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6"/>
  </p:notesMasterIdLst>
  <p:sldIdLst>
    <p:sldId id="256" r:id="rId3"/>
    <p:sldId id="522" r:id="rId4"/>
    <p:sldId id="316" r:id="rId5"/>
    <p:sldId id="458" r:id="rId6"/>
    <p:sldId id="459" r:id="rId7"/>
    <p:sldId id="524"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525" r:id="rId37"/>
    <p:sldId id="488" r:id="rId38"/>
    <p:sldId id="489" r:id="rId39"/>
    <p:sldId id="490" r:id="rId40"/>
    <p:sldId id="491" r:id="rId41"/>
    <p:sldId id="492" r:id="rId42"/>
    <p:sldId id="493" r:id="rId43"/>
    <p:sldId id="494" r:id="rId44"/>
    <p:sldId id="495" r:id="rId45"/>
    <p:sldId id="496" r:id="rId46"/>
    <p:sldId id="497" r:id="rId47"/>
    <p:sldId id="498" r:id="rId48"/>
    <p:sldId id="499" r:id="rId49"/>
    <p:sldId id="500" r:id="rId50"/>
    <p:sldId id="520" r:id="rId51"/>
    <p:sldId id="501" r:id="rId52"/>
    <p:sldId id="526" r:id="rId53"/>
    <p:sldId id="502" r:id="rId54"/>
    <p:sldId id="503" r:id="rId55"/>
    <p:sldId id="528" r:id="rId56"/>
    <p:sldId id="504" r:id="rId57"/>
    <p:sldId id="505" r:id="rId58"/>
    <p:sldId id="506" r:id="rId59"/>
    <p:sldId id="507" r:id="rId60"/>
    <p:sldId id="527" r:id="rId61"/>
    <p:sldId id="508" r:id="rId62"/>
    <p:sldId id="509" r:id="rId63"/>
    <p:sldId id="510" r:id="rId64"/>
    <p:sldId id="511" r:id="rId65"/>
    <p:sldId id="512" r:id="rId66"/>
    <p:sldId id="513" r:id="rId67"/>
    <p:sldId id="521" r:id="rId68"/>
    <p:sldId id="514" r:id="rId69"/>
    <p:sldId id="515" r:id="rId70"/>
    <p:sldId id="516" r:id="rId71"/>
    <p:sldId id="517" r:id="rId72"/>
    <p:sldId id="518" r:id="rId73"/>
    <p:sldId id="519" r:id="rId74"/>
    <p:sldId id="523" r:id="rId7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0" autoAdjust="0"/>
    <p:restoredTop sz="82400" autoAdjust="0"/>
  </p:normalViewPr>
  <p:slideViewPr>
    <p:cSldViewPr snapToGrid="0">
      <p:cViewPr varScale="1">
        <p:scale>
          <a:sx n="138" d="100"/>
          <a:sy n="138" d="100"/>
        </p:scale>
        <p:origin x="3456" y="12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8.1 </a:t>
          </a:r>
          <a:r>
            <a:rPr lang="zh-CN" altLang="en-US" sz="2800" dirty="0">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8.1 </a:t>
          </a:r>
          <a:r>
            <a:rPr lang="zh-CN" altLang="en-US" sz="2800" kern="1200" dirty="0">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18116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08289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43</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7902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54</a:t>
            </a:fld>
            <a:endParaRPr lang="zh-CN" altLang="en-US"/>
          </a:p>
        </p:txBody>
      </p:sp>
    </p:spTree>
    <p:extLst>
      <p:ext uri="{BB962C8B-B14F-4D97-AF65-F5344CB8AC3E}">
        <p14:creationId xmlns:p14="http://schemas.microsoft.com/office/powerpoint/2010/main" val="48851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https://learn.microsoft.com/en-us/windows/win32/api/winuser/nf-winuser-sendmessage?source=docs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55</a:t>
            </a:fld>
            <a:endParaRPr lang="zh-CN" altLang="en-US"/>
          </a:p>
        </p:txBody>
      </p:sp>
    </p:spTree>
    <p:extLst>
      <p:ext uri="{BB962C8B-B14F-4D97-AF65-F5344CB8AC3E}">
        <p14:creationId xmlns:p14="http://schemas.microsoft.com/office/powerpoint/2010/main" val="2050328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委托是一个可以引用方法的类型，当创建一个委托，也就创建一个引用方法的变量，进而就可以调用那个方法，即委托可以调用它所指的方法。</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808576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64</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  </a:t>
            </a:r>
            <a:r>
              <a:rPr lang="en-US" altLang="zh-CN" dirty="0">
                <a:solidFill>
                  <a:srgbClr val="FF0000"/>
                </a:solidFill>
                <a:highlight>
                  <a:srgbClr val="FFFF00"/>
                </a:highlight>
              </a:rPr>
              <a:t>destination addressable</a:t>
            </a:r>
          </a:p>
          <a:p>
            <a:r>
              <a:rPr lang="en-US" altLang="zh-CN" dirty="0"/>
              <a:t>An event is a signal emitted by a component upon reaching a given state. source addressable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68</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12350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https://docs.microsoft.com/en-us/windows/win32/winmsg/about-messages-and-message-queues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79887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exception of the WM_PAINT message, the WM_TIMER message, and the WM_QUIT message, the system always posts messages at the end of a message queue. This ensures that a window receives its input messages in the proper first in, first out (FIFO) sequence. The WM_PAINT message, the WM_TIMER message, and the WM_QUIT message, however, are kept in the queue and are forwarded to the window procedure only when the queue contains no other messages. In addition, multiple WM_PAINT messages for the same window are combined into a single WM_PAINT message, consolidating all invalid parts of the client area into a single area. Combining WM_PAINT messages reduces the number of times a window must redraw the contents of its client area.</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44202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Win10.0.18362</a:t>
            </a:r>
            <a:r>
              <a:rPr lang="zh-CN" altLang="en-US" dirty="0"/>
              <a:t>开始有很大的变化</a:t>
            </a:r>
            <a:endParaRPr lang="en-US" altLang="zh-CN" dirty="0"/>
          </a:p>
          <a:p>
            <a:r>
              <a:rPr lang="en-US" altLang="zh-CN" sz="1200" b="0" i="0" kern="1200" dirty="0">
                <a:solidFill>
                  <a:schemeClr val="tx1"/>
                </a:solidFill>
                <a:effectLst/>
                <a:latin typeface="+mn-lt"/>
                <a:ea typeface="+mn-ea"/>
                <a:cs typeface="+mn-cs"/>
              </a:rPr>
              <a:t>Windows UI </a:t>
            </a:r>
            <a:r>
              <a:rPr lang="zh-CN" altLang="en-US" sz="1200" b="0" i="0" kern="1200" dirty="0">
                <a:solidFill>
                  <a:schemeClr val="tx1"/>
                </a:solidFill>
                <a:effectLst/>
                <a:latin typeface="+mn-lt"/>
                <a:ea typeface="+mn-ea"/>
                <a:cs typeface="+mn-cs"/>
              </a:rPr>
              <a:t>相关的大部分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都是在 </a:t>
            </a:r>
            <a:r>
              <a:rPr lang="en-US" altLang="zh-CN" sz="1200" b="0" i="0" kern="1200" dirty="0" err="1">
                <a:solidFill>
                  <a:schemeClr val="tx1"/>
                </a:solidFill>
                <a:effectLst/>
                <a:latin typeface="+mn-lt"/>
                <a:ea typeface="+mn-ea"/>
                <a:cs typeface="+mn-cs"/>
              </a:rPr>
              <a:t>winuser.h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中定义的</a:t>
            </a:r>
            <a:endParaRPr lang="en-US" altLang="zh-CN" sz="1200" b="0" i="0" kern="1200" dirty="0">
              <a:solidFill>
                <a:schemeClr val="tx1"/>
              </a:solidFill>
              <a:effectLst/>
              <a:latin typeface="+mn-lt"/>
              <a:ea typeface="+mn-ea"/>
              <a:cs typeface="+mn-cs"/>
            </a:endParaRPr>
          </a:p>
          <a:p>
            <a:r>
              <a:rPr lang="zh-CN" altLang="en-US" dirty="0"/>
              <a:t>定义了所有 </a:t>
            </a:r>
            <a:r>
              <a:rPr lang="en-US" altLang="zh-CN" dirty="0"/>
              <a:t>user32.dll </a:t>
            </a:r>
            <a:r>
              <a:rPr lang="zh-CN" altLang="en-US" dirty="0"/>
              <a:t>导出的 </a:t>
            </a:r>
            <a:r>
              <a:rPr lang="en-US" altLang="zh-CN" dirty="0"/>
              <a:t>API </a:t>
            </a:r>
            <a:r>
              <a:rPr lang="zh-CN" altLang="en-US" dirty="0"/>
              <a:t>以及各种宏定义，例如代表消息</a:t>
            </a:r>
            <a:r>
              <a:rPr lang="en-US" altLang="zh-CN" dirty="0"/>
              <a:t>ID </a:t>
            </a:r>
            <a:r>
              <a:rPr lang="zh-CN" altLang="en-US" dirty="0"/>
              <a:t>的 </a:t>
            </a:r>
            <a:r>
              <a:rPr lang="en-US" altLang="zh-CN" dirty="0"/>
              <a:t>WM_</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92473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#ifdef _UNICODE </a:t>
            </a:r>
          </a:p>
          <a:p>
            <a:r>
              <a:rPr lang="en-US" altLang="zh-CN" dirty="0"/>
              <a:t>#define _</a:t>
            </a:r>
            <a:r>
              <a:rPr lang="en-US" altLang="zh-CN" dirty="0" err="1"/>
              <a:t>tWinMain</a:t>
            </a:r>
            <a:r>
              <a:rPr lang="en-US" altLang="zh-CN" dirty="0"/>
              <a:t> </a:t>
            </a:r>
            <a:r>
              <a:rPr lang="en-US" altLang="zh-CN" dirty="0" err="1"/>
              <a:t>wWinMain</a:t>
            </a:r>
            <a:r>
              <a:rPr lang="en-US" altLang="zh-CN" dirty="0"/>
              <a:t> </a:t>
            </a:r>
          </a:p>
          <a:p>
            <a:r>
              <a:rPr lang="en-US" altLang="zh-CN" dirty="0"/>
              <a:t>#else </a:t>
            </a:r>
          </a:p>
          <a:p>
            <a:r>
              <a:rPr lang="en-US" altLang="zh-CN" dirty="0"/>
              <a:t>#define _</a:t>
            </a:r>
            <a:r>
              <a:rPr lang="en-US" altLang="zh-CN" dirty="0" err="1"/>
              <a:t>tWinMain</a:t>
            </a:r>
            <a:r>
              <a:rPr lang="en-US" altLang="zh-CN" dirty="0"/>
              <a:t> </a:t>
            </a:r>
            <a:r>
              <a:rPr lang="en-US" altLang="zh-CN" dirty="0" err="1"/>
              <a:t>WinMain</a:t>
            </a:r>
            <a:r>
              <a:rPr lang="en-US" altLang="zh-CN" dirty="0"/>
              <a:t> </a:t>
            </a:r>
          </a:p>
          <a:p>
            <a:r>
              <a:rPr lang="en-US" altLang="zh-CN" dirty="0"/>
              <a:t>#endif</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91896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972884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2023/10/31</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
        <p:nvSpPr>
          <p:cNvPr id="4" name="TextBox 11">
            <a:extLst>
              <a:ext uri="{FF2B5EF4-FFF2-40B4-BE49-F238E27FC236}">
                <a16:creationId xmlns:a16="http://schemas.microsoft.com/office/drawing/2014/main" id="{BDE332F7-F377-4480-B6BB-FF033AE3C6DD}"/>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8.1 </a:t>
            </a:r>
            <a:r>
              <a:rPr lang="zh-CN" altLang="en-US" sz="2133" b="1" dirty="0">
                <a:solidFill>
                  <a:srgbClr val="1C4885"/>
                </a:solidFill>
                <a:latin typeface="微软雅黑" panose="020B0503020204020204" pitchFamily="34" charset="-122"/>
                <a:ea typeface="微软雅黑" panose="020B0503020204020204" pitchFamily="34" charset="-122"/>
              </a:rPr>
              <a:t>窗体程序特点</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8</a:t>
              </a:r>
            </a:p>
          </p:txBody>
        </p:sp>
      </p:grpSp>
      <p:cxnSp>
        <p:nvCxnSpPr>
          <p:cNvPr id="9" name="直接连接符 8">
            <a:extLst>
              <a:ext uri="{FF2B5EF4-FFF2-40B4-BE49-F238E27FC236}">
                <a16:creationId xmlns:a16="http://schemas.microsoft.com/office/drawing/2014/main" id="{4F770DA6-9388-4421-9397-DD5AFFA8EA96}"/>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5" name="副标题 2">
            <a:extLst>
              <a:ext uri="{FF2B5EF4-FFF2-40B4-BE49-F238E27FC236}">
                <a16:creationId xmlns:a16="http://schemas.microsoft.com/office/drawing/2014/main" id="{299AEABC-D7AB-4113-9556-57D8C502100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https://gitee.com/principlewindows/win-principle-2023</a:t>
            </a:r>
          </a:p>
        </p:txBody>
      </p:sp>
      <p:sp>
        <p:nvSpPr>
          <p:cNvPr id="2" name="文本框 1">
            <a:extLst>
              <a:ext uri="{FF2B5EF4-FFF2-40B4-BE49-F238E27FC236}">
                <a16:creationId xmlns:a16="http://schemas.microsoft.com/office/drawing/2014/main" id="{6930E15D-334B-4244-A067-5E9B612CBD0F}"/>
              </a:ext>
            </a:extLst>
          </p:cNvPr>
          <p:cNvSpPr txBox="1"/>
          <p:nvPr/>
        </p:nvSpPr>
        <p:spPr>
          <a:xfrm>
            <a:off x="49183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66225" y="1855961"/>
            <a:ext cx="2384521" cy="811213"/>
          </a:xfrm>
        </p:spPr>
        <p:txBody>
          <a:bodyPr/>
          <a:lstStyle/>
          <a:p>
            <a:pPr eaLnBrk="1" hangingPunct="1"/>
            <a:r>
              <a:rPr lang="zh-CN" altLang="en-US" dirty="0"/>
              <a:t>消息队列</a:t>
            </a:r>
          </a:p>
        </p:txBody>
      </p:sp>
      <p:grpSp>
        <p:nvGrpSpPr>
          <p:cNvPr id="159" name="组合 158">
            <a:extLst>
              <a:ext uri="{FF2B5EF4-FFF2-40B4-BE49-F238E27FC236}">
                <a16:creationId xmlns:a16="http://schemas.microsoft.com/office/drawing/2014/main" id="{2154EF90-B079-4EAB-BEC7-8593590FDA5A}"/>
              </a:ext>
            </a:extLst>
          </p:cNvPr>
          <p:cNvGrpSpPr/>
          <p:nvPr/>
        </p:nvGrpSpPr>
        <p:grpSpPr>
          <a:xfrm>
            <a:off x="3068782" y="574964"/>
            <a:ext cx="7807036" cy="6213763"/>
            <a:chOff x="3068782" y="574964"/>
            <a:chExt cx="7807036" cy="6213763"/>
          </a:xfrm>
        </p:grpSpPr>
        <p:grpSp>
          <p:nvGrpSpPr>
            <p:cNvPr id="41" name="组合 40">
              <a:extLst>
                <a:ext uri="{FF2B5EF4-FFF2-40B4-BE49-F238E27FC236}">
                  <a16:creationId xmlns:a16="http://schemas.microsoft.com/office/drawing/2014/main" id="{B4A9EC21-0589-4143-AF06-4D627ADC4CA8}"/>
                </a:ext>
              </a:extLst>
            </p:cNvPr>
            <p:cNvGrpSpPr/>
            <p:nvPr/>
          </p:nvGrpSpPr>
          <p:grpSpPr>
            <a:xfrm>
              <a:off x="3127017" y="636990"/>
              <a:ext cx="7655964" cy="6104942"/>
              <a:chOff x="2732162" y="553863"/>
              <a:chExt cx="7655964" cy="6104942"/>
            </a:xfrm>
          </p:grpSpPr>
          <p:grpSp>
            <p:nvGrpSpPr>
              <p:cNvPr id="43" name="组合 42">
                <a:extLst>
                  <a:ext uri="{FF2B5EF4-FFF2-40B4-BE49-F238E27FC236}">
                    <a16:creationId xmlns:a16="http://schemas.microsoft.com/office/drawing/2014/main" id="{18E8E74A-C46A-4C24-814B-05240C68A9C5}"/>
                  </a:ext>
                </a:extLst>
              </p:cNvPr>
              <p:cNvGrpSpPr/>
              <p:nvPr/>
            </p:nvGrpSpPr>
            <p:grpSpPr>
              <a:xfrm>
                <a:off x="4094017" y="3243398"/>
                <a:ext cx="3459771" cy="3415407"/>
                <a:chOff x="4840047" y="1291208"/>
                <a:chExt cx="3789986" cy="4102467"/>
              </a:xfrm>
            </p:grpSpPr>
            <p:sp>
              <p:nvSpPr>
                <p:cNvPr id="44" name="矩形 43">
                  <a:extLst>
                    <a:ext uri="{FF2B5EF4-FFF2-40B4-BE49-F238E27FC236}">
                      <a16:creationId xmlns:a16="http://schemas.microsoft.com/office/drawing/2014/main" id="{60397751-3596-4583-8232-4405D0A19A4E}"/>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51A02078-8228-4F6F-9F83-6DE2B53D734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CDB6C072-212E-46EB-AFA8-5F50ACCB928E}"/>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535FFF0D-66A9-4D42-954D-6335F9D142A4}"/>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99766472-2CA1-4B30-8527-51117989412B}"/>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9B055560-2792-4577-8495-223AAD6F3F5A}"/>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BCEABE69-8FA6-4C5E-986F-2C66A2E5CB21}"/>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EB0A2DB-2483-4492-8E55-2B12977745DD}"/>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33BE45D5-CB5A-436C-8658-33FC18AB61A6}"/>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8B585315-D198-44AA-9E98-8699DE9BEB24}"/>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20FAEF16-AFE3-422A-8FE1-C087D673465C}"/>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9EC7181D-E9A9-46F6-BD51-B59F34CC24F1}"/>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56" name="直接连接符 55">
                  <a:extLst>
                    <a:ext uri="{FF2B5EF4-FFF2-40B4-BE49-F238E27FC236}">
                      <a16:creationId xmlns:a16="http://schemas.microsoft.com/office/drawing/2014/main" id="{78C5C714-0CE5-4863-BB18-09E1CF9C9B6F}"/>
                    </a:ext>
                  </a:extLst>
                </p:cNvPr>
                <p:cNvCxnSpPr>
                  <a:cxnSpLocks/>
                  <a:endCxn id="54"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294DB571-7CB3-4D34-B4B7-A6749311B2F9}"/>
                    </a:ext>
                  </a:extLst>
                </p:cNvPr>
                <p:cNvCxnSpPr>
                  <a:stCxn id="54" idx="3"/>
                  <a:endCxn id="55"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58" name="矩形 57">
                  <a:extLst>
                    <a:ext uri="{FF2B5EF4-FFF2-40B4-BE49-F238E27FC236}">
                      <a16:creationId xmlns:a16="http://schemas.microsoft.com/office/drawing/2014/main" id="{F14E02E3-29F7-423F-8DF1-0D7BDFEB5696}"/>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DEDFA06F-232B-419D-9F3F-45F0DBB8706F}"/>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0" name="直接连接符 59">
                  <a:extLst>
                    <a:ext uri="{FF2B5EF4-FFF2-40B4-BE49-F238E27FC236}">
                      <a16:creationId xmlns:a16="http://schemas.microsoft.com/office/drawing/2014/main" id="{8C0852FA-8ED7-49B4-A233-20C2070EAD7E}"/>
                    </a:ext>
                  </a:extLst>
                </p:cNvPr>
                <p:cNvCxnSpPr>
                  <a:cxnSpLocks/>
                  <a:endCxn id="58"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1" name="直接连接符 60">
                  <a:extLst>
                    <a:ext uri="{FF2B5EF4-FFF2-40B4-BE49-F238E27FC236}">
                      <a16:creationId xmlns:a16="http://schemas.microsoft.com/office/drawing/2014/main" id="{7F2F4555-7246-4CDB-86F3-17248DAA641F}"/>
                    </a:ext>
                  </a:extLst>
                </p:cNvPr>
                <p:cNvCxnSpPr>
                  <a:stCxn id="58" idx="3"/>
                  <a:endCxn id="59"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2" name="矩形 61">
                  <a:extLst>
                    <a:ext uri="{FF2B5EF4-FFF2-40B4-BE49-F238E27FC236}">
                      <a16:creationId xmlns:a16="http://schemas.microsoft.com/office/drawing/2014/main" id="{FFEC1B4D-4E68-432F-A8D2-77BA2F5205B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3" name="直接连接符 62">
                  <a:extLst>
                    <a:ext uri="{FF2B5EF4-FFF2-40B4-BE49-F238E27FC236}">
                      <a16:creationId xmlns:a16="http://schemas.microsoft.com/office/drawing/2014/main" id="{DBE1186A-8EA7-4B36-A484-BF5F44243A6F}"/>
                    </a:ext>
                  </a:extLst>
                </p:cNvPr>
                <p:cNvCxnSpPr>
                  <a:endCxn id="62"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4" name="矩形 63">
                  <a:extLst>
                    <a:ext uri="{FF2B5EF4-FFF2-40B4-BE49-F238E27FC236}">
                      <a16:creationId xmlns:a16="http://schemas.microsoft.com/office/drawing/2014/main" id="{5B2485A5-E8C5-4DD9-AAB9-0C6F66C6D888}"/>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90A24280-0DE2-4A61-B46B-D1162FB75D35}"/>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6" name="直接连接符 65">
                  <a:extLst>
                    <a:ext uri="{FF2B5EF4-FFF2-40B4-BE49-F238E27FC236}">
                      <a16:creationId xmlns:a16="http://schemas.microsoft.com/office/drawing/2014/main" id="{0C43F181-6A85-47CE-AB39-1E0030E08227}"/>
                    </a:ext>
                  </a:extLst>
                </p:cNvPr>
                <p:cNvCxnSpPr>
                  <a:cxnSpLocks/>
                  <a:endCxn id="64"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7" name="直接连接符 66">
                  <a:extLst>
                    <a:ext uri="{FF2B5EF4-FFF2-40B4-BE49-F238E27FC236}">
                      <a16:creationId xmlns:a16="http://schemas.microsoft.com/office/drawing/2014/main" id="{0435507A-EBBB-4E51-8B5E-2FE6BBAEAA83}"/>
                    </a:ext>
                  </a:extLst>
                </p:cNvPr>
                <p:cNvCxnSpPr>
                  <a:stCxn id="64" idx="3"/>
                  <a:endCxn id="65"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8" name="矩形 67">
                  <a:extLst>
                    <a:ext uri="{FF2B5EF4-FFF2-40B4-BE49-F238E27FC236}">
                      <a16:creationId xmlns:a16="http://schemas.microsoft.com/office/drawing/2014/main" id="{EAFE992F-6433-432F-BBF5-1B9EBEC75D9A}"/>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1C53A0A3-891A-4807-91A8-854EA54A3C68}"/>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70" name="直接连接符 69">
                  <a:extLst>
                    <a:ext uri="{FF2B5EF4-FFF2-40B4-BE49-F238E27FC236}">
                      <a16:creationId xmlns:a16="http://schemas.microsoft.com/office/drawing/2014/main" id="{EE397897-5E9B-4245-B2F6-5EDD047C5418}"/>
                    </a:ext>
                  </a:extLst>
                </p:cNvPr>
                <p:cNvCxnSpPr>
                  <a:cxnSpLocks/>
                  <a:endCxn id="68"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71" name="直接连接符 70">
                  <a:extLst>
                    <a:ext uri="{FF2B5EF4-FFF2-40B4-BE49-F238E27FC236}">
                      <a16:creationId xmlns:a16="http://schemas.microsoft.com/office/drawing/2014/main" id="{C062E79A-7E17-4433-9E8D-00066FE96389}"/>
                    </a:ext>
                  </a:extLst>
                </p:cNvPr>
                <p:cNvCxnSpPr>
                  <a:stCxn id="68" idx="3"/>
                  <a:endCxn id="69"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01" name="组合 100">
                <a:extLst>
                  <a:ext uri="{FF2B5EF4-FFF2-40B4-BE49-F238E27FC236}">
                    <a16:creationId xmlns:a16="http://schemas.microsoft.com/office/drawing/2014/main" id="{67CCFF91-8D5E-4FAF-9964-08B8BDB2DA88}"/>
                  </a:ext>
                </a:extLst>
              </p:cNvPr>
              <p:cNvGrpSpPr/>
              <p:nvPr/>
            </p:nvGrpSpPr>
            <p:grpSpPr>
              <a:xfrm>
                <a:off x="6928355" y="553863"/>
                <a:ext cx="3459771" cy="3415407"/>
                <a:chOff x="4840047" y="1291208"/>
                <a:chExt cx="3789986" cy="4102467"/>
              </a:xfrm>
            </p:grpSpPr>
            <p:sp>
              <p:nvSpPr>
                <p:cNvPr id="102" name="矩形 101">
                  <a:extLst>
                    <a:ext uri="{FF2B5EF4-FFF2-40B4-BE49-F238E27FC236}">
                      <a16:creationId xmlns:a16="http://schemas.microsoft.com/office/drawing/2014/main" id="{CEA454A3-41CC-4ABB-896D-C81574AF6025}"/>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FE94B31B-97B3-4D5A-B66B-A5FFB9F82EF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04" name="矩形 103">
                  <a:extLst>
                    <a:ext uri="{FF2B5EF4-FFF2-40B4-BE49-F238E27FC236}">
                      <a16:creationId xmlns:a16="http://schemas.microsoft.com/office/drawing/2014/main" id="{A8893B72-85F7-4090-8BEF-334974978000}"/>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5" name="矩形 104">
                  <a:extLst>
                    <a:ext uri="{FF2B5EF4-FFF2-40B4-BE49-F238E27FC236}">
                      <a16:creationId xmlns:a16="http://schemas.microsoft.com/office/drawing/2014/main" id="{254441A4-EB98-4608-AA3F-F77B2F4E6768}"/>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2C7CBAA5-3252-4931-B8C4-4F076E4F0A55}"/>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7" name="矩形 106">
                  <a:extLst>
                    <a:ext uri="{FF2B5EF4-FFF2-40B4-BE49-F238E27FC236}">
                      <a16:creationId xmlns:a16="http://schemas.microsoft.com/office/drawing/2014/main" id="{81354BB7-F3FE-4BEA-B8E1-B08B3C4157CE}"/>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8" name="矩形 107">
                  <a:extLst>
                    <a:ext uri="{FF2B5EF4-FFF2-40B4-BE49-F238E27FC236}">
                      <a16:creationId xmlns:a16="http://schemas.microsoft.com/office/drawing/2014/main" id="{012BE096-C45A-4DD1-859B-024B83E534BD}"/>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97B833F6-0C9D-4D87-B9B5-CB50C5A7FA84}"/>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1FE51C70-D56B-4A67-8BC3-F11CC37CC9DE}"/>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1" name="矩形 110">
                  <a:extLst>
                    <a:ext uri="{FF2B5EF4-FFF2-40B4-BE49-F238E27FC236}">
                      <a16:creationId xmlns:a16="http://schemas.microsoft.com/office/drawing/2014/main" id="{69988BFB-E06C-4142-A978-8535EA277161}"/>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12" name="矩形 111">
                  <a:extLst>
                    <a:ext uri="{FF2B5EF4-FFF2-40B4-BE49-F238E27FC236}">
                      <a16:creationId xmlns:a16="http://schemas.microsoft.com/office/drawing/2014/main" id="{B2A7F948-1FF7-4DA8-84E0-667794ECFBD6}"/>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FB64B8A9-D2A1-4A5C-AF9B-96FE2BDF874A}"/>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4" name="直接连接符 113">
                  <a:extLst>
                    <a:ext uri="{FF2B5EF4-FFF2-40B4-BE49-F238E27FC236}">
                      <a16:creationId xmlns:a16="http://schemas.microsoft.com/office/drawing/2014/main" id="{0AD58FE8-C04F-4050-B9BC-843EABCA0E52}"/>
                    </a:ext>
                  </a:extLst>
                </p:cNvPr>
                <p:cNvCxnSpPr>
                  <a:cxnSpLocks/>
                  <a:endCxn id="112"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5" name="直接连接符 114">
                  <a:extLst>
                    <a:ext uri="{FF2B5EF4-FFF2-40B4-BE49-F238E27FC236}">
                      <a16:creationId xmlns:a16="http://schemas.microsoft.com/office/drawing/2014/main" id="{D1B31756-CB1D-4BEE-BC1C-6B001053C7B7}"/>
                    </a:ext>
                  </a:extLst>
                </p:cNvPr>
                <p:cNvCxnSpPr>
                  <a:stCxn id="112" idx="3"/>
                  <a:endCxn id="113"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16" name="矩形 115">
                  <a:extLst>
                    <a:ext uri="{FF2B5EF4-FFF2-40B4-BE49-F238E27FC236}">
                      <a16:creationId xmlns:a16="http://schemas.microsoft.com/office/drawing/2014/main" id="{90CDA748-F7BC-4A2F-8560-387E4134C83B}"/>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B6C5818-30DD-4800-94B2-B7F6525B6251}"/>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8" name="直接连接符 117">
                  <a:extLst>
                    <a:ext uri="{FF2B5EF4-FFF2-40B4-BE49-F238E27FC236}">
                      <a16:creationId xmlns:a16="http://schemas.microsoft.com/office/drawing/2014/main" id="{76E77F0E-7BAA-4E54-9120-8C44AE4167E9}"/>
                    </a:ext>
                  </a:extLst>
                </p:cNvPr>
                <p:cNvCxnSpPr>
                  <a:cxnSpLocks/>
                  <a:endCxn id="116"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9" name="直接连接符 118">
                  <a:extLst>
                    <a:ext uri="{FF2B5EF4-FFF2-40B4-BE49-F238E27FC236}">
                      <a16:creationId xmlns:a16="http://schemas.microsoft.com/office/drawing/2014/main" id="{8A14332D-EC9E-4306-A34C-F71670B95279}"/>
                    </a:ext>
                  </a:extLst>
                </p:cNvPr>
                <p:cNvCxnSpPr>
                  <a:stCxn id="116" idx="3"/>
                  <a:endCxn id="117"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0" name="矩形 119">
                  <a:extLst>
                    <a:ext uri="{FF2B5EF4-FFF2-40B4-BE49-F238E27FC236}">
                      <a16:creationId xmlns:a16="http://schemas.microsoft.com/office/drawing/2014/main" id="{246E951F-FF4B-4376-8489-74BF81207D2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1" name="直接连接符 120">
                  <a:extLst>
                    <a:ext uri="{FF2B5EF4-FFF2-40B4-BE49-F238E27FC236}">
                      <a16:creationId xmlns:a16="http://schemas.microsoft.com/office/drawing/2014/main" id="{8179AD12-9A12-4C90-A336-77A2B52AB0B0}"/>
                    </a:ext>
                  </a:extLst>
                </p:cNvPr>
                <p:cNvCxnSpPr>
                  <a:endCxn id="120"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2" name="矩形 121">
                  <a:extLst>
                    <a:ext uri="{FF2B5EF4-FFF2-40B4-BE49-F238E27FC236}">
                      <a16:creationId xmlns:a16="http://schemas.microsoft.com/office/drawing/2014/main" id="{FFAA989B-9EA8-452C-A59A-E6F7839EEAB7}"/>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5624BEC1-6430-45D2-8A06-9515302DD86E}"/>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4" name="直接连接符 123">
                  <a:extLst>
                    <a:ext uri="{FF2B5EF4-FFF2-40B4-BE49-F238E27FC236}">
                      <a16:creationId xmlns:a16="http://schemas.microsoft.com/office/drawing/2014/main" id="{309EEBC9-CE66-4B0F-A87C-37B64A1BC4C0}"/>
                    </a:ext>
                  </a:extLst>
                </p:cNvPr>
                <p:cNvCxnSpPr>
                  <a:cxnSpLocks/>
                  <a:endCxn id="122"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5" name="直接连接符 124">
                  <a:extLst>
                    <a:ext uri="{FF2B5EF4-FFF2-40B4-BE49-F238E27FC236}">
                      <a16:creationId xmlns:a16="http://schemas.microsoft.com/office/drawing/2014/main" id="{F51C3C46-0180-48B2-8B58-0937EAFF7EB5}"/>
                    </a:ext>
                  </a:extLst>
                </p:cNvPr>
                <p:cNvCxnSpPr>
                  <a:stCxn id="122" idx="3"/>
                  <a:endCxn id="123"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6" name="矩形 125">
                  <a:extLst>
                    <a:ext uri="{FF2B5EF4-FFF2-40B4-BE49-F238E27FC236}">
                      <a16:creationId xmlns:a16="http://schemas.microsoft.com/office/drawing/2014/main" id="{A9F8B2A3-6B97-4FF9-B28E-DE8CEEAF798B}"/>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ED3213D8-AF76-4E77-9454-5CD848867085}"/>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8" name="直接连接符 127">
                  <a:extLst>
                    <a:ext uri="{FF2B5EF4-FFF2-40B4-BE49-F238E27FC236}">
                      <a16:creationId xmlns:a16="http://schemas.microsoft.com/office/drawing/2014/main" id="{59B935E9-84F0-4D26-8970-507CA9619AD8}"/>
                    </a:ext>
                  </a:extLst>
                </p:cNvPr>
                <p:cNvCxnSpPr>
                  <a:cxnSpLocks/>
                  <a:endCxn id="126"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9" name="直接连接符 128">
                  <a:extLst>
                    <a:ext uri="{FF2B5EF4-FFF2-40B4-BE49-F238E27FC236}">
                      <a16:creationId xmlns:a16="http://schemas.microsoft.com/office/drawing/2014/main" id="{7442FC12-03B2-47B9-AEE5-E6753AAE9173}"/>
                    </a:ext>
                  </a:extLst>
                </p:cNvPr>
                <p:cNvCxnSpPr>
                  <a:stCxn id="126" idx="3"/>
                  <a:endCxn id="127"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30" name="组合 129">
                <a:extLst>
                  <a:ext uri="{FF2B5EF4-FFF2-40B4-BE49-F238E27FC236}">
                    <a16:creationId xmlns:a16="http://schemas.microsoft.com/office/drawing/2014/main" id="{C22675A2-540D-4666-B9E8-0464AF63DA76}"/>
                  </a:ext>
                </a:extLst>
              </p:cNvPr>
              <p:cNvGrpSpPr/>
              <p:nvPr/>
            </p:nvGrpSpPr>
            <p:grpSpPr>
              <a:xfrm>
                <a:off x="2732162" y="735478"/>
                <a:ext cx="3459771" cy="3415407"/>
                <a:chOff x="4840047" y="1291208"/>
                <a:chExt cx="3789986" cy="4102467"/>
              </a:xfrm>
            </p:grpSpPr>
            <p:sp>
              <p:nvSpPr>
                <p:cNvPr id="131" name="矩形 130">
                  <a:extLst>
                    <a:ext uri="{FF2B5EF4-FFF2-40B4-BE49-F238E27FC236}">
                      <a16:creationId xmlns:a16="http://schemas.microsoft.com/office/drawing/2014/main" id="{D2A88297-0033-424C-A8D3-78E2AA261656}"/>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2" name="矩形 131">
                  <a:extLst>
                    <a:ext uri="{FF2B5EF4-FFF2-40B4-BE49-F238E27FC236}">
                      <a16:creationId xmlns:a16="http://schemas.microsoft.com/office/drawing/2014/main" id="{286E1BAA-3CB2-473A-B84C-D0CDB63E96D4}"/>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33" name="矩形 132">
                  <a:extLst>
                    <a:ext uri="{FF2B5EF4-FFF2-40B4-BE49-F238E27FC236}">
                      <a16:creationId xmlns:a16="http://schemas.microsoft.com/office/drawing/2014/main" id="{08EA69A5-FFBF-4AF4-A767-1F243E05D21C}"/>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4" name="矩形 133">
                  <a:extLst>
                    <a:ext uri="{FF2B5EF4-FFF2-40B4-BE49-F238E27FC236}">
                      <a16:creationId xmlns:a16="http://schemas.microsoft.com/office/drawing/2014/main" id="{0E4407A9-719B-43BA-B6DE-62027B39EE3D}"/>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5" name="矩形 134">
                  <a:extLst>
                    <a:ext uri="{FF2B5EF4-FFF2-40B4-BE49-F238E27FC236}">
                      <a16:creationId xmlns:a16="http://schemas.microsoft.com/office/drawing/2014/main" id="{6CB2ADFA-DCBA-44A4-B64C-601446DE18FA}"/>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6" name="矩形 135">
                  <a:extLst>
                    <a:ext uri="{FF2B5EF4-FFF2-40B4-BE49-F238E27FC236}">
                      <a16:creationId xmlns:a16="http://schemas.microsoft.com/office/drawing/2014/main" id="{C235BF62-1681-48CC-BF59-DCF53FA8AC18}"/>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7" name="矩形 136">
                  <a:extLst>
                    <a:ext uri="{FF2B5EF4-FFF2-40B4-BE49-F238E27FC236}">
                      <a16:creationId xmlns:a16="http://schemas.microsoft.com/office/drawing/2014/main" id="{8661FC05-DC60-4E7C-8157-F9DDC1B94AB3}"/>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8" name="矩形 137">
                  <a:extLst>
                    <a:ext uri="{FF2B5EF4-FFF2-40B4-BE49-F238E27FC236}">
                      <a16:creationId xmlns:a16="http://schemas.microsoft.com/office/drawing/2014/main" id="{7BC60605-1713-40DE-96DA-5249077B9F9B}"/>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9" name="矩形 138">
                  <a:extLst>
                    <a:ext uri="{FF2B5EF4-FFF2-40B4-BE49-F238E27FC236}">
                      <a16:creationId xmlns:a16="http://schemas.microsoft.com/office/drawing/2014/main" id="{51BB9037-C75C-405B-91A6-9DAC3F61F10D}"/>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0" name="矩形 139">
                  <a:extLst>
                    <a:ext uri="{FF2B5EF4-FFF2-40B4-BE49-F238E27FC236}">
                      <a16:creationId xmlns:a16="http://schemas.microsoft.com/office/drawing/2014/main" id="{58CE516B-1045-40F6-AEAE-2F91B1C23E78}"/>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1" name="矩形 140">
                  <a:extLst>
                    <a:ext uri="{FF2B5EF4-FFF2-40B4-BE49-F238E27FC236}">
                      <a16:creationId xmlns:a16="http://schemas.microsoft.com/office/drawing/2014/main" id="{B8A8B59E-933D-44B3-A1EE-562FE1FCFBBE}"/>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2" name="矩形 141">
                  <a:extLst>
                    <a:ext uri="{FF2B5EF4-FFF2-40B4-BE49-F238E27FC236}">
                      <a16:creationId xmlns:a16="http://schemas.microsoft.com/office/drawing/2014/main" id="{7830A91A-F739-4B87-9FE7-8D29269CAF66}"/>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3" name="直接连接符 142">
                  <a:extLst>
                    <a:ext uri="{FF2B5EF4-FFF2-40B4-BE49-F238E27FC236}">
                      <a16:creationId xmlns:a16="http://schemas.microsoft.com/office/drawing/2014/main" id="{6B8A5F70-80C4-43F3-B672-82430E6786E6}"/>
                    </a:ext>
                  </a:extLst>
                </p:cNvPr>
                <p:cNvCxnSpPr>
                  <a:cxnSpLocks/>
                  <a:endCxn id="141"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4" name="直接连接符 143">
                  <a:extLst>
                    <a:ext uri="{FF2B5EF4-FFF2-40B4-BE49-F238E27FC236}">
                      <a16:creationId xmlns:a16="http://schemas.microsoft.com/office/drawing/2014/main" id="{88382CC6-D5FE-48EB-B5AF-0DD7AA909CE7}"/>
                    </a:ext>
                  </a:extLst>
                </p:cNvPr>
                <p:cNvCxnSpPr>
                  <a:stCxn id="141" idx="3"/>
                  <a:endCxn id="142"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5" name="矩形 144">
                  <a:extLst>
                    <a:ext uri="{FF2B5EF4-FFF2-40B4-BE49-F238E27FC236}">
                      <a16:creationId xmlns:a16="http://schemas.microsoft.com/office/drawing/2014/main" id="{42F9974A-E6BC-45AC-942A-6D26A5A44565}"/>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6" name="矩形 145">
                  <a:extLst>
                    <a:ext uri="{FF2B5EF4-FFF2-40B4-BE49-F238E27FC236}">
                      <a16:creationId xmlns:a16="http://schemas.microsoft.com/office/drawing/2014/main" id="{5E6CC76C-5A8E-4A5D-BAAD-782EFDB7AE66}"/>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7" name="直接连接符 146">
                  <a:extLst>
                    <a:ext uri="{FF2B5EF4-FFF2-40B4-BE49-F238E27FC236}">
                      <a16:creationId xmlns:a16="http://schemas.microsoft.com/office/drawing/2014/main" id="{9B05687C-DE3C-4474-80F4-D7BD849DB18E}"/>
                    </a:ext>
                  </a:extLst>
                </p:cNvPr>
                <p:cNvCxnSpPr>
                  <a:cxnSpLocks/>
                  <a:endCxn id="145"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8" name="直接连接符 147">
                  <a:extLst>
                    <a:ext uri="{FF2B5EF4-FFF2-40B4-BE49-F238E27FC236}">
                      <a16:creationId xmlns:a16="http://schemas.microsoft.com/office/drawing/2014/main" id="{17637FFE-66C8-4D13-A458-20DCD7A41125}"/>
                    </a:ext>
                  </a:extLst>
                </p:cNvPr>
                <p:cNvCxnSpPr>
                  <a:stCxn id="145" idx="3"/>
                  <a:endCxn id="146"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9" name="矩形 148">
                  <a:extLst>
                    <a:ext uri="{FF2B5EF4-FFF2-40B4-BE49-F238E27FC236}">
                      <a16:creationId xmlns:a16="http://schemas.microsoft.com/office/drawing/2014/main" id="{B3FAC190-E9B6-4747-9F09-35A0E0BF76BB}"/>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0" name="直接连接符 149">
                  <a:extLst>
                    <a:ext uri="{FF2B5EF4-FFF2-40B4-BE49-F238E27FC236}">
                      <a16:creationId xmlns:a16="http://schemas.microsoft.com/office/drawing/2014/main" id="{F492793E-D625-4A48-AB7E-9AC61AA6F490}"/>
                    </a:ext>
                  </a:extLst>
                </p:cNvPr>
                <p:cNvCxnSpPr>
                  <a:endCxn id="149"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1" name="矩形 150">
                  <a:extLst>
                    <a:ext uri="{FF2B5EF4-FFF2-40B4-BE49-F238E27FC236}">
                      <a16:creationId xmlns:a16="http://schemas.microsoft.com/office/drawing/2014/main" id="{52F47DD4-F6DE-4BF1-BC40-4D28CCA48EF2}"/>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2" name="矩形 151">
                  <a:extLst>
                    <a:ext uri="{FF2B5EF4-FFF2-40B4-BE49-F238E27FC236}">
                      <a16:creationId xmlns:a16="http://schemas.microsoft.com/office/drawing/2014/main" id="{54C398EB-C0AC-4DEA-83EC-369C8FB229D7}"/>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3" name="直接连接符 152">
                  <a:extLst>
                    <a:ext uri="{FF2B5EF4-FFF2-40B4-BE49-F238E27FC236}">
                      <a16:creationId xmlns:a16="http://schemas.microsoft.com/office/drawing/2014/main" id="{0F57DDB0-CAA3-4546-AA8F-E9D2E0753962}"/>
                    </a:ext>
                  </a:extLst>
                </p:cNvPr>
                <p:cNvCxnSpPr>
                  <a:cxnSpLocks/>
                  <a:endCxn id="151"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4" name="直接连接符 153">
                  <a:extLst>
                    <a:ext uri="{FF2B5EF4-FFF2-40B4-BE49-F238E27FC236}">
                      <a16:creationId xmlns:a16="http://schemas.microsoft.com/office/drawing/2014/main" id="{B3ACF8F8-881D-482C-99A6-627B4D65EE00}"/>
                    </a:ext>
                  </a:extLst>
                </p:cNvPr>
                <p:cNvCxnSpPr>
                  <a:stCxn id="151" idx="3"/>
                  <a:endCxn id="152"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5" name="矩形 154">
                  <a:extLst>
                    <a:ext uri="{FF2B5EF4-FFF2-40B4-BE49-F238E27FC236}">
                      <a16:creationId xmlns:a16="http://schemas.microsoft.com/office/drawing/2014/main" id="{55A65B0D-BCF2-4423-8BCC-95C4A7E93344}"/>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6" name="矩形 155">
                  <a:extLst>
                    <a:ext uri="{FF2B5EF4-FFF2-40B4-BE49-F238E27FC236}">
                      <a16:creationId xmlns:a16="http://schemas.microsoft.com/office/drawing/2014/main" id="{66A80E74-3544-4D37-A298-B7EEBECC33C6}"/>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7" name="直接连接符 156">
                  <a:extLst>
                    <a:ext uri="{FF2B5EF4-FFF2-40B4-BE49-F238E27FC236}">
                      <a16:creationId xmlns:a16="http://schemas.microsoft.com/office/drawing/2014/main" id="{EEC4605C-AD0A-463A-B76B-5E3A421AB443}"/>
                    </a:ext>
                  </a:extLst>
                </p:cNvPr>
                <p:cNvCxnSpPr>
                  <a:cxnSpLocks/>
                  <a:endCxn id="155"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8" name="直接连接符 157">
                  <a:extLst>
                    <a:ext uri="{FF2B5EF4-FFF2-40B4-BE49-F238E27FC236}">
                      <a16:creationId xmlns:a16="http://schemas.microsoft.com/office/drawing/2014/main" id="{8F26AA12-3025-48CD-ADA3-76868524881F}"/>
                    </a:ext>
                  </a:extLst>
                </p:cNvPr>
                <p:cNvCxnSpPr>
                  <a:stCxn id="155" idx="3"/>
                  <a:endCxn id="156"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sp>
          <p:nvSpPr>
            <p:cNvPr id="42" name="矩形 41">
              <a:extLst>
                <a:ext uri="{FF2B5EF4-FFF2-40B4-BE49-F238E27FC236}">
                  <a16:creationId xmlns:a16="http://schemas.microsoft.com/office/drawing/2014/main" id="{1525D60A-822B-47D7-88A3-966D454580CE}"/>
                </a:ext>
              </a:extLst>
            </p:cNvPr>
            <p:cNvSpPr/>
            <p:nvPr/>
          </p:nvSpPr>
          <p:spPr>
            <a:xfrm>
              <a:off x="3068782" y="574964"/>
              <a:ext cx="7807036" cy="6213763"/>
            </a:xfrm>
            <a:prstGeom prst="rect">
              <a:avLst/>
            </a:prstGeom>
            <a:noFill/>
            <a:ln w="12700" cap="flat" cmpd="sng" algn="ctr">
              <a:solidFill>
                <a:srgbClr val="00B05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160" name="文本框 159">
            <a:extLst>
              <a:ext uri="{FF2B5EF4-FFF2-40B4-BE49-F238E27FC236}">
                <a16:creationId xmlns:a16="http://schemas.microsoft.com/office/drawing/2014/main" id="{C3DB7DEA-0D70-4B28-A0F9-30E3B9FE9577}"/>
              </a:ext>
            </a:extLst>
          </p:cNvPr>
          <p:cNvSpPr txBox="1"/>
          <p:nvPr/>
        </p:nvSpPr>
        <p:spPr>
          <a:xfrm>
            <a:off x="7946710" y="5654985"/>
            <a:ext cx="2315793" cy="584775"/>
          </a:xfrm>
          <a:prstGeom prst="rect">
            <a:avLst/>
          </a:prstGeom>
          <a:noFill/>
        </p:spPr>
        <p:txBody>
          <a:bodyPr wrap="square" rtlCol="0">
            <a:spAutoFit/>
          </a:bodyPr>
          <a:lstStyle/>
          <a:p>
            <a:pPr algn="ctr"/>
            <a:r>
              <a:rPr lang="en-US" altLang="zh-CN" sz="3200" dirty="0">
                <a:solidFill>
                  <a:srgbClr val="00B050"/>
                </a:solidFill>
                <a:latin typeface="微软雅黑" panose="020B0503020204020204" pitchFamily="34" charset="-122"/>
                <a:ea typeface="微软雅黑" panose="020B0503020204020204" pitchFamily="34" charset="-122"/>
              </a:rPr>
              <a:t>Process</a:t>
            </a:r>
            <a:endParaRPr lang="zh-CN" altLang="en-US" sz="32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95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03631" y="783985"/>
            <a:ext cx="5637213" cy="5509200"/>
          </a:xfrm>
          <a:prstGeom prst="rect">
            <a:avLst/>
          </a:prstGeom>
          <a:solidFill>
            <a:schemeClr val="tx1"/>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a:spcBef>
                <a:spcPct val="0"/>
              </a:spcBef>
              <a:buClrTx/>
              <a:buSz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lPrivate</a:t>
            </a:r>
            <a:r>
              <a:rPr lang="en-US" altLang="zh-CN" dirty="0">
                <a:solidFill>
                  <a:schemeClr val="bg1"/>
                </a:solidFill>
                <a:latin typeface="Consolas" panose="020B0609020204030204" pitchFamily="49" charset="0"/>
              </a:rPr>
              <a:t>;</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8.2.1 C++</a:t>
            </a:r>
            <a:r>
              <a:rPr lang="zh-CN" altLang="en-US" dirty="0"/>
              <a:t>窗体程序</a:t>
            </a:r>
          </a:p>
        </p:txBody>
      </p:sp>
      <p:sp>
        <p:nvSpPr>
          <p:cNvPr id="24580" name="Rectangle 3"/>
          <p:cNvSpPr>
            <a:spLocks noGrp="1" noChangeArrowheads="1"/>
          </p:cNvSpPr>
          <p:nvPr>
            <p:ph type="body" idx="4294967295"/>
          </p:nvPr>
        </p:nvSpPr>
        <p:spPr>
          <a:xfrm>
            <a:off x="166254" y="1922414"/>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34" y="2072670"/>
            <a:ext cx="6330702" cy="4214225"/>
          </a:xfrm>
          <a:prstGeom prst="rect">
            <a:avLst/>
          </a:prstGeom>
        </p:spPr>
      </p:pic>
      <p:sp>
        <p:nvSpPr>
          <p:cNvPr id="5" name="Rectangle 2">
            <a:extLst>
              <a:ext uri="{FF2B5EF4-FFF2-40B4-BE49-F238E27FC236}">
                <a16:creationId xmlns:a16="http://schemas.microsoft.com/office/drawing/2014/main" id="{11284DD9-058C-4E3F-8069-5202CCFBCF8C}"/>
              </a:ext>
            </a:extLst>
          </p:cNvPr>
          <p:cNvSpPr txBox="1">
            <a:spLocks noChangeArrowheads="1"/>
          </p:cNvSpPr>
          <p:nvPr/>
        </p:nvSpPr>
        <p:spPr bwMode="auto">
          <a:xfrm>
            <a:off x="-103909" y="4179782"/>
            <a:ext cx="57975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kern="0"/>
              <a:t>选择程序类型</a:t>
            </a:r>
            <a:endParaRPr lang="zh-CN" altLang="en-US" kern="0" dirty="0"/>
          </a:p>
        </p:txBody>
      </p:sp>
    </p:spTree>
    <p:extLst>
      <p:ext uri="{BB962C8B-B14F-4D97-AF65-F5344CB8AC3E}">
        <p14:creationId xmlns:p14="http://schemas.microsoft.com/office/powerpoint/2010/main" val="271338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00891" y="3625055"/>
            <a:ext cx="5797550" cy="839788"/>
          </a:xfrm>
        </p:spPr>
        <p:txBody>
          <a:bodyPr/>
          <a:lstStyle/>
          <a:p>
            <a:pPr eaLnBrk="1" hangingPunct="1"/>
            <a:r>
              <a:rPr lang="zh-CN" altLang="en-US" dirty="0"/>
              <a:t>设置相关属性</a:t>
            </a:r>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050" y="2004834"/>
            <a:ext cx="5810250" cy="408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sp>
        <p:nvSpPr>
          <p:cNvPr id="26629" name="Rectangle 2"/>
          <p:cNvSpPr txBox="1">
            <a:spLocks noChangeArrowheads="1"/>
          </p:cNvSpPr>
          <p:nvPr/>
        </p:nvSpPr>
        <p:spPr bwMode="auto">
          <a:xfrm>
            <a:off x="535204" y="2151825"/>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
        <p:nvSpPr>
          <p:cNvPr id="2" name="矩形 1">
            <a:extLst>
              <a:ext uri="{FF2B5EF4-FFF2-40B4-BE49-F238E27FC236}">
                <a16:creationId xmlns:a16="http://schemas.microsoft.com/office/drawing/2014/main" id="{7E1D3AD4-6EB5-4116-801C-199A3D15FEB9}"/>
              </a:ext>
            </a:extLst>
          </p:cNvPr>
          <p:cNvSpPr/>
          <p:nvPr/>
        </p:nvSpPr>
        <p:spPr>
          <a:xfrm>
            <a:off x="112641" y="3901128"/>
            <a:ext cx="4276493" cy="1477328"/>
          </a:xfrm>
          <a:prstGeom prst="rect">
            <a:avLst/>
          </a:prstGeom>
          <a:solidFill>
            <a:schemeClr val="tx1"/>
          </a:solidFill>
        </p:spPr>
        <p:txBody>
          <a:bodyPr wrap="square">
            <a:spAutoFit/>
          </a:bodyPr>
          <a:lstStyle/>
          <a:p>
            <a:r>
              <a:rPr lang="en-US" altLang="zh-CN" sz="1800" dirty="0">
                <a:solidFill>
                  <a:schemeClr val="bg1"/>
                </a:solidFill>
                <a:latin typeface="Consolas" panose="020B0609020204030204" pitchFamily="49" charset="0"/>
              </a:rPr>
              <a:t>#ifdef _UNICODE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#else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#endif</a:t>
            </a:r>
          </a:p>
        </p:txBody>
      </p:sp>
      <p:sp>
        <p:nvSpPr>
          <p:cNvPr id="6" name="矩形 5">
            <a:extLst>
              <a:ext uri="{FF2B5EF4-FFF2-40B4-BE49-F238E27FC236}">
                <a16:creationId xmlns:a16="http://schemas.microsoft.com/office/drawing/2014/main" id="{A3B3B783-1A2B-4511-BC04-CE6857EF56F9}"/>
              </a:ext>
            </a:extLst>
          </p:cNvPr>
          <p:cNvSpPr/>
          <p:nvPr/>
        </p:nvSpPr>
        <p:spPr>
          <a:xfrm>
            <a:off x="4481946" y="1383144"/>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wWinMain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
        <p:nvSpPr>
          <p:cNvPr id="7" name="矩形 6">
            <a:extLst>
              <a:ext uri="{FF2B5EF4-FFF2-40B4-BE49-F238E27FC236}">
                <a16:creationId xmlns:a16="http://schemas.microsoft.com/office/drawing/2014/main" id="{72F322B1-C153-465C-A957-05AF83BB0895}"/>
              </a:ext>
            </a:extLst>
          </p:cNvPr>
          <p:cNvSpPr/>
          <p:nvPr/>
        </p:nvSpPr>
        <p:spPr>
          <a:xfrm>
            <a:off x="4481946" y="3901128"/>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112281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sp>
        <p:nvSpPr>
          <p:cNvPr id="28677" name="Rectangle 2"/>
          <p:cNvSpPr txBox="1">
            <a:spLocks noChangeArrowheads="1"/>
          </p:cNvSpPr>
          <p:nvPr/>
        </p:nvSpPr>
        <p:spPr bwMode="auto">
          <a:xfrm>
            <a:off x="5097294" y="1873769"/>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
        <p:nvSpPr>
          <p:cNvPr id="5" name="矩形 4">
            <a:extLst>
              <a:ext uri="{FF2B5EF4-FFF2-40B4-BE49-F238E27FC236}">
                <a16:creationId xmlns:a16="http://schemas.microsoft.com/office/drawing/2014/main" id="{CBBF8C54-8CE3-43CD-950E-90639DE2CF24}"/>
              </a:ext>
            </a:extLst>
          </p:cNvPr>
          <p:cNvSpPr/>
          <p:nvPr/>
        </p:nvSpPr>
        <p:spPr>
          <a:xfrm>
            <a:off x="2708564" y="2901836"/>
            <a:ext cx="8997347" cy="3139321"/>
          </a:xfrm>
          <a:prstGeom prst="rect">
            <a:avLst/>
          </a:prstGeom>
          <a:solidFill>
            <a:schemeClr val="tx1"/>
          </a:solidFill>
        </p:spPr>
        <p:txBody>
          <a:bodyPr wrap="square">
            <a:spAutoFit/>
          </a:bodyPr>
          <a:lstStyle/>
          <a:p>
            <a:r>
              <a:rPr lang="en-US" altLang="zh-CN" sz="1800" dirty="0">
                <a:solidFill>
                  <a:srgbClr val="2B91AF"/>
                </a:solidFill>
                <a:latin typeface="Cascadia Mono" panose="020B0609020000020004" pitchFamily="49" charset="0"/>
              </a:rPr>
              <a:t>	MSG</a:t>
            </a:r>
            <a:r>
              <a:rPr lang="en-US" altLang="zh-CN" sz="1800" dirty="0">
                <a:solidFill>
                  <a:srgbClr val="000000"/>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msg</a:t>
            </a:r>
            <a:r>
              <a:rPr lang="en-US" altLang="zh-CN" sz="1800" dirty="0">
                <a:solidFill>
                  <a:schemeClr val="accent1">
                    <a:lumMod val="20000"/>
                    <a:lumOff val="80000"/>
                  </a:schemeClr>
                </a:solidFill>
                <a:latin typeface="Cascadia Mono" panose="020B0609020000020004" pitchFamily="49" charset="0"/>
              </a:rPr>
              <a:t>;</a:t>
            </a:r>
          </a:p>
          <a:p>
            <a:endParaRPr lang="zh-CN" altLang="en-US" sz="1800" dirty="0">
              <a:solidFill>
                <a:srgbClr val="000000"/>
              </a:solidFill>
              <a:latin typeface="Cascadia Mono" panose="020B0609020000020004" pitchFamily="49" charset="0"/>
            </a:endParaRPr>
          </a:p>
          <a:p>
            <a:r>
              <a:rPr lang="en-US" altLang="zh-CN" sz="1800" dirty="0">
                <a:solidFill>
                  <a:srgbClr val="008000"/>
                </a:solidFill>
                <a:latin typeface="Cascadia Mono" panose="020B0609020000020004" pitchFamily="49" charset="0"/>
              </a:rPr>
              <a:t>	// Main message loop:</a:t>
            </a:r>
            <a:endParaRPr lang="en-US" altLang="zh-CN" sz="1800" dirty="0">
              <a:solidFill>
                <a:srgbClr val="000000"/>
              </a:solidFill>
              <a:latin typeface="Cascadia Mono" panose="020B0609020000020004" pitchFamily="49" charset="0"/>
            </a:endParaRPr>
          </a:p>
          <a:p>
            <a:r>
              <a:rPr lang="en-US" altLang="zh-CN" sz="1800" dirty="0">
                <a:solidFill>
                  <a:srgbClr val="0000FF"/>
                </a:solidFill>
                <a:latin typeface="Cascadia Mono" panose="020B0609020000020004" pitchFamily="49" charset="0"/>
              </a:rPr>
              <a:t>	while</a:t>
            </a:r>
            <a:r>
              <a:rPr lang="en-US" altLang="zh-CN" sz="1800" dirty="0">
                <a:solidFill>
                  <a:srgbClr val="000000"/>
                </a:solidFill>
                <a:latin typeface="Cascadia Mono" panose="020B0609020000020004" pitchFamily="49" charset="0"/>
              </a:rPr>
              <a:t> </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6F008A"/>
                </a:solidFill>
                <a:latin typeface="Cascadia Mono" panose="020B0609020000020004" pitchFamily="49" charset="0"/>
              </a:rPr>
              <a:t>GetMessage</a:t>
            </a:r>
            <a:r>
              <a:rPr lang="en-US" altLang="zh-CN" sz="1800" dirty="0">
                <a:solidFill>
                  <a:schemeClr val="accent1">
                    <a:lumMod val="20000"/>
                    <a:lumOff val="80000"/>
                  </a:schemeClr>
                </a:solidFill>
                <a:latin typeface="Cascadia Mono" panose="020B0609020000020004" pitchFamily="49" charset="0"/>
              </a:rPr>
              <a:t>(&amp;msg, </a:t>
            </a:r>
            <a:r>
              <a:rPr lang="en-US" altLang="zh-CN" sz="1800" dirty="0" err="1">
                <a:solidFill>
                  <a:srgbClr val="0000FF"/>
                </a:solidFill>
                <a:latin typeface="Cascadia Mono" panose="020B0609020000020004" pitchFamily="49" charset="0"/>
              </a:rPr>
              <a:t>nullptr</a:t>
            </a:r>
            <a:r>
              <a:rPr lang="en-US" altLang="zh-CN" sz="1800" dirty="0">
                <a:solidFill>
                  <a:schemeClr val="accent1">
                    <a:lumMod val="20000"/>
                    <a:lumOff val="80000"/>
                  </a:schemeClr>
                </a:solidFill>
                <a:latin typeface="Cascadia Mono" panose="020B0609020000020004" pitchFamily="49" charset="0"/>
              </a:rPr>
              <a:t>, 0, 0))</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rgbClr val="0000FF"/>
                </a:solidFill>
                <a:latin typeface="Cascadia Mono" panose="020B0609020000020004" pitchFamily="49" charset="0"/>
              </a:rPr>
              <a:t>		if</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TranslateAccelerator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chemeClr val="accent1">
                    <a:lumMod val="20000"/>
                    <a:lumOff val="80000"/>
                  </a:schemeClr>
                </a:solidFill>
                <a:latin typeface="Cascadia Mono" panose="020B0609020000020004" pitchFamily="49" charset="0"/>
              </a:rPr>
              <a:t>msg.hwnd</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hAccelTable</a:t>
            </a:r>
            <a:r>
              <a:rPr lang="en-US" altLang="zh-CN" sz="1800" dirty="0">
                <a:solidFill>
                  <a:schemeClr val="accent1">
                    <a:lumMod val="20000"/>
                    <a:lumOff val="80000"/>
                  </a:schemeClr>
                </a:solidFill>
                <a:latin typeface="Cascadia Mono" panose="020B0609020000020004" pitchFamily="49" charset="0"/>
              </a:rPr>
              <a:t>, &amp;msg))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TranslateMessage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rgbClr val="6F008A"/>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DispatchMessage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342642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
        <p:nvSpPr>
          <p:cNvPr id="3" name="矩形 2">
            <a:extLst>
              <a:ext uri="{FF2B5EF4-FFF2-40B4-BE49-F238E27FC236}">
                <a16:creationId xmlns:a16="http://schemas.microsoft.com/office/drawing/2014/main" id="{73459A24-E5F0-4CD1-97DD-F276B518487F}"/>
              </a:ext>
            </a:extLst>
          </p:cNvPr>
          <p:cNvSpPr/>
          <p:nvPr/>
        </p:nvSpPr>
        <p:spPr>
          <a:xfrm>
            <a:off x="245275" y="2291090"/>
            <a:ext cx="7651587" cy="646331"/>
          </a:xfrm>
          <a:prstGeom prst="rect">
            <a:avLst/>
          </a:prstGeom>
        </p:spPr>
        <p:txBody>
          <a:bodyPr wrap="square">
            <a:spAutoFit/>
          </a:bodyPr>
          <a:lstStyle/>
          <a:p>
            <a:r>
              <a:rPr lang="en-US" altLang="zh-CN" sz="1800" dirty="0">
                <a:solidFill>
                  <a:schemeClr val="bg2">
                    <a:lumMod val="50000"/>
                  </a:schemeClr>
                </a:solidFill>
                <a:latin typeface="Arial" panose="020B0604020202020204" pitchFamily="34" charset="0"/>
                <a:cs typeface="Arial" panose="020B0604020202020204" pitchFamily="34" charset="0"/>
              </a:rPr>
              <a:t>A message is an item of data that is sent to </a:t>
            </a:r>
            <a:r>
              <a:rPr lang="en-US" altLang="zh-CN" sz="1800" dirty="0">
                <a:solidFill>
                  <a:srgbClr val="FF0000"/>
                </a:solidFill>
                <a:latin typeface="Arial" panose="020B0604020202020204" pitchFamily="34" charset="0"/>
                <a:cs typeface="Arial" panose="020B0604020202020204" pitchFamily="34" charset="0"/>
              </a:rPr>
              <a:t>a specific destination</a:t>
            </a:r>
            <a:r>
              <a:rPr lang="en-US" altLang="zh-CN" sz="1800" dirty="0">
                <a:solidFill>
                  <a:schemeClr val="bg2">
                    <a:lumMod val="50000"/>
                  </a:schemeClr>
                </a:solidFill>
                <a:latin typeface="Arial" panose="020B0604020202020204" pitchFamily="34" charset="0"/>
                <a:cs typeface="Arial" panose="020B0604020202020204" pitchFamily="34" charset="0"/>
              </a:rPr>
              <a:t>. </a:t>
            </a:r>
          </a:p>
          <a:p>
            <a:r>
              <a:rPr lang="en-US" altLang="zh-CN" sz="1800" dirty="0">
                <a:solidFill>
                  <a:schemeClr val="bg2">
                    <a:lumMod val="50000"/>
                  </a:schemeClr>
                </a:solidFill>
                <a:latin typeface="Arial" panose="020B0604020202020204" pitchFamily="34" charset="0"/>
                <a:cs typeface="Arial" panose="020B0604020202020204" pitchFamily="34" charset="0"/>
              </a:rPr>
              <a:t>An event is a signal emitted by </a:t>
            </a:r>
            <a:r>
              <a:rPr lang="en-US" altLang="zh-CN" sz="1800" dirty="0">
                <a:solidFill>
                  <a:srgbClr val="FF0000"/>
                </a:solidFill>
                <a:latin typeface="Arial" panose="020B0604020202020204" pitchFamily="34" charset="0"/>
                <a:cs typeface="Arial" panose="020B0604020202020204" pitchFamily="34" charset="0"/>
              </a:rPr>
              <a:t>a component </a:t>
            </a:r>
            <a:r>
              <a:rPr lang="en-US" altLang="zh-CN" sz="1800" dirty="0">
                <a:solidFill>
                  <a:schemeClr val="bg2">
                    <a:lumMod val="50000"/>
                  </a:schemeClr>
                </a:solidFill>
                <a:latin typeface="Arial" panose="020B0604020202020204" pitchFamily="34" charset="0"/>
                <a:cs typeface="Arial" panose="020B0604020202020204" pitchFamily="34" charset="0"/>
              </a:rPr>
              <a:t>upon reaching a given state.</a:t>
            </a: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64052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8.2.2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5877724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11555" y="1415390"/>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8.1 </a:t>
              </a:r>
              <a:r>
                <a:rPr lang="zh-CN" altLang="en-US" sz="2800" kern="1200" dirty="0">
                  <a:solidFill>
                    <a:srgbClr val="FF0000"/>
                  </a:solidFill>
                  <a:latin typeface="微软雅黑" panose="020B0503020204020204" pitchFamily="34" charset="-122"/>
                  <a:ea typeface="微软雅黑" panose="020B0503020204020204" pitchFamily="34" charset="-122"/>
                </a:rPr>
                <a:t>窗体程序特点</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1782105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360840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8.3 </a:t>
              </a:r>
              <a:r>
                <a:rPr lang="zh-CN" altLang="en-US" sz="2800" dirty="0">
                  <a:solidFill>
                    <a:srgbClr val="FF0000"/>
                  </a:solidFill>
                  <a:latin typeface="微软雅黑" panose="020B0503020204020204" pitchFamily="34" charset="-122"/>
                  <a:ea typeface="微软雅黑" panose="020B0503020204020204" pitchFamily="34" charset="-122"/>
                </a:rPr>
                <a:t>窗体线程与工作线程</a:t>
              </a:r>
            </a:p>
          </p:txBody>
        </p:sp>
      </p:grpSp>
    </p:spTree>
    <p:extLst>
      <p:ext uri="{BB962C8B-B14F-4D97-AF65-F5344CB8AC3E}">
        <p14:creationId xmlns:p14="http://schemas.microsoft.com/office/powerpoint/2010/main" val="24930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t>8</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1513540" y="2244473"/>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a:t>
            </a:r>
            <a:r>
              <a:rPr lang="zh-CN" altLang="en-US" sz="2400" dirty="0">
                <a:solidFill>
                  <a:srgbClr val="00B0F0"/>
                </a:solidFill>
                <a:latin typeface="微软雅黑" panose="020B0503020204020204" pitchFamily="34" charset="-122"/>
                <a:ea typeface="微软雅黑" panose="020B0503020204020204" pitchFamily="34" charset="-122"/>
              </a:rPr>
              <a:t>默认</a:t>
            </a:r>
            <a:r>
              <a:rPr lang="zh-CN" altLang="en-US" sz="2400" dirty="0">
                <a:latin typeface="微软雅黑" panose="020B0503020204020204" pitchFamily="34" charset="-122"/>
                <a:ea typeface="微软雅黑" panose="020B0503020204020204" pitchFamily="34" charset="-122"/>
              </a:rPr>
              <a:t>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1888331" y="2723670"/>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8.1 </a:t>
            </a:r>
            <a:r>
              <a:rPr lang="zh-CN" altLang="en-US" dirty="0"/>
              <a:t>窗体程序特点</a:t>
            </a:r>
          </a:p>
        </p:txBody>
      </p:sp>
      <p:sp>
        <p:nvSpPr>
          <p:cNvPr id="7172" name="Rectangle 3"/>
          <p:cNvSpPr>
            <a:spLocks noGrp="1" noChangeArrowheads="1"/>
          </p:cNvSpPr>
          <p:nvPr>
            <p:ph type="body" idx="1"/>
          </p:nvPr>
        </p:nvSpPr>
        <p:spPr>
          <a:xfrm>
            <a:off x="1761067" y="2598627"/>
            <a:ext cx="8790898" cy="1566973"/>
          </a:xfrm>
        </p:spPr>
        <p:txBody>
          <a:bodyPr>
            <a:normAutofit fontScale="92500"/>
          </a:bodyPr>
          <a:lstStyle/>
          <a:p>
            <a:pPr marL="0" indent="0" eaLnBrk="1" hangingPunct="1">
              <a:buNone/>
            </a:pPr>
            <a:r>
              <a:rPr lang="en-US" altLang="zh-CN" sz="3600" dirty="0"/>
              <a:t>Windows </a:t>
            </a:r>
            <a:r>
              <a:rPr lang="zh-CN" altLang="en-US" sz="3600" dirty="0"/>
              <a:t>程序特点</a:t>
            </a:r>
          </a:p>
          <a:p>
            <a:pPr lvl="1"/>
            <a:r>
              <a:rPr lang="zh-CN" altLang="en-US" sz="2800" dirty="0"/>
              <a:t> 消息驱动的可视化界面，支持鼠标键盘，实时响应</a:t>
            </a:r>
          </a:p>
          <a:p>
            <a:pPr lvl="1"/>
            <a:r>
              <a:rPr lang="zh-CN" altLang="en-US" sz="2800" dirty="0"/>
              <a:t> 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1639504"/>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1708150" y="2364220"/>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1522462" y="1523471"/>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a:t>
            </a:r>
            <a:r>
              <a:rPr lang="zh-CN" altLang="en-US" sz="2800" dirty="0">
                <a:solidFill>
                  <a:srgbClr val="00B0F0"/>
                </a:solidFill>
                <a:latin typeface="微软雅黑" panose="020B0503020204020204" pitchFamily="34" charset="-122"/>
                <a:ea typeface="微软雅黑" panose="020B0503020204020204" pitchFamily="34" charset="-122"/>
              </a:rPr>
              <a:t>默认</a:t>
            </a:r>
            <a:r>
              <a:rPr lang="zh-CN" altLang="en-US" sz="2800" dirty="0">
                <a:latin typeface="微软雅黑" panose="020B0503020204020204" pitchFamily="34" charset="-122"/>
                <a:ea typeface="微软雅黑" panose="020B0503020204020204" pitchFamily="34" charset="-122"/>
              </a:rPr>
              <a:t>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155701" y="5886360"/>
            <a:ext cx="3344658"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 </a:t>
            </a:r>
            <a:r>
              <a:rPr lang="en-US" altLang="zh-CN" sz="1200" dirty="0">
                <a:solidFill>
                  <a:srgbClr val="FF0000"/>
                </a:solidFill>
                <a:latin typeface="微软雅黑" panose="020B0503020204020204" pitchFamily="34" charset="-122"/>
                <a:ea typeface="微软雅黑" panose="020B0503020204020204" pitchFamily="34" charset="-122"/>
              </a:rPr>
              <a:t>instruction slides </a:t>
            </a:r>
            <a:r>
              <a:rPr lang="zh-CN" altLang="en-US" sz="1200" dirty="0">
                <a:solidFill>
                  <a:srgbClr val="FF0000"/>
                </a:solidFill>
                <a:latin typeface="微软雅黑" panose="020B0503020204020204" pitchFamily="34" charset="-122"/>
                <a:ea typeface="微软雅黑" panose="020B0503020204020204" pitchFamily="34" charset="-122"/>
              </a:rPr>
              <a:t>第三章 </a:t>
            </a:r>
            <a:r>
              <a:rPr lang="en-US" altLang="zh-CN" sz="1200" dirty="0">
                <a:solidFill>
                  <a:srgbClr val="FF0000"/>
                </a:solidFill>
                <a:latin typeface="微软雅黑" panose="020B0503020204020204" pitchFamily="34" charset="-122"/>
                <a:ea typeface="微软雅黑" panose="020B0503020204020204" pitchFamily="34" charset="-122"/>
              </a:rPr>
              <a:t>36 – 38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034489" y="757476"/>
            <a:ext cx="8123021" cy="787400"/>
          </a:xfrm>
        </p:spPr>
        <p:txBody>
          <a:bodyPr/>
          <a:lstStyle/>
          <a:p>
            <a:pPr eaLnBrk="1" hangingPunct="1"/>
            <a:r>
              <a:rPr lang="zh-CN" altLang="en-US" dirty="0"/>
              <a:t>重写窗体消息处理函数</a:t>
            </a:r>
          </a:p>
        </p:txBody>
      </p:sp>
      <p:sp>
        <p:nvSpPr>
          <p:cNvPr id="28676" name="Rectangle 3"/>
          <p:cNvSpPr>
            <a:spLocks noGrp="1" noChangeArrowheads="1"/>
          </p:cNvSpPr>
          <p:nvPr>
            <p:ph type="body" idx="4294967295"/>
          </p:nvPr>
        </p:nvSpPr>
        <p:spPr>
          <a:xfrm>
            <a:off x="1797842" y="1801781"/>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2706528" y="1154360"/>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D88BC42-E13E-4484-B427-B6179CB0C5C1}"/>
              </a:ext>
            </a:extLst>
          </p:cNvPr>
          <p:cNvSpPr/>
          <p:nvPr/>
        </p:nvSpPr>
        <p:spPr>
          <a:xfrm>
            <a:off x="1244872" y="4907631"/>
            <a:ext cx="10178200"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override/overload/overwrite, </a:t>
            </a:r>
            <a:r>
              <a:rPr lang="zh-CN" altLang="en-US" sz="3200" dirty="0">
                <a:solidFill>
                  <a:srgbClr val="7030A0"/>
                </a:solidFill>
                <a:latin typeface="Arial" panose="020B0604020202020204" pitchFamily="34" charset="0"/>
                <a:cs typeface="Arial" panose="020B0604020202020204" pitchFamily="34" charset="0"/>
              </a:rPr>
              <a:t>重写、重载、覆盖？</a:t>
            </a:r>
          </a:p>
        </p:txBody>
      </p:sp>
      <p:sp>
        <p:nvSpPr>
          <p:cNvPr id="7" name="文本框 6">
            <a:extLst>
              <a:ext uri="{FF2B5EF4-FFF2-40B4-BE49-F238E27FC236}">
                <a16:creationId xmlns:a16="http://schemas.microsoft.com/office/drawing/2014/main" id="{A5014E05-E7BF-4D1C-95E6-B8B4B225D789}"/>
              </a:ext>
            </a:extLst>
          </p:cNvPr>
          <p:cNvSpPr txBox="1"/>
          <p:nvPr/>
        </p:nvSpPr>
        <p:spPr>
          <a:xfrm>
            <a:off x="1244872" y="5555052"/>
            <a:ext cx="6175662" cy="369332"/>
          </a:xfrm>
          <a:prstGeom prst="rect">
            <a:avLst/>
          </a:prstGeom>
          <a:noFill/>
        </p:spPr>
        <p:txBody>
          <a:bodyPr wrap="square">
            <a:spAutoFit/>
          </a:bodyPr>
          <a:lstStyle/>
          <a:p>
            <a:r>
              <a:rPr lang="en-US" altLang="zh-CN" sz="1800" dirty="0">
                <a:solidFill>
                  <a:srgbClr val="00B0F0"/>
                </a:solidFill>
              </a:rPr>
              <a:t>https://www.programmerall.com/article/1047978716/</a:t>
            </a:r>
            <a:endParaRPr lang="zh-CN" altLang="en-US" sz="1800" dirty="0">
              <a:solidFill>
                <a:srgbClr val="00B0F0"/>
              </a:solidFill>
            </a:endParaRPr>
          </a:p>
        </p:txBody>
      </p:sp>
    </p:spTree>
    <p:extLst>
      <p:ext uri="{BB962C8B-B14F-4D97-AF65-F5344CB8AC3E}">
        <p14:creationId xmlns:p14="http://schemas.microsoft.com/office/powerpoint/2010/main" val="2559372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94554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0773" y="4689062"/>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8.4 </a:t>
              </a:r>
              <a:r>
                <a:rPr lang="zh-CN" altLang="en-US" sz="2800" dirty="0">
                  <a:solidFill>
                    <a:srgbClr val="FF0000"/>
                  </a:solidFill>
                  <a:latin typeface="微软雅黑" panose="020B0503020204020204" pitchFamily="34" charset="-122"/>
                  <a:ea typeface="微软雅黑" panose="020B0503020204020204" pitchFamily="34" charset="-122"/>
                </a:rPr>
                <a:t>窗体自定义消息处理</a:t>
              </a:r>
            </a:p>
          </p:txBody>
        </p:sp>
      </p:grpSp>
    </p:spTree>
    <p:extLst>
      <p:ext uri="{BB962C8B-B14F-4D97-AF65-F5344CB8AC3E}">
        <p14:creationId xmlns:p14="http://schemas.microsoft.com/office/powerpoint/2010/main" val="35079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8.4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 </a:t>
            </a:r>
            <a:r>
              <a:rPr lang="zh-CN" altLang="en-US" dirty="0"/>
              <a:t>调用 </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4101187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24689" y="778741"/>
            <a:ext cx="6062133" cy="754063"/>
          </a:xfrm>
        </p:spPr>
        <p:txBody>
          <a:bodyPr>
            <a:normAutofit/>
          </a:bodyPr>
          <a:lstStyle/>
          <a:p>
            <a:pPr eaLnBrk="1" hangingPunct="1"/>
            <a:r>
              <a:rPr lang="en-US" altLang="zh-CN" dirty="0"/>
              <a:t>C++ </a:t>
            </a:r>
            <a:r>
              <a:rPr lang="zh-CN" altLang="en-US" dirty="0"/>
              <a:t>调用 </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1752600"/>
            <a:ext cx="8153400" cy="4359275"/>
          </a:xfrm>
        </p:spPr>
        <p:txBody>
          <a:bodyPr/>
          <a:lstStyle/>
          <a:p>
            <a:pPr marL="0" indent="0" eaLnBrk="1" hangingPunct="1">
              <a:buNone/>
            </a:pPr>
            <a:r>
              <a:rPr lang="en-US" altLang="zh-CN" sz="2400" dirty="0">
                <a:latin typeface="Consolas" panose="020B0609020204030204" pitchFamily="49" charset="0"/>
              </a:rPr>
              <a:t>#include </a:t>
            </a:r>
            <a:r>
              <a:rPr lang="en-US" altLang="zh-CN" sz="2400" dirty="0" err="1">
                <a:latin typeface="Consolas" panose="020B0609020204030204" pitchFamily="49" charset="0"/>
              </a:rPr>
              <a:t>winuser.h</a:t>
            </a:r>
            <a:endParaRPr lang="en-US" altLang="zh-CN" sz="2400" dirty="0">
              <a:latin typeface="Consolas" panose="020B0609020204030204" pitchFamily="49" charset="0"/>
            </a:endParaRPr>
          </a:p>
          <a:p>
            <a:pPr marL="0" indent="0" eaLnBrk="1" hangingPunct="1">
              <a:buNone/>
            </a:pPr>
            <a:endParaRPr lang="en-US" altLang="zh-CN" sz="2400" dirty="0">
              <a:latin typeface="Consolas" panose="020B0609020204030204" pitchFamily="49" charset="0"/>
            </a:endParaRPr>
          </a:p>
          <a:p>
            <a:pPr marL="0" indent="0" eaLnBrk="1" hangingPunct="1">
              <a:buNone/>
            </a:pPr>
            <a:r>
              <a:rPr lang="en-US" altLang="zh-CN" sz="2400" dirty="0">
                <a:latin typeface="Consolas" panose="020B0609020204030204" pitchFamily="49" charset="0"/>
              </a:rPr>
              <a:t>LRESULT </a:t>
            </a:r>
            <a:r>
              <a:rPr lang="en-US" altLang="zh-CN" sz="2400" dirty="0" err="1">
                <a:latin typeface="Consolas" panose="020B0609020204030204" pitchFamily="49" charset="0"/>
              </a:rPr>
              <a:t>SendMessage</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HWND   </a:t>
            </a:r>
            <a:r>
              <a:rPr lang="en-US" altLang="zh-CN" sz="2400" dirty="0" err="1">
                <a:latin typeface="Consolas" panose="020B0609020204030204" pitchFamily="49" charset="0"/>
              </a:rPr>
              <a:t>hWnd</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UINT   Msg,</a:t>
            </a:r>
          </a:p>
          <a:p>
            <a:pPr marL="0" indent="0" eaLnBrk="1" hangingPunct="1">
              <a:buNone/>
            </a:pPr>
            <a:r>
              <a:rPr lang="en-US" altLang="zh-CN" sz="2400" dirty="0">
                <a:latin typeface="Consolas" panose="020B0609020204030204" pitchFamily="49" charset="0"/>
              </a:rPr>
              <a:t>  [in] WPARAM </a:t>
            </a:r>
            <a:r>
              <a:rPr lang="en-US" altLang="zh-CN" sz="2400" dirty="0" err="1">
                <a:latin typeface="Consolas" panose="020B0609020204030204" pitchFamily="49" charset="0"/>
              </a:rPr>
              <a:t>wParam</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LPARAM </a:t>
            </a:r>
            <a:r>
              <a:rPr lang="en-US" altLang="zh-CN" sz="2400" dirty="0" err="1">
                <a:latin typeface="Consolas" panose="020B0609020204030204" pitchFamily="49" charset="0"/>
              </a:rPr>
              <a:t>lParam</a:t>
            </a:r>
            <a:endParaRPr lang="en-US" altLang="zh-CN" sz="2400" dirty="0">
              <a:latin typeface="Consolas" panose="020B0609020204030204" pitchFamily="49" charset="0"/>
            </a:endParaRPr>
          </a:p>
          <a:p>
            <a:pPr marL="0" indent="0" eaLnBrk="1" hangingPunct="1">
              <a:buNone/>
            </a:pPr>
            <a:r>
              <a:rPr lang="en-US" altLang="zh-CN" sz="2400" dirty="0">
                <a:latin typeface="Consolas" panose="020B0609020204030204" pitchFamily="49" charset="0"/>
              </a:rPr>
              <a:t>);</a:t>
            </a:r>
          </a:p>
        </p:txBody>
      </p:sp>
    </p:spTree>
    <p:extLst>
      <p:ext uri="{BB962C8B-B14F-4D97-AF65-F5344CB8AC3E}">
        <p14:creationId xmlns:p14="http://schemas.microsoft.com/office/powerpoint/2010/main" val="1126607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464424" cy="3881437"/>
          </a:xfrm>
        </p:spPr>
        <p:txBody>
          <a:bodyPr>
            <a:normAutofit/>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660423"/>
            <a:ext cx="7555364" cy="4283298"/>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38991441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580142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8.5 </a:t>
              </a:r>
              <a:r>
                <a:rPr lang="zh-CN" altLang="en-US" sz="2800" dirty="0">
                  <a:solidFill>
                    <a:srgbClr val="FF0000"/>
                  </a:solidFill>
                  <a:latin typeface="微软雅黑" panose="020B0503020204020204" pitchFamily="34" charset="-122"/>
                  <a:ea typeface="微软雅黑" panose="020B0503020204020204" pitchFamily="34" charset="-122"/>
                </a:rPr>
                <a:t>窗体事件机制</a:t>
              </a:r>
            </a:p>
          </p:txBody>
        </p:sp>
      </p:grpSp>
    </p:spTree>
    <p:extLst>
      <p:ext uri="{BB962C8B-B14F-4D97-AF65-F5344CB8AC3E}">
        <p14:creationId xmlns:p14="http://schemas.microsoft.com/office/powerpoint/2010/main" val="12238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2477736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04628" y="2509899"/>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8.2 </a:t>
              </a:r>
              <a:r>
                <a:rPr lang="zh-CN" altLang="en-US" sz="2800" dirty="0">
                  <a:solidFill>
                    <a:srgbClr val="FF0000"/>
                  </a:solidFill>
                  <a:latin typeface="微软雅黑" panose="020B0503020204020204" pitchFamily="34" charset="-122"/>
                  <a:ea typeface="微软雅黑" panose="020B0503020204020204" pitchFamily="34" charset="-122"/>
                </a:rPr>
                <a:t>窗体程序与消息机制</a:t>
              </a:r>
            </a:p>
          </p:txBody>
        </p:sp>
      </p:grpSp>
    </p:spTree>
    <p:extLst>
      <p:ext uri="{BB962C8B-B14F-4D97-AF65-F5344CB8AC3E}">
        <p14:creationId xmlns:p14="http://schemas.microsoft.com/office/powerpoint/2010/main" val="20442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8.5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a:latin typeface="Consolas" panose="020B0609020204030204" pitchFamily="49" charset="0"/>
              </a:rPr>
              <a:t>public </a:t>
            </a:r>
            <a:r>
              <a:rPr lang="en-US" altLang="zh-CN" sz="1900" dirty="0">
                <a:latin typeface="Consolas" panose="020B0609020204030204" pitchFamily="49" charset="0"/>
              </a:rPr>
              <a:t>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201B3DC-1DC5-4738-90AD-BE351B64B790}"/>
              </a:ext>
            </a:extLst>
          </p:cNvPr>
          <p:cNvSpPr txBox="1"/>
          <p:nvPr/>
        </p:nvSpPr>
        <p:spPr>
          <a:xfrm>
            <a:off x="209550" y="51879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publisher</a:t>
            </a:r>
          </a:p>
          <a:p>
            <a:pPr algn="ctr"/>
            <a:r>
              <a:rPr lang="zh-CN" altLang="en-US" sz="1200" dirty="0">
                <a:solidFill>
                  <a:srgbClr val="FF0000"/>
                </a:solidFill>
                <a:latin typeface="微软雅黑" panose="020B0503020204020204" pitchFamily="34" charset="-122"/>
                <a:ea typeface="微软雅黑" panose="020B0503020204020204" pitchFamily="34" charset="-122"/>
              </a:rPr>
              <a:t>发布器</a:t>
            </a: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51692FC2-387E-433A-BDF9-8DB3D8A15AFB}"/>
              </a:ext>
            </a:extLst>
          </p:cNvPr>
          <p:cNvSpPr txBox="1"/>
          <p:nvPr/>
        </p:nvSpPr>
        <p:spPr>
          <a:xfrm>
            <a:off x="10121900" y="38290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subscriber</a:t>
            </a:r>
          </a:p>
          <a:p>
            <a:pPr algn="ctr"/>
            <a:r>
              <a:rPr lang="zh-CN" altLang="en-US" sz="1200" dirty="0">
                <a:solidFill>
                  <a:srgbClr val="FF0000"/>
                </a:solidFill>
                <a:latin typeface="微软雅黑" panose="020B0503020204020204" pitchFamily="34" charset="-122"/>
                <a:ea typeface="微软雅黑" panose="020B0503020204020204" pitchFamily="34" charset="-122"/>
              </a:rPr>
              <a:t>订阅器</a:t>
            </a:r>
          </a:p>
        </p:txBody>
      </p:sp>
    </p:spTree>
    <p:extLst>
      <p:ext uri="{BB962C8B-B14F-4D97-AF65-F5344CB8AC3E}">
        <p14:creationId xmlns:p14="http://schemas.microsoft.com/office/powerpoint/2010/main" val="16910115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609192"/>
            <a:ext cx="8780992" cy="4978133"/>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t>8</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a:t>MFC </a:t>
            </a:r>
            <a:r>
              <a:rPr lang="zh-CN" altLang="en-US" sz="3600" dirty="0"/>
              <a:t>对话框程序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err="1"/>
              <a:t>WinForm</a:t>
            </a:r>
            <a:r>
              <a:rPr lang="en-US" altLang="zh-CN" sz="3600" dirty="0"/>
              <a:t> </a:t>
            </a:r>
            <a:r>
              <a:rPr lang="zh-CN" altLang="en-US" sz="3600" dirty="0"/>
              <a:t>窗体程序</a:t>
            </a:r>
            <a:endParaRPr lang="en-US" altLang="zh-CN" sz="3600" dirty="0"/>
          </a:p>
          <a:p>
            <a:r>
              <a:rPr lang="en-US" altLang="zh-CN" sz="3600" dirty="0"/>
              <a:t> VB/Delphi </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1248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277658" y="944707"/>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 </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9476</TotalTime>
  <Words>3802</Words>
  <Application>Microsoft Office PowerPoint</Application>
  <PresentationFormat>宽屏</PresentationFormat>
  <Paragraphs>670</Paragraphs>
  <Slides>73</Slides>
  <Notes>21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73</vt:i4>
      </vt:variant>
    </vt:vector>
  </HeadingPairs>
  <TitlesOfParts>
    <vt:vector size="87" baseType="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PowerPoint 演示文稿</vt:lpstr>
      <vt:lpstr>内容提要 </vt:lpstr>
      <vt:lpstr>8.1 窗体程序特点</vt:lpstr>
      <vt:lpstr>PowerPoint 演示文稿</vt:lpstr>
      <vt:lpstr>内容提要 </vt:lpstr>
      <vt:lpstr>8.2 窗体程序与消息机制 </vt:lpstr>
      <vt:lpstr>窗体的输入</vt:lpstr>
      <vt:lpstr>消息队列</vt:lpstr>
      <vt:lpstr>消息队列</vt:lpstr>
      <vt:lpstr>PowerPoint 演示文稿</vt:lpstr>
      <vt:lpstr>MSG消息结构</vt:lpstr>
      <vt:lpstr>消息机制与窗体资源</vt:lpstr>
      <vt:lpstr>8.2.1 C++窗体程序</vt:lpstr>
      <vt:lpstr>设置相关属性</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内容提要 </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重写窗体消息处理函数</vt:lpstr>
      <vt:lpstr>内容提要 </vt:lpstr>
      <vt:lpstr>8.4 窗体自定义消息处理</vt:lpstr>
      <vt:lpstr>自定义消息应用流程</vt:lpstr>
      <vt:lpstr>C# 调用 SendMessage</vt:lpstr>
      <vt:lpstr>C++ 调用 SendMessage</vt:lpstr>
      <vt:lpstr>应用过程</vt:lpstr>
      <vt:lpstr>WinForm窗体代码示例</vt:lpstr>
      <vt:lpstr>WPF窗体代码示例-实验1</vt:lpstr>
      <vt:lpstr>内容提要 </vt:lpstr>
      <vt:lpstr>8.5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536</cp:revision>
  <dcterms:created xsi:type="dcterms:W3CDTF">2014-12-05T07:09:50Z</dcterms:created>
  <dcterms:modified xsi:type="dcterms:W3CDTF">2023-10-31T08:13:36Z</dcterms:modified>
</cp:coreProperties>
</file>