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4" r:id="rId3"/>
  </p:sldMasterIdLst>
  <p:notesMasterIdLst>
    <p:notesMasterId r:id="rId42"/>
  </p:notesMasterIdLst>
  <p:sldIdLst>
    <p:sldId id="256" r:id="rId4"/>
    <p:sldId id="522" r:id="rId5"/>
    <p:sldId id="316" r:id="rId6"/>
    <p:sldId id="458" r:id="rId7"/>
    <p:sldId id="523" r:id="rId8"/>
    <p:sldId id="524" r:id="rId9"/>
    <p:sldId id="525" r:id="rId10"/>
    <p:sldId id="526" r:id="rId11"/>
    <p:sldId id="459" r:id="rId12"/>
    <p:sldId id="531" r:id="rId13"/>
    <p:sldId id="532" r:id="rId14"/>
    <p:sldId id="533" r:id="rId15"/>
    <p:sldId id="527" r:id="rId16"/>
    <p:sldId id="528" r:id="rId17"/>
    <p:sldId id="461" r:id="rId18"/>
    <p:sldId id="529" r:id="rId19"/>
    <p:sldId id="530" r:id="rId20"/>
    <p:sldId id="534" r:id="rId21"/>
    <p:sldId id="535" r:id="rId22"/>
    <p:sldId id="540" r:id="rId23"/>
    <p:sldId id="536" r:id="rId24"/>
    <p:sldId id="538" r:id="rId25"/>
    <p:sldId id="539" r:id="rId26"/>
    <p:sldId id="541" r:id="rId27"/>
    <p:sldId id="542" r:id="rId28"/>
    <p:sldId id="543" r:id="rId29"/>
    <p:sldId id="545" r:id="rId30"/>
    <p:sldId id="546" r:id="rId31"/>
    <p:sldId id="547" r:id="rId32"/>
    <p:sldId id="548" r:id="rId33"/>
    <p:sldId id="549" r:id="rId34"/>
    <p:sldId id="550" r:id="rId35"/>
    <p:sldId id="551" r:id="rId36"/>
    <p:sldId id="553" r:id="rId37"/>
    <p:sldId id="554" r:id="rId38"/>
    <p:sldId id="555" r:id="rId39"/>
    <p:sldId id="556" r:id="rId40"/>
    <p:sldId id="455" r:id="rId41"/>
  </p:sldIdLst>
  <p:sldSz cx="12192000" cy="685800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1F3"/>
    <a:srgbClr val="CC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00" autoAdjust="0"/>
  </p:normalViewPr>
  <p:slideViewPr>
    <p:cSldViewPr snapToGrid="0">
      <p:cViewPr varScale="1">
        <p:scale>
          <a:sx n="136" d="100"/>
          <a:sy n="136" d="100"/>
        </p:scale>
        <p:origin x="3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B4CFA3-2877-4CD2-8638-6B78E74A3005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E91C60-98EE-4736-9F1F-0A4515469F8E}" type="par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3BDEB1-4B9A-40B2-B26D-744EA8FDC352}" type="sibTrans" cxnId="{57B5F7F3-A8A8-450D-BF33-D78E8B90296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9E45CA-4B90-4BA5-AC4B-EBDCA7F79487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2A0279-F5C6-468D-A5C5-4AC2E078B623}" type="sib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2B0CB-D4D3-4689-AF3F-63B0CF0E9DB7}" type="parTrans" cxnId="{86628A9E-22D6-4C60-8249-0BFE480BFF5A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0D3908-710E-4E1A-B7D8-47B8EA36ED4A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7DD70-9C54-4477-9E19-C04AF4AA79E1}" type="sib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EC6CF3-FF18-437E-8D44-AA882D54CEE0}" type="parTrans" cxnId="{851E7807-5DCB-450F-91CB-BC7CE976400B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643720-2B40-4681-B6AA-424E0E901AAB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97822D-B5D6-4C7A-B9A1-9207CFE945C4}" type="sib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63D7-59F4-4FCF-BA3C-82CA82021EE0}" type="parTrans" cxnId="{33A53B55-5868-4CCC-85AD-17C7FB71C2FC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E65F80-B749-4552-AFF6-AA62DB839F3C}">
      <dgm:prSet phldrT="[文本]" custT="1"/>
      <dgm:spPr/>
      <dgm:t>
        <a:bodyPr/>
        <a:lstStyle/>
        <a:p>
          <a:pPr algn="l"/>
          <a:r>
            <a:rPr lang="en-US" altLang="zh-CN" sz="28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C04ADC-2FB1-4B13-B56E-DEE2D2C4CAB8}" type="sib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EA5891-947D-4CC5-AAFA-54016DE94000}" type="parTrans" cxnId="{39F2293E-CAD9-4FAD-9C7F-C8D55367CBCE}">
      <dgm:prSet/>
      <dgm:spPr/>
      <dgm:t>
        <a:bodyPr/>
        <a:lstStyle/>
        <a:p>
          <a:endParaRPr lang="zh-CN" altLang="en-US" sz="280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</dgm:pt>
    <dgm:pt modelId="{03C015DC-9CB5-48B5-B022-9C08FF2BB67F}" type="pres">
      <dgm:prSet presAssocID="{0EB4CFA3-2877-4CD2-8638-6B78E74A3005}" presName="composite" presStyleCnt="0"/>
      <dgm:spPr/>
    </dgm:pt>
    <dgm:pt modelId="{083CB889-864A-48B4-A20B-3444EFBE5EE6}" type="pres">
      <dgm:prSet presAssocID="{0EB4CFA3-2877-4CD2-8638-6B78E74A3005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DA9855D-7D78-437D-BD78-790FC97E081F}" type="pres">
      <dgm:prSet presAssocID="{0EB4CFA3-2877-4CD2-8638-6B78E74A3005}" presName="txShp" presStyleLbl="node1" presStyleIdx="0" presStyleCnt="5">
        <dgm:presLayoutVars>
          <dgm:bulletEnabled val="1"/>
        </dgm:presLayoutVars>
      </dgm:prSet>
      <dgm:spPr/>
    </dgm:pt>
    <dgm:pt modelId="{176E4038-6664-4B38-A111-E910267DC30B}" type="pres">
      <dgm:prSet presAssocID="{063BDEB1-4B9A-40B2-B26D-744EA8FDC352}" presName="spacing" presStyleCnt="0"/>
      <dgm:spPr/>
    </dgm:pt>
    <dgm:pt modelId="{F86355EA-7315-4404-8DB2-95216AEB3B8A}" type="pres">
      <dgm:prSet presAssocID="{B39E45CA-4B90-4BA5-AC4B-EBDCA7F79487}" presName="composite" presStyleCnt="0"/>
      <dgm:spPr/>
    </dgm:pt>
    <dgm:pt modelId="{BDA2664F-D760-4676-988D-9DECE8C71CCC}" type="pres">
      <dgm:prSet presAssocID="{B39E45CA-4B90-4BA5-AC4B-EBDCA7F79487}" presName="imgShp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07B27B-B246-4928-AC93-8A19B8E86AA6}" type="pres">
      <dgm:prSet presAssocID="{B39E45CA-4B90-4BA5-AC4B-EBDCA7F79487}" presName="txShp" presStyleLbl="node1" presStyleIdx="1" presStyleCnt="5">
        <dgm:presLayoutVars>
          <dgm:bulletEnabled val="1"/>
        </dgm:presLayoutVars>
      </dgm:prSet>
      <dgm:spPr/>
    </dgm:pt>
    <dgm:pt modelId="{11472BDA-002C-4AC8-8CC0-396DCF3ABB3B}" type="pres">
      <dgm:prSet presAssocID="{E62A0279-F5C6-468D-A5C5-4AC2E078B623}" presName="spacing" presStyleCnt="0"/>
      <dgm:spPr/>
    </dgm:pt>
    <dgm:pt modelId="{586EC0CC-8B1E-4061-BBE3-BE2792702B83}" type="pres">
      <dgm:prSet presAssocID="{130D3908-710E-4E1A-B7D8-47B8EA36ED4A}" presName="composite" presStyleCnt="0"/>
      <dgm:spPr/>
    </dgm:pt>
    <dgm:pt modelId="{7FE62E54-E85F-4DBB-997F-689B5CDFD62D}" type="pres">
      <dgm:prSet presAssocID="{130D3908-710E-4E1A-B7D8-47B8EA36ED4A}" presName="imgShp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905F94-283E-4E2E-B949-4A5102C3F22E}" type="pres">
      <dgm:prSet presAssocID="{130D3908-710E-4E1A-B7D8-47B8EA36ED4A}" presName="txShp" presStyleLbl="node1" presStyleIdx="2" presStyleCnt="5">
        <dgm:presLayoutVars>
          <dgm:bulletEnabled val="1"/>
        </dgm:presLayoutVars>
      </dgm:prSet>
      <dgm:spPr/>
    </dgm:pt>
    <dgm:pt modelId="{48586205-9294-4296-BDD7-7DD0341827D6}" type="pres">
      <dgm:prSet presAssocID="{9007DD70-9C54-4477-9E19-C04AF4AA79E1}" presName="spacing" presStyleCnt="0"/>
      <dgm:spPr/>
    </dgm:pt>
    <dgm:pt modelId="{6CC95308-025F-4033-88A7-DD028B775712}" type="pres">
      <dgm:prSet presAssocID="{19643720-2B40-4681-B6AA-424E0E901AAB}" presName="composite" presStyleCnt="0"/>
      <dgm:spPr/>
    </dgm:pt>
    <dgm:pt modelId="{9D48952A-8DE3-45EB-8CB6-5152C3B3C507}" type="pres">
      <dgm:prSet presAssocID="{19643720-2B40-4681-B6AA-424E0E901AAB}" presName="imgShp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A90FFE2-DE88-4B0D-886D-0593F18265A5}" type="pres">
      <dgm:prSet presAssocID="{19643720-2B40-4681-B6AA-424E0E901AAB}" presName="txShp" presStyleLbl="node1" presStyleIdx="3" presStyleCnt="5">
        <dgm:presLayoutVars>
          <dgm:bulletEnabled val="1"/>
        </dgm:presLayoutVars>
      </dgm:prSet>
      <dgm:spPr/>
    </dgm:pt>
    <dgm:pt modelId="{2ECABCC0-01EF-4DF3-B19F-75988E1767AF}" type="pres">
      <dgm:prSet presAssocID="{1397822D-B5D6-4C7A-B9A1-9207CFE945C4}" presName="spacing" presStyleCnt="0"/>
      <dgm:spPr/>
    </dgm:pt>
    <dgm:pt modelId="{ACDE7258-5FFC-4C2B-9049-1CB2AA5605C9}" type="pres">
      <dgm:prSet presAssocID="{67E65F80-B749-4552-AFF6-AA62DB839F3C}" presName="composite" presStyleCnt="0"/>
      <dgm:spPr/>
    </dgm:pt>
    <dgm:pt modelId="{FBC026BE-7CB9-4486-AAD6-ED1AA59A4D6B}" type="pres">
      <dgm:prSet presAssocID="{67E65F80-B749-4552-AFF6-AA62DB839F3C}" presName="imgShp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8B453A4-10D1-497E-82A0-9CF5B372D781}" type="pres">
      <dgm:prSet presAssocID="{67E65F80-B749-4552-AFF6-AA62DB839F3C}" presName="txShp" presStyleLbl="node1" presStyleIdx="4" presStyleCnt="5">
        <dgm:presLayoutVars>
          <dgm:bulletEnabled val="1"/>
        </dgm:presLayoutVars>
      </dgm:prSet>
      <dgm:spPr/>
    </dgm:pt>
  </dgm:ptLst>
  <dgm:cxnLst>
    <dgm:cxn modelId="{851E7807-5DCB-450F-91CB-BC7CE976400B}" srcId="{C0DAA090-DC2F-4A5B-84CF-FE23997C0F8D}" destId="{130D3908-710E-4E1A-B7D8-47B8EA36ED4A}" srcOrd="2" destOrd="0" parTransId="{42EC6CF3-FF18-437E-8D44-AA882D54CEE0}" sibTransId="{9007DD70-9C54-4477-9E19-C04AF4AA79E1}"/>
    <dgm:cxn modelId="{4DE93A12-A6B5-47EB-ABDC-C4FD0309B456}" type="presOf" srcId="{B39E45CA-4B90-4BA5-AC4B-EBDCA7F79487}" destId="{F907B27B-B246-4928-AC93-8A19B8E86AA6}" srcOrd="0" destOrd="0" presId="urn:microsoft.com/office/officeart/2005/8/layout/vList3"/>
    <dgm:cxn modelId="{39F2293E-CAD9-4FAD-9C7F-C8D55367CBCE}" srcId="{C0DAA090-DC2F-4A5B-84CF-FE23997C0F8D}" destId="{67E65F80-B749-4552-AFF6-AA62DB839F3C}" srcOrd="4" destOrd="0" parTransId="{79EA5891-947D-4CC5-AAFA-54016DE94000}" sibTransId="{3DC04ADC-2FB1-4B13-B56E-DEE2D2C4CAB8}"/>
    <dgm:cxn modelId="{33A53B55-5868-4CCC-85AD-17C7FB71C2FC}" srcId="{C0DAA090-DC2F-4A5B-84CF-FE23997C0F8D}" destId="{19643720-2B40-4681-B6AA-424E0E901AAB}" srcOrd="3" destOrd="0" parTransId="{06FC63D7-59F4-4FCF-BA3C-82CA82021EE0}" sibTransId="{1397822D-B5D6-4C7A-B9A1-9207CFE945C4}"/>
    <dgm:cxn modelId="{864E5C82-B3C8-474C-B1E4-42B78DDCD522}" type="presOf" srcId="{C0DAA090-DC2F-4A5B-84CF-FE23997C0F8D}" destId="{DDE2EFAC-FD0A-43B9-9885-8F584F8B2687}" srcOrd="0" destOrd="0" presId="urn:microsoft.com/office/officeart/2005/8/layout/vList3"/>
    <dgm:cxn modelId="{86628A9E-22D6-4C60-8249-0BFE480BFF5A}" srcId="{C0DAA090-DC2F-4A5B-84CF-FE23997C0F8D}" destId="{B39E45CA-4B90-4BA5-AC4B-EBDCA7F79487}" srcOrd="1" destOrd="0" parTransId="{AF02B0CB-D4D3-4689-AF3F-63B0CF0E9DB7}" sibTransId="{E62A0279-F5C6-468D-A5C5-4AC2E078B623}"/>
    <dgm:cxn modelId="{9FBF72B5-1C28-40F2-89C3-08AFB13D3E4E}" type="presOf" srcId="{0EB4CFA3-2877-4CD2-8638-6B78E74A3005}" destId="{BDA9855D-7D78-437D-BD78-790FC97E081F}" srcOrd="0" destOrd="0" presId="urn:microsoft.com/office/officeart/2005/8/layout/vList3"/>
    <dgm:cxn modelId="{B69EE3B7-6352-4D18-85A0-6F0541D9B5D3}" type="presOf" srcId="{130D3908-710E-4E1A-B7D8-47B8EA36ED4A}" destId="{34905F94-283E-4E2E-B949-4A5102C3F22E}" srcOrd="0" destOrd="0" presId="urn:microsoft.com/office/officeart/2005/8/layout/vList3"/>
    <dgm:cxn modelId="{3BA407BA-CFDE-47B2-B9CA-A441C576491D}" type="presOf" srcId="{19643720-2B40-4681-B6AA-424E0E901AAB}" destId="{4A90FFE2-DE88-4B0D-886D-0593F18265A5}" srcOrd="0" destOrd="0" presId="urn:microsoft.com/office/officeart/2005/8/layout/vList3"/>
    <dgm:cxn modelId="{57B5F7F3-A8A8-450D-BF33-D78E8B90296E}" srcId="{C0DAA090-DC2F-4A5B-84CF-FE23997C0F8D}" destId="{0EB4CFA3-2877-4CD2-8638-6B78E74A3005}" srcOrd="0" destOrd="0" parTransId="{78E91C60-98EE-4736-9F1F-0A4515469F8E}" sibTransId="{063BDEB1-4B9A-40B2-B26D-744EA8FDC352}"/>
    <dgm:cxn modelId="{27C5B7F7-7EBB-4570-917D-335ACBCC009B}" type="presOf" srcId="{67E65F80-B749-4552-AFF6-AA62DB839F3C}" destId="{E8B453A4-10D1-497E-82A0-9CF5B372D781}" srcOrd="0" destOrd="0" presId="urn:microsoft.com/office/officeart/2005/8/layout/vList3"/>
    <dgm:cxn modelId="{41150D57-3446-4F65-BEF0-2CD54AB4CDCE}" type="presParOf" srcId="{DDE2EFAC-FD0A-43B9-9885-8F584F8B2687}" destId="{03C015DC-9CB5-48B5-B022-9C08FF2BB67F}" srcOrd="0" destOrd="0" presId="urn:microsoft.com/office/officeart/2005/8/layout/vList3"/>
    <dgm:cxn modelId="{C0E8196C-9A1E-4935-846F-AEDFBFF57B34}" type="presParOf" srcId="{03C015DC-9CB5-48B5-B022-9C08FF2BB67F}" destId="{083CB889-864A-48B4-A20B-3444EFBE5EE6}" srcOrd="0" destOrd="0" presId="urn:microsoft.com/office/officeart/2005/8/layout/vList3"/>
    <dgm:cxn modelId="{2CF95AF5-686C-4E81-A7B2-FDE16CD5D36A}" type="presParOf" srcId="{03C015DC-9CB5-48B5-B022-9C08FF2BB67F}" destId="{BDA9855D-7D78-437D-BD78-790FC97E081F}" srcOrd="1" destOrd="0" presId="urn:microsoft.com/office/officeart/2005/8/layout/vList3"/>
    <dgm:cxn modelId="{F65542E3-A4E2-4D68-8174-176FAC168A7C}" type="presParOf" srcId="{DDE2EFAC-FD0A-43B9-9885-8F584F8B2687}" destId="{176E4038-6664-4B38-A111-E910267DC30B}" srcOrd="1" destOrd="0" presId="urn:microsoft.com/office/officeart/2005/8/layout/vList3"/>
    <dgm:cxn modelId="{C12FAB64-105B-4559-8C53-95C2C43D07E7}" type="presParOf" srcId="{DDE2EFAC-FD0A-43B9-9885-8F584F8B2687}" destId="{F86355EA-7315-4404-8DB2-95216AEB3B8A}" srcOrd="2" destOrd="0" presId="urn:microsoft.com/office/officeart/2005/8/layout/vList3"/>
    <dgm:cxn modelId="{43380A88-1503-4FE1-B70A-E2DE24F086DB}" type="presParOf" srcId="{F86355EA-7315-4404-8DB2-95216AEB3B8A}" destId="{BDA2664F-D760-4676-988D-9DECE8C71CCC}" srcOrd="0" destOrd="0" presId="urn:microsoft.com/office/officeart/2005/8/layout/vList3"/>
    <dgm:cxn modelId="{2E348613-AAE0-4D05-B2D0-B3E54796C9D8}" type="presParOf" srcId="{F86355EA-7315-4404-8DB2-95216AEB3B8A}" destId="{F907B27B-B246-4928-AC93-8A19B8E86AA6}" srcOrd="1" destOrd="0" presId="urn:microsoft.com/office/officeart/2005/8/layout/vList3"/>
    <dgm:cxn modelId="{DDCD5829-E3D0-4D16-87A3-191101ACF7F6}" type="presParOf" srcId="{DDE2EFAC-FD0A-43B9-9885-8F584F8B2687}" destId="{11472BDA-002C-4AC8-8CC0-396DCF3ABB3B}" srcOrd="3" destOrd="0" presId="urn:microsoft.com/office/officeart/2005/8/layout/vList3"/>
    <dgm:cxn modelId="{3EC046C0-9C2C-4CBF-B669-0518312DA7E0}" type="presParOf" srcId="{DDE2EFAC-FD0A-43B9-9885-8F584F8B2687}" destId="{586EC0CC-8B1E-4061-BBE3-BE2792702B83}" srcOrd="4" destOrd="0" presId="urn:microsoft.com/office/officeart/2005/8/layout/vList3"/>
    <dgm:cxn modelId="{1D30C12E-C649-4834-AE99-5F76F09FB7F9}" type="presParOf" srcId="{586EC0CC-8B1E-4061-BBE3-BE2792702B83}" destId="{7FE62E54-E85F-4DBB-997F-689B5CDFD62D}" srcOrd="0" destOrd="0" presId="urn:microsoft.com/office/officeart/2005/8/layout/vList3"/>
    <dgm:cxn modelId="{487B7467-5FF1-4989-B025-216942697C1F}" type="presParOf" srcId="{586EC0CC-8B1E-4061-BBE3-BE2792702B83}" destId="{34905F94-283E-4E2E-B949-4A5102C3F22E}" srcOrd="1" destOrd="0" presId="urn:microsoft.com/office/officeart/2005/8/layout/vList3"/>
    <dgm:cxn modelId="{CCB04E26-D1DA-4AC5-B322-3420F6653987}" type="presParOf" srcId="{DDE2EFAC-FD0A-43B9-9885-8F584F8B2687}" destId="{48586205-9294-4296-BDD7-7DD0341827D6}" srcOrd="5" destOrd="0" presId="urn:microsoft.com/office/officeart/2005/8/layout/vList3"/>
    <dgm:cxn modelId="{57639972-5B41-4337-A5D5-37EEFD72A04E}" type="presParOf" srcId="{DDE2EFAC-FD0A-43B9-9885-8F584F8B2687}" destId="{6CC95308-025F-4033-88A7-DD028B775712}" srcOrd="6" destOrd="0" presId="urn:microsoft.com/office/officeart/2005/8/layout/vList3"/>
    <dgm:cxn modelId="{6E492834-10B1-4FF5-B384-EF2FDDF83B05}" type="presParOf" srcId="{6CC95308-025F-4033-88A7-DD028B775712}" destId="{9D48952A-8DE3-45EB-8CB6-5152C3B3C507}" srcOrd="0" destOrd="0" presId="urn:microsoft.com/office/officeart/2005/8/layout/vList3"/>
    <dgm:cxn modelId="{D6B9DA02-2B38-4082-BFC4-FAB86D467DE6}" type="presParOf" srcId="{6CC95308-025F-4033-88A7-DD028B775712}" destId="{4A90FFE2-DE88-4B0D-886D-0593F18265A5}" srcOrd="1" destOrd="0" presId="urn:microsoft.com/office/officeart/2005/8/layout/vList3"/>
    <dgm:cxn modelId="{ADEA9839-9EF5-4D4C-9670-29289CDD39AC}" type="presParOf" srcId="{DDE2EFAC-FD0A-43B9-9885-8F584F8B2687}" destId="{2ECABCC0-01EF-4DF3-B19F-75988E1767AF}" srcOrd="7" destOrd="0" presId="urn:microsoft.com/office/officeart/2005/8/layout/vList3"/>
    <dgm:cxn modelId="{3AAD1D96-979A-4E61-9276-429CA939D6AE}" type="presParOf" srcId="{DDE2EFAC-FD0A-43B9-9885-8F584F8B2687}" destId="{ACDE7258-5FFC-4C2B-9049-1CB2AA5605C9}" srcOrd="8" destOrd="0" presId="urn:microsoft.com/office/officeart/2005/8/layout/vList3"/>
    <dgm:cxn modelId="{CE04890F-2747-44E5-A069-EA3E03BB9D59}" type="presParOf" srcId="{ACDE7258-5FFC-4C2B-9049-1CB2AA5605C9}" destId="{FBC026BE-7CB9-4486-AAD6-ED1AA59A4D6B}" srcOrd="0" destOrd="0" presId="urn:microsoft.com/office/officeart/2005/8/layout/vList3"/>
    <dgm:cxn modelId="{C6CFD93E-59F8-49EB-B04D-85C74C9457C3}" type="presParOf" srcId="{ACDE7258-5FFC-4C2B-9049-1CB2AA5605C9}" destId="{E8B453A4-10D1-497E-82A0-9CF5B372D7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9855D-7D78-437D-BD78-790FC97E081F}">
      <dsp:nvSpPr>
        <dsp:cNvPr id="0" name=""/>
        <dsp:cNvSpPr/>
      </dsp:nvSpPr>
      <dsp:spPr>
        <a:xfrm rot="10800000">
          <a:off x="1608876" y="1949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x.1 RAII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949"/>
        <a:ext cx="5339168" cy="843687"/>
      </dsp:txXfrm>
    </dsp:sp>
    <dsp:sp modelId="{083CB889-864A-48B4-A20B-3444EFBE5EE6}">
      <dsp:nvSpPr>
        <dsp:cNvPr id="0" name=""/>
        <dsp:cNvSpPr/>
      </dsp:nvSpPr>
      <dsp:spPr>
        <a:xfrm>
          <a:off x="1187033" y="1949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B27B-B246-4928-AC93-8A19B8E86AA6}">
      <dsp:nvSpPr>
        <dsp:cNvPr id="0" name=""/>
        <dsp:cNvSpPr/>
      </dsp:nvSpPr>
      <dsp:spPr>
        <a:xfrm rot="10800000">
          <a:off x="1608876" y="109748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x.2 </a:t>
          </a:r>
          <a:r>
            <a:rPr lang="en-US" altLang="zh-CN" sz="2800" kern="1200" dirty="0" err="1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PowerToys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1097483"/>
        <a:ext cx="5339168" cy="843687"/>
      </dsp:txXfrm>
    </dsp:sp>
    <dsp:sp modelId="{BDA2664F-D760-4676-988D-9DECE8C71CCC}">
      <dsp:nvSpPr>
        <dsp:cNvPr id="0" name=""/>
        <dsp:cNvSpPr/>
      </dsp:nvSpPr>
      <dsp:spPr>
        <a:xfrm>
          <a:off x="1187033" y="109748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05F94-283E-4E2E-B949-4A5102C3F22E}">
      <dsp:nvSpPr>
        <dsp:cNvPr id="0" name=""/>
        <dsp:cNvSpPr/>
      </dsp:nvSpPr>
      <dsp:spPr>
        <a:xfrm rot="10800000">
          <a:off x="1608876" y="219301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x.3 coding style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2193018"/>
        <a:ext cx="5339168" cy="843687"/>
      </dsp:txXfrm>
    </dsp:sp>
    <dsp:sp modelId="{7FE62E54-E85F-4DBB-997F-689B5CDFD62D}">
      <dsp:nvSpPr>
        <dsp:cNvPr id="0" name=""/>
        <dsp:cNvSpPr/>
      </dsp:nvSpPr>
      <dsp:spPr>
        <a:xfrm>
          <a:off x="1187033" y="219301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0FFE2-DE88-4B0D-886D-0593F18265A5}">
      <dsp:nvSpPr>
        <dsp:cNvPr id="0" name=""/>
        <dsp:cNvSpPr/>
      </dsp:nvSpPr>
      <dsp:spPr>
        <a:xfrm rot="10800000">
          <a:off x="1608876" y="3288553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x.4 XAML Islands / PWA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3288553"/>
        <a:ext cx="5339168" cy="843687"/>
      </dsp:txXfrm>
    </dsp:sp>
    <dsp:sp modelId="{9D48952A-8DE3-45EB-8CB6-5152C3B3C507}">
      <dsp:nvSpPr>
        <dsp:cNvPr id="0" name=""/>
        <dsp:cNvSpPr/>
      </dsp:nvSpPr>
      <dsp:spPr>
        <a:xfrm>
          <a:off x="1187033" y="3288553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453A4-10D1-497E-82A0-9CF5B372D781}">
      <dsp:nvSpPr>
        <dsp:cNvPr id="0" name=""/>
        <dsp:cNvSpPr/>
      </dsp:nvSpPr>
      <dsp:spPr>
        <a:xfrm rot="10800000">
          <a:off x="1608876" y="4384088"/>
          <a:ext cx="5550090" cy="8436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4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x.5 Fibers / Coroutine</a:t>
          </a:r>
          <a:endParaRPr lang="zh-CN" altLang="en-US" sz="2800" kern="1200" dirty="0">
            <a:solidFill>
              <a:schemeClr val="accent6">
                <a:lumMod val="60000"/>
                <a:lumOff val="4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819798" y="4384088"/>
        <a:ext cx="5339168" cy="843687"/>
      </dsp:txXfrm>
    </dsp:sp>
    <dsp:sp modelId="{FBC026BE-7CB9-4486-AAD6-ED1AA59A4D6B}">
      <dsp:nvSpPr>
        <dsp:cNvPr id="0" name=""/>
        <dsp:cNvSpPr/>
      </dsp:nvSpPr>
      <dsp:spPr>
        <a:xfrm>
          <a:off x="1187033" y="4384088"/>
          <a:ext cx="843687" cy="8436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690D2-9F6C-4A40-B045-5871089CDE7B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B7014-1CA7-42FF-9E69-87C27AE33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4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44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8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2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10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90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08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32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57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In general, fibers do not provide advantages over a well-designed multithreaded application. However, using fibers can make it easier to port applications that were designed to schedule their own threads.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9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488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218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031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coroutine TS is the base of the </a:t>
            </a:r>
            <a:r>
              <a:rPr lang="en-US" altLang="zh-CN" dirty="0" err="1"/>
              <a:t>cppcoro</a:t>
            </a:r>
            <a:r>
              <a:rPr lang="en-US" altLang="zh-CN" dirty="0"/>
              <a:t> library from Lewis Baker. TS stands for technical specifications and is the preliminary version of the coroutines framework we get with C++20. Lewis ported the </a:t>
            </a:r>
            <a:r>
              <a:rPr lang="en-US" altLang="zh-CN" dirty="0" err="1"/>
              <a:t>cppcoro</a:t>
            </a:r>
            <a:r>
              <a:rPr lang="en-US" altLang="zh-CN" dirty="0"/>
              <a:t> library from the coroutines TS framework to the coroutines framework we get with C++20.</a:t>
            </a:r>
          </a:p>
          <a:p>
            <a:endParaRPr lang="en-US" altLang="zh-CN" dirty="0"/>
          </a:p>
          <a:p>
            <a:r>
              <a:rPr lang="en-US" altLang="zh-CN" dirty="0"/>
              <a:t>fibers are switched by an internal scheduler while coroutines use no internal scheduler</a:t>
            </a:r>
          </a:p>
          <a:p>
            <a:endParaRPr lang="en-US" altLang="zh-CN" dirty="0"/>
          </a:p>
          <a:p>
            <a:r>
              <a:rPr lang="en-US" altLang="zh-CN" dirty="0"/>
              <a:t>In the book Linux System Programming, 2nd Edition, the difference between coroutines and fiber is explained as follows:</a:t>
            </a:r>
          </a:p>
          <a:p>
            <a:r>
              <a:rPr lang="en-US" altLang="zh-CN" dirty="0"/>
              <a:t>Coroutines and fibers provide a unit of execution even lighter in weight than the thread (with the former being their name when they are a programming language construct, and the latter when they are a system construct).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25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https://www.cnblogs.com/pointer-smq/p/8780895.html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6B7014-1CA7-42FF-9E69-87C27AE33F4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7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Scope-Bound Resource Management: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作用域界定资源管理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1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6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B7014-1CA7-42FF-9E69-87C27AE33F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</a:t>
            </a:r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RAII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5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35" y="260336"/>
            <a:ext cx="11137511" cy="720679"/>
          </a:xfrm>
        </p:spPr>
        <p:txBody>
          <a:bodyPr>
            <a:normAutofit/>
          </a:bodyPr>
          <a:lstStyle>
            <a:lvl1pPr>
              <a:defRPr sz="2399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035" y="1196679"/>
            <a:ext cx="11137511" cy="51116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099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17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34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日期占位符 1"/>
          <p:cNvSpPr/>
          <p:nvPr/>
        </p:nvSpPr>
        <p:spPr>
          <a:xfrm>
            <a:off x="40639" y="6410564"/>
            <a:ext cx="1904933" cy="4571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altLang="zh-CN" sz="1050" dirty="0">
              <a:solidFill>
                <a:schemeClr val="accent2"/>
              </a:solidFill>
            </a:endParaRPr>
          </a:p>
          <a:p>
            <a:pPr lvl="0"/>
            <a:r>
              <a:rPr lang="en-US" altLang="zh-CN" sz="1050" dirty="0">
                <a:solidFill>
                  <a:schemeClr val="accent2"/>
                </a:solidFill>
              </a:rPr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8537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8448857" cy="164630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89B6C0B1-0B78-465D-8DA6-CB996CE56540}"/>
              </a:ext>
            </a:extLst>
          </p:cNvPr>
          <p:cNvSpPr/>
          <p:nvPr/>
        </p:nvSpPr>
        <p:spPr>
          <a:xfrm>
            <a:off x="2924944" y="1187016"/>
            <a:ext cx="1045029" cy="127788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94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17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79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28859"/>
            <a:ext cx="188133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Introduction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6C56A055-60B0-4769-9978-1C7918C13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63A9C-C322-4DE9-9121-9EFADE59F4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01975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362"/>
            <a:ext cx="220506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Registry Editor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0F02876-9BAB-47C6-87D8-830B3A6A5D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BA90-23E7-4F47-8E42-9CB967E6E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51771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9" y="41811"/>
            <a:ext cx="320465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Structure of the Registry</a:t>
            </a:r>
            <a:endParaRPr lang="en-US" altLang="zh-CN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24F2331C-0BA2-4D3B-9E73-39DB8727E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7DE47B-FC1B-45EE-AC47-3AF4937A4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31930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0" y="41811"/>
            <a:ext cx="2682142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C488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5.4 Back up and Restore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7028DCFD-69CE-44E2-884E-1D1F081D0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AF093-B8F6-4FFA-9AF9-F59459E8D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2807416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21" y="41362"/>
            <a:ext cx="2080114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Registry Hives</a:t>
            </a: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91BB0631-5BB0-46D0-B4C1-11AF3E4DBD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9E3CD3-DF84-4FCD-A1FF-9284DA8F2E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462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3"/>
            <a:ext cx="2198249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67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3454555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86839887-4526-4F25-8F2A-C8E17305B4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6F7453-B84C-41FC-A56E-6D8F77078D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183035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4018" y="41362"/>
            <a:ext cx="1608717" cy="2704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07917" tIns="0" rIns="0" bIns="0" anchor="ctr" anchorCtr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endParaRPr lang="zh-CN" altLang="en-US" sz="1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BC5D4F38-B9F1-4C24-99F7-D733533EF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D8D02-0826-495C-972C-A8ED760C25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</p:spTree>
    <p:extLst>
      <p:ext uri="{BB962C8B-B14F-4D97-AF65-F5344CB8AC3E}">
        <p14:creationId xmlns:p14="http://schemas.microsoft.com/office/powerpoint/2010/main" val="382618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ED5F00-3B3F-4B5F-93D6-ABAC3B187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479" y="1863203"/>
            <a:ext cx="8439041" cy="42138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7B56B8BE-6D2B-4DA2-AE2D-D5FEAD44AF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>
            <a:lvl1pPr algn="ctr">
              <a:defRPr sz="28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59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6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8" y="63144"/>
            <a:ext cx="2571961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6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44019" y="63145"/>
            <a:ext cx="3210336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x.5 Fibers / Coroutine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7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F0A08C6D-CA89-457F-88D7-56281A3E4E44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5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79679" y="3104762"/>
            <a:ext cx="5836854" cy="1476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PRINCIPLE OF WINDOWS</a:t>
            </a:r>
          </a:p>
          <a:p>
            <a:pPr algn="ctr"/>
            <a:r>
              <a:rPr lang="en-US" altLang="zh-CN" sz="3600" b="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ITS APPLICATIONS</a:t>
            </a:r>
            <a:endParaRPr lang="zh-CN" altLang="en-US" sz="3600" b="0" dirty="0">
              <a:solidFill>
                <a:schemeClr val="bg1"/>
              </a:solidFill>
              <a:effectLst>
                <a:glow rad="63500">
                  <a:srgbClr val="00B0F0">
                    <a:alpha val="40000"/>
                  </a:srgb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8091" y="6135492"/>
            <a:ext cx="3430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…stay still…think far beyond…</a:t>
            </a:r>
          </a:p>
        </p:txBody>
      </p:sp>
    </p:spTree>
    <p:extLst>
      <p:ext uri="{BB962C8B-B14F-4D97-AF65-F5344CB8AC3E}">
        <p14:creationId xmlns:p14="http://schemas.microsoft.com/office/powerpoint/2010/main" val="224793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49" y="658586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333" dirty="0"/>
              <a:t>FALL 2023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8" y="658586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333"/>
              <a:t>‹#›</a:t>
            </a:fld>
            <a:endParaRPr lang="en-US" sz="1333"/>
          </a:p>
        </p:txBody>
      </p:sp>
      <p:grpSp>
        <p:nvGrpSpPr>
          <p:cNvPr id="28" name="组合 27"/>
          <p:cNvGrpSpPr/>
          <p:nvPr/>
        </p:nvGrpSpPr>
        <p:grpSpPr>
          <a:xfrm>
            <a:off x="8174091" y="54985"/>
            <a:ext cx="3999656" cy="343637"/>
            <a:chOff x="3226" y="3776"/>
            <a:chExt cx="3023" cy="40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582" y="3783"/>
              <a:ext cx="2667" cy="3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l"/>
              <a:r>
                <a:rPr lang="en-US" altLang="zh-CN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  <a:r>
                <a:rPr lang="zh-CN" altLang="en-US" sz="2133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编程实战进阶</a:t>
              </a: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3226" y="3776"/>
              <a:ext cx="356" cy="40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2133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140C56-30EC-4686-B2A5-F8E1584C3D56}"/>
              </a:ext>
            </a:extLst>
          </p:cNvPr>
          <p:cNvCxnSpPr>
            <a:cxnSpLocks/>
          </p:cNvCxnSpPr>
          <p:nvPr userDrawn="1"/>
        </p:nvCxnSpPr>
        <p:spPr>
          <a:xfrm>
            <a:off x="-24680" y="6597352"/>
            <a:ext cx="1221668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086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4" r:id="rId6"/>
    <p:sldLayoutId id="214748369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05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10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1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2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3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526" indent="-228526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charset="0"/>
        <a:buChar char=""/>
        <a:defRPr sz="2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577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宋体" panose="02010600030101010101" pitchFamily="2" charset="-122"/>
        <a:buChar char="–"/>
        <a:defRPr sz="23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2629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charset="0"/>
        <a:buChar char="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599680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6731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3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834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732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5783" indent="-228526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051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4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6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8pPr>
      <a:lvl9pPr marL="3657258" algn="l" defTabSz="914103" rtl="0" eaLnBrk="1" latinLnBrk="0" hangingPunct="1">
        <a:defRPr sz="18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002673" y="845559"/>
            <a:ext cx="5791887" cy="5543109"/>
            <a:chOff x="-744761" y="-143009"/>
            <a:chExt cx="7094267" cy="7094268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616687" y="1073458"/>
              <a:ext cx="4661334" cy="4661334"/>
            </a:xfrm>
            <a:prstGeom prst="rect">
              <a:avLst/>
            </a:prstGeom>
          </p:spPr>
        </p:pic>
        <p:sp>
          <p:nvSpPr>
            <p:cNvPr id="19" name="弧形 18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5484487"/>
                <a:gd name="adj2" fmla="val 18518042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2" name="弧形 21"/>
            <p:cNvSpPr/>
            <p:nvPr userDrawn="1"/>
          </p:nvSpPr>
          <p:spPr>
            <a:xfrm rot="10800000">
              <a:off x="-744760" y="-143009"/>
              <a:ext cx="7094266" cy="7094268"/>
            </a:xfrm>
            <a:prstGeom prst="arc">
              <a:avLst>
                <a:gd name="adj1" fmla="val 3803342"/>
                <a:gd name="adj2" fmla="val 19577685"/>
              </a:avLst>
            </a:prstGeom>
            <a:ln w="3048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4" name="弧形 23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3459"/>
                <a:gd name="adj2" fmla="val 4777379"/>
              </a:avLst>
            </a:prstGeom>
            <a:ln w="304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5" name="弧形 24"/>
            <p:cNvSpPr/>
            <p:nvPr userDrawn="1"/>
          </p:nvSpPr>
          <p:spPr>
            <a:xfrm rot="10800000">
              <a:off x="659210" y="638693"/>
              <a:ext cx="5530862" cy="5530864"/>
            </a:xfrm>
            <a:prstGeom prst="arc">
              <a:avLst>
                <a:gd name="adj1" fmla="val 19211528"/>
                <a:gd name="adj2" fmla="val 20880876"/>
              </a:avLst>
            </a:prstGeom>
            <a:ln w="3048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6" name="弧形 25"/>
            <p:cNvSpPr/>
            <p:nvPr userDrawn="1"/>
          </p:nvSpPr>
          <p:spPr>
            <a:xfrm rot="10800000">
              <a:off x="-744761" y="-143009"/>
              <a:ext cx="7094266" cy="7094268"/>
            </a:xfrm>
            <a:prstGeom prst="arc">
              <a:avLst>
                <a:gd name="adj1" fmla="val 1039272"/>
                <a:gd name="adj2" fmla="val 3259357"/>
              </a:avLst>
            </a:prstGeom>
            <a:ln w="3048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</p:spTree>
    <p:extLst>
      <p:ext uri="{BB962C8B-B14F-4D97-AF65-F5344CB8AC3E}">
        <p14:creationId xmlns:p14="http://schemas.microsoft.com/office/powerpoint/2010/main" val="11179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defTabSz="685577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395" indent="-171395" algn="l" defTabSz="68557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6972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99760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2548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549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337" indent="-171395" algn="l" defTabSz="68557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灯片编号占位符 4"/>
          <p:cNvSpPr>
            <a:spLocks noGrp="1"/>
          </p:cNvSpPr>
          <p:nvPr/>
        </p:nvSpPr>
        <p:spPr>
          <a:xfrm>
            <a:off x="24550" y="66029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algn="l"/>
            <a:r>
              <a:rPr lang="en-US" sz="1000" dirty="0"/>
              <a:t>FALL 2023</a:t>
            </a:r>
          </a:p>
        </p:txBody>
      </p:sp>
      <p:sp>
        <p:nvSpPr>
          <p:cNvPr id="3" name="灯片编号占位符 4"/>
          <p:cNvSpPr>
            <a:spLocks noGrp="1"/>
          </p:cNvSpPr>
          <p:nvPr/>
        </p:nvSpPr>
        <p:spPr>
          <a:xfrm>
            <a:off x="9610539" y="6602900"/>
            <a:ext cx="2539559" cy="280160"/>
          </a:xfrm>
        </p:spPr>
        <p:txBody>
          <a:bodyPr/>
          <a:lstStyle>
            <a:lvl1pPr algn="r">
              <a:defRPr sz="1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 sz="1000"/>
              <a:t>‹#›</a:t>
            </a:fld>
            <a:endParaRPr lang="en-US" sz="1000"/>
          </a:p>
        </p:txBody>
      </p:sp>
      <p:grpSp>
        <p:nvGrpSpPr>
          <p:cNvPr id="28" name="组合 27"/>
          <p:cNvGrpSpPr/>
          <p:nvPr/>
        </p:nvGrpSpPr>
        <p:grpSpPr>
          <a:xfrm>
            <a:off x="10135803" y="20976"/>
            <a:ext cx="2007395" cy="284393"/>
            <a:chOff x="1268" y="3828"/>
            <a:chExt cx="2331" cy="3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2193" y="3828"/>
              <a:ext cx="1406" cy="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107950" tIns="0" rIns="0" bIns="0" anchor="ctr" anchorCtr="0">
              <a:spAutoFit/>
            </a:bodyPr>
            <a:lstStyle/>
            <a:p>
              <a:pPr algn="just"/>
              <a:r>
                <a:rPr lang="en-US" altLang="zh-CN" sz="16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  <a:endParaRPr lang="zh-CN" altLang="en-US" sz="1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9"/>
            <p:cNvSpPr>
              <a:spLocks noChangeArrowheads="1"/>
            </p:cNvSpPr>
            <p:nvPr/>
          </p:nvSpPr>
          <p:spPr bwMode="auto">
            <a:xfrm>
              <a:off x="1268" y="3828"/>
              <a:ext cx="925" cy="336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0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656928C-479D-4572-B10C-E043E6914818}"/>
              </a:ext>
            </a:extLst>
          </p:cNvPr>
          <p:cNvCxnSpPr>
            <a:cxnSpLocks/>
          </p:cNvCxnSpPr>
          <p:nvPr userDrawn="1"/>
        </p:nvCxnSpPr>
        <p:spPr>
          <a:xfrm>
            <a:off x="-24680" y="6597352"/>
            <a:ext cx="1221668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817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78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5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3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15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395" indent="-171395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Wingdings" panose="05000000000000000000" pitchFamily="2" charset="2"/>
        <a:buChar char="p"/>
        <a:defRPr sz="20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183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Ø"/>
        <a:defRPr sz="17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6972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微软雅黑" panose="020B0503020204020204" pitchFamily="34" charset="-122"/>
        <a:buChar char="–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199760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ü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2548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99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8126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1549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4337" indent="-171395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5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44" algn="l" defTabSz="6855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51" y="1458323"/>
            <a:ext cx="8126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编程实战进阶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A2070897-BE86-4E85-8D35-9C2EBFAAC343}"/>
              </a:ext>
            </a:extLst>
          </p:cNvPr>
          <p:cNvSpPr txBox="1">
            <a:spLocks/>
          </p:cNvSpPr>
          <p:nvPr/>
        </p:nvSpPr>
        <p:spPr>
          <a:xfrm>
            <a:off x="114624" y="4928340"/>
            <a:ext cx="6075783" cy="180546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 Hu</a:t>
            </a:r>
          </a:p>
          <a:p>
            <a:pPr marL="0" indent="0" algn="r">
              <a:buNone/>
            </a:pP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jichengwhu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163 . com</a:t>
            </a:r>
            <a:endParaRPr lang="en-US" altLang="zh-CN" sz="2400" b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400" b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https://gitee.com/principlewindows/</a:t>
            </a: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979055"/>
            <a:ext cx="10204648" cy="51908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600" kern="0" dirty="0"/>
              <a:t>RAII resource wrappers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800" kern="0" dirty="0"/>
              <a:t>The resource wrappers library is usable by any user-mode C++ code through relative inclusion of </a:t>
            </a:r>
            <a:r>
              <a:rPr lang="en-US" altLang="zh-CN" sz="2800" kern="0" dirty="0" err="1"/>
              <a:t>Resource.h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en-US" altLang="zh-CN" sz="2800" kern="0" dirty="0"/>
              <a:t>Note that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defines wrappers only for types that have been defined </a:t>
            </a:r>
            <a:r>
              <a:rPr lang="en-US" altLang="zh-CN" sz="2800" kern="0" dirty="0">
                <a:solidFill>
                  <a:srgbClr val="FF0000"/>
                </a:solidFill>
              </a:rPr>
              <a:t>prior to </a:t>
            </a:r>
            <a:r>
              <a:rPr lang="en-US" altLang="zh-CN" sz="2800" kern="0" dirty="0"/>
              <a:t>the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r>
              <a:rPr lang="en-US" altLang="zh-CN" sz="2800" kern="0" dirty="0"/>
              <a:t> It is safe to include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 multiple times. Each time will define wrappers for any new types defined after the previous inclusion of 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.</a:t>
            </a:r>
            <a:endParaRPr lang="zh-CN" altLang="en-US" sz="28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7127D-F06B-47E8-AC2D-4772E042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2799506"/>
            <a:ext cx="5828145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625" y="4205281"/>
            <a:ext cx="5828145" cy="61555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</a:t>
            </a:r>
            <a:r>
              <a:rPr lang="zh-CN" altLang="zh-CN" sz="20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lang="zh-CN" altLang="zh-CN" sz="20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WinINet.h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#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include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&lt;wil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SFMono-Regular"/>
              </a:rPr>
              <a:t>Resource.h&gt;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1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809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78" y="1158459"/>
            <a:ext cx="4096209" cy="4924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Construct a new pointer with a resource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wil::unique_handle </a:t>
            </a: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Retrieve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ptr.get(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Check validity of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if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ptr.is_valid(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resource is assigned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492" y="1172801"/>
            <a:ext cx="6747163" cy="44319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Free and replace the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ptr.reset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handle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Detach resource from the pointer without freeing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auto</a:t>
            </a:r>
            <a:r>
              <a:rPr lang="zh-CN" altLang="zh-CN" sz="1600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resource = ptr.release(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out parameter use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Note: Also frees any currently-held resource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&amp;ptr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Same as previous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ptr.put(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Return the address of the internal resource for in-out parameter use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WindowsApiCall</a:t>
            </a:r>
            <a:r>
              <a:rPr lang="en-US" altLang="zh-CN" sz="1600" dirty="0">
                <a:solidFill>
                  <a:srgbClr val="6F42C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ptr.addressof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 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Swap resources between smart pointers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ptr.swap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ptr2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zh-CN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62845" y="434110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RAII resource wrappers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1" y="1032868"/>
            <a:ext cx="11037454" cy="52322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m_hMainWnd.get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OnNCCreate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HWND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2B91AF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noexcept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cs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CREATESTRUCT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</a:t>
            </a:r>
            <a:r>
              <a:rPr lang="en-US" altLang="zh-C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lparam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auto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that = 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DesktopWindow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*&gt;(cs-&gt;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lpCreateParams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that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WINRT_ASSERT 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( !that-&gt;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GetHandle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that-&gt;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m_hMainWnd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wil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unique_hwnd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E771F3"/>
                </a:solidFill>
                <a:latin typeface="Consolas" panose="020B0609020204030204" pitchFamily="49" charset="0"/>
              </a:rPr>
              <a:t>SetWindowLongPtr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E771F3"/>
                </a:solidFill>
                <a:latin typeface="Consolas" panose="020B0609020204030204" pitchFamily="49" charset="0"/>
              </a:rPr>
              <a:t>GWLP_USERDATA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LONG_PTR</a:t>
            </a:r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&gt;(that) );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57A3CC8-9E31-461F-8924-CCA96E4543C9}"/>
              </a:ext>
            </a:extLst>
          </p:cNvPr>
          <p:cNvSpPr/>
          <p:nvPr/>
        </p:nvSpPr>
        <p:spPr>
          <a:xfrm>
            <a:off x="147782" y="105294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D7B6E5F-1931-4192-823E-F25B35D646F2}"/>
              </a:ext>
            </a:extLst>
          </p:cNvPr>
          <p:cNvSpPr/>
          <p:nvPr/>
        </p:nvSpPr>
        <p:spPr>
          <a:xfrm>
            <a:off x="147781" y="2225964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B55F05E1-71B5-46DA-B229-2053F2E8B8FD}"/>
              </a:ext>
            </a:extLst>
          </p:cNvPr>
          <p:cNvSpPr/>
          <p:nvPr/>
        </p:nvSpPr>
        <p:spPr>
          <a:xfrm>
            <a:off x="147781" y="4987636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8A5F766-AF8F-4D7D-A36F-F474E1329504}"/>
              </a:ext>
            </a:extLst>
          </p:cNvPr>
          <p:cNvSpPr/>
          <p:nvPr/>
        </p:nvSpPr>
        <p:spPr>
          <a:xfrm>
            <a:off x="147781" y="4710545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A83B50B3-465C-437B-B485-EAF266756F7B}"/>
              </a:ext>
            </a:extLst>
          </p:cNvPr>
          <p:cNvSpPr/>
          <p:nvPr/>
        </p:nvSpPr>
        <p:spPr>
          <a:xfrm>
            <a:off x="11771744" y="3140363"/>
            <a:ext cx="323273" cy="360218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63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5"/>
            <a:ext cx="8790898" cy="31647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100" dirty="0"/>
              <a:t>a set of utilities for power users to tune and streamline their Windows experience for greater productivity</a:t>
            </a:r>
          </a:p>
          <a:p>
            <a:pPr marL="0" indent="0">
              <a:buNone/>
            </a:pPr>
            <a:endParaRPr lang="zh-CN" altLang="en-US" sz="3600" dirty="0"/>
          </a:p>
          <a:p>
            <a:pPr lvl="1"/>
            <a:r>
              <a:rPr lang="en-US" altLang="zh-CN" sz="2600" dirty="0" err="1"/>
              <a:t>PowerToys</a:t>
            </a:r>
            <a:r>
              <a:rPr lang="zh-CN" altLang="en-US" sz="2600" dirty="0"/>
              <a:t>是一组由微软首先在</a:t>
            </a:r>
            <a:r>
              <a:rPr lang="en-US" altLang="zh-CN" sz="2600" dirty="0"/>
              <a:t>Windows 95</a:t>
            </a:r>
            <a:r>
              <a:rPr lang="zh-CN" altLang="en-US" sz="2600" dirty="0"/>
              <a:t>中引入的实用型程序</a:t>
            </a:r>
            <a:endParaRPr lang="en-US" altLang="zh-CN" sz="2600" dirty="0"/>
          </a:p>
          <a:p>
            <a:pPr lvl="1"/>
            <a:r>
              <a:rPr lang="en-US" altLang="zh-CN" sz="2600" dirty="0"/>
              <a:t>Windows XP</a:t>
            </a:r>
            <a:r>
              <a:rPr lang="zh-CN" altLang="en-US" sz="2600" dirty="0"/>
              <a:t>发布后推出了</a:t>
            </a:r>
            <a:r>
              <a:rPr lang="en-US" altLang="zh-CN" sz="2600" dirty="0" err="1"/>
              <a:t>PowerToys</a:t>
            </a:r>
            <a:r>
              <a:rPr lang="zh-CN" altLang="en-US" sz="2600" dirty="0"/>
              <a:t>第二版，但自那之后便不再更新</a:t>
            </a:r>
            <a:endParaRPr lang="en-US" altLang="zh-CN" sz="2600" dirty="0"/>
          </a:p>
          <a:p>
            <a:pPr lvl="1"/>
            <a:r>
              <a:rPr lang="en-US" altLang="zh-CN" sz="2600" dirty="0"/>
              <a:t>17</a:t>
            </a:r>
            <a:r>
              <a:rPr lang="zh-CN" altLang="en-US" sz="2600" dirty="0"/>
              <a:t>年之后，微软正在考虑向</a:t>
            </a:r>
            <a:r>
              <a:rPr lang="en-US" altLang="zh-CN" sz="2600" dirty="0"/>
              <a:t>Windows 10</a:t>
            </a:r>
            <a:r>
              <a:rPr lang="zh-CN" altLang="en-US" sz="2600" dirty="0"/>
              <a:t>用户推出</a:t>
            </a:r>
            <a:r>
              <a:rPr lang="en-US" altLang="zh-CN" sz="2600" dirty="0" err="1"/>
              <a:t>PowerToys</a:t>
            </a:r>
            <a:r>
              <a:rPr lang="en-US" altLang="zh-CN" sz="2600" dirty="0"/>
              <a:t> 3</a:t>
            </a:r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PowerToys</a:t>
            </a:r>
            <a:r>
              <a:rPr lang="en-US" altLang="zh-CN" sz="2400" dirty="0"/>
              <a:t> 3</a:t>
            </a:r>
            <a:r>
              <a:rPr lang="zh-CN" altLang="en-US" sz="2400" dirty="0"/>
              <a:t>工具是开源的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FancyZones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工具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Windows key shortcut guide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3228788" cy="72749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PowerToys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218819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x.2 </a:t>
            </a:r>
            <a:r>
              <a:rPr lang="en-US" altLang="zh-CN" sz="2133" b="1" dirty="0" err="1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PowerToys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981005"/>
            <a:ext cx="8790898" cy="31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4100" kern="0" dirty="0"/>
              <a:t>a set of utilities for power users to tune and streamline their Windows experience for greater productivity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是一组由微软首先在</a:t>
            </a:r>
            <a:r>
              <a:rPr lang="en-US" altLang="zh-CN" sz="2600" kern="0" dirty="0"/>
              <a:t>Windows 95</a:t>
            </a:r>
            <a:r>
              <a:rPr lang="zh-CN" altLang="en-US" sz="2600" kern="0" dirty="0"/>
              <a:t>中引入的实用型程序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Windows XP</a:t>
            </a:r>
            <a:r>
              <a:rPr lang="zh-CN" altLang="en-US" sz="2600" kern="0" dirty="0"/>
              <a:t>发布后推出了</a:t>
            </a:r>
            <a:r>
              <a:rPr lang="en-US" altLang="zh-CN" sz="2600" kern="0" dirty="0" err="1"/>
              <a:t>PowerToys</a:t>
            </a:r>
            <a:r>
              <a:rPr lang="zh-CN" altLang="en-US" sz="2600" kern="0" dirty="0"/>
              <a:t>第二版，但自那之后便不再更新</a:t>
            </a:r>
            <a:endParaRPr lang="en-US" altLang="zh-CN" sz="2600" kern="0" dirty="0"/>
          </a:p>
          <a:p>
            <a:pPr lvl="1" defTabSz="914400"/>
            <a:r>
              <a:rPr lang="en-US" altLang="zh-CN" sz="2600" kern="0" dirty="0"/>
              <a:t>17</a:t>
            </a:r>
            <a:r>
              <a:rPr lang="zh-CN" altLang="en-US" sz="2600" kern="0" dirty="0"/>
              <a:t>年之后，微软正在考虑向</a:t>
            </a:r>
            <a:r>
              <a:rPr lang="en-US" altLang="zh-CN" sz="2600" kern="0" dirty="0"/>
              <a:t>Windows 10</a:t>
            </a:r>
            <a:r>
              <a:rPr lang="zh-CN" altLang="en-US" sz="2600" kern="0" dirty="0"/>
              <a:t>用户推出</a:t>
            </a:r>
            <a:r>
              <a:rPr lang="en-US" altLang="zh-CN" sz="2600" kern="0" dirty="0" err="1"/>
              <a:t>PowerToys</a:t>
            </a:r>
            <a:r>
              <a:rPr lang="en-US" altLang="zh-CN" sz="2600" kern="0" dirty="0"/>
              <a:t> 3</a:t>
            </a:r>
          </a:p>
          <a:p>
            <a:pPr lvl="2" defTabSz="914400"/>
            <a:r>
              <a:rPr lang="zh-CN" altLang="en-US" sz="2400" kern="0" dirty="0"/>
              <a:t> </a:t>
            </a:r>
            <a:r>
              <a:rPr lang="en-US" altLang="zh-CN" sz="2400" kern="0" dirty="0" err="1"/>
              <a:t>PowerToys</a:t>
            </a:r>
            <a:r>
              <a:rPr lang="en-US" altLang="zh-CN" sz="2400" kern="0" dirty="0"/>
              <a:t> 3</a:t>
            </a:r>
            <a:r>
              <a:rPr lang="zh-CN" altLang="en-US" sz="2400" kern="0" dirty="0"/>
              <a:t>工具是开源的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1</a:t>
            </a:r>
            <a:r>
              <a:rPr lang="zh-CN" altLang="en-US" sz="2400" kern="0" dirty="0"/>
              <a:t>：</a:t>
            </a:r>
            <a:r>
              <a:rPr lang="en-US" altLang="zh-CN" sz="2400" kern="0" dirty="0" err="1"/>
              <a:t>FancyZones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工具</a:t>
            </a:r>
            <a:r>
              <a:rPr lang="en-US" altLang="zh-CN" sz="2400" kern="0" dirty="0"/>
              <a:t>2</a:t>
            </a:r>
            <a:r>
              <a:rPr lang="zh-CN" altLang="en-US" sz="2400" kern="0" dirty="0"/>
              <a:t>：</a:t>
            </a:r>
            <a:r>
              <a:rPr lang="en-US" altLang="zh-CN" sz="2400" kern="0" dirty="0"/>
              <a:t>Windows key shortcut guide</a:t>
            </a:r>
            <a:endParaRPr lang="zh-CN" altLang="en-US" sz="2400" kern="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985C91-4BB1-47CE-8742-6E68D3CFE6B4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https://github.com/microsoft/PowerToys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BB462-5DC1-4BE1-BDEE-20B84889134C}"/>
              </a:ext>
            </a:extLst>
          </p:cNvPr>
          <p:cNvSpPr/>
          <p:nvPr/>
        </p:nvSpPr>
        <p:spPr>
          <a:xfrm>
            <a:off x="2958353" y="5275585"/>
            <a:ext cx="7862047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Prerequisites to Build the Installer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Visual Studio 2019 Extension.</a:t>
            </a:r>
          </a:p>
          <a:p>
            <a:pPr marL="685577" lvl="1" indent="-228526" defTabSz="9144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</a:pPr>
            <a:r>
              <a:rPr lang="en-US" altLang="zh-CN" sz="1600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the WiX Toolset build tools from https://wixtoolset.org/releases/</a:t>
            </a:r>
            <a:endParaRPr lang="zh-CN" altLang="en-US" sz="1600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76109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 descr="Fancy Zones Picker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" y="1090652"/>
            <a:ext cx="5378822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0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8502" y="215153"/>
            <a:ext cx="5104125" cy="1003581"/>
          </a:xfrm>
        </p:spPr>
        <p:txBody>
          <a:bodyPr/>
          <a:lstStyle/>
          <a:p>
            <a:pPr algn="ctr"/>
            <a:r>
              <a:rPr lang="en-US" altLang="zh-CN" dirty="0" err="1"/>
              <a:t>FancyZones</a:t>
            </a:r>
            <a:r>
              <a:rPr lang="zh-CN" altLang="en-US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25672" y="2425419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在显示桌面上用户自定义布局</a:t>
            </a:r>
            <a:endParaRPr lang="en-US" altLang="zh-CN" sz="2400" dirty="0"/>
          </a:p>
          <a:p>
            <a:r>
              <a:rPr lang="zh-CN" altLang="en-US" sz="2400" dirty="0"/>
              <a:t> 将应用程序窗口对齐到定义好的布局</a:t>
            </a:r>
            <a:endParaRPr lang="en-US" altLang="zh-CN" sz="2400" dirty="0"/>
          </a:p>
          <a:p>
            <a:pPr lvl="1"/>
            <a:r>
              <a:rPr lang="zh-CN" altLang="en-US" sz="2000" dirty="0"/>
              <a:t>拖动窗口时使用</a:t>
            </a:r>
            <a:r>
              <a:rPr lang="en-US" altLang="zh-CN" sz="2000" dirty="0"/>
              <a:t>shift</a:t>
            </a:r>
            <a:r>
              <a:rPr lang="zh-CN" altLang="en-US" sz="2000" dirty="0"/>
              <a:t>键</a:t>
            </a:r>
            <a:endParaRPr lang="zh-CN" altLang="en-US" sz="2400" dirty="0"/>
          </a:p>
          <a:p>
            <a:pPr eaLnBrk="1" hangingPunct="1"/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71" y="1090652"/>
            <a:ext cx="5356769" cy="541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4989" y="268941"/>
            <a:ext cx="6284257" cy="1003581"/>
          </a:xfrm>
        </p:spPr>
        <p:txBody>
          <a:bodyPr/>
          <a:lstStyle/>
          <a:p>
            <a:pPr algn="ctr"/>
            <a:r>
              <a:rPr lang="en-US" altLang="zh-CN" sz="2800" dirty="0"/>
              <a:t>Windows key shortcut guide</a:t>
            </a:r>
            <a:r>
              <a:rPr lang="zh-CN" altLang="en-US" sz="2800" dirty="0"/>
              <a:t>的功能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2590" y="6067097"/>
            <a:ext cx="5378822" cy="15818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Windows</a:t>
            </a:r>
            <a:r>
              <a:rPr lang="zh-CN" altLang="en-US" sz="2400" dirty="0"/>
              <a:t>键长按</a:t>
            </a:r>
            <a:r>
              <a:rPr lang="en-US" altLang="zh-CN" sz="2400" dirty="0"/>
              <a:t>900ms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A7D0D-214F-41B8-92AB-F6523932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712" y="1185766"/>
            <a:ext cx="10003894" cy="47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61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842165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B24AF5-30B7-46FF-9A1C-38EC2F591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78" y="995251"/>
            <a:ext cx="8790898" cy="215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2800" kern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/>
            <a:r>
              <a:rPr lang="en-US" altLang="zh-CN" sz="2000" kern="0"/>
              <a:t>Not best-practices or requirements</a:t>
            </a:r>
          </a:p>
          <a:p>
            <a:pPr lvl="2" defTabSz="914400"/>
            <a:r>
              <a:rPr lang="zh-CN" altLang="en-US" sz="1800" kern="0"/>
              <a:t> </a:t>
            </a:r>
            <a:r>
              <a:rPr lang="en-US" altLang="zh-CN" sz="1800" kern="0"/>
              <a:t>deleting arrays with delete[]……</a:t>
            </a:r>
            <a:endParaRPr lang="zh-CN" altLang="en-US" sz="1800" kern="0"/>
          </a:p>
          <a:p>
            <a:pPr lvl="1" defTabSz="914400"/>
            <a:r>
              <a:rPr lang="en-US" altLang="zh-CN" sz="2000" kern="0"/>
              <a:t>typography</a:t>
            </a:r>
            <a:endParaRPr lang="zh-CN" altLang="en-US" sz="2400" kern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EE0576-9C0A-4229-BB51-37D4BF536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4426527" cy="727494"/>
          </a:xfrm>
        </p:spPr>
        <p:txBody>
          <a:bodyPr>
            <a:normAutofit/>
          </a:bodyPr>
          <a:lstStyle/>
          <a:p>
            <a:r>
              <a:rPr lang="en-US" altLang="zh-CN" dirty="0"/>
              <a:t>x.3 coding style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5278" y="995251"/>
            <a:ext cx="8790898" cy="2156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 are defined by your character</a:t>
            </a:r>
          </a:p>
          <a:p>
            <a:pPr marL="0" indent="0"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Your character is defined by your coding style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 dirty="0"/>
              <a:t>Not best-practices or requirements</a:t>
            </a:r>
          </a:p>
          <a:p>
            <a:pPr lvl="2"/>
            <a:r>
              <a:rPr lang="zh-CN" altLang="en-US" sz="1800" dirty="0"/>
              <a:t> </a:t>
            </a:r>
            <a:r>
              <a:rPr lang="en-US" altLang="zh-CN" sz="1800" dirty="0"/>
              <a:t>deleting arrays with delete[]……</a:t>
            </a:r>
            <a:endParaRPr lang="zh-CN" altLang="en-US" sz="1800" dirty="0"/>
          </a:p>
          <a:p>
            <a:pPr lvl="1"/>
            <a:r>
              <a:rPr lang="en-US" altLang="zh-CN" sz="2000" dirty="0"/>
              <a:t>typography</a:t>
            </a:r>
            <a:endParaRPr lang="zh-CN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3A814-BE44-47A3-890B-E028E701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" y="63143"/>
            <a:ext cx="239438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x.3 coding style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D90A5A-4305-4586-B287-8975DC0D4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63079"/>
            <a:ext cx="8201891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::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class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&amp;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: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TextFileProcessor_Base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(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theConstStringFinder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m_ThreadHandle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( NULL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m_startNLSearch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m_endNLSearch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m_LineEndGetIdx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m_LineEndPutIdx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(    0 )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,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m_LineEnds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( new const void*[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sc_LineEndSize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]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77788"/>
            <a:ext cx="8359775" cy="9001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Windows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Coding Skills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144A547-6732-417E-83AA-9A8C91926265}"/>
              </a:ext>
            </a:extLst>
          </p:cNvPr>
          <p:cNvSpPr txBox="1">
            <a:spLocks/>
          </p:cNvSpPr>
          <p:nvPr/>
        </p:nvSpPr>
        <p:spPr>
          <a:xfrm>
            <a:off x="1694771" y="5334000"/>
            <a:ext cx="6075783" cy="1644174"/>
          </a:xfrm>
        </p:spPr>
        <p:txBody>
          <a:bodyPr>
            <a:noAutofit/>
          </a:bodyPr>
          <a:lstStyle>
            <a:lvl1pPr marL="228526" indent="-228526" algn="l" defTabSz="91410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29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80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31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834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32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83" indent="-228526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surf in the programming ocean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seek the endless technique waves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shimmering spoondrift forms a coding life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70BCE9-5716-4105-A995-F80E58734241}"/>
              </a:ext>
            </a:extLst>
          </p:cNvPr>
          <p:cNvSpPr txBox="1"/>
          <p:nvPr/>
        </p:nvSpPr>
        <p:spPr>
          <a:xfrm>
            <a:off x="7950" y="1458323"/>
            <a:ext cx="947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APPROACHING TO ADVANCED LEVEL 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8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877653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Codes formatted in columns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67" y="2724380"/>
            <a:ext cx="7731781" cy="270843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    = 1; 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int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myLongerVar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= 200;  // comment 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arrayOfMyStruct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[] =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{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// Name,                 timeout,   valid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 string",             1000,      true    },   // Comment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{"Another string",       2000,      false   },   // Comment 2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{"Yet another string",   11111000,  false   },   // Comment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    {NULL,                   5,         true    },   // Comment 4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SFMono-Regular"/>
              </a:rPr>
              <a:t>};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3436660" y="2113083"/>
            <a:ext cx="6414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seems to be a lot easier for us to read...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1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03499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/>
              <a:t>enumeration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99" y="1650901"/>
            <a:ext cx="4096209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obsolete in C++11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namespace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330" y="1650901"/>
            <a:ext cx="6345381" cy="39395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Scoped enumeration (declared with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class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struct)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enum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Ground = 0,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Human,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Aerial,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Total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 (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==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EntityType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::Ground 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    /*code*/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B7FEC2-9A9B-4912-BCB2-808521CDE903}"/>
              </a:ext>
            </a:extLst>
          </p:cNvPr>
          <p:cNvSpPr txBox="1">
            <a:spLocks noChangeArrowheads="1"/>
          </p:cNvSpPr>
          <p:nvPr/>
        </p:nvSpPr>
        <p:spPr>
          <a:xfrm>
            <a:off x="5366330" y="908578"/>
            <a:ext cx="5047555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scoped enumeration</a:t>
            </a:r>
          </a:p>
        </p:txBody>
      </p:sp>
    </p:spTree>
    <p:extLst>
      <p:ext uri="{BB962C8B-B14F-4D97-AF65-F5344CB8AC3E}">
        <p14:creationId xmlns:p14="http://schemas.microsoft.com/office/powerpoint/2010/main" val="155222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1999790" y="785091"/>
            <a:ext cx="7098027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Curiously Recurring Template Pattern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08C697-1633-4242-98E7-2C0CDB1B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1403927"/>
            <a:ext cx="6414536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pass a class as a template parameter to its base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 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 };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27" y="2888836"/>
            <a:ext cx="6414536" cy="34470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Within the base class, it can get ahold of the derived instance,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complete with the derived type, simply by casting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//   (either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or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dynamic_cast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 Unicode MS" panose="020B0604020202020204" pitchFamily="34" charset="-122"/>
                <a:ea typeface="SFMono-Regular"/>
              </a:rPr>
              <a:t> work)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template&lt;class Derived&gt;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call_foo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Derived&amp; self = *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static_cast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&lt;Derived*&gt;(this);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self.foo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struct Example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BaseCRTP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&lt;Example&gt;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foo()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&lt;&lt; "foo()\n";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  <a:r>
              <a:rPr lang="zh-CN" altLang="zh-CN" sz="1600" dirty="0">
                <a:solidFill>
                  <a:schemeClr val="bg1"/>
                </a:solidFill>
              </a:rPr>
              <a:t>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7342909" y="3909413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effect, </a:t>
            </a:r>
            <a:r>
              <a:rPr lang="en-US" altLang="zh-C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call_foo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injected into the derived class with full access to the derived class's members.</a:t>
            </a:r>
            <a:endParaRPr lang="zh-CN" altLang="en-US" sz="2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Pointer-to-Implementation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53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2810590" y="63921"/>
            <a:ext cx="5164749" cy="6188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3300" kern="0" dirty="0">
                <a:latin typeface="Arial" panose="020B0604020202020204" pitchFamily="34" charset="0"/>
                <a:cs typeface="Arial" panose="020B0604020202020204" pitchFamily="34" charset="0"/>
              </a:rPr>
              <a:t>Compile-time polymorphism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D156D-B397-4ADC-8F01-2D3D6508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740" y="2298900"/>
            <a:ext cx="6414536" cy="41857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foo.cpp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#include whichever header defines the types T and 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define the private implementation class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 { /*...*/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T member1;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U member2;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fill in the public interface function definitions: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foo::foo() :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(new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()) {}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foo::~foo() { delete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void foo::bar() {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-&gt;bar(); 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CFC890-A289-4E4C-96E0-1084A7C0C495}"/>
              </a:ext>
            </a:extLst>
          </p:cNvPr>
          <p:cNvSpPr/>
          <p:nvPr/>
        </p:nvSpPr>
        <p:spPr>
          <a:xfrm>
            <a:off x="243558" y="844497"/>
            <a:ext cx="457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foo is decoupled from its public interface, so that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can use members and types from other headers without requiring these dependencies to be present when the class is used,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can be modified without forcing a recompile of the code that uses the class.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1285BC-885E-48F0-8AB9-CF8B31C9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58" y="3530006"/>
            <a:ext cx="5284786" cy="2954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a forward declaration a pointer may be used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//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foo.h</a:t>
            </a:r>
            <a:endParaRPr lang="en-US" altLang="zh-CN" sz="1600" dirty="0">
              <a:solidFill>
                <a:schemeClr val="bg1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class foo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public: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~foo();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void bar();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 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private_foo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* </a:t>
            </a:r>
            <a:r>
              <a:rPr lang="en-US" altLang="zh-CN" sz="1600" dirty="0" err="1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pImpl</a:t>
            </a: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 Unicode MS" panose="020B0604020202020204" pitchFamily="34" charset="-122"/>
                <a:ea typeface="SFMono-Regular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8D304A-3D03-49D5-B91D-2D1F8C338916}"/>
              </a:ext>
            </a:extLst>
          </p:cNvPr>
          <p:cNvSpPr/>
          <p:nvPr/>
        </p:nvSpPr>
        <p:spPr>
          <a:xfrm>
            <a:off x="5533907" y="844497"/>
            <a:ext cx="64145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of the class simply include the header, which contains nothing specific about the implementation of the class. All implementation details are contained inside foo.cpp.</a:t>
            </a:r>
            <a:endParaRPr lang="zh-CN" alt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90522-3878-4A46-856C-BAF940476238}"/>
              </a:ext>
            </a:extLst>
          </p:cNvPr>
          <p:cNvSpPr/>
          <p:nvPr/>
        </p:nvSpPr>
        <p:spPr>
          <a:xfrm>
            <a:off x="5528344" y="1879816"/>
            <a:ext cx="2811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called it "Handle Body"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2B494-B6B1-4598-9F54-471F7A47F73F}"/>
              </a:ext>
            </a:extLst>
          </p:cNvPr>
          <p:cNvSpPr/>
          <p:nvPr/>
        </p:nvSpPr>
        <p:spPr>
          <a:xfrm>
            <a:off x="4815558" y="475165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 to runtime polymorphism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0B51E7-6E37-4D36-B533-51C2C5144FF2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01F1E2-D434-4B0F-AF2F-13475805F2B4}"/>
              </a:ext>
            </a:extLst>
          </p:cNvPr>
          <p:cNvSpPr/>
          <p:nvPr/>
        </p:nvSpPr>
        <p:spPr>
          <a:xfrm>
            <a:off x="5468264" y="3275112"/>
            <a:ext cx="1255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171717"/>
                </a:solidFill>
                <a:latin typeface="Segoe UI" panose="020B0502040204020203" pitchFamily="34" charset="0"/>
              </a:rPr>
              <a:t>XAML Islands</a:t>
            </a:r>
            <a:r>
              <a:rPr lang="en-US" altLang="zh-CN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13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33636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29" y="1981006"/>
            <a:ext cx="8982517" cy="36318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dirty="0"/>
          </a:p>
          <a:p>
            <a:pPr lvl="1"/>
            <a:endParaRPr lang="en-US" altLang="zh-CN" sz="3300" dirty="0"/>
          </a:p>
          <a:p>
            <a:pPr lvl="1"/>
            <a:r>
              <a:rPr lang="en-US" altLang="zh-CN" sz="3300" dirty="0"/>
              <a:t>enables non-UWP desktop apps to use the UI features that are only available via UWP controls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9" y="1143000"/>
            <a:ext cx="3502891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x.4 XAML Islands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" y="63145"/>
            <a:ext cx="2479372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r>
              <a:rPr lang="en-US" altLang="zh-CN" sz="2133" b="1" dirty="0">
                <a:solidFill>
                  <a:srgbClr val="1C4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x.4 XAML Islands</a:t>
            </a:r>
            <a:endParaRPr lang="zh-CN" altLang="en-US" sz="2133" b="1" dirty="0">
              <a:solidFill>
                <a:srgbClr val="1C488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5559FD-3B33-405F-875C-C2769F06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29" y="1981006"/>
            <a:ext cx="8982517" cy="363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/>
              <a:t>Starting in Windows 10, version 1903, non-UWP desktop apps (including C++ Win32, WPF, and Windows Forms apps) can use the UWP XAML hosting API to host UWP controls in any UI element that is associated with a window handle (HWND)</a:t>
            </a:r>
            <a:endParaRPr lang="zh-CN" altLang="en-US" sz="3600" kern="0"/>
          </a:p>
          <a:p>
            <a:pPr lvl="1" defTabSz="914400"/>
            <a:endParaRPr lang="en-US" altLang="zh-CN" sz="3300" kern="0"/>
          </a:p>
          <a:p>
            <a:pPr lvl="1" defTabSz="914400"/>
            <a:r>
              <a:rPr lang="en-US" altLang="zh-CN" sz="3300" kern="0"/>
              <a:t>enables non-UWP desktop apps to use the UI features that are only available via UWP controls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host UWP controls that use the Fluent Design System</a:t>
            </a:r>
          </a:p>
          <a:p>
            <a:pPr lvl="2" defTabSz="914400"/>
            <a:r>
              <a:rPr lang="en-US" altLang="zh-CN" sz="2900" kern="0">
                <a:latin typeface="Arial" panose="020B0604020202020204" pitchFamily="34" charset="0"/>
                <a:cs typeface="Arial" panose="020B0604020202020204" pitchFamily="34" charset="0"/>
              </a:rPr>
              <a:t>support Windows Ink</a:t>
            </a:r>
            <a:endParaRPr lang="en-US" altLang="zh-CN" sz="2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8086ED-C649-47CB-8396-70B9CB1339D3}"/>
              </a:ext>
            </a:extLst>
          </p:cNvPr>
          <p:cNvSpPr/>
          <p:nvPr/>
        </p:nvSpPr>
        <p:spPr>
          <a:xfrm>
            <a:off x="1134208" y="6123819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https://docs.microsoft.com/en-us/windows/apps/desktop/modernize/using-the-xaml-hosting-api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CE06A-1579-4C7D-8649-EB8E5461D62C}"/>
              </a:ext>
            </a:extLst>
          </p:cNvPr>
          <p:cNvSpPr/>
          <p:nvPr/>
        </p:nvSpPr>
        <p:spPr>
          <a:xfrm>
            <a:off x="5005599" y="1245137"/>
            <a:ext cx="399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UWP XAML hosting API</a:t>
            </a:r>
            <a:endParaRPr lang="zh-CN" alt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8491" y="656570"/>
            <a:ext cx="4396154" cy="72707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Prerequisites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zh-CN" sz="4100" kern="0" dirty="0">
                <a:latin typeface="Arial" panose="020B0604020202020204" pitchFamily="34" charset="0"/>
                <a:cs typeface="Arial" panose="020B0604020202020204" pitchFamily="34" charset="0"/>
              </a:rPr>
              <a:t>XAML Islands require Windows 10, version 1903 (or later) and the corresponding build of the Windows SDK. To use XAML Islands in your C++ Win32 app, you must first set up your project.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Support for C++/WinRT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the </a:t>
            </a:r>
            <a:r>
              <a:rPr lang="en-US" altLang="zh-CN" sz="26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 in the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your project for app deployment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package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Additional requirements for custom UWP controls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for a custom UWP control, additional instructions will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19669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127" y="656570"/>
            <a:ext cx="6022731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Architecture of the API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1A2B2C-6323-4CC2-A745-D1558EF9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14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0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base level is the UI element in your app where you want to host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must have a window handle (HWND)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2</a:t>
            </a:r>
            <a:r>
              <a:rPr lang="en-US" altLang="zh-CN" sz="3800" kern="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provides the infrastructure for hosting the XAML Island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Your code is responsible for creating this object and attaching it to the parent UI element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automatically creates a native child window to host your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access its handle (HWND) if necessary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at the top level is the hosted UWP control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any UWP control provided by the Windows SDK as well as custom user controls</a:t>
            </a:r>
          </a:p>
        </p:txBody>
      </p:sp>
      <p:pic>
        <p:nvPicPr>
          <p:cNvPr id="6" name="Picture 3" descr="352a9af8bd5e6e9d62783a6cd2991f09.png">
            <a:extLst>
              <a:ext uri="{FF2B5EF4-FFF2-40B4-BE49-F238E27FC236}">
                <a16:creationId xmlns:a16="http://schemas.microsoft.com/office/drawing/2014/main" id="{7D6A1917-D4DE-4EFB-994A-99F6D9D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7" y="1383645"/>
            <a:ext cx="7280031" cy="52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Host a standard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850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Windows 10, version 1903 SDK (version 10.0.18362) or a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Retarget solution, select the 10.0.18362.0 or later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Microsoft.Windows.CppWinRT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NuGet package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Install the Microsoft.Toolkit.Win32.UI.SDK NuGet package</a:t>
            </a:r>
          </a:p>
          <a:p>
            <a:pPr lvl="2" defTabSz="914400"/>
            <a:r>
              <a:rPr lang="en-US" altLang="zh-CN" sz="2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In the NuGet Package Manager window, make sure that Include </a:t>
            </a:r>
            <a:r>
              <a:rPr lang="en-US" altLang="zh-CN" sz="26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prerelease</a:t>
            </a:r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is selected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install version v6.0.0-preview7 (or later) 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7713895"/>
              </p:ext>
            </p:extLst>
          </p:nvPr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707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3781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925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what you need: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configure the project to meet the prerequisites for hosting XAML Islands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reference to the project of custom control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access to an instance of the Microsoft.Toolkit.Win32.UI.XamlHost.XamlApplication class</a:t>
            </a:r>
          </a:p>
          <a:p>
            <a:pPr lvl="2" defTabSz="914400"/>
            <a:endParaRPr lang="en-US" altLang="zh-C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9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364" y="656570"/>
            <a:ext cx="7288827" cy="727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Host a custom UWP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C504E1-691D-4C82-AB62-C77346752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330" y="1708445"/>
            <a:ext cx="9492470" cy="470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9" tIns="34295" rIns="68589" bIns="34295" numCol="1" anchor="t" anchorCtr="0" compatLnSpc="1">
            <a:normAutofit fontScale="77500" lnSpcReduction="2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051" lvl="1" indent="0" defTabSz="914400">
              <a:buNone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general steps:</a:t>
            </a:r>
          </a:p>
          <a:p>
            <a:pPr marL="971401" lvl="1" indent="-514350" defTabSz="914400"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a Blank UWP project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in the solution that contains C++ Win32 desktop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add the project that contains the source code for the custom UWP XAML control</a:t>
            </a:r>
          </a:p>
          <a:p>
            <a:pPr lvl="2" defTabSz="914400"/>
            <a:r>
              <a:rPr lang="en-US" altLang="zh-CN" sz="2600" kern="0" dirty="0">
                <a:latin typeface="Arial" panose="020B0604020202020204" pitchFamily="34" charset="0"/>
                <a:cs typeface="Arial" panose="020B0604020202020204" pitchFamily="34" charset="0"/>
              </a:rPr>
              <a:t> typically a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In the UWP app project, add a reference to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In your C++ Win32 project, add a reference to the UWP app project and the UWP class library project</a:t>
            </a:r>
          </a:p>
          <a:p>
            <a:pPr marL="971401" lvl="1" indent="-514350" defTabSz="914400">
              <a:buFont typeface="宋体" panose="02010600030101010101" pitchFamily="2" charset="-122"/>
              <a:buAutoNum type="arabicParenR"/>
            </a:pP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Assign an instance of the custom control to host to the Content property of the </a:t>
            </a:r>
            <a:r>
              <a:rPr lang="en-US" altLang="zh-CN" sz="3800" kern="0" dirty="0" err="1">
                <a:latin typeface="Arial" panose="020B0604020202020204" pitchFamily="34" charset="0"/>
                <a:cs typeface="Arial" panose="020B0604020202020204" pitchFamily="34" charset="0"/>
              </a:rPr>
              <a:t>DesktopWindowXamlSource</a:t>
            </a:r>
            <a:r>
              <a:rPr lang="en-US" altLang="zh-CN" sz="3800" kern="0" dirty="0">
                <a:latin typeface="Arial" panose="020B0604020202020204" pitchFamily="34" charset="0"/>
                <a:cs typeface="Arial" panose="020B0604020202020204" pitchFamily="34" charset="0"/>
              </a:rPr>
              <a:t> object in your code</a:t>
            </a:r>
          </a:p>
          <a:p>
            <a:pPr lvl="2" defTabSz="914400"/>
            <a:endParaRPr lang="en-US" altLang="zh-CN" sz="2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D0E5D8-A895-4346-A590-952AB0392244}"/>
              </a:ext>
            </a:extLst>
          </p:cNvPr>
          <p:cNvSpPr/>
          <p:nvPr/>
        </p:nvSpPr>
        <p:spPr>
          <a:xfrm>
            <a:off x="1837593" y="6264496"/>
            <a:ext cx="912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https://github.com/marb2000/XamlIslands/tree/master/1903_Samples/CppWinRT_Win32_App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2698362" y="1415390"/>
          <a:ext cx="8346000" cy="522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174928"/>
            <a:ext cx="7331104" cy="1027366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/>
              <a:t>内容提要 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14288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083CB889-864A-48B4-A20B-3444EFBE5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DA9855D-7D78-437D-BD78-790FC97E0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DA2664F-D760-4676-988D-9DECE8C71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F907B27B-B246-4928-AC93-8A19B8E86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7FE62E54-E85F-4DBB-997F-689B5CDFD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34905F94-283E-4E2E-B949-4A5102C3F2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9D48952A-8DE3-45EB-8CB6-5152C3B3C5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4A90FFE2-DE88-4B0D-886D-0593F1826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FBC026BE-7CB9-4486-AAD6-ED1AA59A4D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E8B453A4-10D1-497E-82A0-9CF5B372D7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198" y="608426"/>
            <a:ext cx="4050555" cy="72749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x.5 Fibers / Coroutine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208" y="1446431"/>
            <a:ext cx="9704949" cy="49121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A fiber is a unit of execution that must be manually scheduled by the application. Fibers run in the context of the threads that schedule them. Each thread can schedule multiple fibers.</a:t>
            </a:r>
            <a:endParaRPr lang="en-US" altLang="zh-CN" sz="3300" dirty="0"/>
          </a:p>
          <a:p>
            <a:pPr lvl="1"/>
            <a:r>
              <a:rPr lang="en-US" altLang="zh-CN" sz="3300" dirty="0"/>
              <a:t>assumes the ID of the thread that runs it</a:t>
            </a:r>
          </a:p>
          <a:p>
            <a:pPr lvl="1"/>
            <a:r>
              <a:rPr lang="en-US" altLang="zh-CN" sz="3300" dirty="0"/>
              <a:t>state info maintained for a fiber: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a subset of its register – typically preserved across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call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fiber data – provided during fiber creation</a:t>
            </a:r>
          </a:p>
          <a:p>
            <a:pPr lvl="1"/>
            <a:r>
              <a:rPr lang="en-US" altLang="zh-CN" sz="3300" dirty="0">
                <a:latin typeface="Arial" panose="020B0604020202020204" pitchFamily="34" charset="0"/>
                <a:cs typeface="Arial" panose="020B0604020202020204" pitchFamily="34" charset="0"/>
              </a:rPr>
              <a:t>not preemptively scheduled: system schedules threads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switching to it from another fiber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Be4 scheduling the first fiber, call </a:t>
            </a:r>
            <a:r>
              <a:rPr lang="en-US" altLang="zh-CN" sz="2900" dirty="0" err="1">
                <a:latin typeface="Arial" panose="020B0604020202020204" pitchFamily="34" charset="0"/>
                <a:cs typeface="Arial" panose="020B0604020202020204" pitchFamily="34" charset="0"/>
              </a:rPr>
              <a:t>ConvertThreadToFiber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 to create an area in which to save fiber state info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541047-89E9-4DBC-A29E-290C41DF8CBE}"/>
              </a:ext>
            </a:extLst>
          </p:cNvPr>
          <p:cNvSpPr/>
          <p:nvPr/>
        </p:nvSpPr>
        <p:spPr>
          <a:xfrm>
            <a:off x="107267" y="313248"/>
            <a:ext cx="10454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参考网页  </a:t>
            </a:r>
            <a:r>
              <a:rPr lang="en-US" altLang="zh-CN" sz="1800" dirty="0">
                <a:solidFill>
                  <a:srgbClr val="7030A0"/>
                </a:solidFill>
              </a:rPr>
              <a:t>https://docs.microsoft.com/en-us/windows/win32/procthread/using-fibers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748AA7-DED5-47AE-A37C-0B6BB15450C0}"/>
              </a:ext>
            </a:extLst>
          </p:cNvPr>
          <p:cNvSpPr/>
          <p:nvPr/>
        </p:nvSpPr>
        <p:spPr>
          <a:xfrm>
            <a:off x="4978366" y="710563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纤程 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协程</a:t>
            </a:r>
          </a:p>
        </p:txBody>
      </p:sp>
    </p:spTree>
    <p:extLst>
      <p:ext uri="{BB962C8B-B14F-4D97-AF65-F5344CB8AC3E}">
        <p14:creationId xmlns:p14="http://schemas.microsoft.com/office/powerpoint/2010/main" val="29220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5.1 Fiber functions</a:t>
            </a:r>
          </a:p>
          <a:p>
            <a:pPr lvl="1"/>
            <a:r>
              <a:rPr lang="en-US" altLang="zh-CN" sz="3200" dirty="0" err="1"/>
              <a:t>CreateFiber</a:t>
            </a:r>
            <a:r>
              <a:rPr lang="en-US" altLang="zh-CN" sz="3200" dirty="0"/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stack size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starting address – fiber function(takes fiber data as para and does not return a value)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the fiber data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SwitchToFiber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execute fiber created with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CreateFiber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address maybe created by a diff thread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must use proper synchronization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GetFiberData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retrieve the fiber data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GetCurrentFiber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 retrieve the fiber address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5.2 FLS (Fiber Local Storage)</a:t>
            </a:r>
          </a:p>
          <a:p>
            <a:pPr lvl="1"/>
            <a:r>
              <a:rPr lang="en-US" altLang="zh-CN" sz="3200" dirty="0"/>
              <a:t>A fiber can use FLS to create one for each: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If no fiber switching occurs, FLS acts exactly the same as thread local storage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FLS functions(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FlsAlloc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FlsFree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FlsGetValue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FlsSetValue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 manipulate the FLS associated with the current thread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FLS switched if the fiber switched</a:t>
            </a:r>
          </a:p>
          <a:p>
            <a:pPr lvl="1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DeleteFiber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clean up data associated with a fiber (the stack, a subset of registers, and the fiber data)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its thread calls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ExitThread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and terminates</a:t>
            </a:r>
          </a:p>
          <a:p>
            <a:pPr lvl="2"/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if selected fiber of a thread is deleted by a fiber running in another thread, the thread with the deleted fiber is likely to terminated abnormally because the fiber stack has been freed</a:t>
            </a:r>
          </a:p>
        </p:txBody>
      </p:sp>
    </p:spTree>
    <p:extLst>
      <p:ext uri="{BB962C8B-B14F-4D97-AF65-F5344CB8AC3E}">
        <p14:creationId xmlns:p14="http://schemas.microsoft.com/office/powerpoint/2010/main" val="93904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9736" y="759656"/>
            <a:ext cx="995216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5.3 Coroutine</a:t>
            </a:r>
          </a:p>
          <a:p>
            <a:pPr lvl="1"/>
            <a:r>
              <a:rPr lang="en-US" altLang="zh-CN" sz="3200" dirty="0"/>
              <a:t>functions that can invoke each other but do not share a stack:</a:t>
            </a:r>
          </a:p>
          <a:p>
            <a:pPr lvl="2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flexibly suspend their execution at any point to enter a different coroutine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Coroutines are the base for cooperative tasks, event loops, infinite data streams, or pipelines: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FB31CC-67A6-4149-9936-8FA7C941B316}"/>
              </a:ext>
            </a:extLst>
          </p:cNvPr>
          <p:cNvSpPr/>
          <p:nvPr/>
        </p:nvSpPr>
        <p:spPr>
          <a:xfrm>
            <a:off x="5296907" y="4142937"/>
            <a:ext cx="3389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https://lewissbaker.github.io/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85BA0E-8279-47DA-BE03-18A9F101C78E}"/>
              </a:ext>
            </a:extLst>
          </p:cNvPr>
          <p:cNvSpPr/>
          <p:nvPr/>
        </p:nvSpPr>
        <p:spPr>
          <a:xfrm>
            <a:off x="5296907" y="4667812"/>
            <a:ext cx="6895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https://www.scs.stanford.edu/~dm/blog/c++-coroutines.html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4AD536-58AD-40A8-AF3C-260FC1595FA2}"/>
              </a:ext>
            </a:extLst>
          </p:cNvPr>
          <p:cNvSpPr/>
          <p:nvPr/>
        </p:nvSpPr>
        <p:spPr>
          <a:xfrm>
            <a:off x="330591" y="5361501"/>
            <a:ext cx="11795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Kenny Kerr: From Algorithms to Coroutines in C++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https://docs.microsoft.com/en-us/archive/msdn-magazine/2017/october/c-from-algorithms-to-coroutines-in-c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Kenny Kerr: Effective Async with Coroutines and C++/WinRT</a:t>
            </a:r>
          </a:p>
          <a:p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https://docs.microsoft.com/en-us/archive/msdn-magazine/2018/june/c-effective-async-with-coroutines-and-c-winrt</a:t>
            </a:r>
            <a:endParaRPr lang="zh-CN" altLang="en-US" sz="18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8DA73-BF51-417F-B5A6-0EA47AE4D413}"/>
              </a:ext>
            </a:extLst>
          </p:cNvPr>
          <p:cNvSpPr/>
          <p:nvPr/>
        </p:nvSpPr>
        <p:spPr>
          <a:xfrm>
            <a:off x="402887" y="429848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internal scheduler</a:t>
            </a: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5926" y="759656"/>
            <a:ext cx="10535970" cy="5957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A coroutine is a </a:t>
            </a:r>
            <a:r>
              <a:rPr lang="en-US" altLang="zh-CN" sz="3600" dirty="0" err="1"/>
              <a:t>suspendable</a:t>
            </a:r>
            <a:r>
              <a:rPr lang="en-US" altLang="zh-CN" sz="3600" dirty="0"/>
              <a:t> (a.k.a. resumable) function</a:t>
            </a:r>
          </a:p>
          <a:p>
            <a:pPr lvl="1"/>
            <a:r>
              <a:rPr lang="en-US" altLang="zh-CN" sz="3200" dirty="0"/>
              <a:t>remember where it was suspended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later be resumed at that point</a:t>
            </a:r>
          </a:p>
          <a:p>
            <a:pPr lvl="2"/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sz="3200" dirty="0">
                <a:cs typeface="+mn-cs"/>
              </a:rPr>
              <a:t>A currently executed coroutine might figure that it needs to wait for something to be available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744F34-5227-4510-8EF8-95D59E318224}"/>
              </a:ext>
            </a:extLst>
          </p:cNvPr>
          <p:cNvSpPr/>
          <p:nvPr/>
        </p:nvSpPr>
        <p:spPr>
          <a:xfrm>
            <a:off x="6179397" y="5898289"/>
            <a:ext cx="570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Coroutine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是可以中断并恢复执行的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subroutine</a:t>
            </a:r>
            <a:endParaRPr lang="zh-CN" altLang="en-US" sz="20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857B8-854E-4B3D-8E45-70D9E05714E3}"/>
              </a:ext>
            </a:extLst>
          </p:cNvPr>
          <p:cNvSpPr/>
          <p:nvPr/>
        </p:nvSpPr>
        <p:spPr>
          <a:xfrm>
            <a:off x="942927" y="5462638"/>
            <a:ext cx="1869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用户态“线程</a:t>
            </a:r>
            <a:r>
              <a:rPr lang="en-US" altLang="zh-CN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没有上下文切换</a:t>
            </a:r>
            <a:endParaRPr lang="en-US" altLang="zh-CN" sz="18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能够被阻塞</a:t>
            </a:r>
          </a:p>
        </p:txBody>
      </p:sp>
    </p:spTree>
    <p:extLst>
      <p:ext uri="{BB962C8B-B14F-4D97-AF65-F5344CB8AC3E}">
        <p14:creationId xmlns:p14="http://schemas.microsoft.com/office/powerpoint/2010/main" val="2883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39471" y="3571243"/>
            <a:ext cx="7140272" cy="718868"/>
          </a:xfrm>
        </p:spPr>
        <p:txBody>
          <a:bodyPr>
            <a:noAutofit/>
          </a:bodyPr>
          <a:lstStyle/>
          <a:p>
            <a:pPr lvl="0"/>
            <a:r>
              <a:rPr lang="en-US" altLang="zh-CN" sz="6000" dirty="0">
                <a:latin typeface="Arial Black" panose="020B0A04020102020204" pitchFamily="34" charset="0"/>
              </a:rPr>
              <a:t>THANK YOU !</a:t>
            </a:r>
            <a:endParaRPr lang="zh-CN" altLang="en-US" sz="6000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6783" y="1276242"/>
            <a:ext cx="8429975" cy="1953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10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4DE2FF-9C57-4F4D-9833-E3AEDEA0023B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1143000"/>
            <a:ext cx="1915696" cy="7274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x.1 RAII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0330" y="1981006"/>
            <a:ext cx="8790898" cy="280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Resource Acquisition Is Initialization</a:t>
            </a:r>
            <a:endParaRPr lang="zh-CN" altLang="en-US" sz="3600" dirty="0"/>
          </a:p>
          <a:p>
            <a:pPr lvl="1"/>
            <a:r>
              <a:rPr lang="zh-CN" altLang="en-US" sz="2800" dirty="0"/>
              <a:t>一种利用对象生命周期来管理资源的技术</a:t>
            </a:r>
            <a:endParaRPr lang="en-US" altLang="zh-CN" sz="2800" dirty="0"/>
          </a:p>
          <a:p>
            <a:pPr lvl="2"/>
            <a:r>
              <a:rPr lang="zh-CN" altLang="en-US" sz="2400" dirty="0"/>
              <a:t> 内存、文件句柄、网络连接、互斥量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/>
            <a:r>
              <a:rPr lang="zh-CN" altLang="en-US" sz="2800" dirty="0"/>
              <a:t>该技术使得资源的获取只需初始化</a:t>
            </a:r>
            <a:endParaRPr lang="en-US" altLang="zh-CN" sz="2800" dirty="0"/>
          </a:p>
          <a:p>
            <a:pPr lvl="2"/>
            <a:r>
              <a:rPr lang="zh-CN" altLang="en-US" sz="2400" dirty="0"/>
              <a:t> 对象构造时获取资源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管理对资源的访问，使其在对象生命周期内保持有效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zh-CN" altLang="en-US" sz="2400" dirty="0"/>
              <a:t>在对象析构的时候负责释放资源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B019AA-D050-4538-92E0-464865C05130}"/>
              </a:ext>
            </a:extLst>
          </p:cNvPr>
          <p:cNvSpPr/>
          <p:nvPr/>
        </p:nvSpPr>
        <p:spPr>
          <a:xfrm>
            <a:off x="4172364" y="5328501"/>
            <a:ext cx="384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C1E02-3324-44AD-B44A-49A99D98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0" y="63145"/>
            <a:ext cx="1379263" cy="328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x.1 RAII</a:t>
            </a:r>
            <a:endParaRPr lang="zh-CN" altLang="en-US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FC8095-75A0-481A-906A-D86EC35678EF}"/>
              </a:ext>
            </a:extLst>
          </p:cNvPr>
          <p:cNvSpPr/>
          <p:nvPr/>
        </p:nvSpPr>
        <p:spPr>
          <a:xfrm>
            <a:off x="9588424" y="1981006"/>
            <a:ext cx="2342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资源获取即初始化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5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2344 -0.1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300" kern="0" dirty="0"/>
              <a:t>RAII </a:t>
            </a:r>
            <a:r>
              <a:rPr lang="zh-CN" altLang="en-US" sz="3300" kern="0" dirty="0"/>
              <a:t>例子</a:t>
            </a:r>
            <a:endParaRPr lang="en-US" altLang="zh-CN" sz="33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2A247-AE3E-4719-8513-1F6BFD0EBE27}"/>
              </a:ext>
            </a:extLst>
          </p:cNvPr>
          <p:cNvSpPr/>
          <p:nvPr/>
        </p:nvSpPr>
        <p:spPr>
          <a:xfrm>
            <a:off x="1465384" y="2094090"/>
            <a:ext cx="9771185" cy="3754874"/>
          </a:xfrm>
          <a:prstGeom prst="rect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 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bad() 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  // acquire the mutex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// if f() throws an exception,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// early return, the mutex is never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m.unlock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();                  // if bad() reaches this statement,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good()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lock_guard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std::mutex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lk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(m); // RAII class: mutex acquisition is initialization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f();                               // if f() throws an exception,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</a:rPr>
              <a:t>everything_ok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;       // early return, the mutex is released</a:t>
            </a: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}                                      // if good() returns normally, the mutex is released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1CFB4-3CFB-42AD-AAF0-E359476E07BC}"/>
              </a:ext>
            </a:extLst>
          </p:cNvPr>
          <p:cNvSpPr/>
          <p:nvPr/>
        </p:nvSpPr>
        <p:spPr>
          <a:xfrm>
            <a:off x="6636111" y="1507085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将所请求资源的生命周期绑定到一个对象的生存期</a:t>
            </a:r>
          </a:p>
        </p:txBody>
      </p:sp>
    </p:spTree>
    <p:extLst>
      <p:ext uri="{BB962C8B-B14F-4D97-AF65-F5344CB8AC3E}">
        <p14:creationId xmlns:p14="http://schemas.microsoft.com/office/powerpoint/2010/main" val="46020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zh-CN" altLang="en-US" sz="3600" kern="0" dirty="0"/>
              <a:t>使用</a:t>
            </a:r>
            <a:r>
              <a:rPr lang="en-US" altLang="zh-CN" sz="3600" kern="0" dirty="0"/>
              <a:t>RAII</a:t>
            </a:r>
            <a:r>
              <a:rPr lang="zh-CN" altLang="en-US" sz="3600" kern="0" dirty="0"/>
              <a:t>的好处</a:t>
            </a:r>
            <a:r>
              <a:rPr lang="en-US" altLang="zh-CN" sz="3600" kern="0" dirty="0"/>
              <a:t>: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dirty="0"/>
              <a:t>不需要显式地释放资源</a:t>
            </a:r>
            <a:endParaRPr lang="en-US" altLang="zh-CN" sz="2800" kern="0" dirty="0"/>
          </a:p>
          <a:p>
            <a:pPr lvl="2" defTabSz="914400"/>
            <a:endParaRPr lang="zh-CN" altLang="en-US" sz="2400" kern="0" dirty="0"/>
          </a:p>
          <a:p>
            <a:pPr lvl="1" defTabSz="914400"/>
            <a:r>
              <a:rPr lang="zh-CN" altLang="en-US" sz="2800" dirty="0"/>
              <a:t>对象所需的资源在其生命期内始终保持有效</a:t>
            </a:r>
            <a:endParaRPr lang="en-US" altLang="zh-CN" sz="2800" kern="0" dirty="0"/>
          </a:p>
          <a:p>
            <a:pPr lvl="2" defTabSz="914400"/>
            <a:endParaRPr lang="en-US" altLang="zh-CN" sz="24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A04B8F-3FC4-4572-9398-A55B17B796F9}"/>
              </a:ext>
            </a:extLst>
          </p:cNvPr>
          <p:cNvSpPr/>
          <p:nvPr/>
        </p:nvSpPr>
        <p:spPr>
          <a:xfrm>
            <a:off x="2320954" y="5222603"/>
            <a:ext cx="755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7030A0"/>
                </a:solidFill>
              </a:rPr>
              <a:t>RAII,java</a:t>
            </a:r>
            <a:r>
              <a:rPr lang="en-US" altLang="zh-CN" sz="1800" dirty="0">
                <a:solidFill>
                  <a:srgbClr val="7030A0"/>
                </a:solidFill>
              </a:rPr>
              <a:t> &amp; C#: https://blog.csdn.net/u014053368/article/details/22595289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521968" y="1450731"/>
            <a:ext cx="10204648" cy="333783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RAII SUMMARIZATION:</a:t>
            </a:r>
            <a:endParaRPr lang="zh-CN" altLang="en-US" sz="3600" kern="0" dirty="0"/>
          </a:p>
          <a:p>
            <a:pPr lvl="1" defTabSz="914400"/>
            <a:r>
              <a:rPr lang="en-US" altLang="zh-CN" sz="2800" dirty="0"/>
              <a:t>encapsulate each resource into a class, where</a:t>
            </a:r>
            <a:endParaRPr lang="en-US" altLang="zh-CN" sz="2800" kern="0" dirty="0"/>
          </a:p>
          <a:p>
            <a:pPr lvl="2" defTabSz="914400"/>
            <a:r>
              <a:rPr lang="en-US" altLang="zh-CN" sz="2400" dirty="0"/>
              <a:t> </a:t>
            </a:r>
            <a:r>
              <a:rPr lang="en-US" altLang="zh-CN" sz="1800" dirty="0"/>
              <a:t>the constructor acquires the resource and establishes all class invariants or throws an exception if that cannot be done</a:t>
            </a:r>
          </a:p>
          <a:p>
            <a:pPr lvl="2" defTabSz="914400"/>
            <a:r>
              <a:rPr lang="en-US" altLang="zh-CN" sz="1800" dirty="0"/>
              <a:t> the destructor releases the resource and never throws exceptions</a:t>
            </a:r>
            <a:endParaRPr lang="zh-CN" altLang="en-US" sz="1800" kern="0" dirty="0"/>
          </a:p>
          <a:p>
            <a:pPr lvl="1" defTabSz="914400"/>
            <a:r>
              <a:rPr lang="en-US" altLang="zh-CN" sz="2800" dirty="0"/>
              <a:t>always use the resource via an instance of a RAII-class that either</a:t>
            </a:r>
            <a:endParaRPr lang="en-US" altLang="zh-CN" sz="2800" kern="0" dirty="0"/>
          </a:p>
          <a:p>
            <a:pPr lvl="2" defTabSz="914400"/>
            <a:r>
              <a:rPr lang="en-US" altLang="zh-CN" sz="1800" dirty="0"/>
              <a:t> has automatic storage duration or temporary lifetime itself, or</a:t>
            </a:r>
          </a:p>
          <a:p>
            <a:pPr lvl="2" defTabSz="914400"/>
            <a:r>
              <a:rPr lang="en-US" altLang="zh-CN" sz="1800" dirty="0"/>
              <a:t> has lifetime that is bounded by the lifetime of an automatic or temporary object</a:t>
            </a:r>
            <a:endParaRPr lang="en-US" altLang="zh-CN" sz="1800" kern="0" dirty="0"/>
          </a:p>
          <a:p>
            <a:pPr lvl="1" defTabSz="914400"/>
            <a:endParaRPr lang="zh-CN" altLang="en-US" sz="2800" kern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BD001D-2478-4927-9038-F73ECADD37A4}"/>
              </a:ext>
            </a:extLst>
          </p:cNvPr>
          <p:cNvSpPr/>
          <p:nvPr/>
        </p:nvSpPr>
        <p:spPr>
          <a:xfrm>
            <a:off x="1784563" y="5310507"/>
            <a:ext cx="8622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name for such technique is Scope-Bound Resource Management (SBRM)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5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442E41E-3C4A-4226-B5BB-DF18B391D423}"/>
              </a:ext>
            </a:extLst>
          </p:cNvPr>
          <p:cNvSpPr txBox="1">
            <a:spLocks noChangeArrowheads="1"/>
          </p:cNvSpPr>
          <p:nvPr/>
        </p:nvSpPr>
        <p:spPr>
          <a:xfrm>
            <a:off x="457316" y="1450731"/>
            <a:ext cx="10698364" cy="333783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526" indent="-228526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charset="0"/>
              <a:buChar char=""/>
              <a:defRPr sz="27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77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宋体" panose="02010600030101010101" pitchFamily="2" charset="-122"/>
              <a:buChar char="–"/>
              <a:defRPr sz="23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29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charset="0"/>
              <a:buChar char="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599680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6731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99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3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0834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732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5783" indent="-228526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charset="0"/>
              <a:buNone/>
            </a:pPr>
            <a:r>
              <a:rPr lang="en-US" altLang="zh-CN" sz="3600" kern="0" dirty="0"/>
              <a:t>VS2022 Community </a:t>
            </a:r>
            <a:r>
              <a:rPr lang="zh-CN" altLang="en-US" sz="3600" kern="0" dirty="0"/>
              <a:t>使用微软的 </a:t>
            </a:r>
            <a:r>
              <a:rPr lang="en-US" altLang="zh-CN" sz="3600" kern="0" dirty="0"/>
              <a:t>RAII </a:t>
            </a:r>
            <a:r>
              <a:rPr lang="zh-CN" altLang="en-US" sz="3600" kern="0" dirty="0"/>
              <a:t>实现</a:t>
            </a:r>
            <a:endParaRPr lang="en-US" altLang="zh-CN" sz="3600" kern="0" dirty="0"/>
          </a:p>
          <a:p>
            <a:pPr marL="0" indent="0" defTabSz="914400">
              <a:buFont typeface="Wingdings" panose="05000000000000000000" charset="0"/>
              <a:buNone/>
            </a:pPr>
            <a:endParaRPr lang="zh-CN" altLang="en-US" sz="3600" kern="0" dirty="0"/>
          </a:p>
          <a:p>
            <a:pPr lvl="1" defTabSz="914400"/>
            <a:r>
              <a:rPr lang="zh-CN" altLang="en-US" sz="2800" kern="0" dirty="0"/>
              <a:t>打开项目的</a:t>
            </a:r>
            <a:r>
              <a:rPr lang="en-US" altLang="zh-CN" sz="2800" kern="0" dirty="0"/>
              <a:t>NuGet</a:t>
            </a:r>
            <a:r>
              <a:rPr lang="zh-CN" altLang="en-US" sz="2800" kern="0" dirty="0"/>
              <a:t>管理器</a:t>
            </a:r>
            <a:endParaRPr lang="en-US" altLang="zh-CN" sz="28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右击需要安装的项目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选择</a:t>
            </a:r>
            <a:r>
              <a:rPr lang="en-US" altLang="zh-CN" sz="2400" kern="0" dirty="0"/>
              <a:t>manage NuGet packages …</a:t>
            </a:r>
            <a:endParaRPr lang="zh-CN" altLang="en-US" sz="2400" kern="0" dirty="0"/>
          </a:p>
          <a:p>
            <a:pPr lvl="1" defTabSz="914400"/>
            <a:r>
              <a:rPr lang="zh-CN" altLang="en-US" sz="2800" kern="0" dirty="0"/>
              <a:t>安装</a:t>
            </a:r>
            <a:r>
              <a:rPr lang="en-US" altLang="zh-CN" sz="2800" kern="0" dirty="0"/>
              <a:t>WIL</a:t>
            </a:r>
          </a:p>
          <a:p>
            <a:pPr lvl="2" defTabSz="914400"/>
            <a:r>
              <a:rPr lang="zh-CN" altLang="en-US" sz="2400" kern="0" dirty="0"/>
              <a:t> 在</a:t>
            </a:r>
            <a:r>
              <a:rPr lang="en-US" altLang="zh-CN" sz="2400" kern="0" dirty="0"/>
              <a:t>NuGet</a:t>
            </a:r>
            <a:r>
              <a:rPr lang="zh-CN" altLang="en-US" sz="2400" kern="0" dirty="0"/>
              <a:t>管理器中搜索</a:t>
            </a:r>
            <a:r>
              <a:rPr lang="en-US" altLang="zh-CN" sz="2400" kern="0" dirty="0" err="1"/>
              <a:t>Microsoft.Windows.ImplementationLibrary</a:t>
            </a:r>
            <a:endParaRPr lang="en-US" altLang="zh-CN" sz="2400" kern="0" dirty="0"/>
          </a:p>
          <a:p>
            <a:pPr lvl="2" defTabSz="914400"/>
            <a:r>
              <a:rPr lang="en-US" altLang="zh-CN" sz="2400" kern="0" dirty="0"/>
              <a:t> </a:t>
            </a:r>
            <a:r>
              <a:rPr lang="zh-CN" altLang="en-US" sz="2400" kern="0" dirty="0"/>
              <a:t>安装最新版本的</a:t>
            </a:r>
            <a:r>
              <a:rPr lang="en-US" altLang="zh-CN" sz="2400" kern="0" dirty="0"/>
              <a:t>WIL(Latest stable 1.0.220914.1, Thursday, September 15, 2022)</a:t>
            </a:r>
          </a:p>
          <a:p>
            <a:pPr lvl="1" defTabSz="914400"/>
            <a:r>
              <a:rPr lang="en-US" altLang="zh-CN" sz="2800" kern="0" dirty="0"/>
              <a:t> </a:t>
            </a:r>
            <a:r>
              <a:rPr lang="zh-CN" altLang="en-US" sz="2800" kern="0" dirty="0"/>
              <a:t>在需要使用的地方添加头文件 </a:t>
            </a:r>
            <a:r>
              <a:rPr lang="en-US" altLang="zh-CN" sz="2800" kern="0" dirty="0"/>
              <a:t>#include &lt;</a:t>
            </a:r>
            <a:r>
              <a:rPr lang="en-US" altLang="zh-CN" sz="2800" kern="0" dirty="0" err="1"/>
              <a:t>wil</a:t>
            </a:r>
            <a:r>
              <a:rPr lang="en-US" altLang="zh-CN" sz="2800" kern="0" dirty="0"/>
              <a:t>/</a:t>
            </a:r>
            <a:r>
              <a:rPr lang="en-US" altLang="zh-CN" sz="2800" kern="0" dirty="0" err="1"/>
              <a:t>resource.h</a:t>
            </a:r>
            <a:r>
              <a:rPr lang="en-US" altLang="zh-CN" sz="2800" kern="0" dirty="0"/>
              <a:t>&gt;</a:t>
            </a:r>
            <a:endParaRPr lang="zh-CN" altLang="en-US" sz="2800" kern="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0AD52C-AA4F-4AE7-A1F6-D06AAA8A6D34}"/>
              </a:ext>
            </a:extLst>
          </p:cNvPr>
          <p:cNvGrpSpPr/>
          <p:nvPr/>
        </p:nvGrpSpPr>
        <p:grpSpPr>
          <a:xfrm>
            <a:off x="5650518" y="4624754"/>
            <a:ext cx="6456485" cy="1266175"/>
            <a:chOff x="5527429" y="4624754"/>
            <a:chExt cx="6456485" cy="12661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5A156F6-095C-4C43-9B34-DD6CBBEA6C58}"/>
                </a:ext>
              </a:extLst>
            </p:cNvPr>
            <p:cNvSpPr/>
            <p:nvPr/>
          </p:nvSpPr>
          <p:spPr>
            <a:xfrm>
              <a:off x="5527429" y="4967599"/>
              <a:ext cx="6456485" cy="92333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pointers and auto-releasing resource wrappers to let you manage Windows API HANDLEs, HWNDs, and other resources and resource handles with RAII semantics.</a:t>
              </a:r>
              <a:endParaRPr lang="zh-CN" altLang="en-US" sz="1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7EC760F-1019-4551-9183-07C514F577CC}"/>
                </a:ext>
              </a:extLst>
            </p:cNvPr>
            <p:cNvCxnSpPr>
              <a:stCxn id="2" idx="0"/>
            </p:cNvCxnSpPr>
            <p:nvPr/>
          </p:nvCxnSpPr>
          <p:spPr>
            <a:xfrm flipH="1" flipV="1">
              <a:off x="8755671" y="4624754"/>
              <a:ext cx="1" cy="34284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3C3BBE-BC84-495D-9CB9-F55583E90471}"/>
              </a:ext>
            </a:extLst>
          </p:cNvPr>
          <p:cNvSpPr/>
          <p:nvPr/>
        </p:nvSpPr>
        <p:spPr>
          <a:xfrm>
            <a:off x="2044625" y="6282081"/>
            <a:ext cx="660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参考网页  </a:t>
            </a:r>
            <a:r>
              <a:rPr lang="en-US" altLang="zh-CN" sz="2000" dirty="0">
                <a:solidFill>
                  <a:srgbClr val="7030A0"/>
                </a:solidFill>
              </a:rPr>
              <a:t>https://en.cppreference.com/w/cpp/language/raii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EC0D9A-C9A2-4ED2-A0BE-483939C038D5}"/>
              </a:ext>
            </a:extLst>
          </p:cNvPr>
          <p:cNvSpPr/>
          <p:nvPr/>
        </p:nvSpPr>
        <p:spPr>
          <a:xfrm>
            <a:off x="8630897" y="1367181"/>
            <a:ext cx="3561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RAII resource wrappers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348A2B-B3AA-42F6-803E-C6E5976FDCCA}"/>
              </a:ext>
            </a:extLst>
          </p:cNvPr>
          <p:cNvSpPr/>
          <p:nvPr/>
        </p:nvSpPr>
        <p:spPr>
          <a:xfrm>
            <a:off x="7416590" y="1826029"/>
            <a:ext cx="47754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https://github.com/Microsoft/wil/wiki/RAII-resource-wrappers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82129"/>
      </p:ext>
    </p:extLst>
  </p:cSld>
  <p:clrMapOvr>
    <a:masterClrMapping/>
  </p:clrMapOvr>
</p:sld>
</file>

<file path=ppt/theme/theme1.xml><?xml version="1.0" encoding="utf-8"?>
<a:theme xmlns:a="http://schemas.openxmlformats.org/drawingml/2006/main" name="2_蓝色互联网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1200" b="0" i="0" u="none" strike="noStrike" cap="none" normalizeH="0" baseline="0" smtClean="0">
            <a:ln>
              <a:noFill/>
            </a:ln>
            <a:solidFill>
              <a:srgbClr val="00206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梅园">
      <a:dk1>
        <a:sysClr val="windowText" lastClr="000000"/>
      </a:dk1>
      <a:lt1>
        <a:srgbClr val="51388A"/>
      </a:lt1>
      <a:dk2>
        <a:srgbClr val="BBD6E4"/>
      </a:dk2>
      <a:lt2>
        <a:srgbClr val="6E4EB6"/>
      </a:lt2>
      <a:accent1>
        <a:srgbClr val="6E4EB6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FFFF00"/>
      </a:accent6>
      <a:hlink>
        <a:srgbClr val="FAC96A"/>
      </a:hlink>
      <a:folHlink>
        <a:srgbClr val="FCDB9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impl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l">
          <a:defRPr sz="1800" b="0" dirty="0"/>
        </a:defPPr>
      </a:lstStyle>
    </a:spDef>
    <a:lnDef>
      <a:spPr>
        <a:solidFill>
          <a:schemeClr val="accent1"/>
        </a:solidFill>
        <a:ln w="15875" cap="flat" cmpd="sng" algn="ctr">
          <a:solidFill>
            <a:srgbClr val="1C4885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lang="zh-CN" altLang="en-US" sz="120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chapter7_D</Template>
  <TotalTime>10282</TotalTime>
  <Words>3896</Words>
  <Application>Microsoft Office PowerPoint</Application>
  <PresentationFormat>宽屏</PresentationFormat>
  <Paragraphs>527</Paragraphs>
  <Slides>38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 Unicode MS</vt:lpstr>
      <vt:lpstr>SFMono-Regular</vt:lpstr>
      <vt:lpstr>宋体</vt:lpstr>
      <vt:lpstr>微软雅黑</vt:lpstr>
      <vt:lpstr>Arial</vt:lpstr>
      <vt:lpstr>Arial Black</vt:lpstr>
      <vt:lpstr>Calibri</vt:lpstr>
      <vt:lpstr>Calibri Light</vt:lpstr>
      <vt:lpstr>Consolas</vt:lpstr>
      <vt:lpstr>Segoe UI</vt:lpstr>
      <vt:lpstr>Wingdings</vt:lpstr>
      <vt:lpstr>Wingdings 3</vt:lpstr>
      <vt:lpstr>2_蓝色互联网</vt:lpstr>
      <vt:lpstr>1_自定义设计方案</vt:lpstr>
      <vt:lpstr>1_simple</vt:lpstr>
      <vt:lpstr>PowerPoint 演示文稿</vt:lpstr>
      <vt:lpstr>Windows Coding Skills</vt:lpstr>
      <vt:lpstr>内容提要 </vt:lpstr>
      <vt:lpstr>x.1 RAII</vt:lpstr>
      <vt:lpstr>x.1 RAII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x.2 PowerToys</vt:lpstr>
      <vt:lpstr>x.2 PowerToys</vt:lpstr>
      <vt:lpstr>FancyZones的功能</vt:lpstr>
      <vt:lpstr>FancyZones的功能</vt:lpstr>
      <vt:lpstr>Windows key shortcut guide的功能</vt:lpstr>
      <vt:lpstr>x.3 coding style</vt:lpstr>
      <vt:lpstr>x.3 coding style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x.4 XAML Islands</vt:lpstr>
      <vt:lpstr>x.4 XAML Islands</vt:lpstr>
      <vt:lpstr>1. Prerequisites</vt:lpstr>
      <vt:lpstr>2. Architecture of the API</vt:lpstr>
      <vt:lpstr>3. Host a standard UWP control</vt:lpstr>
      <vt:lpstr>4. Host a custom UWP control</vt:lpstr>
      <vt:lpstr>4. Host a custom UWP control</vt:lpstr>
      <vt:lpstr>内容提要 </vt:lpstr>
      <vt:lpstr>x.5 Fibers / Coroutine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Jicheng Hu</cp:lastModifiedBy>
  <cp:revision>605</cp:revision>
  <dcterms:created xsi:type="dcterms:W3CDTF">2014-12-05T07:09:50Z</dcterms:created>
  <dcterms:modified xsi:type="dcterms:W3CDTF">2023-10-31T08:14:24Z</dcterms:modified>
</cp:coreProperties>
</file>