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 id="2147483696" r:id="rId3"/>
    <p:sldMasterId id="2147483705" r:id="rId4"/>
  </p:sldMasterIdLst>
  <p:notesMasterIdLst>
    <p:notesMasterId r:id="rId84"/>
  </p:notesMasterIdLst>
  <p:sldIdLst>
    <p:sldId id="557" r:id="rId5"/>
    <p:sldId id="398" r:id="rId6"/>
    <p:sldId id="316" r:id="rId7"/>
    <p:sldId id="560" r:id="rId8"/>
    <p:sldId id="339" r:id="rId9"/>
    <p:sldId id="338" r:id="rId10"/>
    <p:sldId id="2008" r:id="rId11"/>
    <p:sldId id="2009" r:id="rId12"/>
    <p:sldId id="2010" r:id="rId13"/>
    <p:sldId id="456" r:id="rId14"/>
    <p:sldId id="457" r:id="rId15"/>
    <p:sldId id="570" r:id="rId16"/>
    <p:sldId id="571" r:id="rId17"/>
    <p:sldId id="569" r:id="rId18"/>
    <p:sldId id="458" r:id="rId19"/>
    <p:sldId id="459" r:id="rId20"/>
    <p:sldId id="460" r:id="rId21"/>
    <p:sldId id="461" r:id="rId22"/>
    <p:sldId id="465" r:id="rId23"/>
    <p:sldId id="462" r:id="rId24"/>
    <p:sldId id="463" r:id="rId25"/>
    <p:sldId id="572" r:id="rId26"/>
    <p:sldId id="464" r:id="rId27"/>
    <p:sldId id="415" r:id="rId28"/>
    <p:sldId id="416" r:id="rId29"/>
    <p:sldId id="417" r:id="rId30"/>
    <p:sldId id="428" r:id="rId31"/>
    <p:sldId id="466" r:id="rId32"/>
    <p:sldId id="387" r:id="rId33"/>
    <p:sldId id="388" r:id="rId34"/>
    <p:sldId id="389" r:id="rId35"/>
    <p:sldId id="467" r:id="rId36"/>
    <p:sldId id="468" r:id="rId37"/>
    <p:sldId id="559" r:id="rId38"/>
    <p:sldId id="558" r:id="rId39"/>
    <p:sldId id="561" r:id="rId40"/>
    <p:sldId id="562" r:id="rId41"/>
    <p:sldId id="469" r:id="rId42"/>
    <p:sldId id="470" r:id="rId43"/>
    <p:sldId id="471" r:id="rId44"/>
    <p:sldId id="2001" r:id="rId45"/>
    <p:sldId id="2007" r:id="rId46"/>
    <p:sldId id="472" r:id="rId47"/>
    <p:sldId id="473" r:id="rId48"/>
    <p:sldId id="573" r:id="rId49"/>
    <p:sldId id="563" r:id="rId50"/>
    <p:sldId id="564" r:id="rId51"/>
    <p:sldId id="474" r:id="rId52"/>
    <p:sldId id="475" r:id="rId53"/>
    <p:sldId id="476" r:id="rId54"/>
    <p:sldId id="477" r:id="rId55"/>
    <p:sldId id="478" r:id="rId56"/>
    <p:sldId id="479" r:id="rId57"/>
    <p:sldId id="480" r:id="rId58"/>
    <p:sldId id="565" r:id="rId59"/>
    <p:sldId id="566" r:id="rId60"/>
    <p:sldId id="481" r:id="rId61"/>
    <p:sldId id="482" r:id="rId62"/>
    <p:sldId id="483" r:id="rId63"/>
    <p:sldId id="484" r:id="rId64"/>
    <p:sldId id="485" r:id="rId65"/>
    <p:sldId id="486" r:id="rId66"/>
    <p:sldId id="487" r:id="rId67"/>
    <p:sldId id="488" r:id="rId68"/>
    <p:sldId id="489" r:id="rId69"/>
    <p:sldId id="490" r:id="rId70"/>
    <p:sldId id="491" r:id="rId71"/>
    <p:sldId id="492" r:id="rId72"/>
    <p:sldId id="493" r:id="rId73"/>
    <p:sldId id="494" r:id="rId74"/>
    <p:sldId id="495" r:id="rId75"/>
    <p:sldId id="567" r:id="rId76"/>
    <p:sldId id="568" r:id="rId77"/>
    <p:sldId id="496" r:id="rId78"/>
    <p:sldId id="497" r:id="rId79"/>
    <p:sldId id="498" r:id="rId80"/>
    <p:sldId id="499" r:id="rId81"/>
    <p:sldId id="500" r:id="rId82"/>
    <p:sldId id="455" r:id="rId83"/>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7" autoAdjust="0"/>
    <p:restoredTop sz="68269" autoAdjust="0"/>
  </p:normalViewPr>
  <p:slideViewPr>
    <p:cSldViewPr snapToGrid="0">
      <p:cViewPr varScale="1">
        <p:scale>
          <a:sx n="114" d="100"/>
          <a:sy n="114" d="100"/>
        </p:scale>
        <p:origin x="4278" y="102"/>
      </p:cViewPr>
      <p:guideLst/>
    </p:cSldViewPr>
  </p:slid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notesMaster" Target="notesMasters/notesMaster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10.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ata6.xml.rels><?xml version="1.0" encoding="UTF-8" standalone="yes"?>
<Relationships xmlns="http://schemas.openxmlformats.org/package/2006/relationships"><Relationship Id="rId1" Type="http://schemas.openxmlformats.org/officeDocument/2006/relationships/image" Target="../media/image2.png"/></Relationships>
</file>

<file path=ppt/diagrams/_rels/data7.xml.rels><?xml version="1.0" encoding="UTF-8" standalone="yes"?>
<Relationships xmlns="http://schemas.openxmlformats.org/package/2006/relationships"><Relationship Id="rId1" Type="http://schemas.openxmlformats.org/officeDocument/2006/relationships/image" Target="../media/image2.png"/></Relationships>
</file>

<file path=ppt/diagrams/_rels/data8.xml.rels><?xml version="1.0" encoding="UTF-8" standalone="yes"?>
<Relationships xmlns="http://schemas.openxmlformats.org/package/2006/relationships"><Relationship Id="rId1" Type="http://schemas.openxmlformats.org/officeDocument/2006/relationships/image" Target="../media/image2.png"/></Relationships>
</file>

<file path=ppt/diagrams/_rels/data9.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0.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6.xml.rels><?xml version="1.0" encoding="UTF-8" standalone="yes"?>
<Relationships xmlns="http://schemas.openxmlformats.org/package/2006/relationships"><Relationship Id="rId1" Type="http://schemas.openxmlformats.org/officeDocument/2006/relationships/image" Target="../media/image2.png"/></Relationships>
</file>

<file path=ppt/diagrams/_rels/drawing7.xml.rels><?xml version="1.0" encoding="UTF-8" standalone="yes"?>
<Relationships xmlns="http://schemas.openxmlformats.org/package/2006/relationships"><Relationship Id="rId1" Type="http://schemas.openxmlformats.org/officeDocument/2006/relationships/image" Target="../media/image2.png"/></Relationships>
</file>

<file path=ppt/diagrams/_rels/drawing8.xml.rels><?xml version="1.0" encoding="UTF-8" standalone="yes"?>
<Relationships xmlns="http://schemas.openxmlformats.org/package/2006/relationships"><Relationship Id="rId1" Type="http://schemas.openxmlformats.org/officeDocument/2006/relationships/image" Target="../media/image2.png"/></Relationships>
</file>

<file path=ppt/diagrams/_rels/drawing9.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2.1 </a:t>
          </a:r>
          <a:r>
            <a:rPr lang="zh-CN" altLang="en-US" sz="2800" dirty="0">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2.2 </a:t>
          </a:r>
          <a:r>
            <a:rPr lang="zh-CN" altLang="en-US" sz="2800" dirty="0">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2.4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2.5 </a:t>
          </a:r>
          <a:r>
            <a:rPr lang="zh-CN" altLang="en-US" sz="2800" dirty="0">
              <a:solidFill>
                <a:srgbClr val="FFFF00"/>
              </a:solidFill>
              <a:latin typeface="微软雅黑" panose="020B0503020204020204" pitchFamily="34" charset="-122"/>
              <a:ea typeface="微软雅黑" panose="020B0503020204020204" pitchFamily="34" charset="-122"/>
            </a:rPr>
            <a:t>进程间通信</a:t>
          </a:r>
          <a:r>
            <a:rPr lang="en-US" altLang="en-US" sz="2800" dirty="0">
              <a:solidFill>
                <a:srgbClr val="FFFF00"/>
              </a:solidFill>
              <a:latin typeface="微软雅黑" panose="020B0503020204020204" pitchFamily="34" charset="-122"/>
              <a:ea typeface="微软雅黑" panose="020B0503020204020204" pitchFamily="34" charset="-122"/>
            </a:rPr>
            <a:t>-</a:t>
          </a:r>
          <a:r>
            <a:rPr lang="zh-CN" altLang="en-US" sz="2800" dirty="0">
              <a:solidFill>
                <a:srgbClr val="FFFF00"/>
              </a:solidFill>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2.1 </a:t>
          </a:r>
          <a:r>
            <a:rPr lang="zh-CN" altLang="en-US" sz="2800" dirty="0">
              <a:solidFill>
                <a:srgbClr val="FFFF00"/>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2.2 </a:t>
          </a:r>
          <a:r>
            <a:rPr lang="zh-CN" altLang="en-US" sz="2800" dirty="0">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2.2 </a:t>
          </a:r>
          <a:r>
            <a:rPr lang="zh-CN" altLang="en-US" sz="2800" dirty="0">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2.2 </a:t>
          </a:r>
          <a:r>
            <a:rPr lang="zh-CN" altLang="en-US" sz="2800" dirty="0">
              <a:solidFill>
                <a:srgbClr val="FFFF00"/>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2.3 </a:t>
          </a:r>
          <a:r>
            <a:rPr lang="zh-CN" altLang="en-US" sz="2800" dirty="0">
              <a:solidFill>
                <a:srgbClr val="FFFF00"/>
              </a:solidFill>
              <a:latin typeface="微软雅黑" panose="020B0503020204020204" pitchFamily="34" charset="-122"/>
              <a:ea typeface="微软雅黑" panose="020B0503020204020204" pitchFamily="34" charset="-122"/>
            </a:rPr>
            <a:t>进程间通信</a:t>
          </a:r>
          <a:r>
            <a:rPr lang="en-US" altLang="en-US" sz="2800" dirty="0">
              <a:solidFill>
                <a:srgbClr val="FFFF00"/>
              </a:solidFill>
              <a:latin typeface="微软雅黑" panose="020B0503020204020204" pitchFamily="34" charset="-122"/>
              <a:ea typeface="微软雅黑" panose="020B0503020204020204" pitchFamily="34" charset="-122"/>
            </a:rPr>
            <a:t>-</a:t>
          </a:r>
          <a:r>
            <a:rPr lang="zh-CN" altLang="en-US" sz="2800" dirty="0">
              <a:solidFill>
                <a:srgbClr val="FFFF00"/>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bg1">
                  <a:lumMod val="95000"/>
                </a:schemeClr>
              </a:solidFill>
              <a:latin typeface="微软雅黑" panose="020B0503020204020204" pitchFamily="34" charset="-122"/>
              <a:ea typeface="微软雅黑" panose="020B0503020204020204" pitchFamily="34" charset="-122"/>
            </a:rPr>
            <a:t>2.4 </a:t>
          </a:r>
          <a:r>
            <a:rPr lang="zh-CN" altLang="en-US" sz="2800" dirty="0">
              <a:solidFill>
                <a:schemeClr val="bg1">
                  <a:lumMod val="95000"/>
                </a:schemeClr>
              </a:solidFill>
              <a:latin typeface="微软雅黑" panose="020B0503020204020204" pitchFamily="34" charset="-122"/>
              <a:ea typeface="微软雅黑" panose="020B0503020204020204" pitchFamily="34" charset="-122"/>
            </a:rPr>
            <a:t>进程间通信</a:t>
          </a:r>
          <a:r>
            <a:rPr lang="en-US" altLang="en-US" sz="2800" dirty="0">
              <a:solidFill>
                <a:schemeClr val="bg1">
                  <a:lumMod val="95000"/>
                </a:schemeClr>
              </a:solidFill>
              <a:latin typeface="微软雅黑" panose="020B0503020204020204" pitchFamily="34" charset="-122"/>
              <a:ea typeface="微软雅黑" panose="020B0503020204020204" pitchFamily="34" charset="-122"/>
            </a:rPr>
            <a:t>-</a:t>
          </a:r>
          <a:r>
            <a:rPr lang="zh-CN" altLang="en-US" sz="2800" dirty="0">
              <a:solidFill>
                <a:schemeClr val="bg1">
                  <a:lumMod val="95000"/>
                </a:schemeClr>
              </a:solidFill>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2.4 </a:t>
          </a:r>
          <a:r>
            <a:rPr lang="zh-CN" altLang="en-US" sz="2800" dirty="0">
              <a:solidFill>
                <a:srgbClr val="FFFF00"/>
              </a:solidFill>
              <a:latin typeface="微软雅黑" panose="020B0503020204020204" pitchFamily="34" charset="-122"/>
              <a:ea typeface="微软雅黑" panose="020B0503020204020204" pitchFamily="34" charset="-122"/>
            </a:rPr>
            <a:t>进程间通信</a:t>
          </a:r>
          <a:r>
            <a:rPr lang="en-US" altLang="en-US" sz="2800" dirty="0">
              <a:solidFill>
                <a:srgbClr val="FFFF00"/>
              </a:solidFill>
              <a:latin typeface="微软雅黑" panose="020B0503020204020204" pitchFamily="34" charset="-122"/>
              <a:ea typeface="微软雅黑" panose="020B0503020204020204" pitchFamily="34" charset="-122"/>
            </a:rPr>
            <a:t>-</a:t>
          </a:r>
          <a:r>
            <a:rPr lang="zh-CN" altLang="en-US" sz="2800" dirty="0">
              <a:solidFill>
                <a:srgbClr val="FFFF00"/>
              </a:solidFill>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2.4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2.1 </a:t>
          </a:r>
          <a:r>
            <a:rPr lang="zh-CN" altLang="en-US" sz="2800" kern="1200" dirty="0">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2.2 </a:t>
          </a:r>
          <a:r>
            <a:rPr lang="zh-CN" altLang="en-US" sz="2800" kern="1200" dirty="0">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2.4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2.5 </a:t>
          </a:r>
          <a:r>
            <a:rPr lang="zh-CN" altLang="en-US" sz="2800" kern="1200" dirty="0">
              <a:solidFill>
                <a:srgbClr val="FFFF00"/>
              </a:solidFill>
              <a:latin typeface="微软雅黑" panose="020B0503020204020204" pitchFamily="34" charset="-122"/>
              <a:ea typeface="微软雅黑" panose="020B0503020204020204" pitchFamily="34" charset="-122"/>
            </a:rPr>
            <a:t>进程间通信</a:t>
          </a:r>
          <a:r>
            <a:rPr lang="en-US" altLang="en-US" sz="2800" kern="1200" dirty="0">
              <a:solidFill>
                <a:srgbClr val="FFFF00"/>
              </a:solidFill>
              <a:latin typeface="微软雅黑" panose="020B0503020204020204" pitchFamily="34" charset="-122"/>
              <a:ea typeface="微软雅黑" panose="020B0503020204020204" pitchFamily="34" charset="-122"/>
            </a:rPr>
            <a:t>-</a:t>
          </a:r>
          <a:r>
            <a:rPr lang="zh-CN" altLang="en-US" sz="2800" kern="1200" dirty="0">
              <a:solidFill>
                <a:srgbClr val="FFFF00"/>
              </a:solidFill>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2.1 </a:t>
          </a:r>
          <a:r>
            <a:rPr lang="zh-CN" altLang="en-US" sz="2800" kern="1200" dirty="0">
              <a:solidFill>
                <a:srgbClr val="FFFF00"/>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2.2 </a:t>
          </a:r>
          <a:r>
            <a:rPr lang="zh-CN" altLang="en-US" sz="2800" kern="1200" dirty="0">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2.2 </a:t>
          </a:r>
          <a:r>
            <a:rPr lang="zh-CN" altLang="en-US" sz="2800" kern="1200" dirty="0">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2.2 </a:t>
          </a:r>
          <a:r>
            <a:rPr lang="zh-CN" altLang="en-US" sz="2800" kern="1200" dirty="0">
              <a:solidFill>
                <a:srgbClr val="FFFF00"/>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2.3 </a:t>
          </a:r>
          <a:r>
            <a:rPr lang="zh-CN" altLang="en-US" sz="2800" kern="1200" dirty="0">
              <a:solidFill>
                <a:srgbClr val="FFFF00"/>
              </a:solidFill>
              <a:latin typeface="微软雅黑" panose="020B0503020204020204" pitchFamily="34" charset="-122"/>
              <a:ea typeface="微软雅黑" panose="020B0503020204020204" pitchFamily="34" charset="-122"/>
            </a:rPr>
            <a:t>进程间通信</a:t>
          </a:r>
          <a:r>
            <a:rPr lang="en-US" altLang="en-US" sz="2800" kern="1200" dirty="0">
              <a:solidFill>
                <a:srgbClr val="FFFF00"/>
              </a:solidFill>
              <a:latin typeface="微软雅黑" panose="020B0503020204020204" pitchFamily="34" charset="-122"/>
              <a:ea typeface="微软雅黑" panose="020B0503020204020204" pitchFamily="34" charset="-122"/>
            </a:rPr>
            <a:t>-</a:t>
          </a:r>
          <a:r>
            <a:rPr lang="zh-CN" altLang="en-US" sz="2800" kern="1200" dirty="0">
              <a:solidFill>
                <a:srgbClr val="FFFF00"/>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bg1">
                  <a:lumMod val="95000"/>
                </a:schemeClr>
              </a:solidFill>
              <a:latin typeface="微软雅黑" panose="020B0503020204020204" pitchFamily="34" charset="-122"/>
              <a:ea typeface="微软雅黑" panose="020B0503020204020204" pitchFamily="34" charset="-122"/>
            </a:rPr>
            <a:t>2.4 </a:t>
          </a:r>
          <a:r>
            <a:rPr lang="zh-CN" altLang="en-US" sz="2800" kern="1200" dirty="0">
              <a:solidFill>
                <a:schemeClr val="bg1">
                  <a:lumMod val="95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bg1">
                  <a:lumMod val="95000"/>
                </a:schemeClr>
              </a:solidFill>
              <a:latin typeface="微软雅黑" panose="020B0503020204020204" pitchFamily="34" charset="-122"/>
              <a:ea typeface="微软雅黑" panose="020B0503020204020204" pitchFamily="34" charset="-122"/>
            </a:rPr>
            <a:t>-</a:t>
          </a:r>
          <a:r>
            <a:rPr lang="zh-CN" altLang="en-US" sz="2800" kern="1200" dirty="0">
              <a:solidFill>
                <a:schemeClr val="bg1">
                  <a:lumMod val="95000"/>
                </a:schemeClr>
              </a:solidFill>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2.4 </a:t>
          </a:r>
          <a:r>
            <a:rPr lang="zh-CN" altLang="en-US" sz="2800" kern="1200" dirty="0">
              <a:solidFill>
                <a:srgbClr val="FFFF00"/>
              </a:solidFill>
              <a:latin typeface="微软雅黑" panose="020B0503020204020204" pitchFamily="34" charset="-122"/>
              <a:ea typeface="微软雅黑" panose="020B0503020204020204" pitchFamily="34" charset="-122"/>
            </a:rPr>
            <a:t>进程间通信</a:t>
          </a:r>
          <a:r>
            <a:rPr lang="en-US" altLang="en-US" sz="2800" kern="1200" dirty="0">
              <a:solidFill>
                <a:srgbClr val="FFFF00"/>
              </a:solidFill>
              <a:latin typeface="微软雅黑" panose="020B0503020204020204" pitchFamily="34" charset="-122"/>
              <a:ea typeface="微软雅黑" panose="020B0503020204020204" pitchFamily="34" charset="-122"/>
            </a:rPr>
            <a:t>-</a:t>
          </a:r>
          <a:r>
            <a:rPr lang="zh-CN" altLang="en-US" sz="2800" kern="1200" dirty="0">
              <a:solidFill>
                <a:srgbClr val="FFFF00"/>
              </a:solidFill>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2.4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2023/10/7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microsoft.com/en-us/windows/apps/design/signature-experiences/design-principle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298157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Material of this section is from Stanford</a:t>
            </a:r>
          </a:p>
          <a:p>
            <a:r>
              <a:rPr lang="en-US" altLang="zh-CN" dirty="0"/>
              <a:t>CS110(Principles of Computer Systems)</a:t>
            </a:r>
          </a:p>
          <a:p>
            <a:r>
              <a:rPr lang="en-US" altLang="zh-CN" dirty="0"/>
              <a:t>CS140(Operating Systems)</a:t>
            </a:r>
          </a:p>
          <a:p>
            <a:endParaRPr lang="en-US" altLang="zh-CN" dirty="0"/>
          </a:p>
          <a:p>
            <a:r>
              <a:rPr lang="en-US" altLang="zh-CN" dirty="0"/>
              <a:t>https://guyonbits.com/from-rodata-to-rwdata-introduction-to-memory-mapping-and-ld-scripts/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12</a:t>
            </a:fld>
            <a:endParaRPr lang="zh-CN" altLang="en-US"/>
          </a:p>
        </p:txBody>
      </p:sp>
    </p:spTree>
    <p:extLst>
      <p:ext uri="{BB962C8B-B14F-4D97-AF65-F5344CB8AC3E}">
        <p14:creationId xmlns:p14="http://schemas.microsoft.com/office/powerpoint/2010/main" val="2878292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14</a:t>
            </a:fld>
            <a:endParaRPr lang="zh-CN" altLang="en-US"/>
          </a:p>
        </p:txBody>
      </p:sp>
    </p:spTree>
    <p:extLst>
      <p:ext uri="{BB962C8B-B14F-4D97-AF65-F5344CB8AC3E}">
        <p14:creationId xmlns:p14="http://schemas.microsoft.com/office/powerpoint/2010/main" val="2242492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https://docs.microsoft.com/en-us/windows-hardware/drivers/debugger/finding-the-process-id</a:t>
            </a:r>
          </a:p>
          <a:p>
            <a:r>
              <a:rPr lang="en-US" altLang="zh-CN" dirty="0"/>
              <a:t>https://www.howtogeek.com/411569/what-is-system-idle-process-and-why-is-it-using-so-much-cpu/</a:t>
            </a:r>
          </a:p>
          <a:p>
            <a:r>
              <a:rPr lang="en-US" altLang="zh-CN" dirty="0"/>
              <a:t>https://www.tecmint.com/linux-process-management/</a:t>
            </a:r>
          </a:p>
          <a:p>
            <a:r>
              <a:rPr lang="en-US" altLang="zh-CN" dirty="0"/>
              <a:t>https://www.technewstoday.com/system-idle-process-high-cpu-use/</a:t>
            </a:r>
          </a:p>
          <a:p>
            <a:endParaRPr lang="en-US" altLang="zh-CN" dirty="0"/>
          </a:p>
          <a:p>
            <a:r>
              <a:rPr lang="en-US" altLang="zh-CN" dirty="0"/>
              <a:t>https://learn.microsoft.com/en-us/windows/wsl/compare-versions</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15</a:t>
            </a:fld>
            <a:endParaRPr lang="zh-CN" altLang="en-US"/>
          </a:p>
        </p:txBody>
      </p:sp>
    </p:spTree>
    <p:extLst>
      <p:ext uri="{BB962C8B-B14F-4D97-AF65-F5344CB8AC3E}">
        <p14:creationId xmlns:p14="http://schemas.microsoft.com/office/powerpoint/2010/main" val="465696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17</a:t>
            </a:fld>
            <a:endParaRPr lang="zh-CN" altLang="en-US"/>
          </a:p>
        </p:txBody>
      </p:sp>
    </p:spTree>
    <p:extLst>
      <p:ext uri="{BB962C8B-B14F-4D97-AF65-F5344CB8AC3E}">
        <p14:creationId xmlns:p14="http://schemas.microsoft.com/office/powerpoint/2010/main" val="45375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Linux, Fork &amp; exec are direct calls to the kernel </a:t>
            </a:r>
          </a:p>
          <a:p>
            <a:r>
              <a:rPr lang="en-US" altLang="zh-CN" dirty="0"/>
              <a:t>In Windows </a:t>
            </a:r>
            <a:r>
              <a:rPr lang="en-US" altLang="zh-CN" dirty="0" err="1"/>
              <a:t>createprocess</a:t>
            </a:r>
            <a:r>
              <a:rPr lang="en-US" altLang="zh-CN" dirty="0"/>
              <a:t> goes through window API to access kernel</a:t>
            </a:r>
          </a:p>
          <a:p>
            <a:r>
              <a:rPr lang="en-US" altLang="zh-CN" dirty="0"/>
              <a:t>Linux method of creating process is more robust than Windows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18</a:t>
            </a:fld>
            <a:endParaRPr lang="zh-CN" altLang="en-US"/>
          </a:p>
        </p:txBody>
      </p:sp>
    </p:spTree>
    <p:extLst>
      <p:ext uri="{BB962C8B-B14F-4D97-AF65-F5344CB8AC3E}">
        <p14:creationId xmlns:p14="http://schemas.microsoft.com/office/powerpoint/2010/main" val="69419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VAD</a:t>
            </a:r>
            <a:r>
              <a:rPr lang="zh-CN" altLang="en-US" dirty="0"/>
              <a:t>（</a:t>
            </a:r>
            <a:r>
              <a:rPr lang="en-US" altLang="zh-CN" dirty="0"/>
              <a:t>virtual address descriptors</a:t>
            </a:r>
            <a:r>
              <a:rPr lang="zh-CN" altLang="en-US" dirty="0"/>
              <a:t>）树定义了用户地址空间内存区的状况</a:t>
            </a:r>
            <a:endParaRPr lang="en-US" altLang="zh-CN" dirty="0"/>
          </a:p>
          <a:p>
            <a:r>
              <a:rPr lang="en-US" altLang="zh-CN" dirty="0"/>
              <a:t>https://docs.microsoft.com/en-us/windows-hardware/drivers/gettingstarted/virtual-address-spaces</a:t>
            </a:r>
          </a:p>
          <a:p>
            <a:r>
              <a:rPr lang="en-US" altLang="zh-CN" dirty="0"/>
              <a:t>Access token</a:t>
            </a:r>
            <a:r>
              <a:rPr lang="zh-CN" altLang="en-US" dirty="0"/>
              <a:t>访问令牌是用来描述进程或线程安全上下文的对象，令牌所包含的信息是与该</a:t>
            </a:r>
            <a:r>
              <a:rPr lang="en-US" altLang="zh-CN" dirty="0"/>
              <a:t>user</a:t>
            </a:r>
            <a:r>
              <a:rPr lang="zh-CN" altLang="en-US" dirty="0"/>
              <a:t>账户相关的进程或线程的身份和权限信息</a:t>
            </a:r>
            <a:endParaRPr lang="en-US" altLang="zh-CN" dirty="0"/>
          </a:p>
          <a:p>
            <a:endParaRPr lang="en-US" altLang="zh-CN" dirty="0"/>
          </a:p>
          <a:p>
            <a:r>
              <a:rPr lang="en-US" altLang="zh-CN" sz="1200" b="0" i="0" kern="1200" dirty="0">
                <a:solidFill>
                  <a:schemeClr val="tx1"/>
                </a:solidFill>
                <a:effectLst/>
                <a:latin typeface="+mn-lt"/>
                <a:ea typeface="+mn-ea"/>
                <a:cs typeface="+mn-cs"/>
              </a:rPr>
              <a:t>Mark Russinovich and David Solomon,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Microsoft Windows Internals, 7th Edition, </a:t>
            </a:r>
            <a:r>
              <a:rPr lang="en-US" altLang="zh-CN" sz="1200" b="0" i="0" u="none" strike="noStrike" kern="1200" dirty="0">
                <a:solidFill>
                  <a:schemeClr val="tx1"/>
                </a:solidFill>
                <a:effectLst/>
                <a:latin typeface="+mn-lt"/>
                <a:ea typeface="+mn-ea"/>
                <a:cs typeface="+mn-cs"/>
              </a:rPr>
              <a:t>Pearson, 2017</a:t>
            </a:r>
          </a:p>
          <a:p>
            <a:endParaRPr lang="en-US" altLang="zh-CN" sz="1200" b="0" i="0" u="none" strike="noStrike" kern="1200" dirty="0">
              <a:solidFill>
                <a:schemeClr val="tx1"/>
              </a:solidFill>
              <a:effectLst/>
              <a:latin typeface="+mn-lt"/>
              <a:ea typeface="+mn-ea"/>
              <a:cs typeface="+mn-cs"/>
            </a:endParaRPr>
          </a:p>
          <a:p>
            <a:r>
              <a:rPr lang="en-US" altLang="zh-CN" dirty="0"/>
              <a:t>https://docs.microsoft.com/en-us/windows-hardware/drivers/debugger/-vad</a:t>
            </a:r>
          </a:p>
          <a:p>
            <a:r>
              <a:rPr lang="en-US" altLang="zh-CN" dirty="0"/>
              <a:t>https://techcommunity.microsoft.com/t5/ask-the-performance-team/windows-architecture-the-basics/ba-p/372345</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20</a:t>
            </a:fld>
            <a:endParaRPr lang="zh-CN" altLang="en-US"/>
          </a:p>
        </p:txBody>
      </p:sp>
    </p:spTree>
    <p:extLst>
      <p:ext uri="{BB962C8B-B14F-4D97-AF65-F5344CB8AC3E}">
        <p14:creationId xmlns:p14="http://schemas.microsoft.com/office/powerpoint/2010/main" val="24353579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9F52C5D-9955-47A2-9EA6-38FEB66EF379}"/>
              </a:ext>
            </a:extLst>
          </p:cNvPr>
          <p:cNvSpPr>
            <a:spLocks noGrp="1" noRot="1" noChangeAspect="1" noChangeArrowheads="1" noTextEdit="1"/>
          </p:cNvSpPr>
          <p:nvPr>
            <p:ph type="sldImg"/>
          </p:nvPr>
        </p:nvSpPr>
        <p:spPr>
          <a:ln/>
        </p:spPr>
      </p:sp>
      <p:sp>
        <p:nvSpPr>
          <p:cNvPr id="19459" name="Rectangle 3">
            <a:extLst>
              <a:ext uri="{FF2B5EF4-FFF2-40B4-BE49-F238E27FC236}">
                <a16:creationId xmlns:a16="http://schemas.microsoft.com/office/drawing/2014/main" id="{E6218432-9C5A-4AD0-9E05-B779659723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42EA566-EA1E-431B-9110-DD679A87E3A9}"/>
              </a:ext>
            </a:extLst>
          </p:cNvPr>
          <p:cNvSpPr>
            <a:spLocks noGrp="1" noRot="1" noChangeAspect="1" noChangeArrowheads="1" noTextEdit="1"/>
          </p:cNvSpPr>
          <p:nvPr>
            <p:ph type="sldImg"/>
          </p:nvPr>
        </p:nvSpPr>
        <p:spPr>
          <a:ln/>
        </p:spPr>
      </p:sp>
      <p:sp>
        <p:nvSpPr>
          <p:cNvPr id="21507" name="Rectangle 3">
            <a:extLst>
              <a:ext uri="{FF2B5EF4-FFF2-40B4-BE49-F238E27FC236}">
                <a16:creationId xmlns:a16="http://schemas.microsoft.com/office/drawing/2014/main" id="{1C1B7D9C-8A76-4C14-A850-8C9DC9F5D5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DF878B3E-8479-4A7F-B924-0DB8314B2376}"/>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2282D934-92EA-49D5-A68F-69E0FE5307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EC96916-1BAE-4A4E-BF94-2604763DB990}"/>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7FEBB5C8-282F-4906-80B9-C81D701613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Windows 11 design principles - Windows apps | Microsoft Docs</a:t>
            </a:r>
            <a:endParaRPr lang="en-US" altLang="zh-CN" dirty="0"/>
          </a:p>
          <a:p>
            <a:r>
              <a:rPr lang="en-US" altLang="zh-CN" dirty="0"/>
              <a:t>https://docs.microsoft.com/en-us/windows/apps/design/signature-experiences/design-principles</a:t>
            </a:r>
          </a:p>
          <a:p>
            <a:endParaRPr lang="en-US" altLang="zh-CN" dirty="0"/>
          </a:p>
          <a:p>
            <a:r>
              <a:rPr lang="en-US" altLang="zh-CN" dirty="0"/>
              <a:t>MVC (model, view, control)</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2</a:t>
            </a:fld>
            <a:endParaRPr lang="zh-CN" altLang="en-US" sz="1200" b="0" dirty="0"/>
          </a:p>
        </p:txBody>
      </p:sp>
    </p:spTree>
    <p:extLst>
      <p:ext uri="{BB962C8B-B14F-4D97-AF65-F5344CB8AC3E}">
        <p14:creationId xmlns:p14="http://schemas.microsoft.com/office/powerpoint/2010/main" val="1821566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a:extLst>
              <a:ext uri="{FF2B5EF4-FFF2-40B4-BE49-F238E27FC236}">
                <a16:creationId xmlns:a16="http://schemas.microsoft.com/office/drawing/2014/main" id="{17EA80DE-157D-4913-B49D-F08C1F2616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A9971D8-29B2-4338-A903-FF72461D0EF2}" type="slidenum">
              <a:rPr lang="en-US" altLang="en-US">
                <a:latin typeface="Times New Roman" panose="02020603050405020304" pitchFamily="18" charset="0"/>
              </a:rPr>
              <a:pPr/>
              <a:t>29</a:t>
            </a:fld>
            <a:endParaRPr lang="en-US" altLang="en-US">
              <a:latin typeface="Times New Roman" panose="02020603050405020304" pitchFamily="18" charset="0"/>
            </a:endParaRPr>
          </a:p>
        </p:txBody>
      </p:sp>
      <p:sp>
        <p:nvSpPr>
          <p:cNvPr id="126978" name="Rectangle 2">
            <a:extLst>
              <a:ext uri="{FF2B5EF4-FFF2-40B4-BE49-F238E27FC236}">
                <a16:creationId xmlns:a16="http://schemas.microsoft.com/office/drawing/2014/main" id="{FB926353-CAE7-40B8-B2A6-F88A37F3D497}"/>
              </a:ext>
            </a:extLst>
          </p:cNvPr>
          <p:cNvSpPr>
            <a:spLocks noGrp="1" noRot="1" noChangeAspect="1" noChangeArrowheads="1" noTextEdit="1"/>
          </p:cNvSpPr>
          <p:nvPr>
            <p:ph type="sldImg"/>
          </p:nvPr>
        </p:nvSpPr>
        <p:spPr>
          <a:ln/>
        </p:spPr>
      </p:sp>
      <p:sp>
        <p:nvSpPr>
          <p:cNvPr id="126979" name="Rectangle 3">
            <a:extLst>
              <a:ext uri="{FF2B5EF4-FFF2-40B4-BE49-F238E27FC236}">
                <a16:creationId xmlns:a16="http://schemas.microsoft.com/office/drawing/2014/main" id="{A2FB92D0-74BA-43BE-9B30-26BAE29E09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a:extLst>
              <a:ext uri="{FF2B5EF4-FFF2-40B4-BE49-F238E27FC236}">
                <a16:creationId xmlns:a16="http://schemas.microsoft.com/office/drawing/2014/main" id="{80248470-19E8-4DEB-AE27-54E7219ABD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DFDC3E3-D8FF-49B1-974F-CBB24DC561A1}" type="slidenum">
              <a:rPr lang="en-US" altLang="en-US">
                <a:latin typeface="Times New Roman" panose="02020603050405020304" pitchFamily="18" charset="0"/>
              </a:rPr>
              <a:pPr/>
              <a:t>30</a:t>
            </a:fld>
            <a:endParaRPr lang="en-US" altLang="en-US">
              <a:latin typeface="Times New Roman" panose="02020603050405020304" pitchFamily="18" charset="0"/>
            </a:endParaRPr>
          </a:p>
        </p:txBody>
      </p:sp>
      <p:sp>
        <p:nvSpPr>
          <p:cNvPr id="129026" name="Rectangle 2">
            <a:extLst>
              <a:ext uri="{FF2B5EF4-FFF2-40B4-BE49-F238E27FC236}">
                <a16:creationId xmlns:a16="http://schemas.microsoft.com/office/drawing/2014/main" id="{DB52E38F-5D82-4414-95C5-DE69D6525792}"/>
              </a:ext>
            </a:extLst>
          </p:cNvPr>
          <p:cNvSpPr>
            <a:spLocks noGrp="1" noRot="1" noChangeAspect="1" noChangeArrowheads="1" noTextEdit="1"/>
          </p:cNvSpPr>
          <p:nvPr>
            <p:ph type="sldImg"/>
          </p:nvPr>
        </p:nvSpPr>
        <p:spPr>
          <a:ln/>
        </p:spPr>
      </p:sp>
      <p:sp>
        <p:nvSpPr>
          <p:cNvPr id="129027" name="Rectangle 3">
            <a:extLst>
              <a:ext uri="{FF2B5EF4-FFF2-40B4-BE49-F238E27FC236}">
                <a16:creationId xmlns:a16="http://schemas.microsoft.com/office/drawing/2014/main" id="{2163D386-83B7-41FA-83A2-87538462C6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a:extLst>
              <a:ext uri="{FF2B5EF4-FFF2-40B4-BE49-F238E27FC236}">
                <a16:creationId xmlns:a16="http://schemas.microsoft.com/office/drawing/2014/main" id="{BF407A34-B615-4DE0-85CB-34FB6AE512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7FC5B38-C0FA-4C28-B996-544AC3FF5135}" type="slidenum">
              <a:rPr lang="en-US" altLang="en-US">
                <a:latin typeface="Times New Roman" panose="02020603050405020304" pitchFamily="18" charset="0"/>
              </a:rPr>
              <a:pPr/>
              <a:t>31</a:t>
            </a:fld>
            <a:endParaRPr lang="en-US" altLang="en-US">
              <a:latin typeface="Times New Roman" panose="02020603050405020304" pitchFamily="18" charset="0"/>
            </a:endParaRPr>
          </a:p>
        </p:txBody>
      </p:sp>
      <p:sp>
        <p:nvSpPr>
          <p:cNvPr id="131074" name="Rectangle 2">
            <a:extLst>
              <a:ext uri="{FF2B5EF4-FFF2-40B4-BE49-F238E27FC236}">
                <a16:creationId xmlns:a16="http://schemas.microsoft.com/office/drawing/2014/main" id="{F0D7ABFF-2A43-4D5F-BE5E-3C54B01E3604}"/>
              </a:ext>
            </a:extLst>
          </p:cNvPr>
          <p:cNvSpPr>
            <a:spLocks noGrp="1" noRot="1" noChangeAspect="1" noChangeArrowheads="1" noTextEdit="1"/>
          </p:cNvSpPr>
          <p:nvPr>
            <p:ph type="sldImg"/>
          </p:nvPr>
        </p:nvSpPr>
        <p:spPr>
          <a:ln/>
        </p:spPr>
      </p:sp>
      <p:sp>
        <p:nvSpPr>
          <p:cNvPr id="131075" name="Rectangle 3">
            <a:extLst>
              <a:ext uri="{FF2B5EF4-FFF2-40B4-BE49-F238E27FC236}">
                <a16:creationId xmlns:a16="http://schemas.microsoft.com/office/drawing/2014/main" id="{C062B3D9-5ADE-4677-B982-DCD77D5F0D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VC++</a:t>
            </a:r>
            <a:r>
              <a:rPr lang="zh-CN" altLang="en-US" dirty="0"/>
              <a:t>中 </a:t>
            </a:r>
            <a:r>
              <a:rPr lang="en-US" altLang="zh-CN" dirty="0"/>
              <a:t>system</a:t>
            </a:r>
            <a:r>
              <a:rPr lang="zh-CN" altLang="en-US" dirty="0"/>
              <a:t>（）</a:t>
            </a:r>
            <a:r>
              <a:rPr lang="en-US" altLang="zh-CN" dirty="0"/>
              <a:t>, </a:t>
            </a:r>
            <a:r>
              <a:rPr lang="en-US" altLang="zh-CN" dirty="0" err="1"/>
              <a:t>WinExec</a:t>
            </a:r>
            <a:r>
              <a:rPr lang="zh-CN" altLang="en-US" dirty="0"/>
              <a:t>（）</a:t>
            </a:r>
            <a:r>
              <a:rPr lang="en-US" altLang="zh-CN" dirty="0"/>
              <a:t>, </a:t>
            </a:r>
            <a:r>
              <a:rPr lang="en-US" altLang="zh-CN" dirty="0" err="1"/>
              <a:t>ShellExecute</a:t>
            </a:r>
            <a:r>
              <a:rPr lang="zh-CN" altLang="en-US" dirty="0"/>
              <a:t>（）</a:t>
            </a:r>
            <a:r>
              <a:rPr lang="en-US" altLang="zh-CN" dirty="0"/>
              <a:t>,</a:t>
            </a:r>
            <a:r>
              <a:rPr lang="en-US" altLang="zh-CN" dirty="0" err="1"/>
              <a:t>CreateProcess</a:t>
            </a:r>
            <a:r>
              <a:rPr lang="zh-CN" altLang="en-US" dirty="0"/>
              <a:t>（）</a:t>
            </a:r>
            <a:endParaRPr lang="en-US" altLang="zh-CN" dirty="0"/>
          </a:p>
          <a:p>
            <a:r>
              <a:rPr lang="en-US" altLang="zh-CN" dirty="0"/>
              <a:t>Win32 </a:t>
            </a:r>
            <a:r>
              <a:rPr lang="en-US" altLang="zh-CN" dirty="0" err="1"/>
              <a:t>CreateProcess</a:t>
            </a:r>
            <a:r>
              <a:rPr lang="en-US" altLang="zh-CN" dirty="0"/>
              <a:t> (), </a:t>
            </a:r>
            <a:r>
              <a:rPr lang="en-US" altLang="zh-CN" dirty="0" err="1"/>
              <a:t>WinExec</a:t>
            </a:r>
            <a:r>
              <a:rPr lang="zh-CN" altLang="en-US" dirty="0"/>
              <a:t>（）</a:t>
            </a:r>
            <a:r>
              <a:rPr lang="en-US" altLang="zh-CN" dirty="0"/>
              <a:t>, </a:t>
            </a:r>
            <a:r>
              <a:rPr lang="en-US" altLang="zh-CN" dirty="0" err="1"/>
              <a:t>ShellExecute</a:t>
            </a:r>
            <a:r>
              <a:rPr lang="zh-CN" altLang="en-US" dirty="0"/>
              <a:t>（）</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32</a:t>
            </a:fld>
            <a:endParaRPr lang="zh-CN" altLang="en-US"/>
          </a:p>
        </p:txBody>
      </p:sp>
    </p:spTree>
    <p:extLst>
      <p:ext uri="{BB962C8B-B14F-4D97-AF65-F5344CB8AC3E}">
        <p14:creationId xmlns:p14="http://schemas.microsoft.com/office/powerpoint/2010/main" val="22409231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33</a:t>
            </a:fld>
            <a:endParaRPr lang="zh-CN" altLang="en-US"/>
          </a:p>
        </p:txBody>
      </p:sp>
    </p:spTree>
    <p:extLst>
      <p:ext uri="{BB962C8B-B14F-4D97-AF65-F5344CB8AC3E}">
        <p14:creationId xmlns:p14="http://schemas.microsoft.com/office/powerpoint/2010/main" val="1846972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pip</a:t>
            </a:r>
            <a:br>
              <a:rPr lang="en-US" altLang="zh-CN" dirty="0"/>
            </a:br>
            <a:r>
              <a:rPr lang="en-US" altLang="zh-CN" dirty="0"/>
              <a:t>apt-get</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34</a:t>
            </a:fld>
            <a:endParaRPr lang="zh-CN" altLang="en-US"/>
          </a:p>
        </p:txBody>
      </p:sp>
    </p:spTree>
    <p:extLst>
      <p:ext uri="{BB962C8B-B14F-4D97-AF65-F5344CB8AC3E}">
        <p14:creationId xmlns:p14="http://schemas.microsoft.com/office/powerpoint/2010/main" val="2326384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ELF</a:t>
            </a:r>
            <a:r>
              <a:rPr lang="zh-CN" altLang="en-US" dirty="0"/>
              <a:t>文件（</a:t>
            </a:r>
            <a:r>
              <a:rPr lang="en-US" altLang="zh-CN" dirty="0"/>
              <a:t>Executable Linkable Format</a:t>
            </a:r>
            <a:r>
              <a:rPr lang="zh-CN" altLang="en-US" dirty="0"/>
              <a:t>）是一种文件存储格式。</a:t>
            </a:r>
            <a:r>
              <a:rPr lang="en-US" altLang="zh-CN" dirty="0"/>
              <a:t>Linux</a:t>
            </a:r>
            <a:r>
              <a:rPr lang="zh-CN" altLang="en-US" dirty="0"/>
              <a:t>下的目标文件和可执行文件都按照该格式进行存储</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35</a:t>
            </a:fld>
            <a:endParaRPr lang="zh-CN" altLang="en-US"/>
          </a:p>
        </p:txBody>
      </p:sp>
    </p:spTree>
    <p:extLst>
      <p:ext uri="{BB962C8B-B14F-4D97-AF65-F5344CB8AC3E}">
        <p14:creationId xmlns:p14="http://schemas.microsoft.com/office/powerpoint/2010/main" val="18513604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segment: </a:t>
            </a:r>
            <a:r>
              <a:rPr lang="zh-CN" altLang="en-US" dirty="0"/>
              <a:t>报文段</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solidFill>
                <a:effectLst/>
                <a:uLnTx/>
                <a:uFillTx/>
                <a:latin typeface="Arial"/>
                <a:ea typeface="微软雅黑"/>
                <a:cs typeface="+mn-cs"/>
              </a:rPr>
              <a:t>第 </a:t>
            </a:r>
            <a:fld id="{CE884005-AAD7-43DA-8323-709AF992FEE5}" type="slidenum">
              <a:rPr kumimoji="0" lang="zh-CN" altLang="en-US" sz="1200" b="0" i="0" u="none" strike="noStrike" kern="1200" cap="none" spc="0" normalizeH="0" baseline="0" noProof="0" smtClean="0">
                <a:ln>
                  <a:noFill/>
                </a:ln>
                <a:solidFill>
                  <a:prstClr val="black"/>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r>
              <a:rPr kumimoji="0" lang="zh-CN" altLang="en-US" sz="1200" b="0" i="0" u="none" strike="noStrike" kern="1200" cap="none" spc="0" normalizeH="0" baseline="0" noProof="0">
                <a:ln>
                  <a:noFill/>
                </a:ln>
                <a:solidFill>
                  <a:prstClr val="black"/>
                </a:solidFill>
                <a:effectLst/>
                <a:uLnTx/>
                <a:uFillTx/>
                <a:latin typeface="Arial"/>
                <a:ea typeface="微软雅黑"/>
                <a:cs typeface="+mn-cs"/>
              </a:rPr>
              <a:t> 页</a:t>
            </a: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p:txBody>
      </p:sp>
    </p:spTree>
    <p:extLst>
      <p:ext uri="{BB962C8B-B14F-4D97-AF65-F5344CB8AC3E}">
        <p14:creationId xmlns:p14="http://schemas.microsoft.com/office/powerpoint/2010/main" val="3407203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dirty="0"/>
              <a:t>https://learn.microsoft.com/en-us/microsoft-edge/progressive-web-apps-chromium/how-to/notifications-badges</a:t>
            </a:r>
          </a:p>
          <a:p>
            <a:endParaRPr lang="en-US" altLang="zh-CN" dirty="0"/>
          </a:p>
          <a:p>
            <a:r>
              <a:rPr lang="en-US" altLang="zh-CN" dirty="0"/>
              <a:t>https://learn.microsoft.com/en-us/windows/apps/windows-app-sdk/notifications/push-notifications/push-quickstart</a:t>
            </a:r>
          </a:p>
          <a:p>
            <a:endParaRPr lang="en-US" altLang="zh-CN" dirty="0"/>
          </a:p>
          <a:p>
            <a:r>
              <a:rPr lang="en-US" altLang="zh-CN" dirty="0"/>
              <a:t>https://learn.microsoft.com/en-us/windows/apps/design/shell/tiles-and-notifications/windows-push-notification-services--wns--overview</a:t>
            </a:r>
          </a:p>
          <a:p>
            <a:endParaRPr lang="en-US" altLang="zh-CN" dirty="0"/>
          </a:p>
          <a:p>
            <a:r>
              <a:rPr lang="en-US" altLang="zh-CN" dirty="0"/>
              <a:t>https://learn.microsoft.com/en-us/windows/uwp/communication/interprocess-communication</a:t>
            </a:r>
          </a:p>
          <a:p>
            <a:endParaRPr lang="en-US" altLang="zh-CN" dirty="0"/>
          </a:p>
          <a:p>
            <a:r>
              <a:rPr lang="en-US" altLang="zh-CN" dirty="0"/>
              <a:t>https://learn.microsoft.com/en-us/windows/apps/windows-app-sdk/notifications/app-notifications/app-notifications-quickstart?tabs=cs</a:t>
            </a:r>
          </a:p>
          <a:p>
            <a:endParaRPr lang="en-US" altLang="zh-CN" dirty="0"/>
          </a:p>
          <a:p>
            <a:r>
              <a:rPr lang="en-US" altLang="zh-CN" dirty="0"/>
              <a:t>https://learn.microsoft.com/en-us/windows/win32/ipc/interprocess-communications</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44</a:t>
            </a:fld>
            <a:endParaRPr lang="zh-CN" altLang="en-US"/>
          </a:p>
        </p:txBody>
      </p:sp>
    </p:spTree>
    <p:extLst>
      <p:ext uri="{BB962C8B-B14F-4D97-AF65-F5344CB8AC3E}">
        <p14:creationId xmlns:p14="http://schemas.microsoft.com/office/powerpoint/2010/main" val="36148660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45</a:t>
            </a:fld>
            <a:endParaRPr lang="zh-CN" altLang="en-US"/>
          </a:p>
        </p:txBody>
      </p:sp>
    </p:spTree>
    <p:extLst>
      <p:ext uri="{BB962C8B-B14F-4D97-AF65-F5344CB8AC3E}">
        <p14:creationId xmlns:p14="http://schemas.microsoft.com/office/powerpoint/2010/main" val="3801186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E0C4C221-F747-40A7-821E-7741410E3C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C24D0AF-00B4-4D42-AA4F-68EE85D4490D}" type="slidenum">
              <a:rPr lang="en-US" altLang="en-US">
                <a:latin typeface="Times New Roman" panose="02020603050405020304" pitchFamily="18" charset="0"/>
              </a:rPr>
              <a:pPr/>
              <a:t>5</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047306FA-5A86-4023-B788-AE74AED71C0F}"/>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97D5C52F-A4F1-4766-804E-B88479FE07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52</a:t>
            </a:fld>
            <a:endParaRPr lang="zh-CN" altLang="en-US"/>
          </a:p>
        </p:txBody>
      </p:sp>
    </p:spTree>
    <p:extLst>
      <p:ext uri="{BB962C8B-B14F-4D97-AF65-F5344CB8AC3E}">
        <p14:creationId xmlns:p14="http://schemas.microsoft.com/office/powerpoint/2010/main" val="32423168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53</a:t>
            </a:fld>
            <a:endParaRPr lang="zh-CN" altLang="en-US"/>
          </a:p>
        </p:txBody>
      </p:sp>
    </p:spTree>
    <p:extLst>
      <p:ext uri="{BB962C8B-B14F-4D97-AF65-F5344CB8AC3E}">
        <p14:creationId xmlns:p14="http://schemas.microsoft.com/office/powerpoint/2010/main" val="25991368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https://docs.microsoft.com/en-us/powershell/module/microsoft.powershell.core/about/about_redirection</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62</a:t>
            </a:fld>
            <a:endParaRPr lang="zh-CN" altLang="en-US"/>
          </a:p>
        </p:txBody>
      </p:sp>
    </p:spTree>
    <p:extLst>
      <p:ext uri="{BB962C8B-B14F-4D97-AF65-F5344CB8AC3E}">
        <p14:creationId xmlns:p14="http://schemas.microsoft.com/office/powerpoint/2010/main" val="42521255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77</a:t>
            </a:fld>
            <a:endParaRPr lang="zh-CN" altLang="en-US"/>
          </a:p>
        </p:txBody>
      </p:sp>
    </p:spTree>
    <p:extLst>
      <p:ext uri="{BB962C8B-B14F-4D97-AF65-F5344CB8AC3E}">
        <p14:creationId xmlns:p14="http://schemas.microsoft.com/office/powerpoint/2010/main" val="2751057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CB93005F-2E1F-42A9-B850-695F2FCAA1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991771B-CF54-4F74-9F02-4C7431F3251A}" type="slidenum">
              <a:rPr lang="en-US" altLang="en-US">
                <a:latin typeface="Times New Roman" panose="02020603050405020304" pitchFamily="18" charset="0"/>
              </a:rPr>
              <a:pPr/>
              <a:t>6</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05C32C7C-F341-449B-9221-7FF62725AEED}"/>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22164C5E-CE33-41AF-9267-195A2F843B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E0C4C221-F747-40A7-821E-7741410E3C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C24D0AF-00B4-4D42-AA4F-68EE85D4490D}" type="slidenum">
              <a:rPr lang="en-US" altLang="en-US">
                <a:latin typeface="Times New Roman" panose="02020603050405020304" pitchFamily="18" charset="0"/>
              </a:rPr>
              <a:pPr/>
              <a:t>7</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047306FA-5A86-4023-B788-AE74AED71C0F}"/>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97D5C52F-A4F1-4766-804E-B88479FE07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Portable Operating System Interface</a:t>
            </a:r>
            <a:r>
              <a:rPr lang="zh-CN" altLang="en-US" sz="1200" b="0" i="0" kern="1200" dirty="0">
                <a:solidFill>
                  <a:schemeClr val="tx1"/>
                </a:solidFill>
                <a:effectLst/>
                <a:latin typeface="+mn-lt"/>
                <a:ea typeface="+mn-ea"/>
                <a:cs typeface="+mn-cs"/>
              </a:rPr>
              <a:t>（可移植操作系统接口）</a:t>
            </a:r>
            <a:r>
              <a:rPr lang="en-US" altLang="zh-CN" sz="1200" b="0" i="0" kern="1200" dirty="0">
                <a:solidFill>
                  <a:schemeClr val="tx1"/>
                </a:solidFill>
                <a:effectLst/>
                <a:latin typeface="+mn-lt"/>
                <a:ea typeface="+mn-ea"/>
                <a:cs typeface="+mn-cs"/>
              </a:rPr>
              <a:t>of Unix</a:t>
            </a:r>
            <a:r>
              <a:rPr lang="en-US" altLang="en-US" dirty="0">
                <a:latin typeface="Times New Roman" panose="02020603050405020304" pitchFamily="18" charset="0"/>
              </a:rPr>
              <a:t>，</a:t>
            </a:r>
            <a:r>
              <a:rPr lang="zh-CN" altLang="en-US" dirty="0">
                <a:latin typeface="Times New Roman" panose="02020603050405020304" pitchFamily="18" charset="0"/>
              </a:rPr>
              <a:t>是</a:t>
            </a:r>
            <a:r>
              <a:rPr lang="zh-CN" altLang="en-US" sz="1200" b="0" i="0" kern="1200" dirty="0">
                <a:solidFill>
                  <a:schemeClr val="tx1"/>
                </a:solidFill>
                <a:effectLst/>
                <a:latin typeface="+mn-lt"/>
                <a:ea typeface="+mn-ea"/>
                <a:cs typeface="+mn-cs"/>
              </a:rPr>
              <a:t>由</a:t>
            </a:r>
            <a:r>
              <a:rPr lang="en-US" altLang="zh-CN" sz="1200" b="0" i="0" kern="1200" dirty="0">
                <a:solidFill>
                  <a:schemeClr val="tx1"/>
                </a:solidFill>
                <a:effectLst/>
                <a:latin typeface="+mn-lt"/>
                <a:ea typeface="+mn-ea"/>
                <a:cs typeface="+mn-cs"/>
              </a:rPr>
              <a:t>IEEE</a:t>
            </a:r>
            <a:r>
              <a:rPr lang="zh-CN" altLang="en-US" sz="1200" b="0" i="0" kern="1200" dirty="0">
                <a:solidFill>
                  <a:schemeClr val="tx1"/>
                </a:solidFill>
                <a:effectLst/>
                <a:latin typeface="+mn-lt"/>
                <a:ea typeface="+mn-ea"/>
                <a:cs typeface="+mn-cs"/>
              </a:rPr>
              <a:t>计算机学会制订的一系列</a:t>
            </a:r>
            <a:r>
              <a:rPr lang="zh-CN" altLang="en-US" dirty="0">
                <a:latin typeface="Times New Roman" panose="02020603050405020304" pitchFamily="18" charset="0"/>
              </a:rPr>
              <a:t>操作系统接口标准。</a:t>
            </a:r>
            <a:endParaRPr lang="en-US" altLang="zh-CN" dirty="0">
              <a:latin typeface="Times New Roman" panose="02020603050405020304" pitchFamily="18" charset="0"/>
            </a:endParaRPr>
          </a:p>
          <a:p>
            <a:r>
              <a:rPr lang="zh-CN" altLang="en-US" dirty="0">
                <a:latin typeface="Times New Roman" panose="02020603050405020304" pitchFamily="18" charset="0"/>
              </a:rPr>
              <a:t>它定义了编写可移植程序的规则和技术</a:t>
            </a:r>
            <a:r>
              <a:rPr lang="zh-CN" altLang="en-US" sz="1200" b="0" i="0" kern="1200" dirty="0">
                <a:solidFill>
                  <a:schemeClr val="tx1"/>
                </a:solidFill>
                <a:effectLst/>
                <a:latin typeface="+mn-lt"/>
                <a:ea typeface="+mn-ea"/>
                <a:cs typeface="+mn-cs"/>
              </a:rPr>
              <a:t>，用于维护操作系统之间的兼容性</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marL="171450" indent="-171450">
              <a:buFontTx/>
              <a:buChar char="-"/>
            </a:pPr>
            <a:r>
              <a:rPr lang="zh-CN" altLang="en-US" dirty="0">
                <a:latin typeface="Times New Roman" panose="02020603050405020304" pitchFamily="18" charset="0"/>
              </a:rPr>
              <a:t>代码级兼容</a:t>
            </a:r>
            <a:endParaRPr lang="en-US" altLang="zh-CN" dirty="0">
              <a:latin typeface="Times New Roman" panose="02020603050405020304" pitchFamily="18" charset="0"/>
            </a:endParaRPr>
          </a:p>
          <a:p>
            <a:pPr marL="171450" indent="-171450">
              <a:buFontTx/>
              <a:buChar char="-"/>
            </a:pPr>
            <a:r>
              <a:rPr lang="zh-CN" altLang="en-US" dirty="0">
                <a:latin typeface="Times New Roman" panose="02020603050405020304" pitchFamily="18" charset="0"/>
              </a:rPr>
              <a:t>命令行 </a:t>
            </a:r>
            <a:r>
              <a:rPr lang="en-US" altLang="zh-CN" dirty="0">
                <a:latin typeface="Times New Roman" panose="02020603050405020304" pitchFamily="18" charset="0"/>
              </a:rPr>
              <a:t>shell </a:t>
            </a:r>
            <a:r>
              <a:rPr lang="zh-CN" altLang="en-US" dirty="0">
                <a:latin typeface="Times New Roman" panose="02020603050405020304" pitchFamily="18" charset="0"/>
              </a:rPr>
              <a:t>操作兼容</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847480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E0C4C221-F747-40A7-821E-7741410E3C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C24D0AF-00B4-4D42-AA4F-68EE85D4490D}" type="slidenum">
              <a:rPr lang="en-US" altLang="en-US">
                <a:latin typeface="Times New Roman" panose="02020603050405020304" pitchFamily="18" charset="0"/>
              </a:rPr>
              <a:pPr/>
              <a:t>8</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047306FA-5A86-4023-B788-AE74AED71C0F}"/>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97D5C52F-A4F1-4766-804E-B88479FE07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015658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E0C4C221-F747-40A7-821E-7741410E3C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C24D0AF-00B4-4D42-AA4F-68EE85D4490D}" type="slidenum">
              <a:rPr lang="en-US" altLang="en-US">
                <a:latin typeface="Times New Roman" panose="02020603050405020304" pitchFamily="18" charset="0"/>
              </a:rPr>
              <a:pPr/>
              <a:t>9</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047306FA-5A86-4023-B788-AE74AED71C0F}"/>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97D5C52F-A4F1-4766-804E-B88479FE07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https://learn.microsoft.com/en-us/training/modules/explore-windows-architecture/3-examine-windows-client-architecture</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298889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text: </a:t>
            </a:r>
            <a:r>
              <a:rPr lang="zh-CN" altLang="en-US" dirty="0"/>
              <a:t>代码段</a:t>
            </a:r>
            <a:endParaRPr lang="en-US" altLang="zh-CN" dirty="0"/>
          </a:p>
          <a:p>
            <a:endParaRPr lang="en-US" altLang="zh-CN" dirty="0"/>
          </a:p>
          <a:p>
            <a:r>
              <a:rPr lang="en-US" altLang="zh-CN" dirty="0"/>
              <a:t>https://www.softwaretestinghelp.com/linux-vs-windows/</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10</a:t>
            </a:fld>
            <a:endParaRPr lang="zh-CN" altLang="en-US"/>
          </a:p>
        </p:txBody>
      </p:sp>
    </p:spTree>
    <p:extLst>
      <p:ext uri="{BB962C8B-B14F-4D97-AF65-F5344CB8AC3E}">
        <p14:creationId xmlns:p14="http://schemas.microsoft.com/office/powerpoint/2010/main" val="3518177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Material of this section is from Stanford</a:t>
            </a:r>
          </a:p>
          <a:p>
            <a:r>
              <a:rPr lang="en-US" altLang="zh-CN" dirty="0"/>
              <a:t>CS110(Principles of Computer Systems)</a:t>
            </a:r>
          </a:p>
          <a:p>
            <a:r>
              <a:rPr lang="en-US" altLang="zh-CN" dirty="0"/>
              <a:t>CS140(Operating Systems)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11</a:t>
            </a:fld>
            <a:endParaRPr lang="zh-CN" altLang="en-US"/>
          </a:p>
        </p:txBody>
      </p:sp>
    </p:spTree>
    <p:extLst>
      <p:ext uri="{BB962C8B-B14F-4D97-AF65-F5344CB8AC3E}">
        <p14:creationId xmlns:p14="http://schemas.microsoft.com/office/powerpoint/2010/main" val="1457301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2023/10/7</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189726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3709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1 </a:t>
            </a:r>
            <a:r>
              <a:rPr lang="zh-CN" altLang="en-US" sz="2133" b="1" dirty="0">
                <a:solidFill>
                  <a:srgbClr val="1C4885"/>
                </a:solidFill>
                <a:latin typeface="微软雅黑" panose="020B0503020204020204" pitchFamily="34" charset="-122"/>
                <a:ea typeface="微软雅黑" panose="020B0503020204020204" pitchFamily="34" charset="-122"/>
              </a:rPr>
              <a:t>线程及其创建过程</a:t>
            </a:r>
          </a:p>
        </p:txBody>
      </p:sp>
    </p:spTree>
    <p:extLst>
      <p:ext uri="{BB962C8B-B14F-4D97-AF65-F5344CB8AC3E}">
        <p14:creationId xmlns:p14="http://schemas.microsoft.com/office/powerpoint/2010/main" val="3137707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 </a:t>
            </a:r>
            <a:r>
              <a:rPr lang="zh-CN" altLang="en-US" sz="2133" b="1" dirty="0">
                <a:solidFill>
                  <a:srgbClr val="1C4885"/>
                </a:solidFill>
                <a:latin typeface="微软雅黑" panose="020B0503020204020204" pitchFamily="34" charset="-122"/>
                <a:ea typeface="微软雅黑" panose="020B0503020204020204" pitchFamily="34" charset="-122"/>
              </a:rPr>
              <a:t>线程跨域访问</a:t>
            </a:r>
          </a:p>
        </p:txBody>
      </p:sp>
    </p:spTree>
    <p:extLst>
      <p:ext uri="{BB962C8B-B14F-4D97-AF65-F5344CB8AC3E}">
        <p14:creationId xmlns:p14="http://schemas.microsoft.com/office/powerpoint/2010/main" val="3116848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 </a:t>
            </a:r>
            <a:r>
              <a:rPr lang="zh-CN" altLang="en-US" sz="2133" b="1" dirty="0">
                <a:solidFill>
                  <a:srgbClr val="1C4885"/>
                </a:solidFill>
                <a:latin typeface="微软雅黑" panose="020B0503020204020204" pitchFamily="34" charset="-122"/>
                <a:ea typeface="微软雅黑" panose="020B0503020204020204" pitchFamily="34" charset="-122"/>
              </a:rPr>
              <a:t>线程同步与异步</a:t>
            </a:r>
          </a:p>
        </p:txBody>
      </p:sp>
    </p:spTree>
    <p:extLst>
      <p:ext uri="{BB962C8B-B14F-4D97-AF65-F5344CB8AC3E}">
        <p14:creationId xmlns:p14="http://schemas.microsoft.com/office/powerpoint/2010/main" val="1155627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4 </a:t>
            </a:r>
            <a:r>
              <a:rPr lang="zh-CN" altLang="en-US" sz="2133" b="1" dirty="0">
                <a:solidFill>
                  <a:srgbClr val="1C4885"/>
                </a:solidFill>
                <a:latin typeface="微软雅黑" panose="020B0503020204020204" pitchFamily="34" charset="-122"/>
                <a:ea typeface="微软雅黑" panose="020B0503020204020204" pitchFamily="34" charset="-122"/>
              </a:rPr>
              <a:t>线程间同步模式</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通信机制</a:t>
            </a:r>
          </a:p>
        </p:txBody>
      </p:sp>
    </p:spTree>
    <p:extLst>
      <p:ext uri="{BB962C8B-B14F-4D97-AF65-F5344CB8AC3E}">
        <p14:creationId xmlns:p14="http://schemas.microsoft.com/office/powerpoint/2010/main" val="31473240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5 </a:t>
            </a:r>
            <a:r>
              <a:rPr lang="zh-CN" altLang="en-US" sz="2133" b="1" dirty="0">
                <a:solidFill>
                  <a:srgbClr val="1C4885"/>
                </a:solidFill>
                <a:latin typeface="微软雅黑" panose="020B0503020204020204" pitchFamily="34" charset="-122"/>
                <a:ea typeface="微软雅黑" panose="020B0503020204020204" pitchFamily="34" charset="-122"/>
              </a:rPr>
              <a:t>线程的同步与死锁</a:t>
            </a:r>
          </a:p>
        </p:txBody>
      </p:sp>
    </p:spTree>
    <p:extLst>
      <p:ext uri="{BB962C8B-B14F-4D97-AF65-F5344CB8AC3E}">
        <p14:creationId xmlns:p14="http://schemas.microsoft.com/office/powerpoint/2010/main" val="4281172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35200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2023/10/7</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505102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6" name="文本框 5"/>
          <p:cNvSpPr txBox="1"/>
          <p:nvPr/>
        </p:nvSpPr>
        <p:spPr>
          <a:xfrm>
            <a:off x="7487193" y="6188090"/>
            <a:ext cx="2961972" cy="338554"/>
          </a:xfrm>
          <a:prstGeom prst="rect">
            <a:avLst/>
          </a:prstGeom>
          <a:noFill/>
        </p:spPr>
        <p:txBody>
          <a:bodyPr wrap="square" rtlCol="0">
            <a:spAutoFit/>
          </a:bodyPr>
          <a:lstStyle/>
          <a:p>
            <a:pPr algn="ctr"/>
            <a:r>
              <a:rPr lang="zh-CN" altLang="en-US" sz="1600" dirty="0">
                <a:solidFill>
                  <a:schemeClr val="accent2">
                    <a:lumMod val="60000"/>
                    <a:lumOff val="40000"/>
                  </a:schemeClr>
                </a:solidFill>
                <a:latin typeface="微软雅黑" panose="020B0503020204020204" pitchFamily="34" charset="-122"/>
                <a:ea typeface="微软雅黑" panose="020B0503020204020204" pitchFamily="34" charset="-122"/>
              </a:rPr>
              <a:t>致虚极  守静笃</a:t>
            </a:r>
          </a:p>
        </p:txBody>
      </p:sp>
      <p:sp>
        <p:nvSpPr>
          <p:cNvPr id="4" name="TextBox 11">
            <a:extLst>
              <a:ext uri="{FF2B5EF4-FFF2-40B4-BE49-F238E27FC236}">
                <a16:creationId xmlns:a16="http://schemas.microsoft.com/office/drawing/2014/main" id="{9D52477A-5F71-40E8-BF6D-074DA46DB9D2}"/>
              </a:ext>
            </a:extLst>
          </p:cNvPr>
          <p:cNvSpPr txBox="1"/>
          <p:nvPr userDrawn="1"/>
        </p:nvSpPr>
        <p:spPr>
          <a:xfrm>
            <a:off x="839416" y="3104762"/>
            <a:ext cx="6117380" cy="1476366"/>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1_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3200">
                <a:solidFill>
                  <a:srgbClr val="000099"/>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FF"/>
                </a:solidFill>
              </a:defRPr>
            </a:lvl1pPr>
            <a:lvl2pPr>
              <a:lnSpc>
                <a:spcPct val="100000"/>
              </a:lnSpc>
              <a:spcAft>
                <a:spcPts val="0"/>
              </a:spcAft>
              <a:defRPr sz="2400">
                <a:solidFill>
                  <a:srgbClr val="0000FF"/>
                </a:solidFill>
              </a:defRPr>
            </a:lvl2pPr>
            <a:lvl3pPr>
              <a:lnSpc>
                <a:spcPct val="100000"/>
              </a:lnSpc>
              <a:spcAft>
                <a:spcPts val="0"/>
              </a:spcAft>
              <a:defRPr sz="2000">
                <a:solidFill>
                  <a:srgbClr val="0000FF"/>
                </a:solidFill>
              </a:defRPr>
            </a:lvl3pPr>
            <a:lvl4pPr>
              <a:lnSpc>
                <a:spcPct val="100000"/>
              </a:lnSpc>
              <a:spcAft>
                <a:spcPts val="0"/>
              </a:spcAft>
              <a:defRPr sz="1800">
                <a:solidFill>
                  <a:srgbClr val="0000FF"/>
                </a:solidFill>
              </a:defRPr>
            </a:lvl4pPr>
            <a:lvl5pPr>
              <a:lnSpc>
                <a:spcPct val="100000"/>
              </a:lnSpc>
              <a:spcAft>
                <a:spcPts val="0"/>
              </a:spcAft>
              <a:defRPr sz="1800">
                <a:solidFill>
                  <a:srgbClr val="0000FF"/>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35584741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3200">
                <a:solidFill>
                  <a:srgbClr val="000099"/>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FF"/>
                </a:solidFill>
              </a:defRPr>
            </a:lvl1pPr>
            <a:lvl2pPr>
              <a:lnSpc>
                <a:spcPct val="100000"/>
              </a:lnSpc>
              <a:spcAft>
                <a:spcPts val="0"/>
              </a:spcAft>
              <a:defRPr sz="2400">
                <a:solidFill>
                  <a:srgbClr val="0000FF"/>
                </a:solidFill>
              </a:defRPr>
            </a:lvl2pPr>
            <a:lvl3pPr>
              <a:lnSpc>
                <a:spcPct val="100000"/>
              </a:lnSpc>
              <a:spcAft>
                <a:spcPts val="0"/>
              </a:spcAft>
              <a:defRPr sz="2000">
                <a:solidFill>
                  <a:srgbClr val="0000FF"/>
                </a:solidFill>
              </a:defRPr>
            </a:lvl3pPr>
            <a:lvl4pPr>
              <a:lnSpc>
                <a:spcPct val="100000"/>
              </a:lnSpc>
              <a:spcAft>
                <a:spcPts val="0"/>
              </a:spcAft>
              <a:defRPr sz="1800">
                <a:solidFill>
                  <a:srgbClr val="0000FF"/>
                </a:solidFill>
              </a:defRPr>
            </a:lvl4pPr>
            <a:lvl5pPr>
              <a:lnSpc>
                <a:spcPct val="100000"/>
              </a:lnSpc>
              <a:spcAft>
                <a:spcPts val="0"/>
              </a:spcAft>
              <a:defRPr sz="1800">
                <a:solidFill>
                  <a:srgbClr val="0000FF"/>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27476580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11200" y="1600200"/>
            <a:ext cx="508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94400" y="1600200"/>
            <a:ext cx="508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7853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2-BAR">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Add title here</a:t>
            </a:r>
            <a:endParaRPr lang="zh-CN" altLang="en-US" dirty="0"/>
          </a:p>
        </p:txBody>
      </p:sp>
      <p:sp>
        <p:nvSpPr>
          <p:cNvPr id="3" name="内容占位符 2"/>
          <p:cNvSpPr>
            <a:spLocks noGrp="1"/>
          </p:cNvSpPr>
          <p:nvPr>
            <p:ph sz="half" idx="1" hasCustomPrompt="1"/>
          </p:nvPr>
        </p:nvSpPr>
        <p:spPr>
          <a:xfrm>
            <a:off x="5270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内容占位符 3"/>
          <p:cNvSpPr>
            <a:spLocks noGrp="1"/>
          </p:cNvSpPr>
          <p:nvPr>
            <p:ph sz="half" idx="2" hasCustomPrompt="1"/>
          </p:nvPr>
        </p:nvSpPr>
        <p:spPr>
          <a:xfrm>
            <a:off x="61912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36084774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Add title here</a:t>
            </a:r>
            <a:endParaRPr lang="zh-CN" altLang="en-US" dirty="0"/>
          </a:p>
        </p:txBody>
      </p:sp>
      <p:sp>
        <p:nvSpPr>
          <p:cNvPr id="3" name="文本占位符 2"/>
          <p:cNvSpPr>
            <a:spLocks noGrp="1"/>
          </p:cNvSpPr>
          <p:nvPr>
            <p:ph type="body" idx="1" hasCustomPrompt="1"/>
          </p:nvPr>
        </p:nvSpPr>
        <p:spPr>
          <a:xfrm>
            <a:off x="527051" y="1125538"/>
            <a:ext cx="5473700" cy="639762"/>
          </a:xfrm>
        </p:spPr>
        <p:txBody>
          <a:bodyPr anchor="ctr" anchorCtr="0">
            <a:noAutofit/>
          </a:bodyPr>
          <a:lstStyle>
            <a:lvl1pPr marL="0" indent="0">
              <a:buNone/>
              <a:defRPr sz="2400" b="0">
                <a:solidFill>
                  <a:srgbClr val="0000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4" name="内容占位符 3"/>
          <p:cNvSpPr>
            <a:spLocks noGrp="1"/>
          </p:cNvSpPr>
          <p:nvPr>
            <p:ph sz="half" idx="2" hasCustomPrompt="1"/>
          </p:nvPr>
        </p:nvSpPr>
        <p:spPr>
          <a:xfrm>
            <a:off x="527051" y="1844825"/>
            <a:ext cx="5469467" cy="4463901"/>
          </a:xfrm>
        </p:spPr>
        <p:txBody>
          <a:bodyPr>
            <a:normAutofit/>
          </a:bodyPr>
          <a:lstStyle>
            <a:lvl1pPr>
              <a:defRPr sz="2000">
                <a:solidFill>
                  <a:srgbClr val="0000FF"/>
                </a:solidFill>
              </a:defRPr>
            </a:lvl1pPr>
            <a:lvl2pPr>
              <a:defRPr sz="1800">
                <a:solidFill>
                  <a:srgbClr val="0000FF"/>
                </a:solidFill>
              </a:defRPr>
            </a:lvl2pPr>
            <a:lvl3pPr>
              <a:defRPr sz="1600">
                <a:solidFill>
                  <a:srgbClr val="0000FF"/>
                </a:solidFill>
              </a:defRPr>
            </a:lvl3pPr>
            <a:lvl4pPr>
              <a:defRPr sz="1400">
                <a:solidFill>
                  <a:srgbClr val="0000FF"/>
                </a:solidFill>
              </a:defRPr>
            </a:lvl4pPr>
            <a:lvl5pPr>
              <a:defRPr sz="1400">
                <a:solidFill>
                  <a:srgbClr val="0000FF"/>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5" name="文本占位符 4"/>
          <p:cNvSpPr>
            <a:spLocks noGrp="1"/>
          </p:cNvSpPr>
          <p:nvPr>
            <p:ph type="body" sz="quarter" idx="3" hasCustomPrompt="1"/>
          </p:nvPr>
        </p:nvSpPr>
        <p:spPr>
          <a:xfrm>
            <a:off x="6191250" y="1125538"/>
            <a:ext cx="5473700" cy="639762"/>
          </a:xfrm>
        </p:spPr>
        <p:txBody>
          <a:bodyPr anchor="ctr" anchorCtr="0">
            <a:noAutofit/>
          </a:bodyPr>
          <a:lstStyle>
            <a:lvl1pPr marL="0" indent="0">
              <a:buNone/>
              <a:defRPr sz="2400" b="0">
                <a:solidFill>
                  <a:srgbClr val="0000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6" name="内容占位符 5"/>
          <p:cNvSpPr>
            <a:spLocks noGrp="1"/>
          </p:cNvSpPr>
          <p:nvPr>
            <p:ph sz="quarter" idx="4" hasCustomPrompt="1"/>
          </p:nvPr>
        </p:nvSpPr>
        <p:spPr>
          <a:xfrm>
            <a:off x="6193367" y="1844825"/>
            <a:ext cx="5471584" cy="4463901"/>
          </a:xfrm>
        </p:spPr>
        <p:txBody>
          <a:bodyPr>
            <a:normAutofit/>
          </a:bodyPr>
          <a:lstStyle>
            <a:lvl1pPr>
              <a:defRPr sz="2000">
                <a:solidFill>
                  <a:srgbClr val="0000FF"/>
                </a:solidFill>
              </a:defRPr>
            </a:lvl1pPr>
            <a:lvl2pPr>
              <a:defRPr sz="1800">
                <a:solidFill>
                  <a:srgbClr val="0000FF"/>
                </a:solidFill>
              </a:defRPr>
            </a:lvl2pPr>
            <a:lvl3pPr>
              <a:defRPr sz="1600">
                <a:solidFill>
                  <a:srgbClr val="0000FF"/>
                </a:solidFill>
              </a:defRPr>
            </a:lvl3pPr>
            <a:lvl4pPr>
              <a:defRPr sz="1400">
                <a:solidFill>
                  <a:srgbClr val="0000FF"/>
                </a:solidFill>
              </a:defRPr>
            </a:lvl4pPr>
            <a:lvl5pPr>
              <a:defRPr sz="1400">
                <a:solidFill>
                  <a:srgbClr val="0000FF"/>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a:p>
            <a:pPr lvl="0"/>
            <a:endParaRPr lang="zh-CN" altLang="en-US" dirty="0"/>
          </a:p>
        </p:txBody>
      </p:sp>
    </p:spTree>
    <p:extLst>
      <p:ext uri="{BB962C8B-B14F-4D97-AF65-F5344CB8AC3E}">
        <p14:creationId xmlns:p14="http://schemas.microsoft.com/office/powerpoint/2010/main" val="17150048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TEXT-TITL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51" y="273051"/>
            <a:ext cx="11137900" cy="708025"/>
          </a:xfrm>
        </p:spPr>
        <p:txBody>
          <a:bodyPr vert="horz" lIns="91440" tIns="45720" rIns="91440" bIns="45720" rtlCol="0" anchor="ctr">
            <a:normAutofit/>
          </a:bodyPr>
          <a:lstStyle>
            <a:lvl1pPr>
              <a:defRPr lang="zh-CN" altLang="en-US"/>
            </a:lvl1pPr>
          </a:lstStyle>
          <a:p>
            <a:pPr marL="0" lvl="0"/>
            <a:r>
              <a:rPr lang="en-US" altLang="zh-CN" dirty="0"/>
              <a:t>Add title here</a:t>
            </a:r>
            <a:endParaRPr lang="zh-CN" altLang="en-US" dirty="0"/>
          </a:p>
        </p:txBody>
      </p:sp>
      <p:sp>
        <p:nvSpPr>
          <p:cNvPr id="3" name="内容占位符 2"/>
          <p:cNvSpPr>
            <a:spLocks noGrp="1"/>
          </p:cNvSpPr>
          <p:nvPr>
            <p:ph idx="1" hasCustomPrompt="1"/>
          </p:nvPr>
        </p:nvSpPr>
        <p:spPr>
          <a:xfrm>
            <a:off x="527382" y="1125538"/>
            <a:ext cx="6898217" cy="5183187"/>
          </a:xfrm>
          <a:ln>
            <a:solidFill>
              <a:schemeClr val="tx2"/>
            </a:solidFill>
          </a:ln>
        </p:spPr>
        <p:txBody>
          <a:bodyPr>
            <a:normAutofit/>
          </a:bodyPr>
          <a:lstStyle>
            <a:lvl1pPr>
              <a:defRPr sz="2800">
                <a:solidFill>
                  <a:srgbClr val="0000FF"/>
                </a:solidFill>
              </a:defRPr>
            </a:lvl1pPr>
            <a:lvl2pPr>
              <a:defRPr sz="2400">
                <a:solidFill>
                  <a:srgbClr val="0000FF"/>
                </a:solidFill>
              </a:defRPr>
            </a:lvl2pPr>
            <a:lvl3pPr>
              <a:defRPr sz="2000">
                <a:solidFill>
                  <a:srgbClr val="0000FF"/>
                </a:solidFill>
              </a:defRPr>
            </a:lvl3pPr>
            <a:lvl4pPr>
              <a:defRPr sz="1800">
                <a:solidFill>
                  <a:srgbClr val="0000FF"/>
                </a:solidFill>
              </a:defRPr>
            </a:lvl4pPr>
            <a:lvl5pPr>
              <a:defRPr sz="1800">
                <a:solidFill>
                  <a:srgbClr val="0000FF"/>
                </a:solidFill>
              </a:defRPr>
            </a:lvl5pPr>
            <a:lvl6pPr>
              <a:defRPr sz="2000"/>
            </a:lvl6pPr>
            <a:lvl7pPr>
              <a:defRPr sz="2000"/>
            </a:lvl7pPr>
            <a:lvl8pPr>
              <a:defRPr sz="2000"/>
            </a:lvl8pPr>
            <a:lvl9pPr>
              <a:defRPr sz="20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文本占位符 3"/>
          <p:cNvSpPr>
            <a:spLocks noGrp="1"/>
          </p:cNvSpPr>
          <p:nvPr>
            <p:ph type="body" sz="half" idx="2" hasCustomPrompt="1"/>
          </p:nvPr>
        </p:nvSpPr>
        <p:spPr>
          <a:xfrm>
            <a:off x="7536161" y="1125538"/>
            <a:ext cx="4093633" cy="5183187"/>
          </a:xfrm>
        </p:spPr>
        <p:txBody>
          <a:bodyPr>
            <a:normAutofit/>
          </a:bodyPr>
          <a:lstStyle>
            <a:lvl1pPr marL="0" indent="0">
              <a:buNone/>
              <a:defRPr sz="1800">
                <a:solidFill>
                  <a:srgbClr val="0000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dirty="0"/>
              <a:t>Add title here</a:t>
            </a:r>
            <a:endParaRPr lang="zh-CN" altLang="en-US" dirty="0"/>
          </a:p>
        </p:txBody>
      </p:sp>
    </p:spTree>
    <p:extLst>
      <p:ext uri="{BB962C8B-B14F-4D97-AF65-F5344CB8AC3E}">
        <p14:creationId xmlns:p14="http://schemas.microsoft.com/office/powerpoint/2010/main" val="3983375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
    <p:spTree>
      <p:nvGrpSpPr>
        <p:cNvPr id="1" name=""/>
        <p:cNvGrpSpPr/>
        <p:nvPr/>
      </p:nvGrpSpPr>
      <p:grpSpPr>
        <a:xfrm>
          <a:off x="0" y="0"/>
          <a:ext cx="0" cy="0"/>
          <a:chOff x="0" y="0"/>
          <a:chExt cx="0" cy="0"/>
        </a:xfrm>
      </p:grpSpPr>
      <p:sp>
        <p:nvSpPr>
          <p:cNvPr id="3" name="图片占位符 2"/>
          <p:cNvSpPr>
            <a:spLocks noGrp="1"/>
          </p:cNvSpPr>
          <p:nvPr>
            <p:ph type="pic" idx="1" hasCustomPrompt="1"/>
          </p:nvPr>
        </p:nvSpPr>
        <p:spPr>
          <a:xfrm>
            <a:off x="527050" y="1125538"/>
            <a:ext cx="11137900" cy="5111774"/>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Add picture</a:t>
            </a:r>
            <a:endParaRPr lang="zh-CN" altLang="en-US" dirty="0"/>
          </a:p>
        </p:txBody>
      </p:sp>
      <p:sp>
        <p:nvSpPr>
          <p:cNvPr id="14" name="标题 1"/>
          <p:cNvSpPr txBox="1"/>
          <p:nvPr userDrawn="1"/>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solidFill>
                  <a:srgbClr val="000099"/>
                </a:solidFill>
                <a:latin typeface="Comic Sans MS" panose="030F0702030302020204" pitchFamily="66" charset="0"/>
              </a:rPr>
              <a:t>Add title here</a:t>
            </a:r>
            <a:endParaRPr lang="zh-CN" altLang="en-US" sz="3200" dirty="0">
              <a:solidFill>
                <a:srgbClr val="000099"/>
              </a:solidFill>
              <a:latin typeface="Comic Sans MS" panose="030F0702030302020204" pitchFamily="66" charset="0"/>
            </a:endParaRPr>
          </a:p>
        </p:txBody>
      </p:sp>
    </p:spTree>
    <p:extLst>
      <p:ext uri="{BB962C8B-B14F-4D97-AF65-F5344CB8AC3E}">
        <p14:creationId xmlns:p14="http://schemas.microsoft.com/office/powerpoint/2010/main" val="34200378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SINGLE">
    <p:spTree>
      <p:nvGrpSpPr>
        <p:cNvPr id="1" name=""/>
        <p:cNvGrpSpPr/>
        <p:nvPr/>
      </p:nvGrpSpPr>
      <p:grpSpPr>
        <a:xfrm>
          <a:off x="0" y="0"/>
          <a:ext cx="0" cy="0"/>
          <a:chOff x="0" y="0"/>
          <a:chExt cx="0" cy="0"/>
        </a:xfrm>
      </p:grpSpPr>
      <p:sp>
        <p:nvSpPr>
          <p:cNvPr id="3" name="图片占位符 2"/>
          <p:cNvSpPr>
            <a:spLocks noGrp="1"/>
          </p:cNvSpPr>
          <p:nvPr>
            <p:ph type="pic" idx="1" hasCustomPrompt="1"/>
          </p:nvPr>
        </p:nvSpPr>
        <p:spPr>
          <a:xfrm>
            <a:off x="1" y="1125538"/>
            <a:ext cx="12191999" cy="5111774"/>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Add picture</a:t>
            </a:r>
            <a:endParaRPr lang="zh-CN" altLang="en-US" dirty="0"/>
          </a:p>
        </p:txBody>
      </p:sp>
      <p:sp>
        <p:nvSpPr>
          <p:cNvPr id="14" name="标题 1"/>
          <p:cNvSpPr txBox="1"/>
          <p:nvPr userDrawn="1"/>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solidFill>
                  <a:srgbClr val="000099"/>
                </a:solidFill>
              </a:rPr>
              <a:t>Add title here</a:t>
            </a:r>
            <a:endParaRPr lang="zh-CN" altLang="en-US" sz="3200" dirty="0">
              <a:solidFill>
                <a:srgbClr val="000099"/>
              </a:solidFill>
            </a:endParaRPr>
          </a:p>
        </p:txBody>
      </p:sp>
    </p:spTree>
    <p:extLst>
      <p:ext uri="{BB962C8B-B14F-4D97-AF65-F5344CB8AC3E}">
        <p14:creationId xmlns:p14="http://schemas.microsoft.com/office/powerpoint/2010/main" val="42630704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59561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11884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标题，文本与内容">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标题 4"/>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2212779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78030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88761"/>
            <a:ext cx="3243091" cy="27699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1800" b="1" dirty="0">
                <a:solidFill>
                  <a:srgbClr val="1C4885"/>
                </a:solidFill>
                <a:latin typeface="微软雅黑" panose="020B0503020204020204" pitchFamily="34" charset="-122"/>
                <a:ea typeface="微软雅黑" panose="020B0503020204020204" pitchFamily="34" charset="-122"/>
              </a:rPr>
              <a:t>2.1 Program</a:t>
            </a:r>
            <a:r>
              <a:rPr lang="zh-CN" altLang="en-US" sz="1800" b="1" dirty="0">
                <a:solidFill>
                  <a:srgbClr val="1C4885"/>
                </a:solidFill>
                <a:latin typeface="微软雅黑" panose="020B0503020204020204" pitchFamily="34" charset="-122"/>
                <a:ea typeface="微软雅黑" panose="020B0503020204020204" pitchFamily="34" charset="-122"/>
              </a:rPr>
              <a:t> </a:t>
            </a:r>
            <a:r>
              <a:rPr lang="en-US" altLang="zh-CN" sz="1800" b="1" dirty="0">
                <a:solidFill>
                  <a:srgbClr val="1C4885"/>
                </a:solidFill>
                <a:latin typeface="微软雅黑" panose="020B0503020204020204" pitchFamily="34" charset="-122"/>
                <a:ea typeface="微软雅黑" panose="020B0503020204020204" pitchFamily="34" charset="-122"/>
              </a:rPr>
              <a:t>and Process</a:t>
            </a:r>
            <a:endParaRPr lang="zh-CN" altLang="en-US" sz="1800"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10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2.2 </a:t>
            </a:r>
            <a:r>
              <a:rPr lang="zh-CN" altLang="en-US" sz="2133" b="1" dirty="0">
                <a:solidFill>
                  <a:srgbClr val="1C4885"/>
                </a:solidFill>
                <a:latin typeface="微软雅黑" panose="020B0503020204020204" pitchFamily="34" charset="-122"/>
                <a:ea typeface="微软雅黑" panose="020B0503020204020204" pitchFamily="34" charset="-122"/>
              </a:rPr>
              <a:t>进程间通信机制简介</a:t>
            </a:r>
          </a:p>
        </p:txBody>
      </p:sp>
    </p:spTree>
    <p:extLst>
      <p:ext uri="{BB962C8B-B14F-4D97-AF65-F5344CB8AC3E}">
        <p14:creationId xmlns:p14="http://schemas.microsoft.com/office/powerpoint/2010/main" val="13669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2.3 </a:t>
            </a:r>
            <a:r>
              <a:rPr lang="zh-CN" altLang="en-US" sz="2133" b="1" dirty="0">
                <a:solidFill>
                  <a:srgbClr val="1C4885"/>
                </a:solidFill>
                <a:latin typeface="微软雅黑" panose="020B0503020204020204" pitchFamily="34" charset="-122"/>
                <a:ea typeface="微软雅黑" panose="020B0503020204020204" pitchFamily="34" charset="-122"/>
              </a:rPr>
              <a:t>进程间通信</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消息机制</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29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2.4 </a:t>
            </a:r>
            <a:r>
              <a:rPr lang="zh-CN" altLang="en-US" sz="2133" b="1" dirty="0">
                <a:solidFill>
                  <a:srgbClr val="1C4885"/>
                </a:solidFill>
                <a:latin typeface="微软雅黑" panose="020B0503020204020204" pitchFamily="34" charset="-122"/>
                <a:ea typeface="微软雅黑" panose="020B0503020204020204" pitchFamily="34" charset="-122"/>
              </a:rPr>
              <a:t>进程间通信</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重定向机制</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6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2.5 </a:t>
            </a:r>
            <a:r>
              <a:rPr lang="zh-CN" altLang="en-US" sz="2133" b="1" dirty="0">
                <a:solidFill>
                  <a:srgbClr val="1C4885"/>
                </a:solidFill>
                <a:latin typeface="微软雅黑" panose="020B0503020204020204" pitchFamily="34" charset="-122"/>
                <a:ea typeface="微软雅黑" panose="020B0503020204020204" pitchFamily="34" charset="-122"/>
              </a:rPr>
              <a:t>进程间通信</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管道</a:t>
            </a:r>
          </a:p>
        </p:txBody>
      </p:sp>
    </p:spTree>
    <p:extLst>
      <p:ext uri="{BB962C8B-B14F-4D97-AF65-F5344CB8AC3E}">
        <p14:creationId xmlns:p14="http://schemas.microsoft.com/office/powerpoint/2010/main" val="267875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heme" Target="../theme/theme4.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745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2023</a:t>
            </a:r>
          </a:p>
        </p:txBody>
      </p:sp>
      <p:sp>
        <p:nvSpPr>
          <p:cNvPr id="3" name="灯片编号占位符 4"/>
          <p:cNvSpPr>
            <a:spLocks noGrp="1"/>
          </p:cNvSpPr>
          <p:nvPr/>
        </p:nvSpPr>
        <p:spPr>
          <a:xfrm>
            <a:off x="9610538" y="65745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704034" y="55021"/>
            <a:ext cx="3446061" cy="343641"/>
            <a:chOff x="2995" y="3776"/>
            <a:chExt cx="3254" cy="406"/>
          </a:xfrm>
        </p:grpSpPr>
        <p:sp>
          <p:nvSpPr>
            <p:cNvPr id="26" name="Rectangle 6"/>
            <p:cNvSpPr>
              <a:spLocks noChangeArrowheads="1"/>
            </p:cNvSpPr>
            <p:nvPr/>
          </p:nvSpPr>
          <p:spPr bwMode="auto">
            <a:xfrm>
              <a:off x="3574" y="3786"/>
              <a:ext cx="267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a:solidFill>
                    <a:srgbClr val="1C4885"/>
                  </a:solidFill>
                  <a:latin typeface="微软雅黑" panose="020B0503020204020204" pitchFamily="34" charset="-122"/>
                  <a:ea typeface="微软雅黑" panose="020B0503020204020204" pitchFamily="34" charset="-122"/>
                </a:rPr>
                <a:t>程序进程与进程间通信</a:t>
              </a:r>
            </a:p>
          </p:txBody>
        </p:sp>
        <p:sp>
          <p:nvSpPr>
            <p:cNvPr id="27" name="矩形 29"/>
            <p:cNvSpPr>
              <a:spLocks noChangeArrowheads="1"/>
            </p:cNvSpPr>
            <p:nvPr/>
          </p:nvSpPr>
          <p:spPr bwMode="auto">
            <a:xfrm>
              <a:off x="2995" y="3776"/>
              <a:ext cx="587"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2</a:t>
              </a:r>
            </a:p>
          </p:txBody>
        </p:sp>
      </p:grpSp>
      <p:cxnSp>
        <p:nvCxnSpPr>
          <p:cNvPr id="9" name="直接连接符 8">
            <a:extLst>
              <a:ext uri="{FF2B5EF4-FFF2-40B4-BE49-F238E27FC236}">
                <a16:creationId xmlns:a16="http://schemas.microsoft.com/office/drawing/2014/main" id="{42C17E69-C6E4-472A-A439-22A890D74BC7}"/>
              </a:ext>
            </a:extLst>
          </p:cNvPr>
          <p:cNvCxnSpPr>
            <a:cxnSpLocks/>
          </p:cNvCxnSpPr>
          <p:nvPr userDrawn="1"/>
        </p:nvCxnSpPr>
        <p:spPr>
          <a:xfrm>
            <a:off x="-24680" y="6597352"/>
            <a:ext cx="12216680" cy="0"/>
          </a:xfrm>
          <a:prstGeom prst="line">
            <a:avLst/>
          </a:prstGeom>
          <a:solidFill>
            <a:schemeClr val="accent1"/>
          </a:solidFill>
          <a:ln w="6350" cap="flat" cmpd="sng" algn="ctr">
            <a:solidFill>
              <a:schemeClr val="accent2">
                <a:lumMod val="50000"/>
              </a:schemeClr>
            </a:solidFill>
            <a:prstDash val="solid"/>
            <a:round/>
            <a:headEnd type="none" w="med" len="med"/>
            <a:tailEnd type="none" w="med" len="med"/>
          </a:ln>
        </p:spPr>
      </p:cxn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4" r:id="rId6"/>
    <p:sldLayoutId id="2147483695" r:id="rId7"/>
    <p:sldLayoutId id="2147483704" r:id="rId8"/>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8018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2022</a:t>
            </a:r>
          </a:p>
        </p:txBody>
      </p:sp>
      <p:sp>
        <p:nvSpPr>
          <p:cNvPr id="3" name="灯片编号占位符 4"/>
          <p:cNvSpPr>
            <a:spLocks noGrp="1"/>
          </p:cNvSpPr>
          <p:nvPr/>
        </p:nvSpPr>
        <p:spPr>
          <a:xfrm>
            <a:off x="9610538" y="658018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9252603" y="55021"/>
            <a:ext cx="2897489" cy="343641"/>
            <a:chOff x="3513" y="3776"/>
            <a:chExt cx="2736" cy="406"/>
          </a:xfrm>
        </p:grpSpPr>
        <p:sp>
          <p:nvSpPr>
            <p:cNvPr id="26" name="Rectangle 6"/>
            <p:cNvSpPr>
              <a:spLocks noChangeArrowheads="1"/>
            </p:cNvSpPr>
            <p:nvPr/>
          </p:nvSpPr>
          <p:spPr bwMode="auto">
            <a:xfrm>
              <a:off x="4088" y="3786"/>
              <a:ext cx="2161"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a:solidFill>
                    <a:srgbClr val="1C4885"/>
                  </a:solidFill>
                  <a:latin typeface="微软雅黑" panose="020B0503020204020204" pitchFamily="34" charset="-122"/>
                  <a:ea typeface="微软雅黑" panose="020B0503020204020204" pitchFamily="34" charset="-122"/>
                </a:rPr>
                <a:t>线程间通信与同步</a:t>
              </a:r>
            </a:p>
          </p:txBody>
        </p:sp>
        <p:sp>
          <p:nvSpPr>
            <p:cNvPr id="27" name="矩形 29"/>
            <p:cNvSpPr>
              <a:spLocks noChangeArrowheads="1"/>
            </p:cNvSpPr>
            <p:nvPr/>
          </p:nvSpPr>
          <p:spPr bwMode="auto">
            <a:xfrm>
              <a:off x="3513" y="3776"/>
              <a:ext cx="587"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4B</a:t>
              </a:r>
            </a:p>
          </p:txBody>
        </p:sp>
      </p:grpSp>
      <p:cxnSp>
        <p:nvCxnSpPr>
          <p:cNvPr id="9" name="直接连接符 8">
            <a:extLst>
              <a:ext uri="{FF2B5EF4-FFF2-40B4-BE49-F238E27FC236}">
                <a16:creationId xmlns:a16="http://schemas.microsoft.com/office/drawing/2014/main" id="{D50E50A6-0ED0-47E9-8440-D9FD36BFA970}"/>
              </a:ext>
            </a:extLst>
          </p:cNvPr>
          <p:cNvCxnSpPr>
            <a:cxnSpLocks/>
          </p:cNvCxnSpPr>
          <p:nvPr userDrawn="1"/>
        </p:nvCxnSpPr>
        <p:spPr>
          <a:xfrm>
            <a:off x="-24680" y="6597352"/>
            <a:ext cx="12216680" cy="0"/>
          </a:xfrm>
          <a:prstGeom prst="line">
            <a:avLst/>
          </a:prstGeom>
          <a:solidFill>
            <a:schemeClr val="accent1"/>
          </a:solidFill>
          <a:ln w="6350" cap="flat" cmpd="sng" algn="ctr">
            <a:solidFill>
              <a:schemeClr val="accent2">
                <a:lumMod val="50000"/>
              </a:schemeClr>
            </a:solidFill>
            <a:prstDash val="solid"/>
            <a:round/>
            <a:headEnd type="none" w="med" len="med"/>
            <a:tailEnd type="none" w="med" len="med"/>
          </a:ln>
        </p:spPr>
      </p:cxnSp>
    </p:spTree>
    <p:extLst>
      <p:ext uri="{BB962C8B-B14F-4D97-AF65-F5344CB8AC3E}">
        <p14:creationId xmlns:p14="http://schemas.microsoft.com/office/powerpoint/2010/main" val="268913442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23" name="直接连接符 22"/>
          <p:cNvCxnSpPr/>
          <p:nvPr userDrawn="1"/>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p:ph type="title"/>
          </p:nvPr>
        </p:nvSpPr>
        <p:spPr>
          <a:xfrm>
            <a:off x="527052" y="260351"/>
            <a:ext cx="11137899" cy="720724"/>
          </a:xfrm>
          <a:prstGeom prst="rect">
            <a:avLst/>
          </a:prstGeom>
        </p:spPr>
        <p:txBody>
          <a:bodyPr vert="horz" lIns="91440" tIns="45720" rIns="91440" bIns="45720" rtlCol="0" anchor="ctr">
            <a:normAutofit/>
          </a:bodyPr>
          <a:lstStyle/>
          <a:p>
            <a:r>
              <a:rPr lang="en-US" altLang="zh-CN" dirty="0"/>
              <a:t>Add title here</a:t>
            </a:r>
            <a:endParaRPr lang="zh-CN" altLang="en-US" dirty="0"/>
          </a:p>
        </p:txBody>
      </p:sp>
      <p:sp>
        <p:nvSpPr>
          <p:cNvPr id="3" name="文本占位符 2"/>
          <p:cNvSpPr>
            <a:spLocks noGrp="1"/>
          </p:cNvSpPr>
          <p:nvPr>
            <p:ph type="body" idx="1"/>
          </p:nvPr>
        </p:nvSpPr>
        <p:spPr>
          <a:xfrm>
            <a:off x="527052" y="1196752"/>
            <a:ext cx="11137899" cy="5111972"/>
          </a:xfrm>
          <a:prstGeom prst="rect">
            <a:avLst/>
          </a:prstGeom>
        </p:spPr>
        <p:txBody>
          <a:bodyPr vert="horz" lIns="91440" tIns="45720" rIns="91440" bIns="45720" rtlCol="0">
            <a:normAutofit/>
          </a:bodyPr>
          <a:lstStyle/>
          <a:p>
            <a:pPr lvl="0"/>
            <a:r>
              <a:rPr lang="en-US" altLang="zh-CN" dirty="0"/>
              <a:t>Add text here</a:t>
            </a:r>
            <a:endParaRPr lang="zh-CN" altLang="en-US" dirty="0"/>
          </a:p>
          <a:p>
            <a:pPr lvl="1"/>
            <a:r>
              <a:rPr lang="en-US" altLang="zh-CN" dirty="0"/>
              <a:t>Add text here</a:t>
            </a:r>
          </a:p>
          <a:p>
            <a:pPr lvl="2"/>
            <a:r>
              <a:rPr lang="en-US" altLang="zh-CN" dirty="0"/>
              <a:t>Add text here</a:t>
            </a:r>
          </a:p>
        </p:txBody>
      </p:sp>
      <p:cxnSp>
        <p:nvCxnSpPr>
          <p:cNvPr id="26" name="直接连接符 25"/>
          <p:cNvCxnSpPr/>
          <p:nvPr userDrawn="1"/>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日期占位符 1"/>
          <p:cNvSpPr/>
          <p:nvPr userDrawn="1"/>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2022</a:t>
            </a:r>
          </a:p>
        </p:txBody>
      </p:sp>
      <p:sp>
        <p:nvSpPr>
          <p:cNvPr id="10" name="灯片编号占位符 5"/>
          <p:cNvSpPr txBox="1">
            <a:spLocks/>
          </p:cNvSpPr>
          <p:nvPr userDrawn="1"/>
        </p:nvSpPr>
        <p:spPr>
          <a:xfrm>
            <a:off x="9827585" y="6689935"/>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spTree>
    <p:extLst>
      <p:ext uri="{BB962C8B-B14F-4D97-AF65-F5344CB8AC3E}">
        <p14:creationId xmlns:p14="http://schemas.microsoft.com/office/powerpoint/2010/main" val="185946107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p:hf hdr="0" dt="0"/>
  <p:txStyles>
    <p:titleStyle>
      <a:lvl1pPr algn="l" defTabSz="914400" rtl="0" eaLnBrk="1" latinLnBrk="0" hangingPunct="1">
        <a:spcBef>
          <a:spcPct val="0"/>
        </a:spcBef>
        <a:buNone/>
        <a:defRPr sz="3200" b="1" kern="1200" baseline="0">
          <a:solidFill>
            <a:srgbClr val="000099"/>
          </a:solidFill>
          <a:latin typeface="Comic Sans MS" panose="030F0702030302020204" pitchFamily="66" charset="0"/>
          <a:ea typeface="微软雅黑" panose="020B0503020204020204" pitchFamily="34" charset="-122"/>
          <a:cs typeface="+mj-cs"/>
        </a:defRPr>
      </a:lvl1pPr>
    </p:titleStyle>
    <p:bodyStyle>
      <a:lvl1pPr marL="342900" marR="0" indent="-342900" algn="l" defTabSz="914400" rtl="0" eaLnBrk="1" fontAlgn="base" latinLnBrk="0" hangingPunct="1">
        <a:lnSpc>
          <a:spcPct val="100000"/>
        </a:lnSpc>
        <a:spcBef>
          <a:spcPct val="20000"/>
        </a:spcBef>
        <a:spcAft>
          <a:spcPct val="0"/>
        </a:spcAft>
        <a:buClrTx/>
        <a:buSzPct val="70000"/>
        <a:buFont typeface="Wingdings" panose="05000000000000000000" pitchFamily="2" charset="2"/>
        <a:buChar char="v"/>
        <a:defRPr sz="2800" b="0" kern="1200" baseline="0">
          <a:solidFill>
            <a:srgbClr val="000099"/>
          </a:solidFill>
          <a:latin typeface="Comic Sans MS" panose="030F0702030302020204" pitchFamily="66" charset="0"/>
          <a:ea typeface="微软雅黑" panose="020B0503020204020204" pitchFamily="34" charset="-122"/>
          <a:cs typeface="+mn-cs"/>
        </a:defRPr>
      </a:lvl1pPr>
      <a:lvl2pPr marL="742950" marR="0" indent="-285750" algn="l" defTabSz="914400" rtl="0" eaLnBrk="1" fontAlgn="base" latinLnBrk="0" hangingPunct="1">
        <a:lnSpc>
          <a:spcPct val="100000"/>
        </a:lnSpc>
        <a:spcBef>
          <a:spcPct val="20000"/>
        </a:spcBef>
        <a:spcAft>
          <a:spcPct val="0"/>
        </a:spcAft>
        <a:buClrTx/>
        <a:buSzTx/>
        <a:buFontTx/>
        <a:buChar char="–"/>
        <a:defRPr sz="2400" kern="1200" baseline="0">
          <a:solidFill>
            <a:srgbClr val="000099"/>
          </a:solidFill>
          <a:latin typeface="Comic Sans MS" panose="030F0702030302020204" pitchFamily="66" charset="0"/>
          <a:ea typeface="微软雅黑" panose="020B0503020204020204" pitchFamily="34" charset="-122"/>
          <a:cs typeface="+mn-cs"/>
        </a:defRPr>
      </a:lvl2pPr>
      <a:lvl3pPr marL="11430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2000" kern="1200" baseline="0">
          <a:solidFill>
            <a:srgbClr val="000099"/>
          </a:solidFill>
          <a:latin typeface="Comic Sans MS" panose="030F0702030302020204" pitchFamily="66" charset="0"/>
          <a:ea typeface="微软雅黑" panose="020B0503020204020204" pitchFamily="34" charset="-122"/>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32.png"/><Relationship Id="rId26" Type="http://schemas.openxmlformats.org/officeDocument/2006/relationships/image" Target="../media/image40.png"/><Relationship Id="rId3" Type="http://schemas.openxmlformats.org/officeDocument/2006/relationships/image" Target="../media/image17.png"/><Relationship Id="rId21" Type="http://schemas.openxmlformats.org/officeDocument/2006/relationships/image" Target="../media/image35.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5" Type="http://schemas.openxmlformats.org/officeDocument/2006/relationships/image" Target="../media/image39.png"/><Relationship Id="rId2" Type="http://schemas.openxmlformats.org/officeDocument/2006/relationships/notesSlide" Target="../notesSlides/notesSlide27.xml"/><Relationship Id="rId16" Type="http://schemas.openxmlformats.org/officeDocument/2006/relationships/image" Target="../media/image30.png"/><Relationship Id="rId20" Type="http://schemas.openxmlformats.org/officeDocument/2006/relationships/image" Target="../media/image34.png"/><Relationship Id="rId29" Type="http://schemas.openxmlformats.org/officeDocument/2006/relationships/image" Target="../media/image43.png"/><Relationship Id="rId1" Type="http://schemas.openxmlformats.org/officeDocument/2006/relationships/slideLayout" Target="../slideLayouts/slideLayout22.xml"/><Relationship Id="rId6" Type="http://schemas.openxmlformats.org/officeDocument/2006/relationships/image" Target="../media/image20.png"/><Relationship Id="rId11" Type="http://schemas.openxmlformats.org/officeDocument/2006/relationships/image" Target="../media/image25.png"/><Relationship Id="rId24" Type="http://schemas.openxmlformats.org/officeDocument/2006/relationships/image" Target="../media/image38.png"/><Relationship Id="rId5" Type="http://schemas.openxmlformats.org/officeDocument/2006/relationships/image" Target="../media/image19.png"/><Relationship Id="rId15" Type="http://schemas.openxmlformats.org/officeDocument/2006/relationships/image" Target="../media/image29.png"/><Relationship Id="rId23" Type="http://schemas.openxmlformats.org/officeDocument/2006/relationships/image" Target="../media/image37.png"/><Relationship Id="rId28" Type="http://schemas.openxmlformats.org/officeDocument/2006/relationships/image" Target="../media/image42.png"/><Relationship Id="rId10" Type="http://schemas.openxmlformats.org/officeDocument/2006/relationships/image" Target="../media/image24.png"/><Relationship Id="rId19" Type="http://schemas.openxmlformats.org/officeDocument/2006/relationships/image" Target="../media/image33.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6.png"/><Relationship Id="rId27" Type="http://schemas.openxmlformats.org/officeDocument/2006/relationships/image" Target="../media/image41.png"/></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8.xml"/><Relationship Id="rId4" Type="http://schemas.openxmlformats.org/officeDocument/2006/relationships/image" Target="../media/image4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www.whu/" TargetMode="Externa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180" y="1591717"/>
            <a:ext cx="8126236" cy="830997"/>
          </a:xfrm>
          <a:prstGeom prst="rect">
            <a:avLst/>
          </a:prstGeom>
          <a:noFill/>
        </p:spPr>
        <p:txBody>
          <a:bodyPr wrap="square" rtlCol="0">
            <a:spAutoFit/>
          </a:bodyPr>
          <a:lstStyle/>
          <a:p>
            <a:r>
              <a:rPr lang="en-US" altLang="zh-CN" sz="4800" dirty="0">
                <a:solidFill>
                  <a:schemeClr val="accent1">
                    <a:lumMod val="75000"/>
                  </a:schemeClr>
                </a:solidFill>
                <a:latin typeface="微软雅黑" panose="020B0503020204020204" pitchFamily="34" charset="-122"/>
                <a:ea typeface="微软雅黑" panose="020B0503020204020204" pitchFamily="34" charset="-122"/>
              </a:rPr>
              <a:t>2 </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程序进程与进程间通信</a:t>
            </a:r>
          </a:p>
        </p:txBody>
      </p:sp>
      <p:sp>
        <p:nvSpPr>
          <p:cNvPr id="5" name="副标题 2">
            <a:extLst>
              <a:ext uri="{FF2B5EF4-FFF2-40B4-BE49-F238E27FC236}">
                <a16:creationId xmlns:a16="http://schemas.microsoft.com/office/drawing/2014/main" id="{458F46AF-BFC8-4AA0-A93B-FF30BA3A988F}"/>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jichengwhu</a:t>
            </a:r>
            <a:r>
              <a:rPr lang="en-US" altLang="zh-CN" sz="2400" dirty="0">
                <a:solidFill>
                  <a:schemeClr val="accent1">
                    <a:lumMod val="75000"/>
                  </a:schemeClr>
                </a:solidFill>
                <a:latin typeface="Arial" panose="020B0604020202020204" pitchFamily="34" charset="0"/>
                <a:cs typeface="Arial" panose="020B0604020202020204" pitchFamily="34" charset="0"/>
              </a:rPr>
              <a:t> @ 163 . com</a:t>
            </a:r>
          </a:p>
          <a:p>
            <a:pPr marL="0" indent="0" algn="r">
              <a:buNone/>
            </a:pPr>
            <a:r>
              <a:rPr lang="en-US" altLang="zh-CN" sz="2000" dirty="0">
                <a:solidFill>
                  <a:schemeClr val="accent1">
                    <a:lumMod val="75000"/>
                  </a:schemeClr>
                </a:solidFill>
                <a:latin typeface="Arial" panose="020B0604020202020204" pitchFamily="34" charset="0"/>
                <a:cs typeface="Arial" panose="020B0604020202020204" pitchFamily="34" charset="0"/>
              </a:rPr>
              <a:t>https://gitee.com/principlewindows/win-principle-2022</a:t>
            </a:r>
          </a:p>
        </p:txBody>
      </p:sp>
    </p:spTree>
    <p:extLst>
      <p:ext uri="{BB962C8B-B14F-4D97-AF65-F5344CB8AC3E}">
        <p14:creationId xmlns:p14="http://schemas.microsoft.com/office/powerpoint/2010/main" val="3457492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95076" y="373077"/>
            <a:ext cx="10515600" cy="1325563"/>
          </a:xfrm>
        </p:spPr>
        <p:txBody>
          <a:bodyPr/>
          <a:lstStyle/>
          <a:p>
            <a:r>
              <a:rPr lang="en-US" altLang="zh-CN" dirty="0"/>
              <a:t>2.1 Program and Process</a:t>
            </a:r>
            <a:endParaRPr lang="zh-CN" altLang="en-US" dirty="0"/>
          </a:p>
        </p:txBody>
      </p:sp>
      <p:sp>
        <p:nvSpPr>
          <p:cNvPr id="6148" name="Text Box 4"/>
          <p:cNvSpPr txBox="1">
            <a:spLocks noChangeArrowheads="1"/>
          </p:cNvSpPr>
          <p:nvPr/>
        </p:nvSpPr>
        <p:spPr bwMode="auto">
          <a:xfrm>
            <a:off x="605283" y="2218772"/>
            <a:ext cx="5702214" cy="2736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25000"/>
              </a:lnSpc>
            </a:pPr>
            <a:r>
              <a:rPr lang="en-US" altLang="zh-CN" sz="2400" dirty="0">
                <a:solidFill>
                  <a:srgbClr val="002060"/>
                </a:solidFill>
              </a:rPr>
              <a:t>    </a:t>
            </a:r>
            <a:r>
              <a:rPr lang="zh-CN" altLang="en-US" sz="2800" dirty="0">
                <a:solidFill>
                  <a:srgbClr val="002060"/>
                </a:solidFill>
                <a:latin typeface="微软雅黑" panose="020B0503020204020204" pitchFamily="34" charset="-122"/>
                <a:ea typeface="微软雅黑" panose="020B0503020204020204" pitchFamily="34" charset="-122"/>
              </a:rPr>
              <a:t>进程是执行中的程序</a:t>
            </a:r>
            <a:endParaRPr lang="en-US" altLang="zh-CN" sz="2800" dirty="0">
              <a:solidFill>
                <a:srgbClr val="002060"/>
              </a:solidFill>
              <a:latin typeface="微软雅黑" panose="020B0503020204020204" pitchFamily="34" charset="-122"/>
              <a:ea typeface="微软雅黑" panose="020B0503020204020204" pitchFamily="34" charset="-122"/>
            </a:endParaRPr>
          </a:p>
          <a:p>
            <a:pPr eaLnBrk="1" hangingPunct="1">
              <a:lnSpc>
                <a:spcPct val="125000"/>
              </a:lnSpc>
            </a:pPr>
            <a:endParaRPr lang="en-US" altLang="zh-CN" sz="2800" dirty="0">
              <a:solidFill>
                <a:srgbClr val="002060"/>
              </a:solidFill>
              <a:latin typeface="微软雅黑" panose="020B0503020204020204" pitchFamily="34" charset="-122"/>
              <a:ea typeface="微软雅黑" panose="020B0503020204020204" pitchFamily="34" charset="-122"/>
            </a:endParaRPr>
          </a:p>
          <a:p>
            <a:pPr eaLnBrk="1" hangingPunct="1">
              <a:lnSpc>
                <a:spcPct val="125000"/>
              </a:lnSpc>
            </a:pPr>
            <a:r>
              <a:rPr lang="en-US" altLang="zh-CN" sz="2800" dirty="0">
                <a:solidFill>
                  <a:srgbClr val="002060"/>
                </a:solidFill>
                <a:latin typeface="微软雅黑" panose="020B0503020204020204" pitchFamily="34" charset="-122"/>
                <a:ea typeface="微软雅黑" panose="020B0503020204020204" pitchFamily="34" charset="-122"/>
              </a:rPr>
              <a:t>    </a:t>
            </a:r>
            <a:r>
              <a:rPr lang="zh-CN" altLang="en-US" sz="2800" dirty="0">
                <a:solidFill>
                  <a:srgbClr val="002060"/>
                </a:solidFill>
                <a:latin typeface="微软雅黑" panose="020B0503020204020204" pitchFamily="34" charset="-122"/>
                <a:ea typeface="微软雅黑" panose="020B0503020204020204" pitchFamily="34" charset="-122"/>
              </a:rPr>
              <a:t>创建一个进程后，操作系统就将程序的一个副本装入计算机内存中，然后启动一个线程执行该程序</a:t>
            </a:r>
          </a:p>
        </p:txBody>
      </p:sp>
      <p:sp>
        <p:nvSpPr>
          <p:cNvPr id="2" name="矩形 1">
            <a:extLst>
              <a:ext uri="{FF2B5EF4-FFF2-40B4-BE49-F238E27FC236}">
                <a16:creationId xmlns:a16="http://schemas.microsoft.com/office/drawing/2014/main" id="{07516928-E5A0-49DC-9FCB-972284C41B5C}"/>
              </a:ext>
            </a:extLst>
          </p:cNvPr>
          <p:cNvSpPr/>
          <p:nvPr/>
        </p:nvSpPr>
        <p:spPr>
          <a:xfrm>
            <a:off x="1191942" y="5694851"/>
            <a:ext cx="5206482" cy="584775"/>
          </a:xfrm>
          <a:prstGeom prst="rect">
            <a:avLst/>
          </a:prstGeom>
        </p:spPr>
        <p:txBody>
          <a:bodyPr wrap="square">
            <a:spAutoFit/>
          </a:bodyPr>
          <a:lstStyle/>
          <a:p>
            <a:r>
              <a:rPr lang="en-US" altLang="zh-CN" sz="1800" dirty="0">
                <a:latin typeface="微软雅黑" panose="020B0503020204020204" pitchFamily="34" charset="-122"/>
                <a:ea typeface="微软雅黑" panose="020B0503020204020204" pitchFamily="34" charset="-122"/>
              </a:rPr>
              <a:t>Linux </a:t>
            </a:r>
            <a:r>
              <a:rPr lang="zh-CN" altLang="en-US" sz="1800" dirty="0">
                <a:latin typeface="微软雅黑" panose="020B0503020204020204" pitchFamily="34" charset="-122"/>
                <a:ea typeface="微软雅黑" panose="020B0503020204020204" pitchFamily="34" charset="-122"/>
              </a:rPr>
              <a:t>进程在内核眼中是什么样子的</a:t>
            </a:r>
            <a:endParaRPr lang="en-US" altLang="zh-CN" sz="1800" dirty="0">
              <a:latin typeface="微软雅黑" panose="020B0503020204020204" pitchFamily="34" charset="-122"/>
              <a:ea typeface="微软雅黑" panose="020B0503020204020204" pitchFamily="34" charset="-122"/>
            </a:endParaRPr>
          </a:p>
          <a:p>
            <a:r>
              <a:rPr lang="en-US" altLang="zh-CN" dirty="0"/>
              <a:t>http://news.eeworld.com.cn/mp/rrgeek/a84417.jspx</a:t>
            </a:r>
            <a:endParaRPr lang="zh-CN" altLang="en-US" dirty="0"/>
          </a:p>
        </p:txBody>
      </p:sp>
      <p:sp>
        <p:nvSpPr>
          <p:cNvPr id="3" name="矩形 2">
            <a:extLst>
              <a:ext uri="{FF2B5EF4-FFF2-40B4-BE49-F238E27FC236}">
                <a16:creationId xmlns:a16="http://schemas.microsoft.com/office/drawing/2014/main" id="{25BB2B97-98DB-414F-B880-4DF5162FEC75}"/>
              </a:ext>
            </a:extLst>
          </p:cNvPr>
          <p:cNvSpPr/>
          <p:nvPr/>
        </p:nvSpPr>
        <p:spPr>
          <a:xfrm>
            <a:off x="994316" y="1910995"/>
            <a:ext cx="5404108" cy="369332"/>
          </a:xfrm>
          <a:prstGeom prst="rect">
            <a:avLst/>
          </a:prstGeom>
        </p:spPr>
        <p:txBody>
          <a:bodyPr wrap="none">
            <a:spAutoFit/>
          </a:bodyPr>
          <a:lstStyle/>
          <a:p>
            <a:r>
              <a:rPr lang="en-US" altLang="zh-CN" sz="1800" dirty="0">
                <a:solidFill>
                  <a:schemeClr val="accent1">
                    <a:lumMod val="50000"/>
                  </a:schemeClr>
                </a:solidFill>
                <a:latin typeface="Arial" panose="020B0604020202020204" pitchFamily="34" charset="0"/>
                <a:cs typeface="Arial" panose="020B0604020202020204" pitchFamily="34" charset="0"/>
              </a:rPr>
              <a:t>A process is an instance of a program in execution.</a:t>
            </a:r>
            <a:endParaRPr lang="zh-CN" altLang="en-US" sz="1800" dirty="0">
              <a:solidFill>
                <a:schemeClr val="accent1">
                  <a:lumMod val="50000"/>
                </a:schemeClr>
              </a:solidFill>
              <a:latin typeface="Arial" panose="020B0604020202020204" pitchFamily="34" charset="0"/>
              <a:cs typeface="Arial" panose="020B0604020202020204" pitchFamily="34" charset="0"/>
            </a:endParaRPr>
          </a:p>
        </p:txBody>
      </p:sp>
      <p:graphicFrame>
        <p:nvGraphicFramePr>
          <p:cNvPr id="4" name="表格 3">
            <a:extLst>
              <a:ext uri="{FF2B5EF4-FFF2-40B4-BE49-F238E27FC236}">
                <a16:creationId xmlns:a16="http://schemas.microsoft.com/office/drawing/2014/main" id="{FAF39ACF-C787-4D24-8907-7D649CB7DAAF}"/>
              </a:ext>
            </a:extLst>
          </p:cNvPr>
          <p:cNvGraphicFramePr>
            <a:graphicFrameLocks noGrp="1"/>
          </p:cNvGraphicFramePr>
          <p:nvPr>
            <p:extLst>
              <p:ext uri="{D42A27DB-BD31-4B8C-83A1-F6EECF244321}">
                <p14:modId xmlns:p14="http://schemas.microsoft.com/office/powerpoint/2010/main" val="2518472487"/>
              </p:ext>
            </p:extLst>
          </p:nvPr>
        </p:nvGraphicFramePr>
        <p:xfrm>
          <a:off x="6307497" y="3380396"/>
          <a:ext cx="5544644" cy="3435286"/>
        </p:xfrm>
        <a:graphic>
          <a:graphicData uri="http://schemas.openxmlformats.org/drawingml/2006/table">
            <a:tbl>
              <a:tblPr/>
              <a:tblGrid>
                <a:gridCol w="323461">
                  <a:extLst>
                    <a:ext uri="{9D8B030D-6E8A-4147-A177-3AD203B41FA5}">
                      <a16:colId xmlns:a16="http://schemas.microsoft.com/office/drawing/2014/main" val="955227947"/>
                    </a:ext>
                  </a:extLst>
                </a:gridCol>
                <a:gridCol w="5221183">
                  <a:extLst>
                    <a:ext uri="{9D8B030D-6E8A-4147-A177-3AD203B41FA5}">
                      <a16:colId xmlns:a16="http://schemas.microsoft.com/office/drawing/2014/main" val="3632887493"/>
                    </a:ext>
                  </a:extLst>
                </a:gridCol>
              </a:tblGrid>
              <a:tr h="411794">
                <a:tc>
                  <a:txBody>
                    <a:bodyPr/>
                    <a:lstStyle/>
                    <a:p>
                      <a:pPr algn="ctr" fontAlgn="t"/>
                      <a:endParaRPr lang="en-US" sz="1600" dirty="0">
                        <a:solidFill>
                          <a:schemeClr val="tx1">
                            <a:lumMod val="95000"/>
                            <a:lumOff val="5000"/>
                          </a:schemeClr>
                        </a:solidFill>
                        <a:effectLst/>
                      </a:endParaRP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dirty="0">
                          <a:solidFill>
                            <a:schemeClr val="tx1">
                              <a:lumMod val="95000"/>
                              <a:lumOff val="5000"/>
                            </a:schemeClr>
                          </a:solidFill>
                          <a:effectLst/>
                        </a:rPr>
                        <a:t>Component &amp; Description</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435856975"/>
                  </a:ext>
                </a:extLst>
              </a:tr>
              <a:tr h="866926">
                <a:tc>
                  <a:txBody>
                    <a:bodyPr/>
                    <a:lstStyle/>
                    <a:p>
                      <a:pPr algn="ctr" fontAlgn="t"/>
                      <a:r>
                        <a:rPr lang="en-US" altLang="zh-CN" sz="1600">
                          <a:solidFill>
                            <a:schemeClr val="tx1">
                              <a:lumMod val="95000"/>
                              <a:lumOff val="5000"/>
                            </a:schemeClr>
                          </a:solidFill>
                          <a:effectLst/>
                        </a:rPr>
                        <a:t>1</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Stack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The process Stack contains the temporary data such as method/function parameters, return address and local variables.</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76832781"/>
                  </a:ext>
                </a:extLst>
              </a:tr>
              <a:tr h="667542">
                <a:tc>
                  <a:txBody>
                    <a:bodyPr/>
                    <a:lstStyle/>
                    <a:p>
                      <a:pPr algn="ctr" fontAlgn="t"/>
                      <a:r>
                        <a:rPr lang="en-US" altLang="zh-CN" sz="1600" dirty="0">
                          <a:solidFill>
                            <a:schemeClr val="tx1">
                              <a:lumMod val="95000"/>
                              <a:lumOff val="5000"/>
                            </a:schemeClr>
                          </a:solidFill>
                          <a:effectLst/>
                        </a:rPr>
                        <a:t>2</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Heap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This is dynamically allocated memory to a process during its run time.</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42227963"/>
                  </a:ext>
                </a:extLst>
              </a:tr>
              <a:tr h="866926">
                <a:tc>
                  <a:txBody>
                    <a:bodyPr/>
                    <a:lstStyle/>
                    <a:p>
                      <a:pPr algn="ctr" fontAlgn="t"/>
                      <a:r>
                        <a:rPr lang="en-US" altLang="zh-CN" sz="1600" dirty="0">
                          <a:solidFill>
                            <a:schemeClr val="tx1">
                              <a:lumMod val="95000"/>
                              <a:lumOff val="5000"/>
                            </a:schemeClr>
                          </a:solidFill>
                          <a:effectLst/>
                        </a:rPr>
                        <a:t>3</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Text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This includes the current activity represented by the value of Program Counter and the contents of the processor's registers.</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42230189"/>
                  </a:ext>
                </a:extLst>
              </a:tr>
              <a:tr h="622098">
                <a:tc>
                  <a:txBody>
                    <a:bodyPr/>
                    <a:lstStyle/>
                    <a:p>
                      <a:pPr algn="ctr" fontAlgn="t"/>
                      <a:r>
                        <a:rPr lang="en-US" altLang="zh-CN" sz="1600" dirty="0">
                          <a:solidFill>
                            <a:schemeClr val="tx1">
                              <a:lumMod val="95000"/>
                              <a:lumOff val="5000"/>
                            </a:schemeClr>
                          </a:solidFill>
                          <a:effectLst/>
                        </a:rPr>
                        <a:t>4</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Data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This section contains the global and static variables.</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16305915"/>
                  </a:ext>
                </a:extLst>
              </a:tr>
            </a:tbl>
          </a:graphicData>
        </a:graphic>
      </p:graphicFrame>
      <p:pic>
        <p:nvPicPr>
          <p:cNvPr id="1028" name="Picture 4">
            <a:extLst>
              <a:ext uri="{FF2B5EF4-FFF2-40B4-BE49-F238E27FC236}">
                <a16:creationId xmlns:a16="http://schemas.microsoft.com/office/drawing/2014/main" id="{B5579000-0D82-48F8-AE13-294DFE6713F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117410" y="524400"/>
            <a:ext cx="2180355" cy="2904600"/>
          </a:xfrm>
          <a:prstGeom prst="rect">
            <a:avLst/>
          </a:prstGeom>
          <a:noFill/>
          <a:effectLst>
            <a:reflection stA="0" endPos="65000" dist="50800" dir="5400000" sy="-100000" algn="bl" rotWithShape="0"/>
          </a:effectLst>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94F362CF-2BA4-4FFF-B85C-8E3B6BFB87A6}"/>
              </a:ext>
            </a:extLst>
          </p:cNvPr>
          <p:cNvSpPr txBox="1"/>
          <p:nvPr/>
        </p:nvSpPr>
        <p:spPr>
          <a:xfrm>
            <a:off x="7613780" y="2401018"/>
            <a:ext cx="1777328" cy="276999"/>
          </a:xfrm>
          <a:prstGeom prst="rect">
            <a:avLst/>
          </a:prstGeom>
          <a:noFill/>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process in memory</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61FA23B0-BF6A-45DC-B019-4EB792D1C264}"/>
              </a:ext>
            </a:extLst>
          </p:cNvPr>
          <p:cNvSpPr/>
          <p:nvPr/>
        </p:nvSpPr>
        <p:spPr>
          <a:xfrm>
            <a:off x="994316" y="1541054"/>
            <a:ext cx="2291205" cy="307777"/>
          </a:xfrm>
          <a:prstGeom prst="rect">
            <a:avLst/>
          </a:prstGeom>
        </p:spPr>
        <p:txBody>
          <a:bodyPr wrap="none">
            <a:spAutoFit/>
          </a:bodyPr>
          <a:lstStyle/>
          <a:p>
            <a:r>
              <a:rPr lang="zh-CN" altLang="en-US" dirty="0"/>
              <a:t>https://www.infoworld.com/</a:t>
            </a:r>
          </a:p>
        </p:txBody>
      </p:sp>
    </p:spTree>
    <p:extLst>
      <p:ext uri="{BB962C8B-B14F-4D97-AF65-F5344CB8AC3E}">
        <p14:creationId xmlns:p14="http://schemas.microsoft.com/office/powerpoint/2010/main" val="1117715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94172" y="718813"/>
            <a:ext cx="6462137" cy="735012"/>
          </a:xfrm>
        </p:spPr>
        <p:txBody>
          <a:bodyPr/>
          <a:lstStyle/>
          <a:p>
            <a:pPr eaLnBrk="1" hangingPunct="1"/>
            <a:r>
              <a:rPr lang="en-US" altLang="zh-CN" sz="3200" dirty="0"/>
              <a:t>2.1.1 Process Address Space</a:t>
            </a:r>
            <a:endParaRPr lang="zh-CN" altLang="en-US" sz="3200" dirty="0"/>
          </a:p>
        </p:txBody>
      </p:sp>
      <p:sp>
        <p:nvSpPr>
          <p:cNvPr id="7172" name="Rectangle 3"/>
          <p:cNvSpPr>
            <a:spLocks noGrp="1" noChangeArrowheads="1"/>
          </p:cNvSpPr>
          <p:nvPr>
            <p:ph type="body" idx="4294967295"/>
          </p:nvPr>
        </p:nvSpPr>
        <p:spPr>
          <a:xfrm>
            <a:off x="260929" y="1629747"/>
            <a:ext cx="7514581" cy="3893940"/>
          </a:xfrm>
        </p:spPr>
        <p:txBody>
          <a:bodyPr>
            <a:normAutofit/>
          </a:bodyPr>
          <a:lstStyle/>
          <a:p>
            <a:pPr eaLnBrk="1" hangingPunct="1">
              <a:lnSpc>
                <a:spcPct val="125000"/>
              </a:lnSpc>
            </a:pPr>
            <a:r>
              <a:rPr lang="en-US" altLang="zh-CN" sz="2000" dirty="0">
                <a:latin typeface="微软雅黑" panose="020B0503020204020204" pitchFamily="34" charset="-122"/>
                <a:ea typeface="微软雅黑" panose="020B0503020204020204" pitchFamily="34" charset="-122"/>
              </a:rPr>
              <a:t>Each process operates as if it owns all of main memory</a:t>
            </a:r>
          </a:p>
          <a:p>
            <a:pPr eaLnBrk="1" hangingPunct="1">
              <a:lnSpc>
                <a:spcPct val="125000"/>
              </a:lnSpc>
            </a:pPr>
            <a:r>
              <a:rPr lang="en-US" altLang="zh-CN" sz="2000" dirty="0">
                <a:latin typeface="微软雅黑" panose="020B0503020204020204" pitchFamily="34" charset="-122"/>
                <a:ea typeface="微软雅黑" panose="020B0503020204020204" pitchFamily="34" charset="-122"/>
              </a:rPr>
              <a:t>The diagram on the right presents a 64-bit process’s general memory playground that stretches from address 0 up through and including 2</a:t>
            </a:r>
            <a:r>
              <a:rPr lang="en-US" altLang="zh-CN" sz="2000" baseline="30000" dirty="0">
                <a:latin typeface="微软雅黑" panose="020B0503020204020204" pitchFamily="34" charset="-122"/>
                <a:ea typeface="微软雅黑" panose="020B0503020204020204" pitchFamily="34" charset="-122"/>
              </a:rPr>
              <a:t>64</a:t>
            </a:r>
            <a:r>
              <a:rPr lang="en-US" altLang="zh-CN" sz="2000" dirty="0">
                <a:latin typeface="微软雅黑" panose="020B0503020204020204" pitchFamily="34" charset="-122"/>
                <a:ea typeface="微软雅黑" panose="020B0503020204020204" pitchFamily="34" charset="-122"/>
              </a:rPr>
              <a:t> - 1</a:t>
            </a:r>
          </a:p>
          <a:p>
            <a:pPr>
              <a:lnSpc>
                <a:spcPct val="125000"/>
              </a:lnSpc>
            </a:pPr>
            <a:r>
              <a:rPr lang="en-US" altLang="zh-CN" sz="2000" dirty="0">
                <a:latin typeface="微软雅黑" panose="020B0503020204020204" pitchFamily="34" charset="-122"/>
                <a:ea typeface="微软雅黑" panose="020B0503020204020204" pitchFamily="34" charset="-122"/>
              </a:rPr>
              <a:t>No process actually uses </a:t>
            </a:r>
            <a:r>
              <a:rPr lang="en-US" altLang="zh-CN" sz="2000" dirty="0"/>
              <a:t>all  2</a:t>
            </a:r>
            <a:r>
              <a:rPr lang="en-US" altLang="zh-CN" sz="2000" baseline="30000" dirty="0"/>
              <a:t>64</a:t>
            </a:r>
            <a:r>
              <a:rPr lang="en-US" altLang="zh-CN" sz="2000" dirty="0">
                <a:latin typeface="微软雅黑" panose="020B0503020204020204" pitchFamily="34" charset="-122"/>
                <a:ea typeface="微软雅黑" panose="020B0503020204020204" pitchFamily="34" charset="-122"/>
              </a:rPr>
              <a:t> bytes of its address space</a:t>
            </a:r>
          </a:p>
          <a:p>
            <a:pPr eaLnBrk="1" hangingPunct="1">
              <a:lnSpc>
                <a:spcPct val="125000"/>
              </a:lnSpc>
            </a:pPr>
            <a:r>
              <a:rPr lang="en-US" altLang="zh-CN" sz="2000" dirty="0">
                <a:latin typeface="微软雅黑" panose="020B0503020204020204" pitchFamily="34" charset="-122"/>
                <a:ea typeface="微软雅黑" panose="020B0503020204020204" pitchFamily="34" charset="-122"/>
              </a:rPr>
              <a:t>The OS </a:t>
            </a:r>
            <a:r>
              <a:rPr lang="en-US" altLang="zh-CN" sz="2000" i="1" dirty="0">
                <a:solidFill>
                  <a:schemeClr val="accent2">
                    <a:lumMod val="75000"/>
                  </a:schemeClr>
                </a:solidFill>
                <a:latin typeface="微软雅黑" panose="020B0503020204020204" pitchFamily="34" charset="-122"/>
                <a:ea typeface="微软雅黑" panose="020B0503020204020204" pitchFamily="34" charset="-122"/>
              </a:rPr>
              <a:t>virtualizes</a:t>
            </a:r>
            <a:r>
              <a:rPr lang="en-US" altLang="zh-CN" sz="2000" dirty="0">
                <a:latin typeface="微软雅黑" panose="020B0503020204020204" pitchFamily="34" charset="-122"/>
                <a:ea typeface="微软雅黑" panose="020B0503020204020204" pitchFamily="34" charset="-122"/>
              </a:rPr>
              <a:t> memory: each process thinks it  as the complete system memory (but obviously it doesn</a:t>
            </a:r>
            <a:r>
              <a:rPr lang="en-US" altLang="zh-CN" sz="2000" dirty="0">
                <a:latin typeface="Arial" panose="020B0604020202020204" pitchFamily="34" charset="0"/>
                <a:cs typeface="Arial" panose="020B0604020202020204" pitchFamily="34" charset="0"/>
              </a:rPr>
              <a:t>’</a:t>
            </a:r>
            <a:r>
              <a:rPr lang="en-US" altLang="zh-CN" sz="2000" dirty="0">
                <a:latin typeface="微软雅黑" panose="020B0503020204020204" pitchFamily="34" charset="-122"/>
                <a:ea typeface="微软雅黑" panose="020B0503020204020204" pitchFamily="34" charset="-122"/>
              </a:rPr>
              <a:t>t)</a:t>
            </a:r>
            <a:endParaRPr lang="zh-CN" altLang="en-US" sz="2000"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7766AE7D-DD83-4AA4-8F5F-2588D015D671}"/>
              </a:ext>
            </a:extLst>
          </p:cNvPr>
          <p:cNvSpPr/>
          <p:nvPr/>
        </p:nvSpPr>
        <p:spPr>
          <a:xfrm>
            <a:off x="7993224" y="1132114"/>
            <a:ext cx="1723054" cy="5200262"/>
          </a:xfrm>
          <a:prstGeom prst="rect">
            <a:avLst/>
          </a:prstGeom>
          <a:solidFill>
            <a:schemeClr val="accent5">
              <a:lumMod val="75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677424FB-04D7-444C-84B3-583B7160B971}"/>
              </a:ext>
            </a:extLst>
          </p:cNvPr>
          <p:cNvSpPr txBox="1"/>
          <p:nvPr/>
        </p:nvSpPr>
        <p:spPr>
          <a:xfrm>
            <a:off x="9859347" y="1119688"/>
            <a:ext cx="2015412"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0xFFFFFFFFFFFFFFFF</a:t>
            </a:r>
            <a:endParaRPr lang="zh-CN" altLang="en-US" sz="1200" dirty="0">
              <a:solidFill>
                <a:srgbClr val="002060"/>
              </a:solidFill>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0A318F27-C7AD-4A26-84E7-320CD0890EA6}"/>
              </a:ext>
            </a:extLst>
          </p:cNvPr>
          <p:cNvSpPr txBox="1"/>
          <p:nvPr/>
        </p:nvSpPr>
        <p:spPr>
          <a:xfrm>
            <a:off x="9859347" y="6120882"/>
            <a:ext cx="2015412"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0x0000000000000000</a:t>
            </a:r>
            <a:endParaRPr lang="zh-CN" altLang="en-US" sz="1200" dirty="0">
              <a:solidFill>
                <a:srgbClr val="002060"/>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756640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94172" y="718813"/>
            <a:ext cx="7755983" cy="735012"/>
          </a:xfrm>
        </p:spPr>
        <p:txBody>
          <a:bodyPr/>
          <a:lstStyle/>
          <a:p>
            <a:pPr eaLnBrk="1" hangingPunct="1"/>
            <a:r>
              <a:rPr lang="en-US" altLang="zh-CN" sz="3200" dirty="0"/>
              <a:t>2.1.2 Memory Regions in a Process</a:t>
            </a:r>
            <a:endParaRPr lang="zh-CN" altLang="en-US" sz="3200" dirty="0"/>
          </a:p>
        </p:txBody>
      </p:sp>
      <p:sp>
        <p:nvSpPr>
          <p:cNvPr id="7172" name="Rectangle 3"/>
          <p:cNvSpPr>
            <a:spLocks noGrp="1" noChangeArrowheads="1"/>
          </p:cNvSpPr>
          <p:nvPr>
            <p:ph type="body" idx="4294967295"/>
          </p:nvPr>
        </p:nvSpPr>
        <p:spPr>
          <a:xfrm>
            <a:off x="260928" y="1629746"/>
            <a:ext cx="8249981" cy="4330539"/>
          </a:xfrm>
        </p:spPr>
        <p:txBody>
          <a:bodyPr>
            <a:normAutofit/>
          </a:bodyPr>
          <a:lstStyle/>
          <a:p>
            <a:pPr eaLnBrk="1" hangingPunct="1">
              <a:lnSpc>
                <a:spcPct val="125000"/>
              </a:lnSpc>
            </a:pPr>
            <a:r>
              <a:rPr lang="en-US" altLang="zh-CN" sz="2000" dirty="0">
                <a:latin typeface="Arial" panose="020B0604020202020204" pitchFamily="34" charset="0"/>
                <a:cs typeface="Arial" panose="020B0604020202020204" pitchFamily="34" charset="0"/>
              </a:rPr>
              <a:t>Most of a process’s memory isn’t used: valid regions are defined by </a:t>
            </a:r>
            <a:r>
              <a:rPr lang="en-US" altLang="zh-CN" sz="2000" i="1" dirty="0">
                <a:solidFill>
                  <a:schemeClr val="accent2">
                    <a:lumMod val="75000"/>
                  </a:schemeClr>
                </a:solidFill>
                <a:latin typeface="Arial" panose="020B0604020202020204" pitchFamily="34" charset="0"/>
                <a:cs typeface="Arial" panose="020B0604020202020204" pitchFamily="34" charset="0"/>
              </a:rPr>
              <a:t>segments</a:t>
            </a:r>
          </a:p>
          <a:p>
            <a:pPr lvl="1">
              <a:lnSpc>
                <a:spcPct val="125000"/>
              </a:lnSpc>
            </a:pPr>
            <a:r>
              <a:rPr lang="en-US" altLang="zh-CN" sz="1600" dirty="0">
                <a:latin typeface="Arial" panose="020B0604020202020204" pitchFamily="34" charset="0"/>
                <a:cs typeface="Arial" panose="020B0604020202020204" pitchFamily="34" charset="0"/>
              </a:rPr>
              <a:t>Quick quiz: what’s a SEGV(segmentation violation)?</a:t>
            </a:r>
          </a:p>
          <a:p>
            <a:pPr eaLnBrk="1" hangingPunct="1">
              <a:lnSpc>
                <a:spcPct val="125000"/>
              </a:lnSpc>
            </a:pPr>
            <a:r>
              <a:rPr lang="en-US" altLang="zh-CN" sz="2000" dirty="0">
                <a:latin typeface="Arial" panose="020B0604020202020204" pitchFamily="34" charset="0"/>
                <a:cs typeface="Arial" panose="020B0604020202020204" pitchFamily="34" charset="0"/>
              </a:rPr>
              <a:t>Some segments you know quite well: stack, heap, BSS, data, </a:t>
            </a:r>
            <a:r>
              <a:rPr lang="en-US" altLang="zh-CN" sz="2000" dirty="0" err="1">
                <a:latin typeface="Arial" panose="020B0604020202020204" pitchFamily="34" charset="0"/>
                <a:cs typeface="Arial" panose="020B0604020202020204" pitchFamily="34" charset="0"/>
              </a:rPr>
              <a:t>rodata</a:t>
            </a:r>
            <a:r>
              <a:rPr lang="en-US" altLang="zh-CN" sz="2000" dirty="0">
                <a:latin typeface="Arial" panose="020B0604020202020204" pitchFamily="34" charset="0"/>
                <a:cs typeface="Arial" panose="020B0604020202020204" pitchFamily="34" charset="0"/>
              </a:rPr>
              <a:t>, and code</a:t>
            </a:r>
          </a:p>
          <a:p>
            <a:pPr lvl="1">
              <a:lnSpc>
                <a:spcPct val="125000"/>
              </a:lnSpc>
            </a:pPr>
            <a:r>
              <a:rPr lang="en-US" altLang="zh-CN" sz="1600" dirty="0">
                <a:latin typeface="Arial" panose="020B0604020202020204" pitchFamily="34" charset="0"/>
                <a:cs typeface="Arial" panose="020B0604020202020204" pitchFamily="34" charset="0"/>
              </a:rPr>
              <a:t>Quick quiz: differences between </a:t>
            </a:r>
            <a:r>
              <a:rPr lang="en-US" altLang="zh-CN" sz="1600" dirty="0" err="1">
                <a:latin typeface="Arial" panose="020B0604020202020204" pitchFamily="34" charset="0"/>
                <a:cs typeface="Arial" panose="020B0604020202020204" pitchFamily="34" charset="0"/>
              </a:rPr>
              <a:t>bss</a:t>
            </a:r>
            <a:r>
              <a:rPr lang="en-US" altLang="zh-CN" sz="1600" dirty="0">
                <a:latin typeface="Arial" panose="020B0604020202020204" pitchFamily="34" charset="0"/>
                <a:cs typeface="Arial" panose="020B0604020202020204" pitchFamily="34" charset="0"/>
              </a:rPr>
              <a:t>, data, and </a:t>
            </a:r>
            <a:r>
              <a:rPr lang="en-US" altLang="zh-CN" sz="1600" dirty="0" err="1">
                <a:latin typeface="Arial" panose="020B0604020202020204" pitchFamily="34" charset="0"/>
                <a:cs typeface="Arial" panose="020B0604020202020204" pitchFamily="34" charset="0"/>
              </a:rPr>
              <a:t>rodata</a:t>
            </a:r>
            <a:r>
              <a:rPr lang="en-US" altLang="zh-CN" sz="1600" dirty="0">
                <a:latin typeface="Arial" panose="020B0604020202020204" pitchFamily="34" charset="0"/>
                <a:cs typeface="Arial" panose="020B0604020202020204" pitchFamily="34" charset="0"/>
              </a:rPr>
              <a:t>?</a:t>
            </a:r>
          </a:p>
          <a:p>
            <a:pPr>
              <a:lnSpc>
                <a:spcPct val="125000"/>
              </a:lnSpc>
            </a:pPr>
            <a:r>
              <a:rPr lang="en-US" altLang="zh-CN" sz="2000" dirty="0">
                <a:latin typeface="Arial" panose="020B0604020202020204" pitchFamily="34" charset="0"/>
                <a:cs typeface="Arial" panose="020B0604020202020204" pitchFamily="34" charset="0"/>
              </a:rPr>
              <a:t>Code is usually not read in through read: instead, it’s memory mapped</a:t>
            </a:r>
          </a:p>
          <a:p>
            <a:pPr eaLnBrk="1" hangingPunct="1">
              <a:lnSpc>
                <a:spcPct val="125000"/>
              </a:lnSpc>
            </a:pPr>
            <a:r>
              <a:rPr lang="en-US" altLang="zh-CN" sz="2000" dirty="0">
                <a:latin typeface="Arial" panose="020B0604020202020204" pitchFamily="34" charset="0"/>
                <a:cs typeface="Arial" panose="020B0604020202020204" pitchFamily="34" charset="0"/>
              </a:rPr>
              <a:t>A memory mapped file acts like the whole file is read into a segment of memory, but it a single copy can be shared across many processes</a:t>
            </a:r>
            <a:endParaRPr lang="zh-CN" altLang="en-US" sz="2000" dirty="0">
              <a:latin typeface="Arial" panose="020B0604020202020204" pitchFamily="34" charset="0"/>
              <a:cs typeface="Arial" panose="020B0604020202020204" pitchFamily="34" charset="0"/>
            </a:endParaRPr>
          </a:p>
        </p:txBody>
      </p:sp>
      <p:sp>
        <p:nvSpPr>
          <p:cNvPr id="2" name="矩形 1">
            <a:extLst>
              <a:ext uri="{FF2B5EF4-FFF2-40B4-BE49-F238E27FC236}">
                <a16:creationId xmlns:a16="http://schemas.microsoft.com/office/drawing/2014/main" id="{7766AE7D-DD83-4AA4-8F5F-2588D015D671}"/>
              </a:ext>
            </a:extLst>
          </p:cNvPr>
          <p:cNvSpPr/>
          <p:nvPr/>
        </p:nvSpPr>
        <p:spPr>
          <a:xfrm>
            <a:off x="8653978" y="1132114"/>
            <a:ext cx="1723054" cy="5200262"/>
          </a:xfrm>
          <a:prstGeom prst="rect">
            <a:avLst/>
          </a:prstGeom>
          <a:solidFill>
            <a:schemeClr val="accent5">
              <a:lumMod val="75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677424FB-04D7-444C-84B3-583B7160B971}"/>
              </a:ext>
            </a:extLst>
          </p:cNvPr>
          <p:cNvSpPr txBox="1"/>
          <p:nvPr/>
        </p:nvSpPr>
        <p:spPr>
          <a:xfrm>
            <a:off x="10520101" y="1119688"/>
            <a:ext cx="2015412"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0xFFFFFFFFFFFFFFFF</a:t>
            </a:r>
            <a:endParaRPr lang="zh-CN" altLang="en-US" sz="1200" dirty="0">
              <a:solidFill>
                <a:srgbClr val="002060"/>
              </a:solidFill>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0A318F27-C7AD-4A26-84E7-320CD0890EA6}"/>
              </a:ext>
            </a:extLst>
          </p:cNvPr>
          <p:cNvSpPr txBox="1"/>
          <p:nvPr/>
        </p:nvSpPr>
        <p:spPr>
          <a:xfrm>
            <a:off x="10520101" y="6120882"/>
            <a:ext cx="2015412"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0x0000000000000000</a:t>
            </a:r>
            <a:endParaRPr lang="zh-CN" altLang="en-US" sz="1200" dirty="0">
              <a:solidFill>
                <a:srgbClr val="002060"/>
              </a:solidFill>
              <a:latin typeface="Consolas" panose="020B0609020204030204" pitchFamily="49" charset="0"/>
              <a:ea typeface="微软雅黑" panose="020B0503020204020204" pitchFamily="34" charset="-122"/>
            </a:endParaRPr>
          </a:p>
        </p:txBody>
      </p:sp>
      <p:sp>
        <p:nvSpPr>
          <p:cNvPr id="4" name="矩形 3">
            <a:extLst>
              <a:ext uri="{FF2B5EF4-FFF2-40B4-BE49-F238E27FC236}">
                <a16:creationId xmlns:a16="http://schemas.microsoft.com/office/drawing/2014/main" id="{5D9A2BC5-D407-4FE9-9512-AC25E209DC6E}"/>
              </a:ext>
            </a:extLst>
          </p:cNvPr>
          <p:cNvSpPr/>
          <p:nvPr/>
        </p:nvSpPr>
        <p:spPr>
          <a:xfrm>
            <a:off x="8653978" y="2329384"/>
            <a:ext cx="1723054" cy="400467"/>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user stack</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8D899A94-5C2E-4F21-B0A8-5809A8B58897}"/>
              </a:ext>
            </a:extLst>
          </p:cNvPr>
          <p:cNvSpPr/>
          <p:nvPr/>
        </p:nvSpPr>
        <p:spPr>
          <a:xfrm>
            <a:off x="8653978" y="3000575"/>
            <a:ext cx="1723054" cy="715846"/>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shared libraries</a:t>
            </a: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 (</a:t>
            </a:r>
            <a:r>
              <a:rPr lang="en-US" altLang="zh-CN" sz="1200" dirty="0" err="1">
                <a:solidFill>
                  <a:srgbClr val="002060"/>
                </a:solidFill>
                <a:latin typeface="微软雅黑" panose="020B0503020204020204" pitchFamily="34" charset="-122"/>
                <a:ea typeface="微软雅黑" panose="020B0503020204020204" pitchFamily="34" charset="-122"/>
              </a:rPr>
              <a:t>mmapped</a:t>
            </a:r>
            <a:r>
              <a:rPr lang="en-US" altLang="zh-CN" sz="1200" dirty="0">
                <a:solidFill>
                  <a:srgbClr val="002060"/>
                </a:solidFill>
                <a:latin typeface="微软雅黑" panose="020B0503020204020204" pitchFamily="34" charset="-122"/>
                <a:ea typeface="微软雅黑" panose="020B0503020204020204" pitchFamily="34" charset="-122"/>
              </a:rPr>
              <a:t> regions)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63EE5FB8-85E7-4323-8A86-088E71D6F8CC}"/>
              </a:ext>
            </a:extLst>
          </p:cNvPr>
          <p:cNvSpPr/>
          <p:nvPr/>
        </p:nvSpPr>
        <p:spPr>
          <a:xfrm>
            <a:off x="8653978" y="3953773"/>
            <a:ext cx="1723054" cy="551482"/>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heap</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628499C7-B4C0-4916-9E60-D5C6BE75F463}"/>
              </a:ext>
            </a:extLst>
          </p:cNvPr>
          <p:cNvSpPr/>
          <p:nvPr/>
        </p:nvSpPr>
        <p:spPr>
          <a:xfrm>
            <a:off x="8653978" y="4505255"/>
            <a:ext cx="1723054" cy="249452"/>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uinitialized</a:t>
            </a: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data (</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bss</a:t>
            </a: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C228E5A5-D702-4E08-B0C2-5709EBCC9241}"/>
              </a:ext>
            </a:extLst>
          </p:cNvPr>
          <p:cNvSpPr/>
          <p:nvPr/>
        </p:nvSpPr>
        <p:spPr>
          <a:xfrm>
            <a:off x="8653978" y="4742607"/>
            <a:ext cx="1723054" cy="400467"/>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initialized data</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242D67E2-F8DA-4BE2-865A-A8D71809E41C}"/>
              </a:ext>
            </a:extLst>
          </p:cNvPr>
          <p:cNvSpPr/>
          <p:nvPr/>
        </p:nvSpPr>
        <p:spPr>
          <a:xfrm>
            <a:off x="8653978" y="5566493"/>
            <a:ext cx="1723054" cy="270724"/>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rodata</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647E4B22-EAF4-47E3-9378-BAB721CDC92F}"/>
              </a:ext>
            </a:extLst>
          </p:cNvPr>
          <p:cNvSpPr/>
          <p:nvPr/>
        </p:nvSpPr>
        <p:spPr>
          <a:xfrm>
            <a:off x="8653978" y="5837217"/>
            <a:ext cx="1723054" cy="400467"/>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code (text)</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5" name="右大括号 4">
            <a:extLst>
              <a:ext uri="{FF2B5EF4-FFF2-40B4-BE49-F238E27FC236}">
                <a16:creationId xmlns:a16="http://schemas.microsoft.com/office/drawing/2014/main" id="{048C3400-AE1D-457D-BAF6-D61C0C6B9EE2}"/>
              </a:ext>
            </a:extLst>
          </p:cNvPr>
          <p:cNvSpPr/>
          <p:nvPr/>
        </p:nvSpPr>
        <p:spPr>
          <a:xfrm>
            <a:off x="10520101" y="2329384"/>
            <a:ext cx="232442" cy="2175871"/>
          </a:xfrm>
          <a:prstGeom prst="rightBrace">
            <a:avLst>
              <a:gd name="adj1" fmla="val 48816"/>
              <a:gd name="adj2" fmla="val 50000"/>
            </a:avLst>
          </a:prstGeom>
          <a:noFill/>
          <a:ln w="15875" cap="flat" cmpd="sng" algn="ctr">
            <a:solidFill>
              <a:srgbClr val="1C4885"/>
            </a:solidFill>
            <a:prstDash val="solid"/>
            <a:round/>
            <a:headEnd type="none" w="med" len="med"/>
            <a:tailEnd type="none" w="med" len="med"/>
          </a:ln>
        </p:spPr>
        <p:txBody>
          <a:bodyPr rtlCol="0" anchor="ctr"/>
          <a:lstStyle/>
          <a:p>
            <a:pPr algn="ctr"/>
            <a:endParaRPr lang="zh-CN" altLang="en-US"/>
          </a:p>
        </p:txBody>
      </p:sp>
      <p:sp>
        <p:nvSpPr>
          <p:cNvPr id="15" name="右大括号 14">
            <a:extLst>
              <a:ext uri="{FF2B5EF4-FFF2-40B4-BE49-F238E27FC236}">
                <a16:creationId xmlns:a16="http://schemas.microsoft.com/office/drawing/2014/main" id="{D5AFDDA2-0191-4B66-B33D-1E88665B71EE}"/>
              </a:ext>
            </a:extLst>
          </p:cNvPr>
          <p:cNvSpPr/>
          <p:nvPr/>
        </p:nvSpPr>
        <p:spPr>
          <a:xfrm>
            <a:off x="10520101" y="4505255"/>
            <a:ext cx="232442" cy="1732429"/>
          </a:xfrm>
          <a:prstGeom prst="rightBrace">
            <a:avLst>
              <a:gd name="adj1" fmla="val 48816"/>
              <a:gd name="adj2" fmla="val 50000"/>
            </a:avLst>
          </a:prstGeom>
          <a:noFill/>
          <a:ln w="15875" cap="flat" cmpd="sng" algn="ctr">
            <a:solidFill>
              <a:schemeClr val="accent2">
                <a:lumMod val="75000"/>
              </a:schemeClr>
            </a:solidFill>
            <a:prstDash val="solid"/>
            <a:round/>
            <a:headEnd type="none" w="med" len="med"/>
            <a:tailEnd type="none" w="med" len="med"/>
          </a:ln>
        </p:spPr>
        <p:txBody>
          <a:bodyPr rtlCol="0" anchor="ctr"/>
          <a:lstStyle/>
          <a:p>
            <a:pPr algn="ctr"/>
            <a:endParaRPr lang="zh-CN" altLang="en-US"/>
          </a:p>
        </p:txBody>
      </p:sp>
      <p:sp>
        <p:nvSpPr>
          <p:cNvPr id="7" name="文本框 6">
            <a:extLst>
              <a:ext uri="{FF2B5EF4-FFF2-40B4-BE49-F238E27FC236}">
                <a16:creationId xmlns:a16="http://schemas.microsoft.com/office/drawing/2014/main" id="{8B40656E-A8D3-477F-B4E6-FD4EDB261718}"/>
              </a:ext>
            </a:extLst>
          </p:cNvPr>
          <p:cNvSpPr txBox="1"/>
          <p:nvPr/>
        </p:nvSpPr>
        <p:spPr>
          <a:xfrm>
            <a:off x="10752543" y="3278819"/>
            <a:ext cx="1101285" cy="276999"/>
          </a:xfrm>
          <a:prstGeom prst="rect">
            <a:avLst/>
          </a:prstGeom>
          <a:noFill/>
        </p:spPr>
        <p:txBody>
          <a:bodyPr wrap="square" rtlCol="0">
            <a:spAutoFit/>
          </a:bodyPr>
          <a:lstStyle/>
          <a:p>
            <a:r>
              <a:rPr lang="en-US" altLang="zh-CN" sz="1200" dirty="0">
                <a:solidFill>
                  <a:srgbClr val="002060"/>
                </a:solidFill>
                <a:latin typeface="微软雅黑" panose="020B0503020204020204" pitchFamily="34" charset="-122"/>
                <a:ea typeface="微软雅黑" panose="020B0503020204020204" pitchFamily="34" charset="-122"/>
              </a:rPr>
              <a:t>dynamic</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FF9298CD-CBA3-4F88-9734-0A3E272D4066}"/>
              </a:ext>
            </a:extLst>
          </p:cNvPr>
          <p:cNvSpPr txBox="1"/>
          <p:nvPr/>
        </p:nvSpPr>
        <p:spPr>
          <a:xfrm>
            <a:off x="10752542" y="5280315"/>
            <a:ext cx="1101285" cy="276999"/>
          </a:xfrm>
          <a:prstGeom prst="rect">
            <a:avLst/>
          </a:prstGeom>
          <a:noFill/>
        </p:spPr>
        <p:txBody>
          <a:bodyPr wrap="square" rtlCol="0">
            <a:spAutoFit/>
          </a:bodyPr>
          <a:lstStyle/>
          <a:p>
            <a:r>
              <a:rPr lang="en-US" altLang="zh-CN" sz="1200" dirty="0">
                <a:solidFill>
                  <a:srgbClr val="002060"/>
                </a:solidFill>
                <a:latin typeface="微软雅黑" panose="020B0503020204020204" pitchFamily="34" charset="-122"/>
                <a:ea typeface="微软雅黑" panose="020B0503020204020204" pitchFamily="34" charset="-122"/>
              </a:rPr>
              <a:t>static</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19670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5F0918BC-EE47-4B64-B75C-97D41C08DCAD}"/>
              </a:ext>
            </a:extLst>
          </p:cNvPr>
          <p:cNvSpPr>
            <a:spLocks noGrp="1" noChangeArrowheads="1"/>
          </p:cNvSpPr>
          <p:nvPr>
            <p:ph type="title"/>
          </p:nvPr>
        </p:nvSpPr>
        <p:spPr>
          <a:xfrm>
            <a:off x="493910" y="1010681"/>
            <a:ext cx="9860947" cy="576263"/>
          </a:xfrm>
        </p:spPr>
        <p:txBody>
          <a:bodyPr/>
          <a:lstStyle/>
          <a:p>
            <a:r>
              <a:rPr lang="en-US" altLang="en-US" dirty="0"/>
              <a:t>Memory Layout of a C Program</a:t>
            </a:r>
          </a:p>
        </p:txBody>
      </p:sp>
      <p:pic>
        <p:nvPicPr>
          <p:cNvPr id="17411" name="Picture 1">
            <a:extLst>
              <a:ext uri="{FF2B5EF4-FFF2-40B4-BE49-F238E27FC236}">
                <a16:creationId xmlns:a16="http://schemas.microsoft.com/office/drawing/2014/main" id="{E58EFC16-5ABF-4B34-B546-50AB9FB8184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6406" y="2135640"/>
            <a:ext cx="7227888" cy="343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527282" y="774797"/>
            <a:ext cx="5738347" cy="735012"/>
          </a:xfrm>
        </p:spPr>
        <p:txBody>
          <a:bodyPr/>
          <a:lstStyle/>
          <a:p>
            <a:pPr eaLnBrk="1" hangingPunct="1"/>
            <a:r>
              <a:rPr lang="en-US" altLang="zh-CN" sz="3200" dirty="0"/>
              <a:t>2.1.3 </a:t>
            </a:r>
            <a:r>
              <a:rPr lang="zh-CN" altLang="en-US" sz="3200" dirty="0"/>
              <a:t>操作系统中的进程</a:t>
            </a:r>
          </a:p>
        </p:txBody>
      </p:sp>
      <p:sp>
        <p:nvSpPr>
          <p:cNvPr id="7172" name="Rectangle 3"/>
          <p:cNvSpPr>
            <a:spLocks noGrp="1" noChangeArrowheads="1"/>
          </p:cNvSpPr>
          <p:nvPr>
            <p:ph type="body" idx="4294967295"/>
          </p:nvPr>
        </p:nvSpPr>
        <p:spPr>
          <a:xfrm>
            <a:off x="2095949" y="1944523"/>
            <a:ext cx="8212137" cy="3548062"/>
          </a:xfrm>
        </p:spPr>
        <p:txBody>
          <a:bodyPr>
            <a:noAutofit/>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  操作系统中的进程与用户进程</a:t>
            </a:r>
            <a:r>
              <a:rPr lang="zh-CN" altLang="en-US" sz="2800" dirty="0">
                <a:solidFill>
                  <a:schemeClr val="accent2">
                    <a:lumMod val="75000"/>
                  </a:schemeClr>
                </a:solidFill>
                <a:latin typeface="微软雅黑" panose="020B0503020204020204" pitchFamily="34" charset="-122"/>
                <a:ea typeface="微软雅黑" panose="020B0503020204020204" pitchFamily="34" charset="-122"/>
              </a:rPr>
              <a:t>并发</a:t>
            </a:r>
            <a:r>
              <a:rPr lang="zh-CN" altLang="en-US" sz="2800" dirty="0">
                <a:latin typeface="微软雅黑" panose="020B0503020204020204" pitchFamily="34" charset="-122"/>
                <a:ea typeface="微软雅黑" panose="020B0503020204020204" pitchFamily="34" charset="-122"/>
              </a:rPr>
              <a:t>运行，用户进程是由操作系统创建和调用的</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用户进程</a:t>
            </a:r>
            <a:r>
              <a:rPr lang="zh-CN" altLang="en-US" sz="2800" dirty="0"/>
              <a:t>亦</a:t>
            </a:r>
            <a:r>
              <a:rPr lang="zh-CN" altLang="en-US" sz="2800" dirty="0">
                <a:latin typeface="微软雅黑" panose="020B0503020204020204" pitchFamily="34" charset="-122"/>
                <a:ea typeface="微软雅黑" panose="020B0503020204020204" pitchFamily="34" charset="-122"/>
              </a:rPr>
              <a:t>可以创建和调用别的进程</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被创建进程与创建者构成父子关系</a:t>
            </a:r>
          </a:p>
        </p:txBody>
      </p:sp>
    </p:spTree>
    <p:extLst>
      <p:ext uri="{BB962C8B-B14F-4D97-AF65-F5344CB8AC3E}">
        <p14:creationId xmlns:p14="http://schemas.microsoft.com/office/powerpoint/2010/main" val="2239885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7"/>
          <p:cNvSpPr txBox="1">
            <a:spLocks noChangeArrowheads="1"/>
          </p:cNvSpPr>
          <p:nvPr/>
        </p:nvSpPr>
        <p:spPr bwMode="auto">
          <a:xfrm>
            <a:off x="2403475" y="19939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a:p>
        </p:txBody>
      </p:sp>
      <p:sp>
        <p:nvSpPr>
          <p:cNvPr id="8197" name="Rectangle 8"/>
          <p:cNvSpPr>
            <a:spLocks noGrp="1" noChangeArrowheads="1"/>
          </p:cNvSpPr>
          <p:nvPr>
            <p:ph type="body" idx="4294967295"/>
          </p:nvPr>
        </p:nvSpPr>
        <p:spPr>
          <a:xfrm>
            <a:off x="447189" y="694143"/>
            <a:ext cx="5119304" cy="5969567"/>
          </a:xfrm>
          <a:noFill/>
        </p:spPr>
        <p:txBody>
          <a:bodyPr>
            <a:normAutofit fontScale="70000" lnSpcReduction="20000"/>
          </a:bodyPr>
          <a:lstStyle/>
          <a:p>
            <a:pPr eaLnBrk="1" hangingPunct="1">
              <a:lnSpc>
                <a:spcPct val="125000"/>
              </a:lnSpc>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进程</a:t>
            </a:r>
          </a:p>
          <a:p>
            <a:pPr marL="0" indent="0">
              <a:lnSpc>
                <a:spcPct val="125000"/>
              </a:lnSpc>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Windows</a:t>
            </a:r>
            <a:r>
              <a:rPr lang="zh-CN" altLang="en-US" sz="2400" dirty="0">
                <a:latin typeface="微软雅黑" panose="020B0503020204020204" pitchFamily="34" charset="-122"/>
                <a:ea typeface="微软雅黑" panose="020B0503020204020204" pitchFamily="34" charset="-122"/>
              </a:rPr>
              <a:t>是一个多任务的系统，它能够同时运行多个程序，其中的每一个正在运行的程序就称为一个“进程”</a:t>
            </a:r>
            <a:endParaRPr lang="en-US" altLang="zh-CN" sz="2400" dirty="0">
              <a:latin typeface="微软雅黑" panose="020B0503020204020204" pitchFamily="34" charset="-122"/>
              <a:ea typeface="微软雅黑" panose="020B0503020204020204" pitchFamily="34" charset="-122"/>
            </a:endParaRPr>
          </a:p>
          <a:p>
            <a:pPr marL="0" indent="0">
              <a:lnSpc>
                <a:spcPct val="125000"/>
              </a:lnSpc>
              <a:buNone/>
            </a:pPr>
            <a:endParaRPr lang="en-US" altLang="zh-CN" sz="1100" dirty="0">
              <a:latin typeface="微软雅黑" panose="020B0503020204020204" pitchFamily="34" charset="-122"/>
              <a:ea typeface="微软雅黑" panose="020B0503020204020204" pitchFamily="34" charset="-122"/>
            </a:endParaRPr>
          </a:p>
          <a:p>
            <a:pPr marL="0" indent="0">
              <a:lnSpc>
                <a:spcPct val="125000"/>
              </a:lnSpc>
              <a:buNone/>
            </a:pPr>
            <a:r>
              <a:rPr lang="en-US" altLang="zh-CN" sz="2400" dirty="0"/>
              <a:t>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可以通过任务管理器查看</a:t>
            </a:r>
            <a:r>
              <a:rPr lang="en-US" altLang="zh-CN" sz="2400" dirty="0"/>
              <a:t>Windows</a:t>
            </a:r>
            <a:r>
              <a:rPr lang="zh-CN" altLang="en-US" sz="2400" dirty="0">
                <a:latin typeface="微软雅黑" panose="020B0503020204020204" pitchFamily="34" charset="-122"/>
                <a:ea typeface="微软雅黑" panose="020B0503020204020204" pitchFamily="34" charset="-122"/>
              </a:rPr>
              <a:t>系统中当前运行的程序和进程</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en-US" altLang="zh-CN" sz="2000" dirty="0"/>
              <a:t>Windows: </a:t>
            </a:r>
          </a:p>
          <a:p>
            <a:pPr lvl="2">
              <a:lnSpc>
                <a:spcPct val="125000"/>
              </a:lnSpc>
            </a:pPr>
            <a:r>
              <a:rPr lang="en-US" altLang="zh-CN" sz="1600" dirty="0" err="1"/>
              <a:t>Ctrl+Shift+Esc</a:t>
            </a:r>
            <a:endParaRPr lang="en-US" altLang="zh-CN" sz="1600" dirty="0"/>
          </a:p>
          <a:p>
            <a:pPr lvl="2">
              <a:lnSpc>
                <a:spcPct val="125000"/>
              </a:lnSpc>
            </a:pPr>
            <a:r>
              <a:rPr lang="en-US" altLang="zh-CN" sz="1600" dirty="0"/>
              <a:t>Click on “More Details” at the bottom of the Task Manager</a:t>
            </a:r>
          </a:p>
          <a:p>
            <a:pPr lvl="2">
              <a:lnSpc>
                <a:spcPct val="125000"/>
              </a:lnSpc>
            </a:pPr>
            <a:r>
              <a:rPr lang="en-US" altLang="zh-CN" sz="1600" dirty="0"/>
              <a:t>Click on the “Details” tab at the top of the Task Manager</a:t>
            </a:r>
          </a:p>
          <a:p>
            <a:pPr lvl="2">
              <a:lnSpc>
                <a:spcPct val="125000"/>
              </a:lnSpc>
            </a:pPr>
            <a:r>
              <a:rPr lang="en-US" altLang="zh-CN" sz="1600" dirty="0"/>
              <a:t>https://download.sysinternals.com/files/Coreinfo.zip</a:t>
            </a:r>
          </a:p>
          <a:p>
            <a:pPr lvl="1">
              <a:lnSpc>
                <a:spcPct val="125000"/>
              </a:lnSpc>
            </a:pPr>
            <a:r>
              <a:rPr lang="en-US" altLang="zh-CN" sz="2000" dirty="0">
                <a:latin typeface="微软雅黑" panose="020B0503020204020204" pitchFamily="34" charset="-122"/>
                <a:ea typeface="微软雅黑" panose="020B0503020204020204" pitchFamily="34" charset="-122"/>
              </a:rPr>
              <a:t>WSL: </a:t>
            </a:r>
          </a:p>
          <a:p>
            <a:pPr lvl="2">
              <a:lnSpc>
                <a:spcPct val="125000"/>
              </a:lnSpc>
            </a:pPr>
            <a:r>
              <a:rPr lang="en-US" altLang="zh-CN" sz="1600" dirty="0" err="1"/>
              <a:t>Win+R</a:t>
            </a:r>
            <a:r>
              <a:rPr lang="en-US" altLang="zh-CN" sz="1600" dirty="0"/>
              <a:t>: </a:t>
            </a:r>
            <a:r>
              <a:rPr lang="en-US" altLang="zh-CN" sz="1600" dirty="0" err="1"/>
              <a:t>wsl</a:t>
            </a:r>
            <a:endParaRPr lang="en-US" altLang="zh-CN" sz="1600" dirty="0"/>
          </a:p>
          <a:p>
            <a:pPr lvl="2">
              <a:lnSpc>
                <a:spcPct val="125000"/>
              </a:lnSpc>
            </a:pPr>
            <a:r>
              <a:rPr lang="en-US" altLang="zh-CN" sz="1600" dirty="0" err="1">
                <a:latin typeface="微软雅黑" panose="020B0503020204020204" pitchFamily="34" charset="-122"/>
                <a:ea typeface="微软雅黑" panose="020B0503020204020204" pitchFamily="34" charset="-122"/>
              </a:rPr>
              <a:t>ps</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ef</a:t>
            </a:r>
            <a:r>
              <a:rPr lang="en-US" altLang="zh-CN" sz="1600" dirty="0">
                <a:latin typeface="微软雅黑" panose="020B0503020204020204" pitchFamily="34" charset="-122"/>
                <a:ea typeface="微软雅黑" panose="020B0503020204020204" pitchFamily="34" charset="-122"/>
              </a:rPr>
              <a:t> </a:t>
            </a:r>
          </a:p>
          <a:p>
            <a:pPr lvl="2">
              <a:lnSpc>
                <a:spcPct val="125000"/>
              </a:lnSpc>
            </a:pPr>
            <a:r>
              <a:rPr lang="en-US" altLang="zh-CN" sz="1600" dirty="0"/>
              <a:t>top</a:t>
            </a:r>
            <a:endParaRPr lang="en-US" altLang="zh-CN" sz="16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11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2400" dirty="0"/>
              <a:t>    进程可以理解为一个程序的基本边界。是应用程序的一个运行例程，是应用程序的一次动态执行过程</a:t>
            </a:r>
            <a:endParaRPr lang="zh-CN" altLang="en-US" sz="2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47615FD7-63A7-4D9D-91B9-A6C44B98482A}"/>
              </a:ext>
            </a:extLst>
          </p:cNvPr>
          <p:cNvPicPr>
            <a:picLocks noChangeAspect="1"/>
          </p:cNvPicPr>
          <p:nvPr/>
        </p:nvPicPr>
        <p:blipFill>
          <a:blip r:embed="rId3"/>
          <a:stretch>
            <a:fillRect/>
          </a:stretch>
        </p:blipFill>
        <p:spPr>
          <a:xfrm>
            <a:off x="5727518" y="557958"/>
            <a:ext cx="6164131" cy="5969567"/>
          </a:xfrm>
          <a:prstGeom prst="rect">
            <a:avLst/>
          </a:prstGeom>
        </p:spPr>
      </p:pic>
      <p:sp>
        <p:nvSpPr>
          <p:cNvPr id="6" name="文本框 5">
            <a:extLst>
              <a:ext uri="{FF2B5EF4-FFF2-40B4-BE49-F238E27FC236}">
                <a16:creationId xmlns:a16="http://schemas.microsoft.com/office/drawing/2014/main" id="{4570824F-F4E1-47C6-B3A6-4513CCC0BD73}"/>
              </a:ext>
            </a:extLst>
          </p:cNvPr>
          <p:cNvSpPr txBox="1"/>
          <p:nvPr/>
        </p:nvSpPr>
        <p:spPr>
          <a:xfrm>
            <a:off x="1901757" y="4418111"/>
            <a:ext cx="3720830" cy="307777"/>
          </a:xfrm>
          <a:prstGeom prst="rect">
            <a:avLst/>
          </a:prstGeom>
          <a:noFill/>
        </p:spPr>
        <p:txBody>
          <a:bodyPr wrap="square">
            <a:spAutoFit/>
          </a:bodyPr>
          <a:lstStyle/>
          <a:p>
            <a:r>
              <a:rPr lang="en-US" altLang="zh-CN" dirty="0">
                <a:solidFill>
                  <a:schemeClr val="accent2">
                    <a:lumMod val="75000"/>
                  </a:schemeClr>
                </a:solidFill>
              </a:rPr>
              <a:t>https://github.com/zodiacon/WindowsInternals</a:t>
            </a:r>
            <a:endParaRPr lang="zh-CN" altLang="en-US" dirty="0">
              <a:solidFill>
                <a:schemeClr val="accent2">
                  <a:lumMod val="75000"/>
                </a:schemeClr>
              </a:solidFill>
            </a:endParaRPr>
          </a:p>
        </p:txBody>
      </p:sp>
    </p:spTree>
    <p:extLst>
      <p:ext uri="{BB962C8B-B14F-4D97-AF65-F5344CB8AC3E}">
        <p14:creationId xmlns:p14="http://schemas.microsoft.com/office/powerpoint/2010/main" val="885406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7"/>
          <p:cNvSpPr txBox="1">
            <a:spLocks noChangeArrowheads="1"/>
          </p:cNvSpPr>
          <p:nvPr/>
        </p:nvSpPr>
        <p:spPr bwMode="auto">
          <a:xfrm>
            <a:off x="2403475" y="19939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a:p>
        </p:txBody>
      </p:sp>
      <p:sp>
        <p:nvSpPr>
          <p:cNvPr id="8197" name="Rectangle 8"/>
          <p:cNvSpPr>
            <a:spLocks noGrp="1" noChangeArrowheads="1"/>
          </p:cNvSpPr>
          <p:nvPr>
            <p:ph type="body" idx="4294967295"/>
          </p:nvPr>
        </p:nvSpPr>
        <p:spPr>
          <a:xfrm>
            <a:off x="333954" y="1024778"/>
            <a:ext cx="4725988" cy="5440363"/>
          </a:xfrm>
          <a:noFill/>
        </p:spPr>
        <p:txBody>
          <a:bodyPr>
            <a:normAutofit fontScale="70000" lnSpcReduction="20000"/>
          </a:bodyPr>
          <a:lstStyle/>
          <a:p>
            <a:pPr eaLnBrk="1" hangingPunct="1">
              <a:lnSpc>
                <a:spcPct val="125000"/>
              </a:lnSpc>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线程</a:t>
            </a:r>
          </a:p>
          <a:p>
            <a:pPr marL="0" indent="0" eaLnBrk="1" hangingPunct="1">
              <a:lnSpc>
                <a:spcPct val="125000"/>
              </a:lnSpc>
              <a:buNone/>
            </a:pPr>
            <a:r>
              <a:rPr lang="zh-CN" altLang="en-US" sz="2400" dirty="0">
                <a:latin typeface="微软雅黑" panose="020B0503020204020204" pitchFamily="34" charset="-122"/>
                <a:ea typeface="微软雅黑" panose="020B0503020204020204" pitchFamily="34" charset="-122"/>
              </a:rPr>
              <a:t>    对于同一个进程，可以分成若干个独立的执行流，这样的流被称为“线程”</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线程是操作系统分配处理器时间的基本单位，可以独立占用</a:t>
            </a:r>
            <a:r>
              <a:rPr lang="zh-CN" altLang="en-US" sz="2400" dirty="0">
                <a:solidFill>
                  <a:srgbClr val="FF0000"/>
                </a:solidFill>
                <a:latin typeface="微软雅黑" panose="020B0503020204020204" pitchFamily="34" charset="-122"/>
                <a:ea typeface="微软雅黑" panose="020B0503020204020204" pitchFamily="34" charset="-122"/>
              </a:rPr>
              <a:t>处理器的时间片</a:t>
            </a:r>
            <a:endParaRPr lang="en-US" altLang="zh-CN" sz="2400" dirty="0">
              <a:solidFill>
                <a:srgbClr val="FF0000"/>
              </a:solidFill>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同一进程中的线程可以共享进程的资源和内存空间</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每一个进程至少包含一个线程。</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2400" dirty="0"/>
              <a:t>    在</a:t>
            </a:r>
            <a:r>
              <a:rPr lang="en-US" altLang="zh-CN" sz="2400" dirty="0"/>
              <a:t>.NET</a:t>
            </a:r>
            <a:r>
              <a:rPr lang="zh-CN" altLang="en-US" sz="2400" dirty="0"/>
              <a:t>应用程序中，都是以</a:t>
            </a:r>
            <a:r>
              <a:rPr lang="en-US" altLang="zh-CN" sz="2400" dirty="0"/>
              <a:t>Main( )</a:t>
            </a:r>
            <a:r>
              <a:rPr lang="zh-CN" altLang="en-US" sz="2400" dirty="0"/>
              <a:t>方法作为入口的，当调用此方法时系统就会自动创建一个主线程</a:t>
            </a:r>
            <a:endParaRPr lang="zh-CN" altLang="en-US" sz="2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p:blipFill>
        <p:spPr>
          <a:xfrm>
            <a:off x="6074439" y="1696644"/>
            <a:ext cx="5261664" cy="4464639"/>
          </a:xfrm>
          <a:prstGeom prst="rect">
            <a:avLst/>
          </a:prstGeom>
        </p:spPr>
      </p:pic>
      <p:sp>
        <p:nvSpPr>
          <p:cNvPr id="5" name="文本框 4">
            <a:extLst>
              <a:ext uri="{FF2B5EF4-FFF2-40B4-BE49-F238E27FC236}">
                <a16:creationId xmlns:a16="http://schemas.microsoft.com/office/drawing/2014/main" id="{F67C1CC4-3718-4B68-921B-74E5885BF622}"/>
              </a:ext>
            </a:extLst>
          </p:cNvPr>
          <p:cNvSpPr txBox="1"/>
          <p:nvPr/>
        </p:nvSpPr>
        <p:spPr>
          <a:xfrm>
            <a:off x="7694644" y="1150722"/>
            <a:ext cx="2394858" cy="461665"/>
          </a:xfrm>
          <a:prstGeom prst="rect">
            <a:avLst/>
          </a:prstGeom>
          <a:noFill/>
        </p:spPr>
        <p:txBody>
          <a:bodyPr wrap="square" rtlCol="0">
            <a:spAutoFit/>
          </a:bodyPr>
          <a:lstStyle/>
          <a:p>
            <a:r>
              <a:rPr lang="en-US" altLang="zh-CN" sz="1200" dirty="0">
                <a:solidFill>
                  <a:schemeClr val="accent2">
                    <a:lumMod val="75000"/>
                  </a:schemeClr>
                </a:solidFill>
                <a:latin typeface="微软雅黑" panose="020B0503020204020204" pitchFamily="34" charset="-122"/>
                <a:ea typeface="微软雅黑" panose="020B0503020204020204" pitchFamily="34" charset="-122"/>
              </a:rPr>
              <a:t>process in memory while</a:t>
            </a:r>
          </a:p>
          <a:p>
            <a:r>
              <a:rPr lang="en-US" altLang="zh-CN" sz="1200" dirty="0">
                <a:solidFill>
                  <a:schemeClr val="accent2">
                    <a:lumMod val="75000"/>
                  </a:schemeClr>
                </a:solidFill>
                <a:latin typeface="微软雅黑" panose="020B0503020204020204" pitchFamily="34" charset="-122"/>
                <a:ea typeface="微软雅黑" panose="020B0503020204020204" pitchFamily="34" charset="-122"/>
              </a:rPr>
              <a:t>threads in CPU kernels</a:t>
            </a:r>
            <a:endParaRPr lang="zh-CN" altLang="en-US" sz="1200" dirty="0">
              <a:solidFill>
                <a:schemeClr val="accent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5086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993913" y="489309"/>
            <a:ext cx="8217820" cy="1114425"/>
          </a:xfrm>
        </p:spPr>
        <p:txBody>
          <a:bodyPr>
            <a:normAutofit/>
          </a:bodyPr>
          <a:lstStyle/>
          <a:p>
            <a:pPr eaLnBrk="1" hangingPunct="1"/>
            <a:r>
              <a:rPr lang="zh-CN" altLang="en-US" dirty="0"/>
              <a:t>并发与并行</a:t>
            </a:r>
            <a:r>
              <a:rPr lang="zh-CN" altLang="en-US" sz="2800" dirty="0"/>
              <a:t>（</a:t>
            </a:r>
            <a:r>
              <a:rPr lang="en-US" altLang="zh-CN" sz="2800" dirty="0"/>
              <a:t>concurrency &amp; parallel</a:t>
            </a:r>
            <a:r>
              <a:rPr lang="zh-CN" altLang="en-US" sz="2800" dirty="0"/>
              <a:t>）</a:t>
            </a:r>
          </a:p>
        </p:txBody>
      </p:sp>
      <p:sp>
        <p:nvSpPr>
          <p:cNvPr id="9220" name="Rectangle 3"/>
          <p:cNvSpPr>
            <a:spLocks noGrp="1" noChangeArrowheads="1"/>
          </p:cNvSpPr>
          <p:nvPr>
            <p:ph type="body" idx="4294967295"/>
          </p:nvPr>
        </p:nvSpPr>
        <p:spPr>
          <a:xfrm>
            <a:off x="1828800" y="1722576"/>
            <a:ext cx="7988300" cy="4591050"/>
          </a:xfrm>
        </p:spPr>
        <p:txBody>
          <a:bodyPr>
            <a:normAutofit fontScale="85000" lnSpcReduction="10000"/>
          </a:bodyPr>
          <a:lstStyle/>
          <a:p>
            <a:pPr>
              <a:lnSpc>
                <a:spcPct val="135000"/>
              </a:lnSpc>
            </a:pPr>
            <a:r>
              <a:rPr lang="zh-CN" altLang="en-US" sz="2400" dirty="0">
                <a:latin typeface="微软雅黑" panose="020B0503020204020204" pitchFamily="34" charset="-122"/>
                <a:ea typeface="微软雅黑" panose="020B0503020204020204" pitchFamily="34" charset="-122"/>
              </a:rPr>
              <a:t>  进程和线程技术是实现系统或</a:t>
            </a:r>
            <a:r>
              <a:rPr lang="zh-CN" altLang="en-US" sz="2400" dirty="0"/>
              <a:t>应用程序并行性的重要</a:t>
            </a:r>
            <a:r>
              <a:rPr lang="zh-CN" altLang="en-US" sz="2400" dirty="0">
                <a:latin typeface="微软雅黑" panose="020B0503020204020204" pitchFamily="34" charset="-122"/>
                <a:ea typeface="微软雅黑" panose="020B0503020204020204" pitchFamily="34" charset="-122"/>
              </a:rPr>
              <a:t>基础 </a:t>
            </a:r>
            <a:endParaRPr lang="en-US" altLang="zh-CN" sz="2400" dirty="0">
              <a:latin typeface="微软雅黑" panose="020B0503020204020204" pitchFamily="34" charset="-122"/>
              <a:ea typeface="微软雅黑" panose="020B0503020204020204" pitchFamily="34" charset="-122"/>
            </a:endParaRPr>
          </a:p>
          <a:p>
            <a:pPr eaLnBrk="1" hangingPunct="1">
              <a:lnSpc>
                <a:spcPct val="135000"/>
              </a:lnSpc>
            </a:pP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并发</a:t>
            </a:r>
            <a:r>
              <a:rPr lang="zh-CN" altLang="en-US" sz="2400" dirty="0">
                <a:latin typeface="微软雅黑" panose="020B0503020204020204" pitchFamily="34" charset="-122"/>
                <a:ea typeface="微软雅黑" panose="020B0503020204020204" pitchFamily="34" charset="-122"/>
              </a:rPr>
              <a:t>”指系统或应用程序在某一时间段内同时处理多个事务的过程</a:t>
            </a:r>
            <a:endParaRPr lang="en-US" altLang="zh-CN" sz="2400" dirty="0">
              <a:latin typeface="微软雅黑" panose="020B0503020204020204" pitchFamily="34" charset="-122"/>
              <a:ea typeface="微软雅黑" panose="020B0503020204020204" pitchFamily="34" charset="-122"/>
            </a:endParaRPr>
          </a:p>
          <a:p>
            <a:pPr lvl="1">
              <a:lnSpc>
                <a:spcPct val="135000"/>
              </a:lnSpc>
            </a:pPr>
            <a:r>
              <a:rPr lang="zh-CN" altLang="en-US" sz="2000" dirty="0">
                <a:latin typeface="微软雅黑" panose="020B0503020204020204" pitchFamily="34" charset="-122"/>
                <a:ea typeface="微软雅黑" panose="020B0503020204020204" pitchFamily="34" charset="-122"/>
              </a:rPr>
              <a:t>对于单核单处理器的计算机系统，由于单个</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在任何时刻只能执行一个线程，所以这种计算机系统的并发，实际上是通过操作系统在各个正在执行的线程之间切换</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，以分时处理的方式实现表面形式上的并发，只是因为其切换的速度快且处理能力强时，用户直观感觉不到而已</a:t>
            </a:r>
            <a:endParaRPr lang="en-US" altLang="zh-CN" sz="2000" dirty="0">
              <a:latin typeface="微软雅黑" panose="020B0503020204020204" pitchFamily="34" charset="-122"/>
              <a:ea typeface="微软雅黑" panose="020B0503020204020204" pitchFamily="34" charset="-122"/>
            </a:endParaRPr>
          </a:p>
          <a:p>
            <a:pPr eaLnBrk="1" hangingPunct="1">
              <a:lnSpc>
                <a:spcPct val="135000"/>
              </a:lnSpc>
            </a:pPr>
            <a:r>
              <a:rPr lang="zh-CN" altLang="en-US" sz="2400" dirty="0">
                <a:latin typeface="微软雅黑" panose="020B0503020204020204" pitchFamily="34" charset="-122"/>
                <a:ea typeface="微软雅黑" panose="020B0503020204020204" pitchFamily="34" charset="-122"/>
              </a:rPr>
              <a:t>  对于多处理器或多核的计算机系统，其多个</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之间或多个核之间既有相互协作，又有独立分工，它们在各自执行一个相应线程时可以互不影响同时进行，实现</a:t>
            </a:r>
            <a:r>
              <a:rPr lang="zh-CN" altLang="en-US" sz="2400" dirty="0">
                <a:solidFill>
                  <a:srgbClr val="FF0000"/>
                </a:solidFill>
                <a:latin typeface="微软雅黑" panose="020B0503020204020204" pitchFamily="34" charset="-122"/>
                <a:ea typeface="微软雅黑" panose="020B0503020204020204" pitchFamily="34" charset="-122"/>
              </a:rPr>
              <a:t>并行</a:t>
            </a:r>
            <a:r>
              <a:rPr lang="zh-CN" altLang="en-US" sz="2400" dirty="0">
                <a:latin typeface="微软雅黑" panose="020B0503020204020204" pitchFamily="34" charset="-122"/>
                <a:ea typeface="微软雅黑" panose="020B0503020204020204" pitchFamily="34" charset="-122"/>
              </a:rPr>
              <a:t>处理</a:t>
            </a:r>
            <a:endParaRPr lang="en-US" altLang="zh-CN" sz="2400" dirty="0">
              <a:latin typeface="微软雅黑" panose="020B0503020204020204" pitchFamily="34" charset="-122"/>
              <a:ea typeface="微软雅黑" panose="020B0503020204020204" pitchFamily="34" charset="-122"/>
            </a:endParaRPr>
          </a:p>
          <a:p>
            <a:pPr eaLnBrk="1" hangingPunct="1">
              <a:lnSpc>
                <a:spcPct val="135000"/>
              </a:lnSpc>
            </a:pPr>
            <a:r>
              <a:rPr lang="en-US" altLang="zh-CN" sz="2400" dirty="0"/>
              <a:t>  </a:t>
            </a:r>
            <a:r>
              <a:rPr lang="zh-CN" altLang="en-US" sz="2400" dirty="0"/>
              <a:t>除了</a:t>
            </a:r>
            <a:r>
              <a:rPr lang="en-US" altLang="zh-CN" sz="2400" dirty="0"/>
              <a:t>CPU</a:t>
            </a:r>
            <a:r>
              <a:rPr lang="zh-CN" altLang="en-US" sz="2400" dirty="0"/>
              <a:t>之外，</a:t>
            </a:r>
            <a:r>
              <a:rPr lang="en-US" altLang="zh-CN" sz="2400" dirty="0"/>
              <a:t>GPU</a:t>
            </a:r>
            <a:r>
              <a:rPr lang="zh-CN" altLang="en-US" sz="2400" dirty="0"/>
              <a:t>也是多核系统，通常其并行计算能力非常强</a:t>
            </a:r>
            <a:endParaRPr lang="zh-CN" altLang="en-US"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AB4D25EB-1ED7-4573-8641-4654960613BF}"/>
              </a:ext>
            </a:extLst>
          </p:cNvPr>
          <p:cNvSpPr/>
          <p:nvPr/>
        </p:nvSpPr>
        <p:spPr>
          <a:xfrm>
            <a:off x="9673361" y="3710324"/>
            <a:ext cx="2103771" cy="369332"/>
          </a:xfrm>
          <a:prstGeom prst="rect">
            <a:avLst/>
          </a:prstGeom>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并发：交替</a:t>
            </a:r>
            <a:r>
              <a:rPr lang="zh-CN" altLang="en-US" sz="1800" dirty="0">
                <a:solidFill>
                  <a:srgbClr val="7030A0"/>
                </a:solidFill>
                <a:latin typeface="微软雅黑" panose="020B0503020204020204" pitchFamily="34" charset="-122"/>
                <a:ea typeface="微软雅黑" panose="020B0503020204020204" pitchFamily="34" charset="-122"/>
              </a:rPr>
              <a:t>做多个</a:t>
            </a:r>
          </a:p>
        </p:txBody>
      </p:sp>
      <p:sp>
        <p:nvSpPr>
          <p:cNvPr id="3" name="矩形 2">
            <a:extLst>
              <a:ext uri="{FF2B5EF4-FFF2-40B4-BE49-F238E27FC236}">
                <a16:creationId xmlns:a16="http://schemas.microsoft.com/office/drawing/2014/main" id="{53AA577B-844A-4614-90CB-C4C4A744293B}"/>
              </a:ext>
            </a:extLst>
          </p:cNvPr>
          <p:cNvSpPr/>
          <p:nvPr/>
        </p:nvSpPr>
        <p:spPr>
          <a:xfrm>
            <a:off x="9673361" y="5011975"/>
            <a:ext cx="2425506" cy="369332"/>
          </a:xfrm>
          <a:prstGeom prst="rect">
            <a:avLst/>
          </a:prstGeom>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并行：同时</a:t>
            </a:r>
            <a:r>
              <a:rPr lang="zh-CN" altLang="en-US" sz="1800" dirty="0">
                <a:solidFill>
                  <a:srgbClr val="7030A0"/>
                </a:solidFill>
                <a:latin typeface="微软雅黑" panose="020B0503020204020204" pitchFamily="34" charset="-122"/>
                <a:ea typeface="微软雅黑" panose="020B0503020204020204" pitchFamily="34" charset="-122"/>
              </a:rPr>
              <a:t>做多</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一个</a:t>
            </a:r>
          </a:p>
        </p:txBody>
      </p:sp>
    </p:spTree>
    <p:extLst>
      <p:ext uri="{BB962C8B-B14F-4D97-AF65-F5344CB8AC3E}">
        <p14:creationId xmlns:p14="http://schemas.microsoft.com/office/powerpoint/2010/main" val="911301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7265984" y="3133485"/>
            <a:ext cx="1679726" cy="795337"/>
          </a:xfrm>
        </p:spPr>
        <p:txBody>
          <a:bodyPr/>
          <a:lstStyle/>
          <a:p>
            <a:pPr eaLnBrk="1" hangingPunct="1"/>
            <a:r>
              <a:rPr lang="zh-CN" altLang="en-US" sz="2400" dirty="0"/>
              <a:t>程序与线程</a:t>
            </a:r>
          </a:p>
        </p:txBody>
      </p:sp>
      <p:sp>
        <p:nvSpPr>
          <p:cNvPr id="3" name="下箭头 2"/>
          <p:cNvSpPr/>
          <p:nvPr/>
        </p:nvSpPr>
        <p:spPr>
          <a:xfrm>
            <a:off x="1842589" y="2539259"/>
            <a:ext cx="1080120" cy="3096344"/>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A</a:t>
            </a:r>
            <a:endParaRPr lang="zh-CN" altLang="en-US" sz="20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1751546" y="1953272"/>
            <a:ext cx="4895991" cy="22639"/>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直接箭头连接符 9"/>
          <p:cNvCxnSpPr/>
          <p:nvPr/>
        </p:nvCxnSpPr>
        <p:spPr>
          <a:xfrm>
            <a:off x="1779351" y="1971746"/>
            <a:ext cx="0" cy="4231370"/>
          </a:xfrm>
          <a:prstGeom prst="straightConnector1">
            <a:avLst/>
          </a:prstGeom>
          <a:ln w="38100">
            <a:solidFill>
              <a:schemeClr val="tx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下箭头 14"/>
          <p:cNvSpPr/>
          <p:nvPr/>
        </p:nvSpPr>
        <p:spPr>
          <a:xfrm>
            <a:off x="3183768" y="2768933"/>
            <a:ext cx="1080120" cy="2866669"/>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16" name="下箭头 15"/>
          <p:cNvSpPr/>
          <p:nvPr/>
        </p:nvSpPr>
        <p:spPr>
          <a:xfrm>
            <a:off x="4545434" y="3047963"/>
            <a:ext cx="1080120" cy="2587639"/>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C1</a:t>
            </a:r>
            <a:endParaRPr lang="zh-CN" altLang="en-US" sz="2000" dirty="0">
              <a:latin typeface="微软雅黑" panose="020B0503020204020204" pitchFamily="34" charset="-122"/>
              <a:ea typeface="微软雅黑" panose="020B0503020204020204" pitchFamily="34" charset="-122"/>
            </a:endParaRPr>
          </a:p>
        </p:txBody>
      </p:sp>
      <p:sp>
        <p:nvSpPr>
          <p:cNvPr id="17" name="下箭头 16"/>
          <p:cNvSpPr/>
          <p:nvPr/>
        </p:nvSpPr>
        <p:spPr>
          <a:xfrm>
            <a:off x="5905709" y="3066437"/>
            <a:ext cx="1080120" cy="2569165"/>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C2</a:t>
            </a:r>
            <a:endParaRPr lang="zh-CN" altLang="en-US" sz="2000" dirty="0">
              <a:latin typeface="微软雅黑" panose="020B0503020204020204" pitchFamily="34" charset="-122"/>
              <a:ea typeface="微软雅黑" panose="020B0503020204020204" pitchFamily="34" charset="-122"/>
            </a:endParaRPr>
          </a:p>
        </p:txBody>
      </p:sp>
      <p:sp>
        <p:nvSpPr>
          <p:cNvPr id="6" name="圆角矩形 5"/>
          <p:cNvSpPr/>
          <p:nvPr/>
        </p:nvSpPr>
        <p:spPr>
          <a:xfrm>
            <a:off x="7166379" y="461276"/>
            <a:ext cx="1728192" cy="2403922"/>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2" name="对角圆角矩形 11"/>
          <p:cNvSpPr/>
          <p:nvPr/>
        </p:nvSpPr>
        <p:spPr>
          <a:xfrm>
            <a:off x="7382403" y="695347"/>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8" name="对角圆角矩形 17"/>
          <p:cNvSpPr/>
          <p:nvPr/>
        </p:nvSpPr>
        <p:spPr>
          <a:xfrm>
            <a:off x="7382403" y="1199403"/>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
        <p:nvSpPr>
          <p:cNvPr id="19" name="对角圆角矩形 18"/>
          <p:cNvSpPr/>
          <p:nvPr/>
        </p:nvSpPr>
        <p:spPr>
          <a:xfrm>
            <a:off x="7382403" y="1703459"/>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7476477" y="2332611"/>
            <a:ext cx="1107996"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源程序</a:t>
            </a:r>
          </a:p>
        </p:txBody>
      </p:sp>
      <p:sp>
        <p:nvSpPr>
          <p:cNvPr id="29" name="任意多边形 28"/>
          <p:cNvSpPr/>
          <p:nvPr/>
        </p:nvSpPr>
        <p:spPr>
          <a:xfrm>
            <a:off x="2366924" y="954240"/>
            <a:ext cx="5015480" cy="1588004"/>
          </a:xfrm>
          <a:custGeom>
            <a:avLst/>
            <a:gdLst>
              <a:gd name="connsiteX0" fmla="*/ 5421745 w 5421745"/>
              <a:gd name="connsiteY0" fmla="*/ 27049 h 2132940"/>
              <a:gd name="connsiteX1" fmla="*/ 2382981 w 5421745"/>
              <a:gd name="connsiteY1" fmla="*/ 294903 h 2132940"/>
              <a:gd name="connsiteX2" fmla="*/ 0 w 5421745"/>
              <a:gd name="connsiteY2" fmla="*/ 2132940 h 2132940"/>
              <a:gd name="connsiteX0" fmla="*/ 5449454 w 5449454"/>
              <a:gd name="connsiteY0" fmla="*/ 27715 h 2152079"/>
              <a:gd name="connsiteX1" fmla="*/ 2410690 w 5449454"/>
              <a:gd name="connsiteY1" fmla="*/ 295569 h 2152079"/>
              <a:gd name="connsiteX2" fmla="*/ 0 w 5449454"/>
              <a:gd name="connsiteY2" fmla="*/ 2152079 h 2152079"/>
              <a:gd name="connsiteX0" fmla="*/ 5449454 w 5449454"/>
              <a:gd name="connsiteY0" fmla="*/ 27715 h 2152079"/>
              <a:gd name="connsiteX1" fmla="*/ 2410690 w 5449454"/>
              <a:gd name="connsiteY1" fmla="*/ 295569 h 2152079"/>
              <a:gd name="connsiteX2" fmla="*/ 0 w 5449454"/>
              <a:gd name="connsiteY2" fmla="*/ 2152079 h 2152079"/>
            </a:gdLst>
            <a:ahLst/>
            <a:cxnLst>
              <a:cxn ang="0">
                <a:pos x="connsiteX0" y="connsiteY0"/>
              </a:cxn>
              <a:cxn ang="0">
                <a:pos x="connsiteX1" y="connsiteY1"/>
              </a:cxn>
              <a:cxn ang="0">
                <a:pos x="connsiteX2" y="connsiteY2"/>
              </a:cxn>
            </a:cxnLst>
            <a:rect l="l" t="t" r="r" b="b"/>
            <a:pathLst>
              <a:path w="5449454" h="2152079">
                <a:moveTo>
                  <a:pt x="5449454" y="27715"/>
                </a:moveTo>
                <a:cubicBezTo>
                  <a:pt x="4381884" y="-13849"/>
                  <a:pt x="3318932" y="-58492"/>
                  <a:pt x="2410690" y="295569"/>
                </a:cubicBezTo>
                <a:cubicBezTo>
                  <a:pt x="1502448" y="649630"/>
                  <a:pt x="508768" y="1260769"/>
                  <a:pt x="0" y="2152079"/>
                </a:cubicBezTo>
              </a:path>
            </a:pathLst>
          </a:custGeom>
          <a:ln>
            <a:headEnd type="oval"/>
            <a:tailEnd type="triangle"/>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30" name="任意多边形 29"/>
          <p:cNvSpPr/>
          <p:nvPr/>
        </p:nvSpPr>
        <p:spPr>
          <a:xfrm>
            <a:off x="3727938" y="1444567"/>
            <a:ext cx="3654465" cy="1308876"/>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zh-CN" altLang="en-US"/>
          </a:p>
        </p:txBody>
      </p:sp>
      <p:sp>
        <p:nvSpPr>
          <p:cNvPr id="33" name="任意多边形 32"/>
          <p:cNvSpPr/>
          <p:nvPr/>
        </p:nvSpPr>
        <p:spPr>
          <a:xfrm>
            <a:off x="5082949" y="1891186"/>
            <a:ext cx="2287820" cy="1159761"/>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34" name="任意多边形 33"/>
          <p:cNvSpPr/>
          <p:nvPr/>
        </p:nvSpPr>
        <p:spPr>
          <a:xfrm>
            <a:off x="6424128" y="1971745"/>
            <a:ext cx="958275" cy="1127524"/>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32" name="圆角矩形 31"/>
          <p:cNvSpPr/>
          <p:nvPr/>
        </p:nvSpPr>
        <p:spPr>
          <a:xfrm>
            <a:off x="3359696" y="618477"/>
            <a:ext cx="1476082" cy="335763"/>
          </a:xfrm>
          <a:prstGeom prst="roundRect">
            <a:avLst/>
          </a:prstGeom>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50800" dist="38100" dir="18900000" algn="bl" rotWithShape="0">
                    <a:prstClr val="black">
                      <a:alpha val="40000"/>
                    </a:prstClr>
                  </a:outerShdw>
                </a:effectLst>
              </a:rPr>
              <a:t>OS</a:t>
            </a:r>
            <a:r>
              <a:rPr lang="zh-CN" altLang="en-US" dirty="0">
                <a:ln w="0"/>
                <a:solidFill>
                  <a:schemeClr val="tx1"/>
                </a:solidFill>
                <a:effectLst>
                  <a:outerShdw blurRad="50800" dist="38100" dir="18900000" algn="bl" rotWithShape="0">
                    <a:prstClr val="black">
                      <a:alpha val="40000"/>
                    </a:prstClr>
                  </a:outerShdw>
                </a:effectLst>
              </a:rPr>
              <a:t>创建线程</a:t>
            </a:r>
          </a:p>
        </p:txBody>
      </p:sp>
      <p:cxnSp>
        <p:nvCxnSpPr>
          <p:cNvPr id="39" name="直接箭头连接符 38"/>
          <p:cNvCxnSpPr/>
          <p:nvPr/>
        </p:nvCxnSpPr>
        <p:spPr>
          <a:xfrm>
            <a:off x="3935760" y="1066080"/>
            <a:ext cx="54966" cy="266646"/>
          </a:xfrm>
          <a:prstGeom prst="straightConnector1">
            <a:avLst/>
          </a:prstGeom>
          <a:ln w="15875">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左大括号 39"/>
          <p:cNvSpPr/>
          <p:nvPr/>
        </p:nvSpPr>
        <p:spPr>
          <a:xfrm rot="16200000">
            <a:off x="4218880" y="3485586"/>
            <a:ext cx="423495" cy="4880779"/>
          </a:xfrm>
          <a:prstGeom prst="leftBrace">
            <a:avLst>
              <a:gd name="adj1" fmla="val 133639"/>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flipH="1">
            <a:off x="9040772" y="498484"/>
            <a:ext cx="238594" cy="2409950"/>
          </a:xfrm>
          <a:prstGeom prst="leftBrace">
            <a:avLst>
              <a:gd name="adj1" fmla="val 124468"/>
              <a:gd name="adj2" fmla="val 50000"/>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41" name="圆角矩形 40"/>
          <p:cNvSpPr/>
          <p:nvPr/>
        </p:nvSpPr>
        <p:spPr>
          <a:xfrm>
            <a:off x="9510730" y="966869"/>
            <a:ext cx="576064"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串行排列</a:t>
            </a:r>
          </a:p>
        </p:txBody>
      </p:sp>
      <p:sp>
        <p:nvSpPr>
          <p:cNvPr id="42" name="流程图: 可选过程 41"/>
          <p:cNvSpPr/>
          <p:nvPr/>
        </p:nvSpPr>
        <p:spPr>
          <a:xfrm>
            <a:off x="3637341" y="6386417"/>
            <a:ext cx="1586570" cy="432048"/>
          </a:xfrm>
          <a:prstGeom prst="flowChartAlternateProcess">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并发执行</a:t>
            </a:r>
          </a:p>
        </p:txBody>
      </p:sp>
      <p:sp>
        <p:nvSpPr>
          <p:cNvPr id="26" name="圆角矩形 25"/>
          <p:cNvSpPr/>
          <p:nvPr/>
        </p:nvSpPr>
        <p:spPr>
          <a:xfrm>
            <a:off x="714003" y="2563443"/>
            <a:ext cx="576064"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latin typeface="微软雅黑" panose="020B0503020204020204" pitchFamily="34" charset="-122"/>
                <a:ea typeface="微软雅黑" panose="020B0503020204020204" pitchFamily="34" charset="-122"/>
              </a:rPr>
              <a:t>时间</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7207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2673302" y="1444779"/>
            <a:ext cx="4062020" cy="4962553"/>
          </a:xfrm>
          <a:prstGeom prst="roundRect">
            <a:avLst>
              <a:gd name="adj" fmla="val 6537"/>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9219" name="Rectangle 2"/>
          <p:cNvSpPr>
            <a:spLocks noGrp="1" noChangeArrowheads="1"/>
          </p:cNvSpPr>
          <p:nvPr>
            <p:ph type="title" idx="4294967295"/>
          </p:nvPr>
        </p:nvSpPr>
        <p:spPr>
          <a:xfrm>
            <a:off x="7673488" y="4155924"/>
            <a:ext cx="2427287" cy="588962"/>
          </a:xfrm>
        </p:spPr>
        <p:txBody>
          <a:bodyPr/>
          <a:lstStyle/>
          <a:p>
            <a:pPr eaLnBrk="1" hangingPunct="1"/>
            <a:r>
              <a:rPr lang="zh-CN" altLang="en-US" sz="3200" dirty="0">
                <a:latin typeface="微软雅黑" panose="020B0503020204020204" pitchFamily="34" charset="-122"/>
                <a:ea typeface="微软雅黑" panose="020B0503020204020204" pitchFamily="34" charset="-122"/>
              </a:rPr>
              <a:t>程序与线程</a:t>
            </a:r>
          </a:p>
        </p:txBody>
      </p:sp>
      <p:sp>
        <p:nvSpPr>
          <p:cNvPr id="3" name="下箭头 2"/>
          <p:cNvSpPr/>
          <p:nvPr/>
        </p:nvSpPr>
        <p:spPr>
          <a:xfrm>
            <a:off x="2928583" y="3573248"/>
            <a:ext cx="877262" cy="1909528"/>
          </a:xfrm>
          <a:prstGeom prst="downArrow">
            <a:avLst/>
          </a:prstGeom>
          <a:solidFill>
            <a:schemeClr val="tx2">
              <a:lumMod val="40000"/>
              <a:lumOff val="60000"/>
            </a:schemeClr>
          </a:solidFill>
          <a:ln w="254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5" name="下箭头 14"/>
          <p:cNvSpPr/>
          <p:nvPr/>
        </p:nvSpPr>
        <p:spPr>
          <a:xfrm>
            <a:off x="4055130" y="3742309"/>
            <a:ext cx="926559" cy="1760891"/>
          </a:xfrm>
          <a:prstGeom prst="downArrow">
            <a:avLst/>
          </a:prstGeom>
          <a:solidFill>
            <a:srgbClr val="0070C0"/>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endParaRPr lang="en-US" altLang="zh-CN" dirty="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B1</a:t>
            </a:r>
            <a:endParaRPr lang="zh-CN" altLang="en-US" dirty="0">
              <a:latin typeface="微软雅黑" panose="020B0503020204020204" pitchFamily="34" charset="-122"/>
              <a:ea typeface="微软雅黑" panose="020B0503020204020204" pitchFamily="34" charset="-122"/>
            </a:endParaRPr>
          </a:p>
        </p:txBody>
      </p:sp>
      <p:sp>
        <p:nvSpPr>
          <p:cNvPr id="17" name="下箭头 16"/>
          <p:cNvSpPr/>
          <p:nvPr/>
        </p:nvSpPr>
        <p:spPr>
          <a:xfrm>
            <a:off x="5257304" y="3742309"/>
            <a:ext cx="961566" cy="1760892"/>
          </a:xfrm>
          <a:prstGeom prst="downArrow">
            <a:avLst/>
          </a:prstGeom>
          <a:solidFill>
            <a:srgbClr val="0070C0"/>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r>
              <a:rPr lang="en-US" altLang="zh-CN" dirty="0">
                <a:latin typeface="微软雅黑" panose="020B0503020204020204" pitchFamily="34" charset="-122"/>
                <a:ea typeface="微软雅黑" panose="020B0503020204020204" pitchFamily="34" charset="-122"/>
              </a:rPr>
              <a:t>B2</a:t>
            </a:r>
            <a:endParaRPr lang="zh-CN" altLang="en-US" dirty="0">
              <a:latin typeface="微软雅黑" panose="020B0503020204020204" pitchFamily="34" charset="-122"/>
              <a:ea typeface="微软雅黑" panose="020B0503020204020204" pitchFamily="34" charset="-122"/>
            </a:endParaRPr>
          </a:p>
        </p:txBody>
      </p:sp>
      <p:sp>
        <p:nvSpPr>
          <p:cNvPr id="6" name="圆角矩形 5"/>
          <p:cNvSpPr/>
          <p:nvPr/>
        </p:nvSpPr>
        <p:spPr>
          <a:xfrm>
            <a:off x="6837163" y="1444780"/>
            <a:ext cx="1544916" cy="1944685"/>
          </a:xfrm>
          <a:prstGeom prst="roundRect">
            <a:avLst>
              <a:gd name="adj" fmla="val 11905"/>
            </a:avLst>
          </a:prstGeom>
          <a:solidFill>
            <a:schemeClr val="accent2">
              <a:lumMod val="60000"/>
              <a:lumOff val="40000"/>
            </a:schemeClr>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2" name="对角圆角矩形 11"/>
          <p:cNvSpPr/>
          <p:nvPr/>
        </p:nvSpPr>
        <p:spPr>
          <a:xfrm>
            <a:off x="6953228" y="1629310"/>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8" name="对角圆角矩形 17"/>
          <p:cNvSpPr/>
          <p:nvPr/>
        </p:nvSpPr>
        <p:spPr>
          <a:xfrm>
            <a:off x="6952205" y="2111590"/>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
        <p:nvSpPr>
          <p:cNvPr id="19" name="对角圆角矩形 18"/>
          <p:cNvSpPr/>
          <p:nvPr/>
        </p:nvSpPr>
        <p:spPr>
          <a:xfrm>
            <a:off x="6952205" y="2601072"/>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7122405" y="3077097"/>
            <a:ext cx="8771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源程序</a:t>
            </a:r>
          </a:p>
        </p:txBody>
      </p:sp>
      <p:sp>
        <p:nvSpPr>
          <p:cNvPr id="32" name="圆角矩形 31"/>
          <p:cNvSpPr/>
          <p:nvPr/>
        </p:nvSpPr>
        <p:spPr>
          <a:xfrm>
            <a:off x="3084853" y="3062803"/>
            <a:ext cx="2994772" cy="446262"/>
          </a:xfrm>
          <a:prstGeom prst="round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50800" dist="38100" dir="18900000" algn="bl" rotWithShape="0">
                    <a:prstClr val="black">
                      <a:alpha val="40000"/>
                    </a:prstClr>
                  </a:outerShdw>
                </a:effectLst>
              </a:rPr>
              <a:t>OS</a:t>
            </a:r>
            <a:r>
              <a:rPr lang="zh-CN" altLang="en-US" dirty="0">
                <a:ln w="0"/>
                <a:solidFill>
                  <a:schemeClr val="tx1"/>
                </a:solidFill>
                <a:effectLst>
                  <a:outerShdw blurRad="50800" dist="38100" dir="18900000" algn="bl" rotWithShape="0">
                    <a:prstClr val="black">
                      <a:alpha val="40000"/>
                    </a:prstClr>
                  </a:outerShdw>
                </a:effectLst>
              </a:rPr>
              <a:t>创建线程</a:t>
            </a:r>
          </a:p>
        </p:txBody>
      </p:sp>
      <p:sp>
        <p:nvSpPr>
          <p:cNvPr id="40" name="左大括号 39"/>
          <p:cNvSpPr/>
          <p:nvPr/>
        </p:nvSpPr>
        <p:spPr>
          <a:xfrm rot="16200000">
            <a:off x="4300713" y="3952209"/>
            <a:ext cx="423495" cy="3270453"/>
          </a:xfrm>
          <a:prstGeom prst="leftBrace">
            <a:avLst>
              <a:gd name="adj1" fmla="val 133639"/>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flipH="1">
            <a:off x="8502637" y="1408118"/>
            <a:ext cx="191217" cy="1981346"/>
          </a:xfrm>
          <a:prstGeom prst="leftBrace">
            <a:avLst>
              <a:gd name="adj1" fmla="val 124468"/>
              <a:gd name="adj2" fmla="val 50000"/>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圆角矩形 40"/>
          <p:cNvSpPr/>
          <p:nvPr/>
        </p:nvSpPr>
        <p:spPr>
          <a:xfrm>
            <a:off x="8887132" y="1629311"/>
            <a:ext cx="437319"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串行存储</a:t>
            </a:r>
          </a:p>
        </p:txBody>
      </p:sp>
      <p:sp>
        <p:nvSpPr>
          <p:cNvPr id="42" name="流程图: 可选过程 41"/>
          <p:cNvSpPr/>
          <p:nvPr/>
        </p:nvSpPr>
        <p:spPr>
          <a:xfrm>
            <a:off x="3719173" y="5917462"/>
            <a:ext cx="1611583" cy="432048"/>
          </a:xfrm>
          <a:prstGeom prst="flowChartAlternateProcess">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并行</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发运行</a:t>
            </a:r>
          </a:p>
        </p:txBody>
      </p:sp>
      <p:sp>
        <p:nvSpPr>
          <p:cNvPr id="2" name="直角上箭头 1"/>
          <p:cNvSpPr/>
          <p:nvPr/>
        </p:nvSpPr>
        <p:spPr>
          <a:xfrm flipH="1" flipV="1">
            <a:off x="3229118" y="1880375"/>
            <a:ext cx="3718892" cy="1061391"/>
          </a:xfrm>
          <a:prstGeom prst="bentUpArrow">
            <a:avLst>
              <a:gd name="adj1" fmla="val 12782"/>
              <a:gd name="adj2" fmla="val 14091"/>
              <a:gd name="adj3" fmla="val 13688"/>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直角上箭头 25"/>
          <p:cNvSpPr/>
          <p:nvPr/>
        </p:nvSpPr>
        <p:spPr>
          <a:xfrm flipH="1" flipV="1">
            <a:off x="4391216" y="2245323"/>
            <a:ext cx="2570490" cy="769211"/>
          </a:xfrm>
          <a:prstGeom prst="bentUpArrow">
            <a:avLst>
              <a:gd name="adj1" fmla="val 16782"/>
              <a:gd name="adj2" fmla="val 15544"/>
              <a:gd name="adj3" fmla="val 18456"/>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下箭头 3"/>
          <p:cNvSpPr/>
          <p:nvPr/>
        </p:nvSpPr>
        <p:spPr>
          <a:xfrm>
            <a:off x="5612299" y="2381620"/>
            <a:ext cx="322484" cy="641336"/>
          </a:xfrm>
          <a:prstGeom prst="downArrow">
            <a:avLst>
              <a:gd name="adj1" fmla="val 42730"/>
              <a:gd name="adj2" fmla="val 50000"/>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6181467" y="1613837"/>
            <a:ext cx="410363" cy="1594465"/>
          </a:xfrm>
          <a:prstGeom prst="roundRect">
            <a:avLst/>
          </a:prstGeom>
          <a:solidFill>
            <a:schemeClr val="tx2">
              <a:lumMod val="20000"/>
              <a:lumOff val="80000"/>
            </a:schemeClr>
          </a:solid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n w="0"/>
                <a:solidFill>
                  <a:schemeClr val="tx1"/>
                </a:solidFill>
                <a:effectLst>
                  <a:outerShdw blurRad="50800" dist="38100" dir="18900000" algn="bl" rotWithShape="0">
                    <a:prstClr val="black">
                      <a:alpha val="40000"/>
                    </a:prstClr>
                  </a:outerShdw>
                </a:effectLst>
                <a:latin typeface="微软雅黑" panose="020B0503020204020204" pitchFamily="34" charset="-122"/>
                <a:ea typeface="微软雅黑" panose="020B0503020204020204" pitchFamily="34" charset="-122"/>
              </a:rPr>
              <a:t>进程描述块</a:t>
            </a:r>
          </a:p>
        </p:txBody>
      </p:sp>
    </p:spTree>
    <p:extLst>
      <p:ext uri="{BB962C8B-B14F-4D97-AF65-F5344CB8AC3E}">
        <p14:creationId xmlns:p14="http://schemas.microsoft.com/office/powerpoint/2010/main" val="1685854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圆角矩形 185345"/>
          <p:cNvSpPr/>
          <p:nvPr/>
        </p:nvSpPr>
        <p:spPr>
          <a:xfrm>
            <a:off x="2927350" y="1054101"/>
            <a:ext cx="6083300" cy="1008063"/>
          </a:xfrm>
          <a:prstGeom prst="roundRect">
            <a:avLst>
              <a:gd name="adj" fmla="val 50000"/>
            </a:avLst>
          </a:prstGeom>
          <a:gradFill rotWithShape="1">
            <a:gsLst>
              <a:gs pos="0">
                <a:schemeClr val="accent1"/>
              </a:gs>
              <a:gs pos="50000">
                <a:schemeClr val="accent1">
                  <a:gamma/>
                  <a:tint val="24314"/>
                  <a:invGamma/>
                </a:schemeClr>
              </a:gs>
              <a:gs pos="100000">
                <a:schemeClr val="accent1"/>
              </a:gs>
            </a:gsLst>
            <a:lin ang="0" scaled="1"/>
            <a:tileRect/>
          </a:gradFill>
          <a:ln w="19050">
            <a:noFill/>
          </a:ln>
        </p:spPr>
        <p:txBody>
          <a:bodyPr wrap="none" anchor="ctr"/>
          <a:lstStyle/>
          <a:p>
            <a:pPr>
              <a:spcBef>
                <a:spcPct val="0"/>
              </a:spcBef>
              <a:spcAft>
                <a:spcPct val="0"/>
              </a:spcAft>
            </a:pPr>
            <a:r>
              <a:rPr lang="en-US" altLang="zh-CN" sz="2800" dirty="0">
                <a:solidFill>
                  <a:schemeClr val="accent2">
                    <a:lumMod val="50000"/>
                  </a:schemeClr>
                </a:solidFill>
                <a:latin typeface="微软雅黑" panose="020B0503020204020204" pitchFamily="34" charset="-122"/>
                <a:ea typeface="微软雅黑" panose="020B0503020204020204" pitchFamily="34" charset="-122"/>
                <a:cs typeface="微软雅黑 Light" panose="020B0502040204020203" charset="-122"/>
              </a:rPr>
              <a:t>             WINDOWS</a:t>
            </a:r>
            <a:r>
              <a:rPr lang="zh-CN" altLang="en-US" sz="2800" dirty="0">
                <a:solidFill>
                  <a:schemeClr val="accent2">
                    <a:lumMod val="50000"/>
                  </a:schemeClr>
                </a:solidFill>
                <a:latin typeface="微软雅黑" panose="020B0503020204020204" pitchFamily="34" charset="-122"/>
                <a:ea typeface="微软雅黑" panose="020B0503020204020204" pitchFamily="34" charset="-122"/>
                <a:cs typeface="微软雅黑 Light" panose="020B0502040204020203" charset="-122"/>
              </a:rPr>
              <a:t>进程基本概念</a:t>
            </a:r>
          </a:p>
        </p:txBody>
      </p:sp>
      <p:sp>
        <p:nvSpPr>
          <p:cNvPr id="185347" name="圆角矩形 185346"/>
          <p:cNvSpPr/>
          <p:nvPr/>
        </p:nvSpPr>
        <p:spPr>
          <a:xfrm>
            <a:off x="3286820" y="5375276"/>
            <a:ext cx="6553596" cy="1008063"/>
          </a:xfrm>
          <a:prstGeom prst="roundRect">
            <a:avLst>
              <a:gd name="adj" fmla="val 50000"/>
            </a:avLst>
          </a:prstGeom>
          <a:gradFill rotWithShape="1">
            <a:gsLst>
              <a:gs pos="0">
                <a:schemeClr val="bg2"/>
              </a:gs>
              <a:gs pos="50000">
                <a:schemeClr val="accent2">
                  <a:gamma/>
                  <a:tint val="24314"/>
                  <a:invGamma/>
                </a:schemeClr>
              </a:gs>
              <a:gs pos="100000">
                <a:schemeClr val="accent2"/>
              </a:gs>
            </a:gsLst>
            <a:lin ang="0" scaled="1"/>
            <a:tileRect/>
          </a:gradFill>
          <a:ln w="19050">
            <a:noFill/>
          </a:ln>
        </p:spPr>
        <p:txBody>
          <a:bodyPr wrap="none" anchor="ctr"/>
          <a:lstStyle/>
          <a:p>
            <a:pPr algn="l">
              <a:lnSpc>
                <a:spcPct val="100000"/>
              </a:lnSpc>
              <a:spcBef>
                <a:spcPct val="0"/>
              </a:spcBef>
              <a:spcAft>
                <a:spcPct val="0"/>
              </a:spcAft>
            </a:pPr>
            <a:r>
              <a:rPr lang="en-US" altLang="zh-CN" sz="2800" dirty="0">
                <a:solidFill>
                  <a:schemeClr val="accent6">
                    <a:lumMod val="75000"/>
                  </a:schemeClr>
                </a:solidFill>
                <a:latin typeface="微软雅黑" panose="020B0503020204020204" pitchFamily="34" charset="-122"/>
                <a:ea typeface="微软雅黑" panose="020B0503020204020204" pitchFamily="34" charset="-122"/>
                <a:cs typeface="微软雅黑 Light" panose="020B0502040204020203" charset="-122"/>
              </a:rPr>
              <a:t>           </a:t>
            </a:r>
            <a:r>
              <a:rPr lang="zh-CN" altLang="en-US" sz="2800" dirty="0">
                <a:solidFill>
                  <a:schemeClr val="accent6">
                    <a:lumMod val="75000"/>
                  </a:schemeClr>
                </a:solidFill>
                <a:latin typeface="微软雅黑" panose="020B0503020204020204" pitchFamily="34" charset="-122"/>
                <a:ea typeface="微软雅黑" panose="020B0503020204020204" pitchFamily="34" charset="-122"/>
                <a:cs typeface="微软雅黑 Light" panose="020B0502040204020203" charset="-122"/>
              </a:rPr>
              <a:t>与其它操作系统进程的差异</a:t>
            </a:r>
          </a:p>
        </p:txBody>
      </p:sp>
      <p:sp>
        <p:nvSpPr>
          <p:cNvPr id="185348" name="圆角矩形 185347"/>
          <p:cNvSpPr/>
          <p:nvPr/>
        </p:nvSpPr>
        <p:spPr>
          <a:xfrm>
            <a:off x="4151312" y="2493963"/>
            <a:ext cx="6337301" cy="1008062"/>
          </a:xfrm>
          <a:prstGeom prst="roundRect">
            <a:avLst>
              <a:gd name="adj" fmla="val 50000"/>
            </a:avLst>
          </a:prstGeom>
          <a:gradFill rotWithShape="1">
            <a:gsLst>
              <a:gs pos="0">
                <a:schemeClr val="accent3"/>
              </a:gs>
              <a:gs pos="50000">
                <a:schemeClr val="hlink">
                  <a:gamma/>
                  <a:tint val="24314"/>
                  <a:invGamma/>
                </a:schemeClr>
              </a:gs>
              <a:gs pos="100000">
                <a:schemeClr val="hlink"/>
              </a:gs>
            </a:gsLst>
            <a:lin ang="0" scaled="1"/>
            <a:tileRect/>
          </a:gradFill>
          <a:ln w="19050">
            <a:noFill/>
          </a:ln>
        </p:spPr>
        <p:txBody>
          <a:bodyPr anchor="ctr"/>
          <a:lstStyle/>
          <a:p>
            <a:pPr algn="l">
              <a:lnSpc>
                <a:spcPct val="100000"/>
              </a:lnSpc>
              <a:spcBef>
                <a:spcPct val="0"/>
              </a:spcBef>
              <a:spcAft>
                <a:spcPct val="0"/>
              </a:spcAft>
              <a:buClr>
                <a:schemeClr val="bg1"/>
              </a:buClr>
            </a:pPr>
            <a:r>
              <a:rPr lang="en-US" altLang="zh-CN" sz="2800" dirty="0">
                <a:solidFill>
                  <a:schemeClr val="accent2">
                    <a:lumMod val="50000"/>
                  </a:schemeClr>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800" dirty="0">
                <a:solidFill>
                  <a:schemeClr val="accent2">
                    <a:lumMod val="50000"/>
                  </a:schemeClr>
                </a:solidFill>
                <a:latin typeface="微软雅黑" panose="020B0503020204020204" pitchFamily="34" charset="-122"/>
                <a:ea typeface="微软雅黑" panose="020B0503020204020204" pitchFamily="34" charset="-122"/>
                <a:cs typeface="Arial" panose="020B0604020202020204" pitchFamily="34" charset="0"/>
              </a:rPr>
              <a:t>各种不同的通信机制及异同</a:t>
            </a:r>
            <a:endParaRPr lang="en-US" altLang="zh-CN" sz="2800" dirty="0">
              <a:solidFill>
                <a:schemeClr val="accent2">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85349" name="圆角矩形 185348"/>
          <p:cNvSpPr/>
          <p:nvPr/>
        </p:nvSpPr>
        <p:spPr>
          <a:xfrm>
            <a:off x="4405312" y="4006851"/>
            <a:ext cx="6155183" cy="1008063"/>
          </a:xfrm>
          <a:prstGeom prst="roundRect">
            <a:avLst>
              <a:gd name="adj" fmla="val 50000"/>
            </a:avLst>
          </a:prstGeom>
          <a:gradFill rotWithShape="1">
            <a:gsLst>
              <a:gs pos="0">
                <a:schemeClr val="accent5"/>
              </a:gs>
              <a:gs pos="50000">
                <a:schemeClr val="folHlink">
                  <a:gamma/>
                  <a:tint val="24314"/>
                  <a:invGamma/>
                </a:schemeClr>
              </a:gs>
              <a:gs pos="100000">
                <a:schemeClr val="folHlink"/>
              </a:gs>
            </a:gsLst>
            <a:lin ang="0" scaled="1"/>
            <a:tileRect/>
          </a:gradFill>
          <a:ln w="19050">
            <a:noFill/>
          </a:ln>
        </p:spPr>
        <p:txBody>
          <a:bodyPr wrap="none" anchor="ctr"/>
          <a:lstStyle/>
          <a:p>
            <a:pPr algn="l">
              <a:lnSpc>
                <a:spcPct val="100000"/>
              </a:lnSpc>
              <a:spcBef>
                <a:spcPct val="0"/>
              </a:spcBef>
              <a:spcAft>
                <a:spcPct val="0"/>
              </a:spcAft>
            </a:pPr>
            <a:r>
              <a:rPr lang="en-US" altLang="zh-CN" sz="2800" dirty="0">
                <a:solidFill>
                  <a:schemeClr val="accent2">
                    <a:lumMod val="50000"/>
                  </a:schemeClr>
                </a:solidFill>
                <a:latin typeface="微软雅黑" panose="020B0503020204020204" pitchFamily="34" charset="-122"/>
                <a:ea typeface="微软雅黑" panose="020B0503020204020204" pitchFamily="34" charset="-122"/>
                <a:cs typeface="微软雅黑 Light" panose="020B0502040204020203" charset="-122"/>
              </a:rPr>
              <a:t>            WINDOWS</a:t>
            </a:r>
            <a:r>
              <a:rPr lang="zh-CN" altLang="en-US" sz="2800" dirty="0">
                <a:solidFill>
                  <a:schemeClr val="accent2">
                    <a:lumMod val="50000"/>
                  </a:schemeClr>
                </a:solidFill>
                <a:latin typeface="微软雅黑" panose="020B0503020204020204" pitchFamily="34" charset="-122"/>
                <a:ea typeface="微软雅黑" panose="020B0503020204020204" pitchFamily="34" charset="-122"/>
                <a:cs typeface="微软雅黑 Light" panose="020B0502040204020203" charset="-122"/>
              </a:rPr>
              <a:t>进程间通信机制</a:t>
            </a:r>
          </a:p>
        </p:txBody>
      </p:sp>
      <p:sp>
        <p:nvSpPr>
          <p:cNvPr id="185350" name="矩形 185349"/>
          <p:cNvSpPr/>
          <p:nvPr/>
        </p:nvSpPr>
        <p:spPr>
          <a:xfrm>
            <a:off x="4601927" y="-25398"/>
            <a:ext cx="3923382" cy="792163"/>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3600" b="1" u="none" kern="1200" baseline="0">
                <a:solidFill>
                  <a:srgbClr val="0000FF"/>
                </a:solidFill>
                <a:latin typeface="Times New Roman" panose="02020603050405020304" pitchFamily="18" charset="0"/>
                <a:ea typeface="宋体" panose="02010600030101010101" pitchFamily="2" charset="-122"/>
              </a:defRPr>
            </a:lvl1pPr>
          </a:lstStyle>
          <a:p>
            <a:pPr>
              <a:buClr>
                <a:srgbClr val="FF0066"/>
              </a:buClr>
            </a:pPr>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本章要求</a:t>
            </a:r>
          </a:p>
        </p:txBody>
      </p:sp>
      <p:grpSp>
        <p:nvGrpSpPr>
          <p:cNvPr id="185351" name="组合 185350"/>
          <p:cNvGrpSpPr/>
          <p:nvPr/>
        </p:nvGrpSpPr>
        <p:grpSpPr>
          <a:xfrm>
            <a:off x="4152900" y="2133600"/>
            <a:ext cx="1512888" cy="1511300"/>
            <a:chOff x="657" y="800"/>
            <a:chExt cx="953" cy="952"/>
          </a:xfrm>
        </p:grpSpPr>
        <p:grpSp>
          <p:nvGrpSpPr>
            <p:cNvPr id="185352" name="组合 185351"/>
            <p:cNvGrpSpPr/>
            <p:nvPr/>
          </p:nvGrpSpPr>
          <p:grpSpPr>
            <a:xfrm>
              <a:off x="657" y="800"/>
              <a:ext cx="953" cy="952"/>
              <a:chOff x="2200" y="1570"/>
              <a:chExt cx="1496" cy="1496"/>
            </a:xfrm>
          </p:grpSpPr>
          <p:sp>
            <p:nvSpPr>
              <p:cNvPr id="185353" name="椭圆 185352"/>
              <p:cNvSpPr/>
              <p:nvPr/>
            </p:nvSpPr>
            <p:spPr>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185354" name="椭圆 185353"/>
              <p:cNvSpPr/>
              <p:nvPr/>
            </p:nvSpPr>
            <p:spPr>
              <a:xfrm>
                <a:off x="2200" y="1570"/>
                <a:ext cx="1496" cy="1496"/>
              </a:xfrm>
              <a:prstGeom prst="ellipse">
                <a:avLst/>
              </a:prstGeom>
              <a:gradFill rotWithShape="1">
                <a:gsLst>
                  <a:gs pos="0">
                    <a:schemeClr val="hlink">
                      <a:gamma/>
                      <a:tint val="69804"/>
                      <a:invGamma/>
                    </a:schemeClr>
                  </a:gs>
                  <a:gs pos="100000">
                    <a:schemeClr val="hlink"/>
                  </a:gs>
                </a:gsLst>
                <a:lin ang="2700000" scaled="1"/>
                <a:tileRect/>
              </a:gradFill>
              <a:ln w="38100">
                <a:noFill/>
              </a:ln>
            </p:spPr>
            <p:txBody>
              <a:bodyPr/>
              <a:lstStyle/>
              <a:p>
                <a:endParaRPr lang="zh-CN" altLang="en-US"/>
              </a:p>
            </p:txBody>
          </p:sp>
          <p:sp>
            <p:nvSpPr>
              <p:cNvPr id="185355" name="椭圆 185354"/>
              <p:cNvSpPr/>
              <p:nvPr/>
            </p:nvSpPr>
            <p:spPr>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185356" name="椭圆 185355"/>
              <p:cNvSpPr/>
              <p:nvPr/>
            </p:nvSpPr>
            <p:spPr>
              <a:xfrm>
                <a:off x="2298" y="1668"/>
                <a:ext cx="1300" cy="1300"/>
              </a:xfrm>
              <a:prstGeom prst="ellipse">
                <a:avLst/>
              </a:prstGeom>
              <a:gradFill rotWithShape="1">
                <a:gsLst>
                  <a:gs pos="0">
                    <a:schemeClr val="hlink"/>
                  </a:gs>
                  <a:gs pos="100000">
                    <a:schemeClr val="hlink">
                      <a:gamma/>
                      <a:shade val="48627"/>
                      <a:invGamma/>
                    </a:schemeClr>
                  </a:gs>
                </a:gsLst>
                <a:lin ang="2700000" scaled="1"/>
                <a:tileRect/>
              </a:gradFill>
              <a:ln w="38100">
                <a:noFill/>
              </a:ln>
            </p:spPr>
            <p:txBody>
              <a:bodyPr/>
              <a:lstStyle/>
              <a:p>
                <a:endParaRPr lang="zh-CN" altLang="en-US"/>
              </a:p>
            </p:txBody>
          </p:sp>
          <p:sp>
            <p:nvSpPr>
              <p:cNvPr id="185357" name="椭圆 185356"/>
              <p:cNvSpPr/>
              <p:nvPr/>
            </p:nvSpPr>
            <p:spPr>
              <a:xfrm>
                <a:off x="2363" y="1733"/>
                <a:ext cx="1170" cy="1170"/>
              </a:xfrm>
              <a:prstGeom prst="ellipse">
                <a:avLst/>
              </a:prstGeom>
              <a:gradFill rotWithShape="1">
                <a:gsLst>
                  <a:gs pos="0">
                    <a:schemeClr val="hlink">
                      <a:gamma/>
                      <a:shade val="46275"/>
                      <a:invGamma/>
                    </a:schemeClr>
                  </a:gs>
                  <a:gs pos="100000">
                    <a:schemeClr val="hlink"/>
                  </a:gs>
                </a:gsLst>
                <a:lin ang="5400000" scaled="1"/>
                <a:tileRect/>
              </a:gradFill>
              <a:ln w="38100">
                <a:noFill/>
              </a:ln>
            </p:spPr>
            <p:txBody>
              <a:bodyPr/>
              <a:lstStyle/>
              <a:p>
                <a:endParaRPr lang="zh-CN" altLang="en-US"/>
              </a:p>
            </p:txBody>
          </p:sp>
        </p:grpSp>
        <p:sp>
          <p:nvSpPr>
            <p:cNvPr id="185358" name="矩形 185357"/>
            <p:cNvSpPr/>
            <p:nvPr/>
          </p:nvSpPr>
          <p:spPr>
            <a:xfrm>
              <a:off x="901" y="1131"/>
              <a:ext cx="450" cy="327"/>
            </a:xfrm>
            <a:prstGeom prst="rect">
              <a:avLst/>
            </a:prstGeom>
            <a:noFill/>
            <a:ln w="9525">
              <a:noFill/>
            </a:ln>
          </p:spPr>
          <p:txBody>
            <a:bodyPr wrap="none" lIns="0" rIns="0" anchor="t">
              <a:spAutoFit/>
            </a:bodyPr>
            <a:lstStyle/>
            <a:p>
              <a:pPr>
                <a:lnSpc>
                  <a:spcPct val="100000"/>
                </a:lnSpc>
                <a:spcBef>
                  <a:spcPct val="0"/>
                </a:spcBef>
                <a:spcAft>
                  <a:spcPct val="0"/>
                </a:spcAft>
              </a:pPr>
              <a:r>
                <a:rPr lang="zh-CN" altLang="en-US" sz="2800" dirty="0">
                  <a:solidFill>
                    <a:schemeClr val="bg1"/>
                  </a:solidFill>
                  <a:latin typeface="微软雅黑" panose="020B0503020204020204" pitchFamily="34" charset="-122"/>
                  <a:ea typeface="微软雅黑" panose="020B0503020204020204" pitchFamily="34" charset="-122"/>
                </a:rPr>
                <a:t>掌握</a:t>
              </a:r>
            </a:p>
          </p:txBody>
        </p:sp>
      </p:grpSp>
      <p:grpSp>
        <p:nvGrpSpPr>
          <p:cNvPr id="185359" name="组合 185358"/>
          <p:cNvGrpSpPr/>
          <p:nvPr/>
        </p:nvGrpSpPr>
        <p:grpSpPr>
          <a:xfrm>
            <a:off x="4260850" y="3717925"/>
            <a:ext cx="1512888" cy="1511300"/>
            <a:chOff x="975" y="2298"/>
            <a:chExt cx="953" cy="952"/>
          </a:xfrm>
        </p:grpSpPr>
        <p:grpSp>
          <p:nvGrpSpPr>
            <p:cNvPr id="185360" name="组合 185359"/>
            <p:cNvGrpSpPr/>
            <p:nvPr/>
          </p:nvGrpSpPr>
          <p:grpSpPr>
            <a:xfrm>
              <a:off x="975" y="2298"/>
              <a:ext cx="953" cy="952"/>
              <a:chOff x="2200" y="1570"/>
              <a:chExt cx="1496" cy="1496"/>
            </a:xfrm>
          </p:grpSpPr>
          <p:sp>
            <p:nvSpPr>
              <p:cNvPr id="185361" name="椭圆 185360"/>
              <p:cNvSpPr/>
              <p:nvPr/>
            </p:nvSpPr>
            <p:spPr>
              <a:xfrm>
                <a:off x="2200" y="1570"/>
                <a:ext cx="1496" cy="1496"/>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tileRect/>
              </a:gradFill>
              <a:ln w="38100">
                <a:noFill/>
              </a:ln>
            </p:spPr>
            <p:txBody>
              <a:bodyPr/>
              <a:lstStyle/>
              <a:p>
                <a:endParaRPr lang="zh-CN" altLang="en-US"/>
              </a:p>
            </p:txBody>
          </p:sp>
          <p:sp>
            <p:nvSpPr>
              <p:cNvPr id="185362" name="椭圆 185361"/>
              <p:cNvSpPr/>
              <p:nvPr/>
            </p:nvSpPr>
            <p:spPr>
              <a:xfrm>
                <a:off x="2200" y="1570"/>
                <a:ext cx="1496" cy="1496"/>
              </a:xfrm>
              <a:prstGeom prst="ellipse">
                <a:avLst/>
              </a:prstGeom>
              <a:gradFill rotWithShape="1">
                <a:gsLst>
                  <a:gs pos="0">
                    <a:schemeClr val="folHlink">
                      <a:gamma/>
                      <a:tint val="66667"/>
                      <a:invGamma/>
                    </a:schemeClr>
                  </a:gs>
                  <a:gs pos="100000">
                    <a:schemeClr val="folHlink"/>
                  </a:gs>
                </a:gsLst>
                <a:lin ang="2700000" scaled="1"/>
                <a:tileRect/>
              </a:gradFill>
              <a:ln w="38100">
                <a:noFill/>
              </a:ln>
            </p:spPr>
            <p:txBody>
              <a:bodyPr/>
              <a:lstStyle/>
              <a:p>
                <a:endParaRPr lang="zh-CN" altLang="en-US"/>
              </a:p>
            </p:txBody>
          </p:sp>
          <p:sp>
            <p:nvSpPr>
              <p:cNvPr id="185363" name="椭圆 185362"/>
              <p:cNvSpPr/>
              <p:nvPr/>
            </p:nvSpPr>
            <p:spPr>
              <a:xfrm>
                <a:off x="2298" y="1668"/>
                <a:ext cx="1300" cy="1300"/>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tileRect/>
              </a:gradFill>
              <a:ln w="38100">
                <a:noFill/>
              </a:ln>
            </p:spPr>
            <p:txBody>
              <a:bodyPr/>
              <a:lstStyle/>
              <a:p>
                <a:endParaRPr lang="zh-CN" altLang="en-US"/>
              </a:p>
            </p:txBody>
          </p:sp>
          <p:sp>
            <p:nvSpPr>
              <p:cNvPr id="185364" name="椭圆 185363"/>
              <p:cNvSpPr/>
              <p:nvPr/>
            </p:nvSpPr>
            <p:spPr>
              <a:xfrm>
                <a:off x="2298" y="1668"/>
                <a:ext cx="1300" cy="1300"/>
              </a:xfrm>
              <a:prstGeom prst="ellipse">
                <a:avLst/>
              </a:prstGeom>
              <a:gradFill rotWithShape="1">
                <a:gsLst>
                  <a:gs pos="0">
                    <a:schemeClr val="folHlink"/>
                  </a:gs>
                  <a:gs pos="100000">
                    <a:schemeClr val="folHlink">
                      <a:gamma/>
                      <a:shade val="48627"/>
                      <a:invGamma/>
                    </a:schemeClr>
                  </a:gs>
                </a:gsLst>
                <a:lin ang="2700000" scaled="1"/>
                <a:tileRect/>
              </a:gradFill>
              <a:ln w="38100">
                <a:noFill/>
              </a:ln>
            </p:spPr>
            <p:txBody>
              <a:bodyPr/>
              <a:lstStyle/>
              <a:p>
                <a:endParaRPr lang="zh-CN" altLang="en-US"/>
              </a:p>
            </p:txBody>
          </p:sp>
          <p:sp>
            <p:nvSpPr>
              <p:cNvPr id="185365" name="椭圆 185364"/>
              <p:cNvSpPr/>
              <p:nvPr/>
            </p:nvSpPr>
            <p:spPr>
              <a:xfrm>
                <a:off x="2363" y="1733"/>
                <a:ext cx="1170" cy="1170"/>
              </a:xfrm>
              <a:prstGeom prst="ellipse">
                <a:avLst/>
              </a:prstGeom>
              <a:gradFill rotWithShape="1">
                <a:gsLst>
                  <a:gs pos="0">
                    <a:schemeClr val="folHlink">
                      <a:gamma/>
                      <a:shade val="46275"/>
                      <a:invGamma/>
                    </a:schemeClr>
                  </a:gs>
                  <a:gs pos="100000">
                    <a:schemeClr val="folHlink"/>
                  </a:gs>
                </a:gsLst>
                <a:lin ang="5400000" scaled="1"/>
                <a:tileRect/>
              </a:gradFill>
              <a:ln w="38100">
                <a:noFill/>
              </a:ln>
            </p:spPr>
            <p:txBody>
              <a:bodyPr/>
              <a:lstStyle/>
              <a:p>
                <a:endParaRPr lang="zh-CN" altLang="en-US"/>
              </a:p>
            </p:txBody>
          </p:sp>
        </p:grpSp>
        <p:sp>
          <p:nvSpPr>
            <p:cNvPr id="185366" name="矩形 185365"/>
            <p:cNvSpPr/>
            <p:nvPr/>
          </p:nvSpPr>
          <p:spPr>
            <a:xfrm>
              <a:off x="1174" y="2601"/>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微软雅黑" panose="020B0503020204020204" pitchFamily="34" charset="-122"/>
                  <a:ea typeface="微软雅黑" panose="020B0503020204020204" pitchFamily="34" charset="-122"/>
                </a:rPr>
                <a:t>熟悉</a:t>
              </a:r>
            </a:p>
          </p:txBody>
        </p:sp>
      </p:grpSp>
      <p:grpSp>
        <p:nvGrpSpPr>
          <p:cNvPr id="185367" name="组合 185366"/>
          <p:cNvGrpSpPr/>
          <p:nvPr/>
        </p:nvGrpSpPr>
        <p:grpSpPr>
          <a:xfrm>
            <a:off x="2927350" y="5086350"/>
            <a:ext cx="1512888" cy="1511300"/>
            <a:chOff x="1611" y="2750"/>
            <a:chExt cx="953" cy="952"/>
          </a:xfrm>
        </p:grpSpPr>
        <p:grpSp>
          <p:nvGrpSpPr>
            <p:cNvPr id="185368" name="组合 185367"/>
            <p:cNvGrpSpPr/>
            <p:nvPr/>
          </p:nvGrpSpPr>
          <p:grpSpPr>
            <a:xfrm>
              <a:off x="1611" y="2750"/>
              <a:ext cx="953" cy="952"/>
              <a:chOff x="2200" y="1570"/>
              <a:chExt cx="1496" cy="1496"/>
            </a:xfrm>
          </p:grpSpPr>
          <p:sp>
            <p:nvSpPr>
              <p:cNvPr id="185369" name="椭圆 185368"/>
              <p:cNvSpPr/>
              <p:nvPr/>
            </p:nvSpPr>
            <p:spPr>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185370" name="椭圆 185369"/>
              <p:cNvSpPr/>
              <p:nvPr/>
            </p:nvSpPr>
            <p:spPr>
              <a:xfrm>
                <a:off x="2200" y="1570"/>
                <a:ext cx="1496" cy="1496"/>
              </a:xfrm>
              <a:prstGeom prst="ellipse">
                <a:avLst/>
              </a:prstGeom>
              <a:gradFill rotWithShape="1">
                <a:gsLst>
                  <a:gs pos="0">
                    <a:schemeClr val="accent2">
                      <a:gamma/>
                      <a:tint val="69804"/>
                      <a:invGamma/>
                    </a:schemeClr>
                  </a:gs>
                  <a:gs pos="100000">
                    <a:schemeClr val="accent2"/>
                  </a:gs>
                </a:gsLst>
                <a:lin ang="2700000" scaled="1"/>
                <a:tileRect/>
              </a:gradFill>
              <a:ln w="38100">
                <a:noFill/>
              </a:ln>
            </p:spPr>
            <p:txBody>
              <a:bodyPr/>
              <a:lstStyle/>
              <a:p>
                <a:endParaRPr lang="zh-CN" altLang="en-US"/>
              </a:p>
            </p:txBody>
          </p:sp>
          <p:sp>
            <p:nvSpPr>
              <p:cNvPr id="185371" name="椭圆 185370"/>
              <p:cNvSpPr/>
              <p:nvPr/>
            </p:nvSpPr>
            <p:spPr>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185372" name="椭圆 185371"/>
              <p:cNvSpPr/>
              <p:nvPr/>
            </p:nvSpPr>
            <p:spPr>
              <a:xfrm>
                <a:off x="2298" y="1668"/>
                <a:ext cx="1300" cy="1300"/>
              </a:xfrm>
              <a:prstGeom prst="ellipse">
                <a:avLst/>
              </a:prstGeom>
              <a:gradFill rotWithShape="1">
                <a:gsLst>
                  <a:gs pos="0">
                    <a:schemeClr val="accent2"/>
                  </a:gs>
                  <a:gs pos="100000">
                    <a:schemeClr val="accent2">
                      <a:gamma/>
                      <a:shade val="48627"/>
                      <a:invGamma/>
                    </a:schemeClr>
                  </a:gs>
                </a:gsLst>
                <a:lin ang="2700000" scaled="1"/>
                <a:tileRect/>
              </a:gradFill>
              <a:ln w="38100">
                <a:noFill/>
              </a:ln>
            </p:spPr>
            <p:txBody>
              <a:bodyPr/>
              <a:lstStyle/>
              <a:p>
                <a:endParaRPr lang="zh-CN" altLang="en-US"/>
              </a:p>
            </p:txBody>
          </p:sp>
          <p:sp>
            <p:nvSpPr>
              <p:cNvPr id="185373" name="椭圆 185372"/>
              <p:cNvSpPr/>
              <p:nvPr/>
            </p:nvSpPr>
            <p:spPr>
              <a:xfrm>
                <a:off x="2363" y="1733"/>
                <a:ext cx="1170" cy="1170"/>
              </a:xfrm>
              <a:prstGeom prst="ellipse">
                <a:avLst/>
              </a:prstGeom>
              <a:gradFill rotWithShape="1">
                <a:gsLst>
                  <a:gs pos="0">
                    <a:schemeClr val="accent2">
                      <a:gamma/>
                      <a:shade val="46275"/>
                      <a:invGamma/>
                    </a:schemeClr>
                  </a:gs>
                  <a:gs pos="100000">
                    <a:schemeClr val="accent2"/>
                  </a:gs>
                </a:gsLst>
                <a:lin ang="5400000" scaled="1"/>
                <a:tileRect/>
              </a:gradFill>
              <a:ln w="38100">
                <a:noFill/>
              </a:ln>
            </p:spPr>
            <p:txBody>
              <a:bodyPr/>
              <a:lstStyle/>
              <a:p>
                <a:endParaRPr lang="zh-CN" altLang="en-US"/>
              </a:p>
            </p:txBody>
          </p:sp>
        </p:grpSp>
        <p:sp>
          <p:nvSpPr>
            <p:cNvPr id="185374" name="矩形 185373"/>
            <p:cNvSpPr/>
            <p:nvPr/>
          </p:nvSpPr>
          <p:spPr>
            <a:xfrm>
              <a:off x="1822" y="3055"/>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微软雅黑" panose="020B0503020204020204" pitchFamily="34" charset="-122"/>
                  <a:ea typeface="微软雅黑" panose="020B0503020204020204" pitchFamily="34" charset="-122"/>
                </a:rPr>
                <a:t>了解</a:t>
              </a:r>
            </a:p>
          </p:txBody>
        </p:sp>
      </p:grpSp>
      <p:grpSp>
        <p:nvGrpSpPr>
          <p:cNvPr id="185375" name="组合 185374"/>
          <p:cNvGrpSpPr/>
          <p:nvPr/>
        </p:nvGrpSpPr>
        <p:grpSpPr>
          <a:xfrm>
            <a:off x="2855914" y="838200"/>
            <a:ext cx="1512887" cy="1511300"/>
            <a:chOff x="999" y="3249"/>
            <a:chExt cx="953" cy="952"/>
          </a:xfrm>
        </p:grpSpPr>
        <p:grpSp>
          <p:nvGrpSpPr>
            <p:cNvPr id="185376" name="组合 185375"/>
            <p:cNvGrpSpPr/>
            <p:nvPr/>
          </p:nvGrpSpPr>
          <p:grpSpPr>
            <a:xfrm>
              <a:off x="999" y="3249"/>
              <a:ext cx="953" cy="952"/>
              <a:chOff x="2200" y="1570"/>
              <a:chExt cx="1496" cy="1496"/>
            </a:xfrm>
          </p:grpSpPr>
          <p:sp>
            <p:nvSpPr>
              <p:cNvPr id="185377" name="椭圆 185376"/>
              <p:cNvSpPr/>
              <p:nvPr/>
            </p:nvSpPr>
            <p:spPr>
              <a:xfrm>
                <a:off x="2200" y="1570"/>
                <a:ext cx="1496" cy="1496"/>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tileRect/>
              </a:gradFill>
              <a:ln w="38100">
                <a:noFill/>
              </a:ln>
            </p:spPr>
            <p:txBody>
              <a:bodyPr/>
              <a:lstStyle/>
              <a:p>
                <a:endParaRPr lang="zh-CN" altLang="en-US"/>
              </a:p>
            </p:txBody>
          </p:sp>
          <p:sp>
            <p:nvSpPr>
              <p:cNvPr id="185378" name="椭圆 185377"/>
              <p:cNvSpPr/>
              <p:nvPr/>
            </p:nvSpPr>
            <p:spPr>
              <a:xfrm>
                <a:off x="2200" y="1570"/>
                <a:ext cx="1496" cy="1496"/>
              </a:xfrm>
              <a:prstGeom prst="ellipse">
                <a:avLst/>
              </a:prstGeom>
              <a:gradFill rotWithShape="1">
                <a:gsLst>
                  <a:gs pos="0">
                    <a:schemeClr val="accent1">
                      <a:gamma/>
                      <a:tint val="57255"/>
                      <a:invGamma/>
                    </a:schemeClr>
                  </a:gs>
                  <a:gs pos="100000">
                    <a:schemeClr val="accent1"/>
                  </a:gs>
                </a:gsLst>
                <a:lin ang="2700000" scaled="1"/>
                <a:tileRect/>
              </a:gradFill>
              <a:ln w="38100">
                <a:noFill/>
              </a:ln>
            </p:spPr>
            <p:txBody>
              <a:bodyPr/>
              <a:lstStyle/>
              <a:p>
                <a:endParaRPr lang="zh-CN" altLang="en-US"/>
              </a:p>
            </p:txBody>
          </p:sp>
          <p:sp>
            <p:nvSpPr>
              <p:cNvPr id="185379" name="椭圆 185378"/>
              <p:cNvSpPr/>
              <p:nvPr/>
            </p:nvSpPr>
            <p:spPr>
              <a:xfrm>
                <a:off x="2298" y="1668"/>
                <a:ext cx="1300" cy="1300"/>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tileRect/>
              </a:gradFill>
              <a:ln w="38100">
                <a:noFill/>
              </a:ln>
            </p:spPr>
            <p:txBody>
              <a:bodyPr/>
              <a:lstStyle/>
              <a:p>
                <a:endParaRPr lang="zh-CN" altLang="en-US"/>
              </a:p>
            </p:txBody>
          </p:sp>
          <p:sp>
            <p:nvSpPr>
              <p:cNvPr id="185380" name="椭圆 185379"/>
              <p:cNvSpPr/>
              <p:nvPr/>
            </p:nvSpPr>
            <p:spPr>
              <a:xfrm>
                <a:off x="2298" y="1668"/>
                <a:ext cx="1300" cy="1300"/>
              </a:xfrm>
              <a:prstGeom prst="ellipse">
                <a:avLst/>
              </a:prstGeom>
              <a:gradFill rotWithShape="1">
                <a:gsLst>
                  <a:gs pos="0">
                    <a:schemeClr val="accent1"/>
                  </a:gs>
                  <a:gs pos="100000">
                    <a:schemeClr val="accent1">
                      <a:gamma/>
                      <a:shade val="48627"/>
                      <a:invGamma/>
                    </a:schemeClr>
                  </a:gs>
                </a:gsLst>
                <a:lin ang="2700000" scaled="1"/>
                <a:tileRect/>
              </a:gradFill>
              <a:ln w="38100">
                <a:noFill/>
              </a:ln>
            </p:spPr>
            <p:txBody>
              <a:bodyPr/>
              <a:lstStyle/>
              <a:p>
                <a:endParaRPr lang="zh-CN" altLang="en-US"/>
              </a:p>
            </p:txBody>
          </p:sp>
          <p:sp>
            <p:nvSpPr>
              <p:cNvPr id="185381" name="椭圆 185380"/>
              <p:cNvSpPr/>
              <p:nvPr/>
            </p:nvSpPr>
            <p:spPr>
              <a:xfrm>
                <a:off x="2363" y="1733"/>
                <a:ext cx="1170" cy="1170"/>
              </a:xfrm>
              <a:prstGeom prst="ellipse">
                <a:avLst/>
              </a:prstGeom>
              <a:gradFill rotWithShape="1">
                <a:gsLst>
                  <a:gs pos="0">
                    <a:schemeClr val="accent1">
                      <a:gamma/>
                      <a:shade val="46275"/>
                      <a:invGamma/>
                    </a:schemeClr>
                  </a:gs>
                  <a:gs pos="100000">
                    <a:schemeClr val="accent1"/>
                  </a:gs>
                </a:gsLst>
                <a:lin ang="5400000" scaled="1"/>
                <a:tileRect/>
              </a:gradFill>
              <a:ln w="38100">
                <a:noFill/>
              </a:ln>
            </p:spPr>
            <p:txBody>
              <a:bodyPr/>
              <a:lstStyle/>
              <a:p>
                <a:endParaRPr lang="zh-CN" altLang="en-US"/>
              </a:p>
            </p:txBody>
          </p:sp>
        </p:grpSp>
        <p:sp>
          <p:nvSpPr>
            <p:cNvPr id="185382" name="矩形 185381"/>
            <p:cNvSpPr/>
            <p:nvPr/>
          </p:nvSpPr>
          <p:spPr>
            <a:xfrm>
              <a:off x="1202" y="3554"/>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微软雅黑" panose="020B0503020204020204" pitchFamily="34" charset="-122"/>
                  <a:ea typeface="微软雅黑" panose="020B0503020204020204" pitchFamily="34" charset="-122"/>
                </a:rPr>
                <a:t>理解</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85375"/>
                                        </p:tgtEl>
                                        <p:attrNameLst>
                                          <p:attrName>style.visibility</p:attrName>
                                        </p:attrNameLst>
                                      </p:cBhvr>
                                      <p:to>
                                        <p:strVal val="visible"/>
                                      </p:to>
                                    </p:set>
                                    <p:anim calcmode="lin" valueType="num">
                                      <p:cBhvr>
                                        <p:cTn id="7" dur="50" fill="hold"/>
                                        <p:tgtEl>
                                          <p:spTgt spid="185375"/>
                                        </p:tgtEl>
                                        <p:attrNameLst>
                                          <p:attrName>ppt_w</p:attrName>
                                        </p:attrNameLst>
                                      </p:cBhvr>
                                      <p:tavLst>
                                        <p:tav tm="0">
                                          <p:val>
                                            <p:fltVal val="0"/>
                                          </p:val>
                                        </p:tav>
                                        <p:tav tm="100000">
                                          <p:val>
                                            <p:strVal val="#ppt_w"/>
                                          </p:val>
                                        </p:tav>
                                      </p:tavLst>
                                    </p:anim>
                                    <p:anim calcmode="lin" valueType="num">
                                      <p:cBhvr>
                                        <p:cTn id="8" dur="50" fill="hold"/>
                                        <p:tgtEl>
                                          <p:spTgt spid="185375"/>
                                        </p:tgtEl>
                                        <p:attrNameLst>
                                          <p:attrName>ppt_h</p:attrName>
                                        </p:attrNameLst>
                                      </p:cBhvr>
                                      <p:tavLst>
                                        <p:tav tm="0">
                                          <p:val>
                                            <p:fltVal val="0"/>
                                          </p:val>
                                        </p:tav>
                                        <p:tav tm="100000">
                                          <p:val>
                                            <p:strVal val="#ppt_h"/>
                                          </p:val>
                                        </p:tav>
                                      </p:tavLst>
                                    </p:anim>
                                    <p:animEffect transition="in" filter="fade">
                                      <p:cBhvr>
                                        <p:cTn id="9" dur="50"/>
                                        <p:tgtEl>
                                          <p:spTgt spid="185375"/>
                                        </p:tgtEl>
                                      </p:cBhvr>
                                    </p:animEffect>
                                  </p:childTnLst>
                                </p:cTn>
                              </p:par>
                            </p:childTnLst>
                          </p:cTn>
                        </p:par>
                        <p:par>
                          <p:cTn id="10" fill="hold">
                            <p:stCondLst>
                              <p:cond delay="50"/>
                            </p:stCondLst>
                            <p:childTnLst>
                              <p:par>
                                <p:cTn id="11" presetID="53" presetClass="entr" presetSubtype="16" fill="hold" grpId="0" nodeType="afterEffect">
                                  <p:stCondLst>
                                    <p:cond delay="0"/>
                                  </p:stCondLst>
                                  <p:childTnLst>
                                    <p:set>
                                      <p:cBhvr>
                                        <p:cTn id="12" dur="1" fill="hold">
                                          <p:stCondLst>
                                            <p:cond delay="0"/>
                                          </p:stCondLst>
                                        </p:cTn>
                                        <p:tgtEl>
                                          <p:spTgt spid="185346"/>
                                        </p:tgtEl>
                                        <p:attrNameLst>
                                          <p:attrName>style.visibility</p:attrName>
                                        </p:attrNameLst>
                                      </p:cBhvr>
                                      <p:to>
                                        <p:strVal val="visible"/>
                                      </p:to>
                                    </p:set>
                                    <p:anim calcmode="lin" valueType="num">
                                      <p:cBhvr>
                                        <p:cTn id="13" dur="50" fill="hold"/>
                                        <p:tgtEl>
                                          <p:spTgt spid="185346"/>
                                        </p:tgtEl>
                                        <p:attrNameLst>
                                          <p:attrName>ppt_w</p:attrName>
                                        </p:attrNameLst>
                                      </p:cBhvr>
                                      <p:tavLst>
                                        <p:tav tm="0">
                                          <p:val>
                                            <p:fltVal val="0"/>
                                          </p:val>
                                        </p:tav>
                                        <p:tav tm="100000">
                                          <p:val>
                                            <p:strVal val="#ppt_w"/>
                                          </p:val>
                                        </p:tav>
                                      </p:tavLst>
                                    </p:anim>
                                    <p:anim calcmode="lin" valueType="num">
                                      <p:cBhvr>
                                        <p:cTn id="14" dur="50" fill="hold"/>
                                        <p:tgtEl>
                                          <p:spTgt spid="185346"/>
                                        </p:tgtEl>
                                        <p:attrNameLst>
                                          <p:attrName>ppt_h</p:attrName>
                                        </p:attrNameLst>
                                      </p:cBhvr>
                                      <p:tavLst>
                                        <p:tav tm="0">
                                          <p:val>
                                            <p:fltVal val="0"/>
                                          </p:val>
                                        </p:tav>
                                        <p:tav tm="100000">
                                          <p:val>
                                            <p:strVal val="#ppt_h"/>
                                          </p:val>
                                        </p:tav>
                                      </p:tavLst>
                                    </p:anim>
                                    <p:animEffect transition="in" filter="fade">
                                      <p:cBhvr>
                                        <p:cTn id="15" dur="50"/>
                                        <p:tgtEl>
                                          <p:spTgt spid="185346"/>
                                        </p:tgtEl>
                                      </p:cBhvr>
                                    </p:animEffect>
                                  </p:childTnLst>
                                </p:cTn>
                              </p:par>
                              <p:par>
                                <p:cTn id="16" presetID="53" presetClass="entr" presetSubtype="16" fill="hold" nodeType="withEffect">
                                  <p:stCondLst>
                                    <p:cond delay="0"/>
                                  </p:stCondLst>
                                  <p:childTnLst>
                                    <p:set>
                                      <p:cBhvr>
                                        <p:cTn id="17" dur="1" fill="hold">
                                          <p:stCondLst>
                                            <p:cond delay="0"/>
                                          </p:stCondLst>
                                        </p:cTn>
                                        <p:tgtEl>
                                          <p:spTgt spid="185351"/>
                                        </p:tgtEl>
                                        <p:attrNameLst>
                                          <p:attrName>style.visibility</p:attrName>
                                        </p:attrNameLst>
                                      </p:cBhvr>
                                      <p:to>
                                        <p:strVal val="visible"/>
                                      </p:to>
                                    </p:set>
                                    <p:anim calcmode="lin" valueType="num">
                                      <p:cBhvr>
                                        <p:cTn id="18" dur="50" fill="hold"/>
                                        <p:tgtEl>
                                          <p:spTgt spid="185351"/>
                                        </p:tgtEl>
                                        <p:attrNameLst>
                                          <p:attrName>ppt_w</p:attrName>
                                        </p:attrNameLst>
                                      </p:cBhvr>
                                      <p:tavLst>
                                        <p:tav tm="0">
                                          <p:val>
                                            <p:fltVal val="0"/>
                                          </p:val>
                                        </p:tav>
                                        <p:tav tm="100000">
                                          <p:val>
                                            <p:strVal val="#ppt_w"/>
                                          </p:val>
                                        </p:tav>
                                      </p:tavLst>
                                    </p:anim>
                                    <p:anim calcmode="lin" valueType="num">
                                      <p:cBhvr>
                                        <p:cTn id="19" dur="50" fill="hold"/>
                                        <p:tgtEl>
                                          <p:spTgt spid="185351"/>
                                        </p:tgtEl>
                                        <p:attrNameLst>
                                          <p:attrName>ppt_h</p:attrName>
                                        </p:attrNameLst>
                                      </p:cBhvr>
                                      <p:tavLst>
                                        <p:tav tm="0">
                                          <p:val>
                                            <p:fltVal val="0"/>
                                          </p:val>
                                        </p:tav>
                                        <p:tav tm="100000">
                                          <p:val>
                                            <p:strVal val="#ppt_h"/>
                                          </p:val>
                                        </p:tav>
                                      </p:tavLst>
                                    </p:anim>
                                    <p:animEffect transition="in" filter="fade">
                                      <p:cBhvr>
                                        <p:cTn id="20" dur="50"/>
                                        <p:tgtEl>
                                          <p:spTgt spid="185351"/>
                                        </p:tgtEl>
                                      </p:cBhvr>
                                    </p:animEffect>
                                  </p:childTnLst>
                                </p:cTn>
                              </p:par>
                            </p:childTnLst>
                          </p:cTn>
                        </p:par>
                        <p:par>
                          <p:cTn id="21" fill="hold">
                            <p:stCondLst>
                              <p:cond delay="100"/>
                            </p:stCondLst>
                            <p:childTnLst>
                              <p:par>
                                <p:cTn id="22" presetID="53" presetClass="entr" presetSubtype="16" fill="hold" grpId="0" nodeType="afterEffect">
                                  <p:stCondLst>
                                    <p:cond delay="0"/>
                                  </p:stCondLst>
                                  <p:childTnLst>
                                    <p:set>
                                      <p:cBhvr>
                                        <p:cTn id="23" dur="1" fill="hold">
                                          <p:stCondLst>
                                            <p:cond delay="0"/>
                                          </p:stCondLst>
                                        </p:cTn>
                                        <p:tgtEl>
                                          <p:spTgt spid="185348"/>
                                        </p:tgtEl>
                                        <p:attrNameLst>
                                          <p:attrName>style.visibility</p:attrName>
                                        </p:attrNameLst>
                                      </p:cBhvr>
                                      <p:to>
                                        <p:strVal val="visible"/>
                                      </p:to>
                                    </p:set>
                                    <p:anim calcmode="lin" valueType="num">
                                      <p:cBhvr>
                                        <p:cTn id="24" dur="50" fill="hold"/>
                                        <p:tgtEl>
                                          <p:spTgt spid="185348"/>
                                        </p:tgtEl>
                                        <p:attrNameLst>
                                          <p:attrName>ppt_w</p:attrName>
                                        </p:attrNameLst>
                                      </p:cBhvr>
                                      <p:tavLst>
                                        <p:tav tm="0">
                                          <p:val>
                                            <p:fltVal val="0"/>
                                          </p:val>
                                        </p:tav>
                                        <p:tav tm="100000">
                                          <p:val>
                                            <p:strVal val="#ppt_w"/>
                                          </p:val>
                                        </p:tav>
                                      </p:tavLst>
                                    </p:anim>
                                    <p:anim calcmode="lin" valueType="num">
                                      <p:cBhvr>
                                        <p:cTn id="25" dur="50" fill="hold"/>
                                        <p:tgtEl>
                                          <p:spTgt spid="185348"/>
                                        </p:tgtEl>
                                        <p:attrNameLst>
                                          <p:attrName>ppt_h</p:attrName>
                                        </p:attrNameLst>
                                      </p:cBhvr>
                                      <p:tavLst>
                                        <p:tav tm="0">
                                          <p:val>
                                            <p:fltVal val="0"/>
                                          </p:val>
                                        </p:tav>
                                        <p:tav tm="100000">
                                          <p:val>
                                            <p:strVal val="#ppt_h"/>
                                          </p:val>
                                        </p:tav>
                                      </p:tavLst>
                                    </p:anim>
                                    <p:animEffect transition="in" filter="fade">
                                      <p:cBhvr>
                                        <p:cTn id="26" dur="50"/>
                                        <p:tgtEl>
                                          <p:spTgt spid="185348"/>
                                        </p:tgtEl>
                                      </p:cBhvr>
                                    </p:animEffect>
                                  </p:childTnLst>
                                </p:cTn>
                              </p:par>
                              <p:par>
                                <p:cTn id="27" presetID="53" presetClass="entr" presetSubtype="16" fill="hold" nodeType="withEffect">
                                  <p:stCondLst>
                                    <p:cond delay="0"/>
                                  </p:stCondLst>
                                  <p:childTnLst>
                                    <p:set>
                                      <p:cBhvr>
                                        <p:cTn id="28" dur="1" fill="hold">
                                          <p:stCondLst>
                                            <p:cond delay="0"/>
                                          </p:stCondLst>
                                        </p:cTn>
                                        <p:tgtEl>
                                          <p:spTgt spid="185359"/>
                                        </p:tgtEl>
                                        <p:attrNameLst>
                                          <p:attrName>style.visibility</p:attrName>
                                        </p:attrNameLst>
                                      </p:cBhvr>
                                      <p:to>
                                        <p:strVal val="visible"/>
                                      </p:to>
                                    </p:set>
                                    <p:anim calcmode="lin" valueType="num">
                                      <p:cBhvr>
                                        <p:cTn id="29" dur="50" fill="hold"/>
                                        <p:tgtEl>
                                          <p:spTgt spid="185359"/>
                                        </p:tgtEl>
                                        <p:attrNameLst>
                                          <p:attrName>ppt_w</p:attrName>
                                        </p:attrNameLst>
                                      </p:cBhvr>
                                      <p:tavLst>
                                        <p:tav tm="0">
                                          <p:val>
                                            <p:fltVal val="0"/>
                                          </p:val>
                                        </p:tav>
                                        <p:tav tm="100000">
                                          <p:val>
                                            <p:strVal val="#ppt_w"/>
                                          </p:val>
                                        </p:tav>
                                      </p:tavLst>
                                    </p:anim>
                                    <p:anim calcmode="lin" valueType="num">
                                      <p:cBhvr>
                                        <p:cTn id="30" dur="50" fill="hold"/>
                                        <p:tgtEl>
                                          <p:spTgt spid="185359"/>
                                        </p:tgtEl>
                                        <p:attrNameLst>
                                          <p:attrName>ppt_h</p:attrName>
                                        </p:attrNameLst>
                                      </p:cBhvr>
                                      <p:tavLst>
                                        <p:tav tm="0">
                                          <p:val>
                                            <p:fltVal val="0"/>
                                          </p:val>
                                        </p:tav>
                                        <p:tav tm="100000">
                                          <p:val>
                                            <p:strVal val="#ppt_h"/>
                                          </p:val>
                                        </p:tav>
                                      </p:tavLst>
                                    </p:anim>
                                    <p:animEffect transition="in" filter="fade">
                                      <p:cBhvr>
                                        <p:cTn id="31" dur="50"/>
                                        <p:tgtEl>
                                          <p:spTgt spid="185359"/>
                                        </p:tgtEl>
                                      </p:cBhvr>
                                    </p:animEffect>
                                  </p:childTnLst>
                                </p:cTn>
                              </p:par>
                            </p:childTnLst>
                          </p:cTn>
                        </p:par>
                        <p:par>
                          <p:cTn id="32" fill="hold">
                            <p:stCondLst>
                              <p:cond delay="150"/>
                            </p:stCondLst>
                            <p:childTnLst>
                              <p:par>
                                <p:cTn id="33" presetID="53" presetClass="entr" presetSubtype="16" fill="hold" grpId="0" nodeType="afterEffect">
                                  <p:stCondLst>
                                    <p:cond delay="0"/>
                                  </p:stCondLst>
                                  <p:childTnLst>
                                    <p:set>
                                      <p:cBhvr>
                                        <p:cTn id="34" dur="1" fill="hold">
                                          <p:stCondLst>
                                            <p:cond delay="0"/>
                                          </p:stCondLst>
                                        </p:cTn>
                                        <p:tgtEl>
                                          <p:spTgt spid="185349"/>
                                        </p:tgtEl>
                                        <p:attrNameLst>
                                          <p:attrName>style.visibility</p:attrName>
                                        </p:attrNameLst>
                                      </p:cBhvr>
                                      <p:to>
                                        <p:strVal val="visible"/>
                                      </p:to>
                                    </p:set>
                                    <p:anim calcmode="lin" valueType="num">
                                      <p:cBhvr>
                                        <p:cTn id="35" dur="50" fill="hold"/>
                                        <p:tgtEl>
                                          <p:spTgt spid="185349"/>
                                        </p:tgtEl>
                                        <p:attrNameLst>
                                          <p:attrName>ppt_w</p:attrName>
                                        </p:attrNameLst>
                                      </p:cBhvr>
                                      <p:tavLst>
                                        <p:tav tm="0">
                                          <p:val>
                                            <p:fltVal val="0"/>
                                          </p:val>
                                        </p:tav>
                                        <p:tav tm="100000">
                                          <p:val>
                                            <p:strVal val="#ppt_w"/>
                                          </p:val>
                                        </p:tav>
                                      </p:tavLst>
                                    </p:anim>
                                    <p:anim calcmode="lin" valueType="num">
                                      <p:cBhvr>
                                        <p:cTn id="36" dur="50" fill="hold"/>
                                        <p:tgtEl>
                                          <p:spTgt spid="185349"/>
                                        </p:tgtEl>
                                        <p:attrNameLst>
                                          <p:attrName>ppt_h</p:attrName>
                                        </p:attrNameLst>
                                      </p:cBhvr>
                                      <p:tavLst>
                                        <p:tav tm="0">
                                          <p:val>
                                            <p:fltVal val="0"/>
                                          </p:val>
                                        </p:tav>
                                        <p:tav tm="100000">
                                          <p:val>
                                            <p:strVal val="#ppt_h"/>
                                          </p:val>
                                        </p:tav>
                                      </p:tavLst>
                                    </p:anim>
                                    <p:animEffect transition="in" filter="fade">
                                      <p:cBhvr>
                                        <p:cTn id="37" dur="50"/>
                                        <p:tgtEl>
                                          <p:spTgt spid="185349"/>
                                        </p:tgtEl>
                                      </p:cBhvr>
                                    </p:animEffect>
                                  </p:childTnLst>
                                </p:cTn>
                              </p:par>
                              <p:par>
                                <p:cTn id="38" presetID="53" presetClass="entr" presetSubtype="16" fill="hold" nodeType="withEffect">
                                  <p:stCondLst>
                                    <p:cond delay="0"/>
                                  </p:stCondLst>
                                  <p:childTnLst>
                                    <p:set>
                                      <p:cBhvr>
                                        <p:cTn id="39" dur="1" fill="hold">
                                          <p:stCondLst>
                                            <p:cond delay="0"/>
                                          </p:stCondLst>
                                        </p:cTn>
                                        <p:tgtEl>
                                          <p:spTgt spid="185367"/>
                                        </p:tgtEl>
                                        <p:attrNameLst>
                                          <p:attrName>style.visibility</p:attrName>
                                        </p:attrNameLst>
                                      </p:cBhvr>
                                      <p:to>
                                        <p:strVal val="visible"/>
                                      </p:to>
                                    </p:set>
                                    <p:anim calcmode="lin" valueType="num">
                                      <p:cBhvr>
                                        <p:cTn id="40" dur="50" fill="hold"/>
                                        <p:tgtEl>
                                          <p:spTgt spid="185367"/>
                                        </p:tgtEl>
                                        <p:attrNameLst>
                                          <p:attrName>ppt_w</p:attrName>
                                        </p:attrNameLst>
                                      </p:cBhvr>
                                      <p:tavLst>
                                        <p:tav tm="0">
                                          <p:val>
                                            <p:fltVal val="0"/>
                                          </p:val>
                                        </p:tav>
                                        <p:tav tm="100000">
                                          <p:val>
                                            <p:strVal val="#ppt_w"/>
                                          </p:val>
                                        </p:tav>
                                      </p:tavLst>
                                    </p:anim>
                                    <p:anim calcmode="lin" valueType="num">
                                      <p:cBhvr>
                                        <p:cTn id="41" dur="50" fill="hold"/>
                                        <p:tgtEl>
                                          <p:spTgt spid="185367"/>
                                        </p:tgtEl>
                                        <p:attrNameLst>
                                          <p:attrName>ppt_h</p:attrName>
                                        </p:attrNameLst>
                                      </p:cBhvr>
                                      <p:tavLst>
                                        <p:tav tm="0">
                                          <p:val>
                                            <p:fltVal val="0"/>
                                          </p:val>
                                        </p:tav>
                                        <p:tav tm="100000">
                                          <p:val>
                                            <p:strVal val="#ppt_h"/>
                                          </p:val>
                                        </p:tav>
                                      </p:tavLst>
                                    </p:anim>
                                    <p:animEffect transition="in" filter="fade">
                                      <p:cBhvr>
                                        <p:cTn id="42" dur="50"/>
                                        <p:tgtEl>
                                          <p:spTgt spid="185367"/>
                                        </p:tgtEl>
                                      </p:cBhvr>
                                    </p:animEffect>
                                  </p:childTnLst>
                                </p:cTn>
                              </p:par>
                            </p:childTnLst>
                          </p:cTn>
                        </p:par>
                        <p:par>
                          <p:cTn id="43" fill="hold">
                            <p:stCondLst>
                              <p:cond delay="200"/>
                            </p:stCondLst>
                            <p:childTnLst>
                              <p:par>
                                <p:cTn id="44" presetID="53" presetClass="entr" presetSubtype="16" fill="hold" grpId="0" nodeType="afterEffect">
                                  <p:stCondLst>
                                    <p:cond delay="0"/>
                                  </p:stCondLst>
                                  <p:childTnLst>
                                    <p:set>
                                      <p:cBhvr>
                                        <p:cTn id="45" dur="1" fill="hold">
                                          <p:stCondLst>
                                            <p:cond delay="0"/>
                                          </p:stCondLst>
                                        </p:cTn>
                                        <p:tgtEl>
                                          <p:spTgt spid="185347"/>
                                        </p:tgtEl>
                                        <p:attrNameLst>
                                          <p:attrName>style.visibility</p:attrName>
                                        </p:attrNameLst>
                                      </p:cBhvr>
                                      <p:to>
                                        <p:strVal val="visible"/>
                                      </p:to>
                                    </p:set>
                                    <p:anim calcmode="lin" valueType="num">
                                      <p:cBhvr>
                                        <p:cTn id="46" dur="50" fill="hold"/>
                                        <p:tgtEl>
                                          <p:spTgt spid="185347"/>
                                        </p:tgtEl>
                                        <p:attrNameLst>
                                          <p:attrName>ppt_w</p:attrName>
                                        </p:attrNameLst>
                                      </p:cBhvr>
                                      <p:tavLst>
                                        <p:tav tm="0">
                                          <p:val>
                                            <p:fltVal val="0"/>
                                          </p:val>
                                        </p:tav>
                                        <p:tav tm="100000">
                                          <p:val>
                                            <p:strVal val="#ppt_w"/>
                                          </p:val>
                                        </p:tav>
                                      </p:tavLst>
                                    </p:anim>
                                    <p:anim calcmode="lin" valueType="num">
                                      <p:cBhvr>
                                        <p:cTn id="47" dur="50" fill="hold"/>
                                        <p:tgtEl>
                                          <p:spTgt spid="185347"/>
                                        </p:tgtEl>
                                        <p:attrNameLst>
                                          <p:attrName>ppt_h</p:attrName>
                                        </p:attrNameLst>
                                      </p:cBhvr>
                                      <p:tavLst>
                                        <p:tav tm="0">
                                          <p:val>
                                            <p:fltVal val="0"/>
                                          </p:val>
                                        </p:tav>
                                        <p:tav tm="100000">
                                          <p:val>
                                            <p:strVal val="#ppt_h"/>
                                          </p:val>
                                        </p:tav>
                                      </p:tavLst>
                                    </p:anim>
                                    <p:animEffect transition="in" filter="fade">
                                      <p:cBhvr>
                                        <p:cTn id="48" dur="50"/>
                                        <p:tgtEl>
                                          <p:spTgt spid="185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animBg="1"/>
      <p:bldP spid="185347" grpId="0" animBg="1"/>
      <p:bldP spid="185348" grpId="0" animBg="1"/>
      <p:bldP spid="18534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圆角矩形 31"/>
          <p:cNvSpPr/>
          <p:nvPr/>
        </p:nvSpPr>
        <p:spPr>
          <a:xfrm>
            <a:off x="6176366" y="1911624"/>
            <a:ext cx="2581645" cy="901611"/>
          </a:xfrm>
          <a:prstGeom prst="roundRect">
            <a:avLst>
              <a:gd name="adj" fmla="val 8253"/>
            </a:avLst>
          </a:prstGeom>
          <a:solidFill>
            <a:schemeClr val="tx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5118056" y="4408022"/>
            <a:ext cx="3373800" cy="1024521"/>
          </a:xfrm>
          <a:prstGeom prst="roundRect">
            <a:avLst>
              <a:gd name="adj" fmla="val 8253"/>
            </a:avLst>
          </a:prstGeom>
          <a:solidFill>
            <a:schemeClr val="tx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5639984" y="2868095"/>
            <a:ext cx="1358529" cy="1466588"/>
          </a:xfrm>
          <a:prstGeom prst="roundRect">
            <a:avLst>
              <a:gd name="adj" fmla="val 8253"/>
            </a:avLst>
          </a:prstGeom>
          <a:solidFill>
            <a:schemeClr val="accent3">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八边形 3"/>
          <p:cNvSpPr/>
          <p:nvPr/>
        </p:nvSpPr>
        <p:spPr>
          <a:xfrm>
            <a:off x="4033862" y="2222175"/>
            <a:ext cx="1242204" cy="483080"/>
          </a:xfrm>
          <a:prstGeom prst="oc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进程对象</a:t>
            </a:r>
          </a:p>
        </p:txBody>
      </p:sp>
      <p:sp>
        <p:nvSpPr>
          <p:cNvPr id="5" name="矩形 4"/>
          <p:cNvSpPr/>
          <p:nvPr/>
        </p:nvSpPr>
        <p:spPr>
          <a:xfrm>
            <a:off x="4521614" y="1911624"/>
            <a:ext cx="1518249" cy="3795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Access token</a:t>
            </a:r>
            <a:endParaRPr lang="zh-CN" altLang="en-US" dirty="0"/>
          </a:p>
        </p:txBody>
      </p:sp>
      <p:sp>
        <p:nvSpPr>
          <p:cNvPr id="6" name="平行四边形 5"/>
          <p:cNvSpPr/>
          <p:nvPr/>
        </p:nvSpPr>
        <p:spPr>
          <a:xfrm>
            <a:off x="6282183" y="2291187"/>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VAD</a:t>
            </a:r>
            <a:endParaRPr lang="zh-CN" altLang="en-US" dirty="0"/>
          </a:p>
        </p:txBody>
      </p:sp>
      <p:sp>
        <p:nvSpPr>
          <p:cNvPr id="7" name="文本框 6"/>
          <p:cNvSpPr txBox="1"/>
          <p:nvPr/>
        </p:nvSpPr>
        <p:spPr>
          <a:xfrm>
            <a:off x="6684106" y="1900468"/>
            <a:ext cx="1569660"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虚地址描述符</a:t>
            </a:r>
          </a:p>
        </p:txBody>
      </p:sp>
      <p:sp>
        <p:nvSpPr>
          <p:cNvPr id="9" name="平行四边形 8"/>
          <p:cNvSpPr/>
          <p:nvPr/>
        </p:nvSpPr>
        <p:spPr>
          <a:xfrm>
            <a:off x="7086028" y="2291187"/>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VAD</a:t>
            </a:r>
            <a:endParaRPr lang="zh-CN" altLang="en-US" dirty="0"/>
          </a:p>
        </p:txBody>
      </p:sp>
      <p:sp>
        <p:nvSpPr>
          <p:cNvPr id="10" name="平行四边形 9"/>
          <p:cNvSpPr/>
          <p:nvPr/>
        </p:nvSpPr>
        <p:spPr>
          <a:xfrm>
            <a:off x="7887491" y="2291187"/>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VAD</a:t>
            </a:r>
            <a:endParaRPr lang="zh-CN" altLang="en-US" dirty="0"/>
          </a:p>
        </p:txBody>
      </p:sp>
      <p:sp>
        <p:nvSpPr>
          <p:cNvPr id="11" name="文本框 10"/>
          <p:cNvSpPr txBox="1"/>
          <p:nvPr/>
        </p:nvSpPr>
        <p:spPr>
          <a:xfrm>
            <a:off x="5869269" y="2834734"/>
            <a:ext cx="8771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句柄表</a:t>
            </a:r>
          </a:p>
        </p:txBody>
      </p:sp>
      <p:sp>
        <p:nvSpPr>
          <p:cNvPr id="8" name="对角圆角矩形 7"/>
          <p:cNvSpPr/>
          <p:nvPr/>
        </p:nvSpPr>
        <p:spPr>
          <a:xfrm>
            <a:off x="5759145" y="3165966"/>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5759145" y="3560325"/>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对角圆角矩形 13"/>
          <p:cNvSpPr/>
          <p:nvPr/>
        </p:nvSpPr>
        <p:spPr>
          <a:xfrm>
            <a:off x="5759145" y="3981572"/>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380910" y="3107462"/>
            <a:ext cx="1274625" cy="379562"/>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Object</a:t>
            </a:r>
            <a:endParaRPr lang="zh-CN" altLang="en-US" dirty="0"/>
          </a:p>
        </p:txBody>
      </p:sp>
      <p:sp>
        <p:nvSpPr>
          <p:cNvPr id="16" name="椭圆 15"/>
          <p:cNvSpPr/>
          <p:nvPr/>
        </p:nvSpPr>
        <p:spPr>
          <a:xfrm>
            <a:off x="7380909" y="3512976"/>
            <a:ext cx="1274625" cy="379562"/>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Object</a:t>
            </a:r>
            <a:endParaRPr lang="zh-CN" altLang="en-US" dirty="0"/>
          </a:p>
        </p:txBody>
      </p:sp>
      <p:sp>
        <p:nvSpPr>
          <p:cNvPr id="15" name="流程图: 离页连接符 14"/>
          <p:cNvSpPr/>
          <p:nvPr/>
        </p:nvSpPr>
        <p:spPr>
          <a:xfrm rot="16200000">
            <a:off x="5109470" y="4622117"/>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p:nvSpPr>
        <p:spPr>
          <a:xfrm>
            <a:off x="5236154" y="4591924"/>
            <a:ext cx="461665" cy="685800"/>
          </a:xfrm>
          <a:prstGeom prst="rect">
            <a:avLst/>
          </a:prstGeom>
          <a:noFill/>
        </p:spPr>
        <p:txBody>
          <a:bodyPr vert="eaVert"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线程</a:t>
            </a:r>
          </a:p>
        </p:txBody>
      </p:sp>
      <p:sp>
        <p:nvSpPr>
          <p:cNvPr id="19" name="流程图: 离页连接符 18"/>
          <p:cNvSpPr/>
          <p:nvPr/>
        </p:nvSpPr>
        <p:spPr>
          <a:xfrm rot="16200000">
            <a:off x="5815696" y="4622117"/>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p:cNvSpPr txBox="1"/>
          <p:nvPr/>
        </p:nvSpPr>
        <p:spPr>
          <a:xfrm>
            <a:off x="5942380" y="4591924"/>
            <a:ext cx="461665" cy="685800"/>
          </a:xfrm>
          <a:prstGeom prst="rect">
            <a:avLst/>
          </a:prstGeom>
          <a:noFill/>
        </p:spPr>
        <p:txBody>
          <a:bodyPr vert="eaVert"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线程</a:t>
            </a:r>
          </a:p>
        </p:txBody>
      </p:sp>
      <p:sp>
        <p:nvSpPr>
          <p:cNvPr id="21" name="流程图: 离页连接符 20"/>
          <p:cNvSpPr/>
          <p:nvPr/>
        </p:nvSpPr>
        <p:spPr>
          <a:xfrm rot="16200000">
            <a:off x="6467999" y="4622118"/>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圆角右箭头 17"/>
          <p:cNvSpPr/>
          <p:nvPr/>
        </p:nvSpPr>
        <p:spPr>
          <a:xfrm flipV="1">
            <a:off x="4546556" y="2743355"/>
            <a:ext cx="571500" cy="230289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右箭头 22"/>
          <p:cNvSpPr/>
          <p:nvPr/>
        </p:nvSpPr>
        <p:spPr>
          <a:xfrm rot="2528888">
            <a:off x="5149008" y="2771114"/>
            <a:ext cx="666314" cy="2454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箭头 24"/>
          <p:cNvSpPr/>
          <p:nvPr/>
        </p:nvSpPr>
        <p:spPr>
          <a:xfrm>
            <a:off x="5329849" y="2338535"/>
            <a:ext cx="914294" cy="2609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箭头连接符 25"/>
          <p:cNvCxnSpPr>
            <a:stCxn id="8" idx="0"/>
            <a:endCxn id="12" idx="2"/>
          </p:cNvCxnSpPr>
          <p:nvPr/>
        </p:nvCxnSpPr>
        <p:spPr>
          <a:xfrm flipV="1">
            <a:off x="6863326" y="3297243"/>
            <a:ext cx="517584" cy="677"/>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863326" y="3716515"/>
            <a:ext cx="517584" cy="677"/>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6836752" y="4977433"/>
            <a:ext cx="1518249" cy="3795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Access token</a:t>
            </a:r>
            <a:endParaRPr lang="zh-CN" altLang="en-US" dirty="0"/>
          </a:p>
        </p:txBody>
      </p:sp>
      <p:sp>
        <p:nvSpPr>
          <p:cNvPr id="22" name="文本框 21"/>
          <p:cNvSpPr txBox="1"/>
          <p:nvPr/>
        </p:nvSpPr>
        <p:spPr>
          <a:xfrm>
            <a:off x="6594683" y="4591925"/>
            <a:ext cx="461665" cy="685800"/>
          </a:xfrm>
          <a:prstGeom prst="rect">
            <a:avLst/>
          </a:prstGeom>
          <a:noFill/>
        </p:spPr>
        <p:txBody>
          <a:bodyPr vert="eaVert"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线程</a:t>
            </a:r>
          </a:p>
        </p:txBody>
      </p:sp>
      <p:sp>
        <p:nvSpPr>
          <p:cNvPr id="29" name="Rectangle 2"/>
          <p:cNvSpPr>
            <a:spLocks noGrp="1" noChangeArrowheads="1"/>
          </p:cNvSpPr>
          <p:nvPr>
            <p:ph type="title" idx="4294967295"/>
          </p:nvPr>
        </p:nvSpPr>
        <p:spPr>
          <a:xfrm>
            <a:off x="1026807" y="638390"/>
            <a:ext cx="4732338" cy="1114425"/>
          </a:xfrm>
        </p:spPr>
        <p:txBody>
          <a:bodyPr>
            <a:normAutofit fontScale="90000"/>
          </a:bodyPr>
          <a:lstStyle/>
          <a:p>
            <a:pPr eaLnBrk="1" hangingPunct="1"/>
            <a:r>
              <a:rPr lang="en-US" altLang="zh-CN" dirty="0"/>
              <a:t>2.1.4 </a:t>
            </a:r>
            <a:r>
              <a:rPr lang="zh-CN" altLang="en-US" dirty="0"/>
              <a:t>进程对象结构</a:t>
            </a:r>
          </a:p>
        </p:txBody>
      </p:sp>
      <p:sp>
        <p:nvSpPr>
          <p:cNvPr id="33" name="文本框 32">
            <a:extLst>
              <a:ext uri="{FF2B5EF4-FFF2-40B4-BE49-F238E27FC236}">
                <a16:creationId xmlns:a16="http://schemas.microsoft.com/office/drawing/2014/main" id="{890833E6-66AF-4887-BE4A-FBA22BD98584}"/>
              </a:ext>
            </a:extLst>
          </p:cNvPr>
          <p:cNvSpPr txBox="1"/>
          <p:nvPr/>
        </p:nvSpPr>
        <p:spPr>
          <a:xfrm>
            <a:off x="4173971" y="5913266"/>
            <a:ext cx="5144921" cy="307777"/>
          </a:xfrm>
          <a:prstGeom prst="rect">
            <a:avLst/>
          </a:prstGeom>
          <a:noFill/>
        </p:spPr>
        <p:txBody>
          <a:bodyPr wrap="square">
            <a:spAutoFit/>
          </a:bodyPr>
          <a:lstStyle/>
          <a:p>
            <a:r>
              <a:rPr lang="en-US" altLang="zh-CN" dirty="0">
                <a:solidFill>
                  <a:schemeClr val="accent2">
                    <a:lumMod val="75000"/>
                  </a:schemeClr>
                </a:solidFill>
              </a:rPr>
              <a:t>from </a:t>
            </a:r>
            <a:r>
              <a:rPr lang="en-US" altLang="zh-CN" dirty="0">
                <a:solidFill>
                  <a:schemeClr val="accent1">
                    <a:lumMod val="50000"/>
                  </a:schemeClr>
                </a:solidFill>
              </a:rPr>
              <a:t>Microsoft Windows Internals, 7th Edition, Pearson, 2017</a:t>
            </a:r>
            <a:endParaRPr lang="zh-CN" altLang="en-US" dirty="0">
              <a:solidFill>
                <a:schemeClr val="accent1">
                  <a:lumMod val="50000"/>
                </a:schemeClr>
              </a:solidFill>
            </a:endParaRPr>
          </a:p>
        </p:txBody>
      </p:sp>
      <p:sp>
        <p:nvSpPr>
          <p:cNvPr id="34" name="文本框 33">
            <a:extLst>
              <a:ext uri="{FF2B5EF4-FFF2-40B4-BE49-F238E27FC236}">
                <a16:creationId xmlns:a16="http://schemas.microsoft.com/office/drawing/2014/main" id="{70604D83-68A6-49B2-AB63-E69F6938C4E0}"/>
              </a:ext>
            </a:extLst>
          </p:cNvPr>
          <p:cNvSpPr txBox="1"/>
          <p:nvPr/>
        </p:nvSpPr>
        <p:spPr>
          <a:xfrm>
            <a:off x="4568583" y="6201522"/>
            <a:ext cx="3720830" cy="307777"/>
          </a:xfrm>
          <a:prstGeom prst="rect">
            <a:avLst/>
          </a:prstGeom>
          <a:noFill/>
        </p:spPr>
        <p:txBody>
          <a:bodyPr wrap="square">
            <a:spAutoFit/>
          </a:bodyPr>
          <a:lstStyle/>
          <a:p>
            <a:r>
              <a:rPr lang="en-US" altLang="zh-CN" dirty="0">
                <a:solidFill>
                  <a:schemeClr val="accent2">
                    <a:lumMod val="75000"/>
                  </a:schemeClr>
                </a:solidFill>
              </a:rPr>
              <a:t>https://github.com/zodiacon/WindowsInternals</a:t>
            </a:r>
            <a:endParaRPr lang="zh-CN" altLang="en-US" dirty="0">
              <a:solidFill>
                <a:schemeClr val="accent2">
                  <a:lumMod val="75000"/>
                </a:schemeClr>
              </a:solidFill>
            </a:endParaRPr>
          </a:p>
        </p:txBody>
      </p:sp>
    </p:spTree>
    <p:extLst>
      <p:ext uri="{BB962C8B-B14F-4D97-AF65-F5344CB8AC3E}">
        <p14:creationId xmlns:p14="http://schemas.microsoft.com/office/powerpoint/2010/main" val="2151603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p:cNvSpPr>
            <a:spLocks noGrp="1" noChangeArrowheads="1"/>
          </p:cNvSpPr>
          <p:nvPr>
            <p:ph type="title" idx="4294967295"/>
          </p:nvPr>
        </p:nvSpPr>
        <p:spPr>
          <a:xfrm>
            <a:off x="3319420" y="402023"/>
            <a:ext cx="5988050" cy="889000"/>
          </a:xfrm>
        </p:spPr>
        <p:txBody>
          <a:bodyPr>
            <a:normAutofit/>
          </a:bodyPr>
          <a:lstStyle/>
          <a:p>
            <a:pPr algn="ctr" eaLnBrk="1" hangingPunct="1"/>
            <a:r>
              <a:rPr lang="zh-CN" altLang="en-US" dirty="0"/>
              <a:t>进程对象数据结构</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2532" y="1291023"/>
            <a:ext cx="6981824" cy="5457825"/>
          </a:xfrm>
          <a:prstGeom prst="rect">
            <a:avLst/>
          </a:prstGeom>
        </p:spPr>
      </p:pic>
      <p:sp>
        <p:nvSpPr>
          <p:cNvPr id="3" name="矩形 2">
            <a:extLst>
              <a:ext uri="{FF2B5EF4-FFF2-40B4-BE49-F238E27FC236}">
                <a16:creationId xmlns:a16="http://schemas.microsoft.com/office/drawing/2014/main" id="{ADC4D8E4-50EA-4E85-82B6-DA4F40287C71}"/>
              </a:ext>
            </a:extLst>
          </p:cNvPr>
          <p:cNvSpPr/>
          <p:nvPr/>
        </p:nvSpPr>
        <p:spPr>
          <a:xfrm>
            <a:off x="7306713" y="1362422"/>
            <a:ext cx="1789849" cy="307777"/>
          </a:xfrm>
          <a:prstGeom prst="rect">
            <a:avLst/>
          </a:prstGeom>
        </p:spPr>
        <p:txBody>
          <a:bodyPr wrap="none">
            <a:spAutoFit/>
          </a:bodyPr>
          <a:lstStyle/>
          <a:p>
            <a:r>
              <a:rPr lang="en-US" altLang="zh-CN" dirty="0"/>
              <a:t>Process Control Block </a:t>
            </a:r>
            <a:endParaRPr lang="zh-CN" altLang="en-US" dirty="0"/>
          </a:p>
        </p:txBody>
      </p:sp>
    </p:spTree>
    <p:extLst>
      <p:ext uri="{BB962C8B-B14F-4D97-AF65-F5344CB8AC3E}">
        <p14:creationId xmlns:p14="http://schemas.microsoft.com/office/powerpoint/2010/main" val="200181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249B161E-EAED-4DCF-B609-D8AB274D0369}"/>
              </a:ext>
            </a:extLst>
          </p:cNvPr>
          <p:cNvSpPr>
            <a:spLocks noGrp="1" noChangeArrowheads="1"/>
          </p:cNvSpPr>
          <p:nvPr>
            <p:ph type="title" idx="4294967295"/>
          </p:nvPr>
        </p:nvSpPr>
        <p:spPr>
          <a:xfrm>
            <a:off x="567328" y="809695"/>
            <a:ext cx="9224093" cy="576263"/>
          </a:xfrm>
        </p:spPr>
        <p:txBody>
          <a:bodyPr/>
          <a:lstStyle/>
          <a:p>
            <a:r>
              <a:rPr lang="en-US" altLang="en-US" dirty="0"/>
              <a:t>Process Representation in Linux</a:t>
            </a:r>
          </a:p>
        </p:txBody>
      </p:sp>
      <p:sp>
        <p:nvSpPr>
          <p:cNvPr id="26627" name="Content Placeholder 2">
            <a:extLst>
              <a:ext uri="{FF2B5EF4-FFF2-40B4-BE49-F238E27FC236}">
                <a16:creationId xmlns:a16="http://schemas.microsoft.com/office/drawing/2014/main" id="{1363C44F-7AD0-4380-824D-C4E77F3B346A}"/>
              </a:ext>
            </a:extLst>
          </p:cNvPr>
          <p:cNvSpPr>
            <a:spLocks noGrp="1" noChangeArrowheads="1"/>
          </p:cNvSpPr>
          <p:nvPr>
            <p:ph idx="4294967295"/>
          </p:nvPr>
        </p:nvSpPr>
        <p:spPr>
          <a:xfrm>
            <a:off x="740864" y="1825626"/>
            <a:ext cx="10515600" cy="4351338"/>
          </a:xfrm>
        </p:spPr>
        <p:txBody>
          <a:bodyPr/>
          <a:lstStyle/>
          <a:p>
            <a:pPr>
              <a:buFont typeface="Monotype Sorts" pitchFamily="-84" charset="2"/>
              <a:buNone/>
            </a:pPr>
            <a:r>
              <a:rPr lang="en-US" altLang="en-US" dirty="0"/>
              <a:t>Represented by the C structure </a:t>
            </a:r>
            <a:r>
              <a:rPr lang="en-US" altLang="en-US" dirty="0" err="1">
                <a:latin typeface="Courier New" panose="02070309020205020404" pitchFamily="49" charset="0"/>
              </a:rPr>
              <a:t>task_struct</a:t>
            </a:r>
            <a:endParaRPr lang="en-US" altLang="en-US" dirty="0">
              <a:latin typeface="Courier New" panose="02070309020205020404" pitchFamily="49" charset="0"/>
            </a:endParaRPr>
          </a:p>
          <a:p>
            <a:pPr>
              <a:buFont typeface="Monotype Sorts" pitchFamily="-84" charset="2"/>
              <a:buNone/>
            </a:pPr>
            <a:br>
              <a:rPr lang="en-US" altLang="en-US" dirty="0">
                <a:latin typeface="Courier New" panose="02070309020205020404" pitchFamily="49" charset="0"/>
              </a:rPr>
            </a:br>
            <a:r>
              <a:rPr lang="en-US" altLang="en-US" sz="1600" dirty="0" err="1">
                <a:latin typeface="Courier New" panose="02070309020205020404" pitchFamily="49" charset="0"/>
              </a:rPr>
              <a:t>pid</a:t>
            </a:r>
            <a:r>
              <a:rPr lang="en-US" altLang="en-US" sz="1600" dirty="0">
                <a:latin typeface="Courier New" panose="02070309020205020404" pitchFamily="49" charset="0"/>
              </a:rPr>
              <a:t> </a:t>
            </a:r>
            <a:r>
              <a:rPr lang="en-US" altLang="en-US" sz="1600" dirty="0" err="1">
                <a:latin typeface="Courier New" panose="02070309020205020404" pitchFamily="49" charset="0"/>
              </a:rPr>
              <a:t>t_pid</a:t>
            </a:r>
            <a:r>
              <a:rPr lang="en-US" altLang="en-US" sz="1600" dirty="0">
                <a:latin typeface="Courier New" panose="02070309020205020404" pitchFamily="49" charset="0"/>
              </a:rPr>
              <a:t>; 			/* process identifier */ </a:t>
            </a:r>
            <a:br>
              <a:rPr lang="en-US" altLang="en-US" sz="1600" dirty="0">
                <a:latin typeface="Courier New" panose="02070309020205020404" pitchFamily="49" charset="0"/>
              </a:rPr>
            </a:br>
            <a:r>
              <a:rPr lang="en-US" altLang="en-US" sz="1600" dirty="0">
                <a:latin typeface="Courier New" panose="02070309020205020404" pitchFamily="49" charset="0"/>
              </a:rPr>
              <a:t>long state; 			/* state of the process */ </a:t>
            </a:r>
            <a:br>
              <a:rPr lang="en-US" altLang="en-US" sz="1600" dirty="0">
                <a:latin typeface="Courier New" panose="02070309020205020404" pitchFamily="49" charset="0"/>
              </a:rPr>
            </a:br>
            <a:r>
              <a:rPr lang="en-US" altLang="en-US" sz="1600" dirty="0">
                <a:latin typeface="Courier New" panose="02070309020205020404" pitchFamily="49" charset="0"/>
              </a:rPr>
              <a:t>unsigned int </a:t>
            </a:r>
            <a:r>
              <a:rPr lang="en-US" altLang="en-US" sz="1600" dirty="0" err="1">
                <a:latin typeface="Courier New" panose="02070309020205020404" pitchFamily="49" charset="0"/>
              </a:rPr>
              <a:t>time_slice</a:t>
            </a:r>
            <a:r>
              <a:rPr lang="en-US" altLang="en-US" sz="1600" dirty="0">
                <a:latin typeface="Courier New" panose="02070309020205020404" pitchFamily="49" charset="0"/>
              </a:rPr>
              <a:t> 	/* scheduling information */ </a:t>
            </a:r>
            <a:br>
              <a:rPr lang="en-US" altLang="en-US" sz="1600" dirty="0">
                <a:latin typeface="Courier New" panose="02070309020205020404" pitchFamily="49" charset="0"/>
              </a:rPr>
            </a:br>
            <a:r>
              <a:rPr lang="en-US" altLang="en-US" sz="1600" dirty="0">
                <a:latin typeface="Courier New" panose="02070309020205020404" pitchFamily="49" charset="0"/>
              </a:rPr>
              <a:t>struct </a:t>
            </a:r>
            <a:r>
              <a:rPr lang="en-US" altLang="en-US" sz="1600" dirty="0" err="1">
                <a:latin typeface="Courier New" panose="02070309020205020404" pitchFamily="49" charset="0"/>
              </a:rPr>
              <a:t>task_struct</a:t>
            </a:r>
            <a:r>
              <a:rPr lang="en-US" altLang="en-US" sz="1600" dirty="0">
                <a:latin typeface="Courier New" panose="02070309020205020404" pitchFamily="49" charset="0"/>
              </a:rPr>
              <a:t> *parent;/* this process</a:t>
            </a:r>
            <a:r>
              <a:rPr lang="ja-JP" altLang="en-US" sz="1600" dirty="0">
                <a:latin typeface="Courier New" panose="02070309020205020404" pitchFamily="49" charset="0"/>
              </a:rPr>
              <a:t>’</a:t>
            </a:r>
            <a:r>
              <a:rPr lang="en-US" altLang="ja-JP" sz="1600" dirty="0">
                <a:latin typeface="Courier New" panose="02070309020205020404" pitchFamily="49" charset="0"/>
              </a:rPr>
              <a:t>s parent */ </a:t>
            </a:r>
            <a:br>
              <a:rPr lang="en-US" altLang="ja-JP" sz="1600" dirty="0">
                <a:latin typeface="Courier New" panose="02070309020205020404" pitchFamily="49" charset="0"/>
              </a:rPr>
            </a:br>
            <a:r>
              <a:rPr lang="en-US" altLang="ja-JP" sz="1600" dirty="0">
                <a:latin typeface="Courier New" panose="02070309020205020404" pitchFamily="49" charset="0"/>
              </a:rPr>
              <a:t>struct </a:t>
            </a:r>
            <a:r>
              <a:rPr lang="en-US" altLang="ja-JP" sz="1600" dirty="0" err="1">
                <a:latin typeface="Courier New" panose="02070309020205020404" pitchFamily="49" charset="0"/>
              </a:rPr>
              <a:t>list_head</a:t>
            </a:r>
            <a:r>
              <a:rPr lang="en-US" altLang="ja-JP" sz="1600" dirty="0">
                <a:latin typeface="Courier New" panose="02070309020205020404" pitchFamily="49" charset="0"/>
              </a:rPr>
              <a:t> children; /* this process</a:t>
            </a:r>
            <a:r>
              <a:rPr lang="ja-JP" altLang="en-US" sz="1600" dirty="0">
                <a:latin typeface="Courier New" panose="02070309020205020404" pitchFamily="49" charset="0"/>
              </a:rPr>
              <a:t>’</a:t>
            </a:r>
            <a:r>
              <a:rPr lang="en-US" altLang="ja-JP" sz="1600" dirty="0">
                <a:latin typeface="Courier New" panose="02070309020205020404" pitchFamily="49" charset="0"/>
              </a:rPr>
              <a:t>s children */ </a:t>
            </a:r>
            <a:br>
              <a:rPr lang="en-US" altLang="ja-JP" sz="1600" dirty="0">
                <a:latin typeface="Courier New" panose="02070309020205020404" pitchFamily="49" charset="0"/>
              </a:rPr>
            </a:br>
            <a:r>
              <a:rPr lang="en-US" altLang="ja-JP" sz="1600" dirty="0">
                <a:latin typeface="Courier New" panose="02070309020205020404" pitchFamily="49" charset="0"/>
              </a:rPr>
              <a:t>struct </a:t>
            </a:r>
            <a:r>
              <a:rPr lang="en-US" altLang="ja-JP" sz="1600" dirty="0" err="1">
                <a:latin typeface="Courier New" panose="02070309020205020404" pitchFamily="49" charset="0"/>
              </a:rPr>
              <a:t>files_struct</a:t>
            </a:r>
            <a:r>
              <a:rPr lang="en-US" altLang="ja-JP" sz="1600" dirty="0">
                <a:latin typeface="Courier New" panose="02070309020205020404" pitchFamily="49" charset="0"/>
              </a:rPr>
              <a:t> *files;/* list of open files */ </a:t>
            </a:r>
            <a:br>
              <a:rPr lang="en-US" altLang="ja-JP" sz="1600" dirty="0">
                <a:latin typeface="Courier New" panose="02070309020205020404" pitchFamily="49" charset="0"/>
              </a:rPr>
            </a:br>
            <a:r>
              <a:rPr lang="en-US" altLang="ja-JP" sz="1600" dirty="0">
                <a:latin typeface="Courier New" panose="02070309020205020404" pitchFamily="49" charset="0"/>
              </a:rPr>
              <a:t>struct </a:t>
            </a:r>
            <a:r>
              <a:rPr lang="en-US" altLang="ja-JP" sz="1600" dirty="0" err="1">
                <a:latin typeface="Courier New" panose="02070309020205020404" pitchFamily="49" charset="0"/>
              </a:rPr>
              <a:t>mm_struct</a:t>
            </a:r>
            <a:r>
              <a:rPr lang="en-US" altLang="ja-JP" sz="1600" dirty="0">
                <a:latin typeface="Courier New" panose="02070309020205020404" pitchFamily="49" charset="0"/>
              </a:rPr>
              <a:t> *mm; 	/* address space of this process */</a:t>
            </a:r>
            <a:endParaRPr lang="en-US" altLang="en-US" sz="1600" dirty="0">
              <a:latin typeface="Courier New" panose="02070309020205020404" pitchFamily="49" charset="0"/>
            </a:endParaRPr>
          </a:p>
        </p:txBody>
      </p:sp>
      <p:pic>
        <p:nvPicPr>
          <p:cNvPr id="26628" name="Picture 1">
            <a:extLst>
              <a:ext uri="{FF2B5EF4-FFF2-40B4-BE49-F238E27FC236}">
                <a16:creationId xmlns:a16="http://schemas.microsoft.com/office/drawing/2014/main" id="{93AD06B9-FDEF-4097-849B-AE5BDEF25F0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76689" y="4533683"/>
            <a:ext cx="5625568" cy="1936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p:cNvSpPr>
            <a:spLocks noGrp="1" noChangeArrowheads="1"/>
          </p:cNvSpPr>
          <p:nvPr>
            <p:ph type="title" idx="4294967295"/>
          </p:nvPr>
        </p:nvSpPr>
        <p:spPr>
          <a:xfrm>
            <a:off x="3519377" y="422925"/>
            <a:ext cx="5991225" cy="1114425"/>
          </a:xfrm>
        </p:spPr>
        <p:txBody>
          <a:bodyPr>
            <a:normAutofit fontScale="90000"/>
          </a:bodyPr>
          <a:lstStyle/>
          <a:p>
            <a:pPr algn="ctr" eaLnBrk="1" hangingPunct="1"/>
            <a:r>
              <a:rPr lang="zh-CN" altLang="en-US" sz="6000" dirty="0"/>
              <a:t>线程对象数据结构</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6914" y="1434341"/>
            <a:ext cx="7296150" cy="5324474"/>
          </a:xfrm>
          <a:prstGeom prst="rect">
            <a:avLst/>
          </a:prstGeom>
        </p:spPr>
      </p:pic>
    </p:spTree>
    <p:extLst>
      <p:ext uri="{BB962C8B-B14F-4D97-AF65-F5344CB8AC3E}">
        <p14:creationId xmlns:p14="http://schemas.microsoft.com/office/powerpoint/2010/main" val="1885043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890CFA9-9E5C-4419-8C0A-3AE15BC75848}"/>
              </a:ext>
            </a:extLst>
          </p:cNvPr>
          <p:cNvSpPr>
            <a:spLocks noGrp="1" noChangeArrowheads="1"/>
          </p:cNvSpPr>
          <p:nvPr>
            <p:ph type="title" idx="4294967295"/>
          </p:nvPr>
        </p:nvSpPr>
        <p:spPr>
          <a:xfrm>
            <a:off x="1041215" y="993775"/>
            <a:ext cx="6251575" cy="576262"/>
          </a:xfrm>
        </p:spPr>
        <p:txBody>
          <a:bodyPr/>
          <a:lstStyle/>
          <a:p>
            <a:pPr eaLnBrk="1" hangingPunct="1"/>
            <a:r>
              <a:rPr lang="en-US" altLang="en-US" dirty="0"/>
              <a:t>2.1.5 Process State</a:t>
            </a:r>
          </a:p>
        </p:txBody>
      </p:sp>
      <p:sp>
        <p:nvSpPr>
          <p:cNvPr id="18435" name="Rectangle 3">
            <a:extLst>
              <a:ext uri="{FF2B5EF4-FFF2-40B4-BE49-F238E27FC236}">
                <a16:creationId xmlns:a16="http://schemas.microsoft.com/office/drawing/2014/main" id="{024CBB90-3DD4-48C6-830E-D5B680DA86BE}"/>
              </a:ext>
            </a:extLst>
          </p:cNvPr>
          <p:cNvSpPr>
            <a:spLocks noGrp="1" noChangeArrowheads="1"/>
          </p:cNvSpPr>
          <p:nvPr>
            <p:ph type="body" idx="4294967295"/>
          </p:nvPr>
        </p:nvSpPr>
        <p:spPr>
          <a:xfrm>
            <a:off x="1414984" y="2033588"/>
            <a:ext cx="10245285" cy="3254375"/>
          </a:xfrm>
        </p:spPr>
        <p:txBody>
          <a:bodyPr/>
          <a:lstStyle/>
          <a:p>
            <a:r>
              <a:rPr lang="en-US" altLang="en-US" dirty="0"/>
              <a:t> As a process executes, it changes </a:t>
            </a:r>
            <a:r>
              <a:rPr lang="en-US" altLang="en-US" b="1" dirty="0">
                <a:solidFill>
                  <a:srgbClr val="006699"/>
                </a:solidFill>
                <a:latin typeface="+mj-lt"/>
              </a:rPr>
              <a:t>state</a:t>
            </a:r>
          </a:p>
          <a:p>
            <a:pPr lvl="1"/>
            <a:r>
              <a:rPr lang="en-US" altLang="en-US" b="1" dirty="0"/>
              <a:t>New</a:t>
            </a:r>
            <a:r>
              <a:rPr lang="en-US" altLang="en-US" dirty="0"/>
              <a:t>:  The process is being created</a:t>
            </a:r>
          </a:p>
          <a:p>
            <a:pPr lvl="1"/>
            <a:r>
              <a:rPr lang="en-US" altLang="en-US" b="1" dirty="0"/>
              <a:t>Running</a:t>
            </a:r>
            <a:r>
              <a:rPr lang="en-US" altLang="en-US" dirty="0"/>
              <a:t>:  Instructions are being executed</a:t>
            </a:r>
          </a:p>
          <a:p>
            <a:pPr lvl="1"/>
            <a:r>
              <a:rPr lang="en-US" altLang="en-US" b="1" dirty="0"/>
              <a:t>Waiting</a:t>
            </a:r>
            <a:r>
              <a:rPr lang="en-US" altLang="en-US" dirty="0"/>
              <a:t>:  The process is waiting for some event to occur</a:t>
            </a:r>
          </a:p>
          <a:p>
            <a:pPr lvl="1"/>
            <a:r>
              <a:rPr lang="en-US" altLang="en-US" b="1" dirty="0"/>
              <a:t>Ready</a:t>
            </a:r>
            <a:r>
              <a:rPr lang="en-US" altLang="en-US" dirty="0"/>
              <a:t>:  The process is waiting to be assigned to a processor</a:t>
            </a:r>
          </a:p>
          <a:p>
            <a:pPr lvl="1"/>
            <a:r>
              <a:rPr lang="en-US" altLang="en-US" b="1" dirty="0"/>
              <a:t>Terminated</a:t>
            </a:r>
            <a:r>
              <a:rPr lang="en-US" altLang="en-US" dirty="0"/>
              <a:t>:  The process has finished execution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3351C7C-1AE3-4532-A2F7-C7EB33BCDB3F}"/>
              </a:ext>
            </a:extLst>
          </p:cNvPr>
          <p:cNvSpPr>
            <a:spLocks noGrp="1" noChangeArrowheads="1"/>
          </p:cNvSpPr>
          <p:nvPr>
            <p:ph type="title" idx="4294967295"/>
          </p:nvPr>
        </p:nvSpPr>
        <p:spPr>
          <a:xfrm>
            <a:off x="2502943" y="1069581"/>
            <a:ext cx="7947025" cy="576263"/>
          </a:xfrm>
        </p:spPr>
        <p:txBody>
          <a:bodyPr/>
          <a:lstStyle/>
          <a:p>
            <a:pPr eaLnBrk="1" hangingPunct="1"/>
            <a:r>
              <a:rPr lang="en-US" altLang="en-US" dirty="0"/>
              <a:t>Diagram of Process State</a:t>
            </a:r>
          </a:p>
        </p:txBody>
      </p:sp>
      <p:pic>
        <p:nvPicPr>
          <p:cNvPr id="20483" name="Picture 1">
            <a:extLst>
              <a:ext uri="{FF2B5EF4-FFF2-40B4-BE49-F238E27FC236}">
                <a16:creationId xmlns:a16="http://schemas.microsoft.com/office/drawing/2014/main" id="{C48543A4-67CA-450C-8237-41432A1A6BF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7914" y="2238375"/>
            <a:ext cx="5591175" cy="217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C14ED24-AEFF-4F38-8076-4F8FF58C3F94}"/>
              </a:ext>
            </a:extLst>
          </p:cNvPr>
          <p:cNvSpPr>
            <a:spLocks noGrp="1" noChangeArrowheads="1"/>
          </p:cNvSpPr>
          <p:nvPr>
            <p:ph type="title" idx="4294967295"/>
          </p:nvPr>
        </p:nvSpPr>
        <p:spPr>
          <a:xfrm>
            <a:off x="1252276" y="774363"/>
            <a:ext cx="10125441" cy="576263"/>
          </a:xfrm>
        </p:spPr>
        <p:txBody>
          <a:bodyPr/>
          <a:lstStyle/>
          <a:p>
            <a:pPr eaLnBrk="1" hangingPunct="1"/>
            <a:r>
              <a:rPr lang="en-US" altLang="en-US" dirty="0"/>
              <a:t>Process Control Block (PCB)</a:t>
            </a:r>
          </a:p>
        </p:txBody>
      </p:sp>
      <p:sp>
        <p:nvSpPr>
          <p:cNvPr id="22531" name="Rectangle 3">
            <a:extLst>
              <a:ext uri="{FF2B5EF4-FFF2-40B4-BE49-F238E27FC236}">
                <a16:creationId xmlns:a16="http://schemas.microsoft.com/office/drawing/2014/main" id="{DEEAF946-6112-4200-8913-ED1F42CE1EF2}"/>
              </a:ext>
            </a:extLst>
          </p:cNvPr>
          <p:cNvSpPr>
            <a:spLocks noGrp="1" noChangeArrowheads="1"/>
          </p:cNvSpPr>
          <p:nvPr>
            <p:ph type="body" idx="4294967295"/>
          </p:nvPr>
        </p:nvSpPr>
        <p:spPr>
          <a:xfrm>
            <a:off x="1034540" y="2020141"/>
            <a:ext cx="5616575" cy="4418013"/>
          </a:xfrm>
        </p:spPr>
        <p:txBody>
          <a:bodyPr/>
          <a:lstStyle/>
          <a:p>
            <a:r>
              <a:rPr lang="en-US" altLang="en-US" sz="1700" dirty="0"/>
              <a:t>Process state – running, waiting, etc.</a:t>
            </a:r>
          </a:p>
          <a:p>
            <a:r>
              <a:rPr lang="en-US" altLang="en-US" sz="1700" dirty="0"/>
              <a:t>Program counter – location of instruction to next execute</a:t>
            </a:r>
          </a:p>
          <a:p>
            <a:r>
              <a:rPr lang="en-US" altLang="en-US" sz="1700" dirty="0"/>
              <a:t>CPU registers – contents of all process-centric registers</a:t>
            </a:r>
          </a:p>
          <a:p>
            <a:r>
              <a:rPr lang="en-US" altLang="en-US" sz="1700" dirty="0"/>
              <a:t>CPU scheduling information- priorities, scheduling queue pointers</a:t>
            </a:r>
          </a:p>
          <a:p>
            <a:r>
              <a:rPr lang="en-US" altLang="en-US" sz="1700" dirty="0"/>
              <a:t>Memory-management information – memory allocated to the process</a:t>
            </a:r>
          </a:p>
          <a:p>
            <a:r>
              <a:rPr lang="en-US" altLang="en-US" sz="1700" dirty="0"/>
              <a:t>Accounting information – CPU used, clock time elapsed since start, time limits</a:t>
            </a:r>
          </a:p>
          <a:p>
            <a:r>
              <a:rPr lang="en-US" altLang="en-US" sz="1700" dirty="0"/>
              <a:t>I/O status information – I/O devices allocated to process, list of open files</a:t>
            </a:r>
          </a:p>
          <a:p>
            <a:endParaRPr lang="en-US" altLang="en-US" dirty="0"/>
          </a:p>
        </p:txBody>
      </p:sp>
      <p:pic>
        <p:nvPicPr>
          <p:cNvPr id="22532" name="Picture 1">
            <a:extLst>
              <a:ext uri="{FF2B5EF4-FFF2-40B4-BE49-F238E27FC236}">
                <a16:creationId xmlns:a16="http://schemas.microsoft.com/office/drawing/2014/main" id="{4C1B42D7-9239-4535-8C25-EF8AF0D9262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47729" y="2121126"/>
            <a:ext cx="18542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57519650-4D5E-45C9-BCF6-B2C0554D33E2}"/>
              </a:ext>
            </a:extLst>
          </p:cNvPr>
          <p:cNvSpPr txBox="1"/>
          <p:nvPr/>
        </p:nvSpPr>
        <p:spPr>
          <a:xfrm>
            <a:off x="1986466" y="1400690"/>
            <a:ext cx="6874095" cy="569387"/>
          </a:xfrm>
          <a:prstGeom prst="rect">
            <a:avLst/>
          </a:prstGeom>
          <a:noFill/>
        </p:spPr>
        <p:txBody>
          <a:bodyPr wrap="square" rtlCol="0">
            <a:spAutoFit/>
          </a:bodyPr>
          <a:lstStyle/>
          <a:p>
            <a:r>
              <a:rPr lang="en-US" altLang="en-US" sz="1700" dirty="0"/>
              <a:t>Information associated with each process(also called </a:t>
            </a:r>
            <a:r>
              <a:rPr kumimoji="1" lang="en-US" altLang="en-US" b="1" dirty="0">
                <a:solidFill>
                  <a:srgbClr val="006699"/>
                </a:solidFill>
                <a:latin typeface="+mj-lt"/>
              </a:rPr>
              <a:t>task</a:t>
            </a:r>
            <a:r>
              <a:rPr lang="en-US" altLang="en-US" sz="1700" b="1" dirty="0">
                <a:solidFill>
                  <a:srgbClr val="3366FF"/>
                </a:solidFill>
              </a:rPr>
              <a:t> </a:t>
            </a:r>
            <a:r>
              <a:rPr kumimoji="1" lang="en-US" altLang="en-US" b="1" dirty="0">
                <a:solidFill>
                  <a:srgbClr val="006699"/>
                </a:solidFill>
                <a:latin typeface="+mj-lt"/>
              </a:rPr>
              <a:t>control</a:t>
            </a:r>
            <a:r>
              <a:rPr lang="en-US" altLang="en-US" sz="1700" b="1" dirty="0">
                <a:solidFill>
                  <a:srgbClr val="3366FF"/>
                </a:solidFill>
              </a:rPr>
              <a:t> </a:t>
            </a:r>
            <a:r>
              <a:rPr kumimoji="1" lang="en-US" altLang="en-US" b="1" dirty="0">
                <a:solidFill>
                  <a:srgbClr val="006699"/>
                </a:solidFill>
                <a:latin typeface="+mj-lt"/>
              </a:rPr>
              <a:t>block</a:t>
            </a:r>
            <a:r>
              <a:rPr lang="en-US" altLang="en-US" sz="1700" dirty="0"/>
              <a:t>)</a:t>
            </a:r>
          </a:p>
          <a:p>
            <a:pPr>
              <a:buFont typeface="Monotype Sorts" pitchFamily="-84" charset="2"/>
              <a:buNone/>
            </a:pPr>
            <a:r>
              <a:rPr lang="en-US" altLang="en-US" dirty="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ED9C18A1-E10D-464E-ADF5-DBECC2503EA1}"/>
              </a:ext>
            </a:extLst>
          </p:cNvPr>
          <p:cNvSpPr>
            <a:spLocks noGrp="1" noChangeArrowheads="1"/>
          </p:cNvSpPr>
          <p:nvPr>
            <p:ph type="title" idx="4294967295"/>
          </p:nvPr>
        </p:nvSpPr>
        <p:spPr>
          <a:xfrm>
            <a:off x="407141" y="1118539"/>
            <a:ext cx="8229600" cy="576262"/>
          </a:xfrm>
        </p:spPr>
        <p:txBody>
          <a:bodyPr/>
          <a:lstStyle/>
          <a:p>
            <a:pPr eaLnBrk="1" hangingPunct="1"/>
            <a:r>
              <a:rPr lang="en-US" altLang="en-US" sz="3600" dirty="0"/>
              <a:t>2.1.6 Operations on Processes</a:t>
            </a:r>
          </a:p>
        </p:txBody>
      </p:sp>
      <p:sp>
        <p:nvSpPr>
          <p:cNvPr id="39939" name="Rectangle 3">
            <a:extLst>
              <a:ext uri="{FF2B5EF4-FFF2-40B4-BE49-F238E27FC236}">
                <a16:creationId xmlns:a16="http://schemas.microsoft.com/office/drawing/2014/main" id="{1EED5598-4581-4F9D-8CEF-0D1A5A5544B9}"/>
              </a:ext>
            </a:extLst>
          </p:cNvPr>
          <p:cNvSpPr>
            <a:spLocks noGrp="1" noChangeArrowheads="1"/>
          </p:cNvSpPr>
          <p:nvPr>
            <p:ph type="body" idx="4294967295"/>
          </p:nvPr>
        </p:nvSpPr>
        <p:spPr>
          <a:xfrm>
            <a:off x="2222592" y="2478828"/>
            <a:ext cx="7381875" cy="2102105"/>
          </a:xfrm>
        </p:spPr>
        <p:txBody>
          <a:bodyPr/>
          <a:lstStyle/>
          <a:p>
            <a:r>
              <a:rPr lang="en-US" altLang="en-US" dirty="0"/>
              <a:t>System must provide mechanisms for:</a:t>
            </a:r>
          </a:p>
          <a:p>
            <a:pPr lvl="1"/>
            <a:r>
              <a:rPr lang="en-US" altLang="en-US" dirty="0"/>
              <a:t> Process creation</a:t>
            </a:r>
          </a:p>
          <a:p>
            <a:pPr lvl="1"/>
            <a:r>
              <a:rPr lang="en-US" altLang="en-US" dirty="0"/>
              <a:t> Process termination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49923" y="898277"/>
            <a:ext cx="5542059" cy="692150"/>
          </a:xfrm>
        </p:spPr>
        <p:txBody>
          <a:bodyPr/>
          <a:lstStyle/>
          <a:p>
            <a:pPr algn="ctr"/>
            <a:r>
              <a:rPr lang="zh-CN" altLang="en-US" dirty="0"/>
              <a:t>进程的创建过程</a:t>
            </a:r>
          </a:p>
        </p:txBody>
      </p:sp>
      <p:sp>
        <p:nvSpPr>
          <p:cNvPr id="10244" name="Rectangle 3"/>
          <p:cNvSpPr>
            <a:spLocks noGrp="1" noChangeArrowheads="1"/>
          </p:cNvSpPr>
          <p:nvPr>
            <p:ph type="body" idx="4294967295"/>
          </p:nvPr>
        </p:nvSpPr>
        <p:spPr>
          <a:xfrm>
            <a:off x="2456952" y="1962386"/>
            <a:ext cx="8128000" cy="4114800"/>
          </a:xfrm>
        </p:spPr>
        <p:txBody>
          <a:bodyPr>
            <a:normAutofit/>
          </a:bodyPr>
          <a:lstStyle/>
          <a:p>
            <a:pPr marL="0" indent="0" eaLnBrk="1" hangingPunct="1">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打开文件映像（</a:t>
            </a:r>
            <a:r>
              <a:rPr lang="en-US" altLang="zh-CN" sz="2800" dirty="0">
                <a:latin typeface="微软雅黑" panose="020B0503020204020204" pitchFamily="34" charset="-122"/>
                <a:ea typeface="微软雅黑" panose="020B0503020204020204" pitchFamily="34" charset="-122"/>
              </a:rPr>
              <a:t>.exe</a:t>
            </a:r>
            <a:r>
              <a:rPr lang="zh-CN" altLang="en-US" sz="2800" dirty="0">
                <a:latin typeface="微软雅黑" panose="020B0503020204020204" pitchFamily="34" charset="-122"/>
                <a:ea typeface="微软雅黑" panose="020B0503020204020204" pitchFamily="34" charset="-122"/>
              </a:rPr>
              <a:t>）</a:t>
            </a:r>
          </a:p>
          <a:p>
            <a:pPr marL="0" indent="0" eaLnBrk="1" hangingPunct="1">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创建</a:t>
            </a:r>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进程对象</a:t>
            </a:r>
          </a:p>
          <a:p>
            <a:pPr marL="0" indent="0" eaLnBrk="1" hangingPunct="1">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创建初始线程对象，包括上下文，堆栈</a:t>
            </a:r>
          </a:p>
          <a:p>
            <a:pPr marL="0" indent="0" eaLnBrk="1" hangingPunct="1">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通知内核系统为进程运行作准备</a:t>
            </a:r>
          </a:p>
          <a:p>
            <a:pPr marL="0" indent="0" eaLnBrk="1" hangingPunct="1">
              <a:buNone/>
            </a:pPr>
            <a:r>
              <a:rPr lang="en-US" altLang="zh-CN" sz="2800" dirty="0">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执行初始线程</a:t>
            </a:r>
          </a:p>
          <a:p>
            <a:pPr marL="0" indent="0" eaLnBrk="1" hangingPunct="1">
              <a:buNone/>
            </a:pPr>
            <a:r>
              <a:rPr lang="en-US" altLang="zh-CN" sz="2800" dirty="0">
                <a:latin typeface="微软雅黑" panose="020B0503020204020204" pitchFamily="34" charset="-122"/>
                <a:ea typeface="微软雅黑" panose="020B0503020204020204" pitchFamily="34" charset="-122"/>
              </a:rPr>
              <a:t>6.  </a:t>
            </a:r>
            <a:r>
              <a:rPr lang="zh-CN" altLang="en-US" sz="2800" dirty="0">
                <a:latin typeface="微软雅黑" panose="020B0503020204020204" pitchFamily="34" charset="-122"/>
                <a:ea typeface="微软雅黑" panose="020B0503020204020204" pitchFamily="34" charset="-122"/>
              </a:rPr>
              <a:t>导入需要的</a:t>
            </a:r>
            <a:r>
              <a:rPr lang="en-US" altLang="zh-CN" sz="2800" dirty="0">
                <a:latin typeface="微软雅黑" panose="020B0503020204020204" pitchFamily="34" charset="-122"/>
                <a:ea typeface="微软雅黑" panose="020B0503020204020204" pitchFamily="34" charset="-122"/>
              </a:rPr>
              <a:t>DLL</a:t>
            </a:r>
            <a:r>
              <a:rPr lang="zh-CN" altLang="en-US" sz="2800" dirty="0">
                <a:latin typeface="微软雅黑" panose="020B0503020204020204" pitchFamily="34" charset="-122"/>
                <a:ea typeface="微软雅黑" panose="020B0503020204020204" pitchFamily="34" charset="-122"/>
              </a:rPr>
              <a:t>，初始化地址空间，由程序入口地址开始执行进程</a:t>
            </a:r>
          </a:p>
        </p:txBody>
      </p:sp>
    </p:spTree>
    <p:extLst>
      <p:ext uri="{BB962C8B-B14F-4D97-AF65-F5344CB8AC3E}">
        <p14:creationId xmlns:p14="http://schemas.microsoft.com/office/powerpoint/2010/main" val="21823024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a:extLst>
              <a:ext uri="{FF2B5EF4-FFF2-40B4-BE49-F238E27FC236}">
                <a16:creationId xmlns:a16="http://schemas.microsoft.com/office/drawing/2014/main" id="{A906F5FA-60D1-45DA-8E21-3093C1AA2502}"/>
              </a:ext>
            </a:extLst>
          </p:cNvPr>
          <p:cNvSpPr>
            <a:spLocks noGrp="1" noChangeArrowheads="1"/>
          </p:cNvSpPr>
          <p:nvPr>
            <p:ph type="title" idx="4294967295"/>
          </p:nvPr>
        </p:nvSpPr>
        <p:spPr>
          <a:xfrm>
            <a:off x="1021192" y="981145"/>
            <a:ext cx="4885698" cy="1147102"/>
          </a:xfrm>
        </p:spPr>
        <p:txBody>
          <a:bodyPr>
            <a:normAutofit/>
          </a:bodyPr>
          <a:lstStyle/>
          <a:p>
            <a:pPr eaLnBrk="1" hangingPunct="1"/>
            <a:r>
              <a:rPr lang="en-US" altLang="en-US" sz="2800" dirty="0"/>
              <a:t>Programmer Interface — </a:t>
            </a:r>
            <a:br>
              <a:rPr lang="en-US" altLang="en-US" sz="2800" dirty="0"/>
            </a:br>
            <a:r>
              <a:rPr lang="en-US" altLang="en-US" sz="2800" dirty="0"/>
              <a:t>Process Management</a:t>
            </a:r>
          </a:p>
        </p:txBody>
      </p:sp>
      <p:sp>
        <p:nvSpPr>
          <p:cNvPr id="125954" name="Rectangle 3">
            <a:extLst>
              <a:ext uri="{FF2B5EF4-FFF2-40B4-BE49-F238E27FC236}">
                <a16:creationId xmlns:a16="http://schemas.microsoft.com/office/drawing/2014/main" id="{8AAED0C6-5107-42A2-92C5-00A81EA88F2C}"/>
              </a:ext>
            </a:extLst>
          </p:cNvPr>
          <p:cNvSpPr>
            <a:spLocks noGrp="1" noChangeArrowheads="1"/>
          </p:cNvSpPr>
          <p:nvPr>
            <p:ph type="body" idx="4294967295"/>
          </p:nvPr>
        </p:nvSpPr>
        <p:spPr>
          <a:xfrm>
            <a:off x="1101285" y="2309361"/>
            <a:ext cx="10556759" cy="4318754"/>
          </a:xfrm>
        </p:spPr>
        <p:txBody>
          <a:bodyPr/>
          <a:lstStyle/>
          <a:p>
            <a:r>
              <a:rPr lang="en-US" altLang="en-US" sz="2400" dirty="0"/>
              <a:t>Process is started via the </a:t>
            </a:r>
            <a:r>
              <a:rPr lang="en-US" altLang="en-US" sz="2400" dirty="0" err="1">
                <a:latin typeface="Courier"/>
              </a:rPr>
              <a:t>CreateProcess</a:t>
            </a:r>
            <a:r>
              <a:rPr lang="en-US" altLang="en-US" sz="2400" dirty="0"/>
              <a:t> routine which loads any dynamic link libraries that are used by the process, and creates a </a:t>
            </a:r>
            <a:r>
              <a:rPr lang="en-US" altLang="en-US" sz="2400" i="1" dirty="0"/>
              <a:t>primary thread</a:t>
            </a:r>
            <a:endParaRPr lang="en-US" altLang="en-US" sz="2400" dirty="0"/>
          </a:p>
          <a:p>
            <a:r>
              <a:rPr lang="en-US" altLang="en-US" sz="2400" dirty="0"/>
              <a:t>Additional threads can be created by the </a:t>
            </a:r>
            <a:r>
              <a:rPr lang="en-US" altLang="en-US" sz="2400" dirty="0" err="1">
                <a:latin typeface="Courier"/>
              </a:rPr>
              <a:t>CreateThread</a:t>
            </a:r>
            <a:r>
              <a:rPr lang="en-US" altLang="en-US" sz="2400" dirty="0"/>
              <a:t> function</a:t>
            </a:r>
          </a:p>
          <a:p>
            <a:r>
              <a:rPr lang="en-US" altLang="en-US" sz="2400" dirty="0"/>
              <a:t>Every dynamic link library or executable file that is loaded into the address space of a process is identified by an </a:t>
            </a:r>
            <a:r>
              <a:rPr lang="en-US" altLang="en-US" sz="2400" i="1" dirty="0"/>
              <a:t>instance handle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56066623"/>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a:extLst>
              <a:ext uri="{FF2B5EF4-FFF2-40B4-BE49-F238E27FC236}">
                <a16:creationId xmlns:a16="http://schemas.microsoft.com/office/drawing/2014/main" id="{9EAE9E8B-F303-4703-A7A7-6A9B3F383ABA}"/>
              </a:ext>
            </a:extLst>
          </p:cNvPr>
          <p:cNvSpPr>
            <a:spLocks noGrp="1" noChangeArrowheads="1"/>
          </p:cNvSpPr>
          <p:nvPr>
            <p:ph type="title" idx="4294967295"/>
          </p:nvPr>
        </p:nvSpPr>
        <p:spPr>
          <a:xfrm>
            <a:off x="1041215" y="560700"/>
            <a:ext cx="10596806" cy="576263"/>
          </a:xfrm>
        </p:spPr>
        <p:txBody>
          <a:bodyPr/>
          <a:lstStyle/>
          <a:p>
            <a:pPr eaLnBrk="1" hangingPunct="1"/>
            <a:r>
              <a:rPr lang="en-US" altLang="en-US" dirty="0"/>
              <a:t>Process Management (Cont.)</a:t>
            </a:r>
          </a:p>
        </p:txBody>
      </p:sp>
      <p:sp>
        <p:nvSpPr>
          <p:cNvPr id="61443" name="Rectangle 3">
            <a:extLst>
              <a:ext uri="{FF2B5EF4-FFF2-40B4-BE49-F238E27FC236}">
                <a16:creationId xmlns:a16="http://schemas.microsoft.com/office/drawing/2014/main" id="{5AB26B8D-2604-7A42-A8FE-A2D250012C7E}"/>
              </a:ext>
            </a:extLst>
          </p:cNvPr>
          <p:cNvSpPr>
            <a:spLocks noGrp="1" noChangeArrowheads="1"/>
          </p:cNvSpPr>
          <p:nvPr>
            <p:ph type="body" idx="4294967295"/>
          </p:nvPr>
        </p:nvSpPr>
        <p:spPr>
          <a:xfrm>
            <a:off x="820958" y="1328215"/>
            <a:ext cx="10685799" cy="4969085"/>
          </a:xfrm>
        </p:spPr>
        <p:txBody>
          <a:bodyPr/>
          <a:lstStyle/>
          <a:p>
            <a:pPr>
              <a:defRPr/>
            </a:pPr>
            <a:r>
              <a:rPr lang="en-US" altLang="en-US" sz="2400" dirty="0"/>
              <a:t>Scheduling in Win32 utilizes four priority classes:</a:t>
            </a:r>
          </a:p>
          <a:p>
            <a:pPr marL="800100" lvl="1" indent="-342900">
              <a:buClr>
                <a:schemeClr val="tx1"/>
              </a:buClr>
              <a:buFont typeface="+mj-lt"/>
              <a:buAutoNum type="arabicPeriod"/>
              <a:defRPr/>
            </a:pPr>
            <a:r>
              <a:rPr lang="en-US" altLang="en-US" sz="1800" dirty="0">
                <a:latin typeface="Courier"/>
              </a:rPr>
              <a:t>IDLE_PRIORITY_CLASS</a:t>
            </a:r>
            <a:r>
              <a:rPr lang="en-US" altLang="en-US" sz="1800" dirty="0"/>
              <a:t> (priority level 4)</a:t>
            </a:r>
          </a:p>
          <a:p>
            <a:pPr marL="800100" lvl="1" indent="-342900">
              <a:buClr>
                <a:schemeClr val="tx1"/>
              </a:buClr>
              <a:buFont typeface="+mj-lt"/>
              <a:buAutoNum type="arabicPeriod"/>
              <a:defRPr/>
            </a:pPr>
            <a:r>
              <a:rPr lang="en-US" altLang="en-US" sz="1800" dirty="0">
                <a:latin typeface="Courier"/>
              </a:rPr>
              <a:t>BELOW_NORMAL_PRIORITY CLASS </a:t>
            </a:r>
            <a:r>
              <a:rPr lang="en-US" altLang="en-US" sz="1800" dirty="0"/>
              <a:t>(NT priority level 6)</a:t>
            </a:r>
          </a:p>
          <a:p>
            <a:pPr marL="800100" lvl="1" indent="-342900">
              <a:buClr>
                <a:schemeClr val="tx1"/>
              </a:buClr>
              <a:buFont typeface="+mj-lt"/>
              <a:buAutoNum type="arabicPeriod"/>
              <a:defRPr/>
            </a:pPr>
            <a:r>
              <a:rPr lang="en-US" altLang="en-US" sz="1800" dirty="0">
                <a:latin typeface="Courier"/>
              </a:rPr>
              <a:t>NORMAL_PRIORITY_CLASS</a:t>
            </a:r>
            <a:r>
              <a:rPr lang="en-US" altLang="en-US" sz="1800" dirty="0"/>
              <a:t> (level 8 — typical for most processes</a:t>
            </a:r>
          </a:p>
          <a:p>
            <a:pPr marL="800100" lvl="1" indent="-342900">
              <a:buClr>
                <a:schemeClr val="tx1"/>
              </a:buClr>
              <a:buFont typeface="+mj-lt"/>
              <a:buAutoNum type="arabicPeriod"/>
              <a:defRPr/>
            </a:pPr>
            <a:r>
              <a:rPr lang="en-US" altLang="en-US" sz="1800" dirty="0">
                <a:latin typeface="Courier"/>
              </a:rPr>
              <a:t>ABOVE_NORMAL_PRIORITY_CLASS (</a:t>
            </a:r>
            <a:r>
              <a:rPr lang="en-US" altLang="en-US" sz="1800" dirty="0"/>
              <a:t>level 10</a:t>
            </a:r>
            <a:r>
              <a:rPr lang="en-US" altLang="en-US" sz="1800" dirty="0">
                <a:latin typeface="Courier"/>
              </a:rPr>
              <a:t>)</a:t>
            </a:r>
          </a:p>
          <a:p>
            <a:pPr marL="800100" lvl="1" indent="-342900">
              <a:buClr>
                <a:schemeClr val="tx1"/>
              </a:buClr>
              <a:buFont typeface="+mj-lt"/>
              <a:buAutoNum type="arabicPeriod"/>
              <a:defRPr/>
            </a:pPr>
            <a:r>
              <a:rPr lang="en-US" altLang="en-US" sz="1800" dirty="0">
                <a:latin typeface="Courier"/>
              </a:rPr>
              <a:t>HIGH_PRIORITY_CLASS</a:t>
            </a:r>
            <a:r>
              <a:rPr lang="en-US" altLang="en-US" sz="1800" dirty="0"/>
              <a:t> (level 13)</a:t>
            </a:r>
          </a:p>
          <a:p>
            <a:pPr marL="800100" lvl="1" indent="-342900">
              <a:buClr>
                <a:schemeClr val="tx1"/>
              </a:buClr>
              <a:buFont typeface="+mj-lt"/>
              <a:buAutoNum type="arabicPeriod"/>
              <a:defRPr/>
            </a:pPr>
            <a:r>
              <a:rPr lang="en-US" altLang="en-US" sz="1800" dirty="0">
                <a:latin typeface="Courier"/>
              </a:rPr>
              <a:t>REALTIME_PRIORITY_CLASS</a:t>
            </a:r>
            <a:r>
              <a:rPr lang="en-US" altLang="en-US" sz="1800" dirty="0"/>
              <a:t> (level 24)</a:t>
            </a:r>
          </a:p>
          <a:p>
            <a:pPr>
              <a:defRPr/>
            </a:pPr>
            <a:r>
              <a:rPr lang="en-US" altLang="en-US" sz="2400" dirty="0"/>
              <a:t>To provide performance levels needed for interactive programs, Windows has a special scheduling rule for processes in the </a:t>
            </a:r>
            <a:r>
              <a:rPr lang="en-US" altLang="en-US" sz="2400" dirty="0">
                <a:latin typeface="Courier"/>
              </a:rPr>
              <a:t>NORMAL_PRIORITY_CLASS</a:t>
            </a:r>
          </a:p>
          <a:p>
            <a:pPr lvl="1">
              <a:defRPr/>
            </a:pPr>
            <a:r>
              <a:rPr lang="en-US" altLang="en-US" sz="1800" dirty="0"/>
              <a:t>Distinguishes between the </a:t>
            </a:r>
            <a:r>
              <a:rPr lang="en-US" altLang="en-US" sz="1800" i="1" dirty="0"/>
              <a:t>foreground process</a:t>
            </a:r>
            <a:r>
              <a:rPr lang="en-US" altLang="en-US" sz="1800" dirty="0"/>
              <a:t> that is currently selected on the screen, and the </a:t>
            </a:r>
            <a:r>
              <a:rPr lang="en-US" altLang="en-US" sz="1800" i="1" dirty="0"/>
              <a:t>background processes</a:t>
            </a:r>
            <a:r>
              <a:rPr lang="en-US" altLang="en-US" sz="1800" dirty="0"/>
              <a:t> that are not currently selected</a:t>
            </a:r>
          </a:p>
          <a:p>
            <a:pPr lvl="1">
              <a:defRPr/>
            </a:pPr>
            <a:r>
              <a:rPr lang="en-US" altLang="en-US" sz="1800" dirty="0"/>
              <a:t>When a process moves into the foreground, increases the scheduling quantum by some factor, typically 3</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a:extLst>
              <a:ext uri="{FF2B5EF4-FFF2-40B4-BE49-F238E27FC236}">
                <a16:creationId xmlns:a16="http://schemas.microsoft.com/office/drawing/2014/main" id="{B8D17027-61A4-4494-ABBF-2177B7620137}"/>
              </a:ext>
            </a:extLst>
          </p:cNvPr>
          <p:cNvSpPr>
            <a:spLocks noGrp="1" noChangeArrowheads="1"/>
          </p:cNvSpPr>
          <p:nvPr>
            <p:ph type="title" idx="4294967295"/>
          </p:nvPr>
        </p:nvSpPr>
        <p:spPr>
          <a:xfrm>
            <a:off x="919748" y="534146"/>
            <a:ext cx="11023971" cy="1718547"/>
          </a:xfrm>
        </p:spPr>
        <p:txBody>
          <a:bodyPr/>
          <a:lstStyle/>
          <a:p>
            <a:pPr eaLnBrk="1" hangingPunct="1"/>
            <a:r>
              <a:rPr lang="en-US" altLang="en-US" dirty="0"/>
              <a:t>Process Management (Cont.)</a:t>
            </a:r>
          </a:p>
        </p:txBody>
      </p:sp>
      <p:sp>
        <p:nvSpPr>
          <p:cNvPr id="130050" name="Rectangle 3">
            <a:extLst>
              <a:ext uri="{FF2B5EF4-FFF2-40B4-BE49-F238E27FC236}">
                <a16:creationId xmlns:a16="http://schemas.microsoft.com/office/drawing/2014/main" id="{D6F95970-917E-4761-A6F0-7CBD93FE44AE}"/>
              </a:ext>
            </a:extLst>
          </p:cNvPr>
          <p:cNvSpPr>
            <a:spLocks noGrp="1" noChangeArrowheads="1"/>
          </p:cNvSpPr>
          <p:nvPr>
            <p:ph type="body" idx="4294967295"/>
          </p:nvPr>
        </p:nvSpPr>
        <p:spPr>
          <a:xfrm>
            <a:off x="1168029" y="2348122"/>
            <a:ext cx="10258633" cy="3632349"/>
          </a:xfrm>
        </p:spPr>
        <p:txBody>
          <a:bodyPr/>
          <a:lstStyle/>
          <a:p>
            <a:r>
              <a:rPr lang="en-US" altLang="en-US" sz="2400" dirty="0"/>
              <a:t>The kernel dynamically adjusts the priority of a thread depending on whether it is </a:t>
            </a:r>
            <a:r>
              <a:rPr lang="en-US" altLang="en-US" sz="2400" dirty="0">
                <a:solidFill>
                  <a:srgbClr val="FF0000"/>
                </a:solidFill>
              </a:rPr>
              <a:t>I/O-bound </a:t>
            </a:r>
            <a:r>
              <a:rPr lang="en-US" altLang="en-US" sz="2400" dirty="0"/>
              <a:t>or </a:t>
            </a:r>
            <a:r>
              <a:rPr lang="en-US" altLang="en-US" sz="2400" dirty="0">
                <a:solidFill>
                  <a:srgbClr val="FF0000"/>
                </a:solidFill>
              </a:rPr>
              <a:t>CPU-bound</a:t>
            </a:r>
          </a:p>
          <a:p>
            <a:r>
              <a:rPr lang="en-US" altLang="en-US" sz="2400" dirty="0"/>
              <a:t>To synchronize the concurrent access to shared objects by threads, the kernel provides synchronization objects, such as semaphores and mutexes</a:t>
            </a:r>
          </a:p>
          <a:p>
            <a:pPr lvl="1"/>
            <a:r>
              <a:rPr lang="en-US" altLang="en-US" sz="2000" dirty="0"/>
              <a:t>In addition, threads can synchronize by using the </a:t>
            </a:r>
            <a:r>
              <a:rPr lang="en-US" altLang="en-US" sz="2000" dirty="0" err="1">
                <a:latin typeface="Courier"/>
              </a:rPr>
              <a:t>WaitForSingleObject</a:t>
            </a:r>
            <a:r>
              <a:rPr lang="en-US" altLang="en-US" sz="2000" dirty="0"/>
              <a:t> or </a:t>
            </a:r>
            <a:r>
              <a:rPr lang="en-US" altLang="en-US" sz="2000" dirty="0" err="1">
                <a:latin typeface="Courier"/>
              </a:rPr>
              <a:t>WaitForMultipleObjects</a:t>
            </a:r>
            <a:r>
              <a:rPr lang="en-US" altLang="en-US" sz="2000" dirty="0"/>
              <a:t> functions</a:t>
            </a:r>
          </a:p>
          <a:p>
            <a:pPr lvl="1"/>
            <a:r>
              <a:rPr lang="en-US" altLang="en-US" sz="2000" dirty="0"/>
              <a:t>Another method of synchronization in the Win32 API is the critical section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421739" y="529378"/>
            <a:ext cx="6814268" cy="674688"/>
          </a:xfrm>
        </p:spPr>
        <p:txBody>
          <a:bodyPr>
            <a:normAutofit/>
          </a:bodyPr>
          <a:lstStyle/>
          <a:p>
            <a:pPr algn="ctr" eaLnBrk="1" hangingPunct="1"/>
            <a:r>
              <a:rPr lang="zh-CN" altLang="en-US" dirty="0"/>
              <a:t>进程的创建与启动代码</a:t>
            </a:r>
            <a:r>
              <a:rPr lang="en-US" altLang="zh-CN" dirty="0"/>
              <a:t>-</a:t>
            </a:r>
            <a:r>
              <a:rPr lang="en-US" altLang="zh-CN" dirty="0" err="1"/>
              <a:t>c#</a:t>
            </a:r>
            <a:endParaRPr lang="zh-CN" altLang="en-US" dirty="0"/>
          </a:p>
        </p:txBody>
      </p:sp>
      <p:sp>
        <p:nvSpPr>
          <p:cNvPr id="11268" name="Rectangle 3"/>
          <p:cNvSpPr>
            <a:spLocks noGrp="1" noChangeArrowheads="1"/>
          </p:cNvSpPr>
          <p:nvPr>
            <p:ph type="body" idx="4294967295"/>
          </p:nvPr>
        </p:nvSpPr>
        <p:spPr>
          <a:xfrm>
            <a:off x="2266122" y="1366878"/>
            <a:ext cx="8631238" cy="1817688"/>
          </a:xfrm>
        </p:spPr>
        <p:txBody>
          <a:bodyPr>
            <a:normAutofit/>
          </a:bodyPr>
          <a:lstStyle/>
          <a:p>
            <a:pPr eaLnBrk="1" hangingPunct="1">
              <a:lnSpc>
                <a:spcPct val="125000"/>
              </a:lnSpc>
            </a:pPr>
            <a:r>
              <a:rPr lang="en-US" altLang="zh-CN" sz="2800" dirty="0">
                <a:latin typeface="微软雅黑" panose="020B0503020204020204" pitchFamily="34" charset="-122"/>
                <a:ea typeface="微软雅黑" panose="020B0503020204020204" pitchFamily="34" charset="-122"/>
              </a:rPr>
              <a:t>C#</a:t>
            </a:r>
            <a:r>
              <a:rPr lang="zh-CN" altLang="en-US" sz="2800" dirty="0">
                <a:latin typeface="微软雅黑" panose="020B0503020204020204" pitchFamily="34" charset="-122"/>
                <a:ea typeface="微软雅黑" panose="020B0503020204020204" pitchFamily="34" charset="-122"/>
              </a:rPr>
              <a:t>的</a:t>
            </a:r>
            <a:r>
              <a:rPr lang="en-US" altLang="zh-CN" sz="2800" dirty="0" err="1">
                <a:latin typeface="微软雅黑" panose="020B0503020204020204" pitchFamily="34" charset="-122"/>
                <a:ea typeface="微软雅黑" panose="020B0503020204020204" pitchFamily="34" charset="-122"/>
              </a:rPr>
              <a:t>System.Diagnostics</a:t>
            </a:r>
            <a:r>
              <a:rPr lang="zh-CN" altLang="en-US" sz="2800" dirty="0">
                <a:latin typeface="微软雅黑" panose="020B0503020204020204" pitchFamily="34" charset="-122"/>
                <a:ea typeface="微软雅黑" panose="020B0503020204020204" pitchFamily="34" charset="-122"/>
              </a:rPr>
              <a:t>命名空间下的</a:t>
            </a:r>
            <a:r>
              <a:rPr lang="en-US" altLang="zh-CN" sz="2800" dirty="0">
                <a:latin typeface="微软雅黑" panose="020B0503020204020204" pitchFamily="34" charset="-122"/>
                <a:ea typeface="微软雅黑" panose="020B0503020204020204" pitchFamily="34" charset="-122"/>
              </a:rPr>
              <a:t>Process</a:t>
            </a:r>
            <a:r>
              <a:rPr lang="zh-CN" altLang="en-US" sz="2800" dirty="0">
                <a:latin typeface="微软雅黑" panose="020B0503020204020204" pitchFamily="34" charset="-122"/>
                <a:ea typeface="微软雅黑" panose="020B0503020204020204" pitchFamily="34" charset="-122"/>
              </a:rPr>
              <a:t>类专门用于完成系统的进程管理任务，通过实例化一个</a:t>
            </a:r>
            <a:r>
              <a:rPr lang="en-US" altLang="zh-CN" sz="2800" dirty="0">
                <a:latin typeface="微软雅黑" panose="020B0503020204020204" pitchFamily="34" charset="-122"/>
                <a:ea typeface="微软雅黑" panose="020B0503020204020204" pitchFamily="34" charset="-122"/>
              </a:rPr>
              <a:t>Process</a:t>
            </a:r>
            <a:r>
              <a:rPr lang="zh-CN" altLang="en-US" sz="2800" dirty="0">
                <a:latin typeface="微软雅黑" panose="020B0503020204020204" pitchFamily="34" charset="-122"/>
                <a:ea typeface="微软雅黑" panose="020B0503020204020204" pitchFamily="34" charset="-122"/>
              </a:rPr>
              <a:t>类，就可以启动一个独立进程。</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endParaRPr lang="zh-CN" altLang="en-US" sz="2800" dirty="0">
              <a:latin typeface="微软雅黑" panose="020B0503020204020204" pitchFamily="34" charset="-122"/>
              <a:ea typeface="微软雅黑" panose="020B0503020204020204" pitchFamily="34" charset="-122"/>
            </a:endParaRPr>
          </a:p>
        </p:txBody>
      </p:sp>
      <p:sp>
        <p:nvSpPr>
          <p:cNvPr id="6" name="矩形 5"/>
          <p:cNvSpPr/>
          <p:nvPr/>
        </p:nvSpPr>
        <p:spPr>
          <a:xfrm>
            <a:off x="2505795" y="3105652"/>
            <a:ext cx="6646155" cy="1600438"/>
          </a:xfrm>
          <a:prstGeom prst="rect">
            <a:avLst/>
          </a:prstGeom>
        </p:spPr>
        <p:txBody>
          <a:bodyPr wrap="square">
            <a:spAutoFit/>
          </a:bodyPr>
          <a:lstStyle/>
          <a:p>
            <a:r>
              <a:rPr lang="en-US" altLang="zh-CN" dirty="0">
                <a:solidFill>
                  <a:srgbClr val="000000"/>
                </a:solidFill>
                <a:latin typeface="Consolas" panose="020B0609020204030204" pitchFamily="49" charset="0"/>
                <a:ea typeface="新宋体" panose="02010609030101010101" pitchFamily="49" charset="-122"/>
              </a:rPr>
              <a:t>Process </a:t>
            </a:r>
            <a:r>
              <a:rPr lang="en-US" altLang="zh-CN" dirty="0" err="1">
                <a:solidFill>
                  <a:srgbClr val="000000"/>
                </a:solidFill>
                <a:latin typeface="Consolas" panose="020B0609020204030204" pitchFamily="49" charset="0"/>
                <a:ea typeface="新宋体" panose="02010609030101010101" pitchFamily="49" charset="-122"/>
              </a:rPr>
              <a:t>cmdP</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Process</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cmdP.StartInfo.FileName</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"cmd.exe"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cmdP.StartInfo.CreateNoWindow</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cmdP.StartInfo.UseShellExecute</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cmdP.StartInfo.RedirectStandardOutput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cmdP.StartInfo.RedirectStandardInput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a:t>
            </a:r>
            <a:r>
              <a:rPr lang="en-US" altLang="zh-CN" dirty="0">
                <a:solidFill>
                  <a:srgbClr val="000000"/>
                </a:solidFill>
                <a:latin typeface="Consolas" panose="020B0609020204030204" pitchFamily="49" charset="0"/>
                <a:ea typeface="新宋体" panose="02010609030101010101" pitchFamily="49" charset="-122"/>
              </a:rPr>
              <a:t>();</a:t>
            </a:r>
            <a:endParaRPr lang="zh-CN" altLang="en-US" dirty="0">
              <a:solidFill>
                <a:srgbClr val="000000"/>
              </a:solidFill>
              <a:latin typeface="Consolas" panose="020B0609020204030204" pitchFamily="49" charset="0"/>
              <a:ea typeface="新宋体" panose="02010609030101010101" pitchFamily="49" charset="-122"/>
            </a:endParaRPr>
          </a:p>
        </p:txBody>
      </p:sp>
      <p:sp>
        <p:nvSpPr>
          <p:cNvPr id="8" name="Rectangle 3"/>
          <p:cNvSpPr txBox="1">
            <a:spLocks noChangeArrowheads="1"/>
          </p:cNvSpPr>
          <p:nvPr/>
        </p:nvSpPr>
        <p:spPr>
          <a:xfrm>
            <a:off x="2350127" y="4978319"/>
            <a:ext cx="9088960" cy="1220859"/>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pPr>
            <a:r>
              <a:rPr lang="en-US" altLang="zh-CN" sz="2800" dirty="0" err="1">
                <a:latin typeface="微软雅黑" panose="020B0503020204020204" pitchFamily="34" charset="-122"/>
                <a:ea typeface="微软雅黑" panose="020B0503020204020204" pitchFamily="34" charset="-122"/>
              </a:rPr>
              <a:t>ProcessStartInfo</a:t>
            </a:r>
            <a:r>
              <a:rPr lang="zh-CN" altLang="en-US" sz="2800" dirty="0">
                <a:latin typeface="微软雅黑" panose="020B0503020204020204" pitchFamily="34" charset="-122"/>
                <a:ea typeface="微软雅黑" panose="020B0503020204020204" pitchFamily="34" charset="-122"/>
              </a:rPr>
              <a:t>类，则可以为</a:t>
            </a:r>
            <a:r>
              <a:rPr lang="en-US" altLang="zh-CN" sz="2800" dirty="0">
                <a:latin typeface="微软雅黑" panose="020B0503020204020204" pitchFamily="34" charset="-122"/>
                <a:ea typeface="微软雅黑" panose="020B0503020204020204" pitchFamily="34" charset="-122"/>
              </a:rPr>
              <a:t>Process</a:t>
            </a:r>
            <a:r>
              <a:rPr lang="zh-CN" altLang="en-US" sz="2800" dirty="0">
                <a:latin typeface="微软雅黑" panose="020B0503020204020204" pitchFamily="34" charset="-122"/>
                <a:ea typeface="微软雅黑" panose="020B0503020204020204" pitchFamily="34" charset="-122"/>
              </a:rPr>
              <a:t>定制启动参数</a:t>
            </a:r>
            <a:endParaRPr lang="en-US" altLang="zh-CN" sz="28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比如</a:t>
            </a:r>
            <a:r>
              <a:rPr lang="en-US" altLang="zh-CN" sz="2400" dirty="0" err="1">
                <a:latin typeface="微软雅黑" panose="020B0503020204020204" pitchFamily="34" charset="-122"/>
                <a:ea typeface="微软雅黑" panose="020B0503020204020204" pitchFamily="34" charset="-122"/>
              </a:rPr>
              <a:t>RedirectStandardInput</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RedirectStandardOutput</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RedirectStandardError</a:t>
            </a:r>
            <a:r>
              <a:rPr lang="zh-CN" altLang="en-US" sz="2400" dirty="0">
                <a:latin typeface="微软雅黑" panose="020B0503020204020204" pitchFamily="34" charset="-122"/>
                <a:ea typeface="微软雅黑" panose="020B0503020204020204" pitchFamily="34" charset="-122"/>
              </a:rPr>
              <a:t>，分别重定向了进程的输入、输出、错误流</a:t>
            </a:r>
          </a:p>
          <a:p>
            <a:pPr lvl="1">
              <a:lnSpc>
                <a:spcPct val="125000"/>
              </a:lnSpc>
            </a:pPr>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42632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016486" y="765191"/>
            <a:ext cx="5283988" cy="674688"/>
          </a:xfrm>
        </p:spPr>
        <p:txBody>
          <a:bodyPr>
            <a:normAutofit/>
          </a:bodyPr>
          <a:lstStyle/>
          <a:p>
            <a:pPr algn="ctr" eaLnBrk="1" hangingPunct="1"/>
            <a:r>
              <a:rPr lang="zh-CN" altLang="en-US" dirty="0"/>
              <a:t>进程的其它操作 </a:t>
            </a:r>
            <a:r>
              <a:rPr lang="en-US" altLang="zh-CN" dirty="0"/>
              <a:t>- </a:t>
            </a:r>
            <a:r>
              <a:rPr lang="en-US" altLang="zh-CN" dirty="0" err="1"/>
              <a:t>c#</a:t>
            </a:r>
            <a:endParaRPr lang="zh-CN" altLang="en-US" dirty="0"/>
          </a:p>
        </p:txBody>
      </p:sp>
      <p:sp>
        <p:nvSpPr>
          <p:cNvPr id="11268" name="Rectangle 3"/>
          <p:cNvSpPr>
            <a:spLocks noGrp="1" noChangeArrowheads="1"/>
          </p:cNvSpPr>
          <p:nvPr>
            <p:ph type="body" idx="4294967295"/>
          </p:nvPr>
        </p:nvSpPr>
        <p:spPr>
          <a:xfrm>
            <a:off x="1836069" y="1746166"/>
            <a:ext cx="3179763" cy="1125538"/>
          </a:xfrm>
        </p:spPr>
        <p:txBody>
          <a:bodyPr>
            <a:normAutofit/>
          </a:bodyPr>
          <a:lstStyle/>
          <a:p>
            <a:pPr>
              <a:lnSpc>
                <a:spcPct val="125000"/>
              </a:lnSpc>
            </a:pPr>
            <a:r>
              <a:rPr lang="zh-CN" altLang="en-US" sz="2800" dirty="0">
                <a:latin typeface="微软雅黑" panose="020B0503020204020204" pitchFamily="34" charset="-122"/>
                <a:ea typeface="微软雅黑" panose="020B0503020204020204" pitchFamily="34" charset="-122"/>
              </a:rPr>
              <a:t>打开应用程序</a:t>
            </a:r>
          </a:p>
          <a:p>
            <a:pPr eaLnBrk="1" hangingPunct="1">
              <a:lnSpc>
                <a:spcPct val="125000"/>
              </a:lnSpc>
            </a:pPr>
            <a:endParaRPr lang="zh-CN" altLang="en-US" sz="28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5432758" y="1878703"/>
            <a:ext cx="4032135" cy="954107"/>
          </a:xfrm>
          <a:prstGeom prst="rect">
            <a:avLst/>
          </a:prstGeom>
          <a:solidFill>
            <a:schemeClr val="tx1"/>
          </a:solidFill>
        </p:spPr>
        <p:txBody>
          <a:bodyPr wrap="square" rtlCol="0">
            <a:spAutoFit/>
          </a:bodyPr>
          <a:lstStyle/>
          <a:p>
            <a:r>
              <a:rPr lang="en-US" altLang="zh-CN" dirty="0">
                <a:solidFill>
                  <a:schemeClr val="bg1"/>
                </a:solidFill>
              </a:rPr>
              <a:t> </a:t>
            </a:r>
            <a:r>
              <a:rPr lang="en-US" altLang="zh-CN" dirty="0" err="1">
                <a:solidFill>
                  <a:schemeClr val="bg1"/>
                </a:solidFill>
              </a:rPr>
              <a:t>Process.Start</a:t>
            </a:r>
            <a:r>
              <a:rPr lang="en-US" altLang="zh-CN" dirty="0">
                <a:solidFill>
                  <a:schemeClr val="bg1"/>
                </a:solidFill>
              </a:rPr>
              <a:t>("</a:t>
            </a:r>
            <a:r>
              <a:rPr lang="en-US" altLang="zh-CN" dirty="0" err="1">
                <a:solidFill>
                  <a:schemeClr val="bg1"/>
                </a:solidFill>
              </a:rPr>
              <a:t>calc</a:t>
            </a:r>
            <a:r>
              <a:rPr lang="en-US" altLang="zh-CN" dirty="0">
                <a:solidFill>
                  <a:schemeClr val="bg1"/>
                </a:solidFill>
              </a:rPr>
              <a:t>"); 	</a:t>
            </a:r>
            <a:r>
              <a:rPr lang="en-US" altLang="zh-CN" dirty="0">
                <a:solidFill>
                  <a:srgbClr val="00CC00"/>
                </a:solidFill>
              </a:rPr>
              <a:t>// </a:t>
            </a:r>
            <a:r>
              <a:rPr lang="zh-CN" altLang="en-US" dirty="0">
                <a:solidFill>
                  <a:srgbClr val="00CC00"/>
                </a:solidFill>
              </a:rPr>
              <a:t>计算器</a:t>
            </a:r>
          </a:p>
          <a:p>
            <a:r>
              <a:rPr lang="zh-CN" altLang="en-US" dirty="0">
                <a:solidFill>
                  <a:schemeClr val="bg1"/>
                </a:solidFill>
              </a:rPr>
              <a:t> </a:t>
            </a:r>
            <a:r>
              <a:rPr lang="en-US" altLang="zh-CN" dirty="0" err="1">
                <a:solidFill>
                  <a:schemeClr val="bg1"/>
                </a:solidFill>
              </a:rPr>
              <a:t>Process.Start</a:t>
            </a:r>
            <a:r>
              <a:rPr lang="en-US" altLang="zh-CN" dirty="0">
                <a:solidFill>
                  <a:schemeClr val="bg1"/>
                </a:solidFill>
              </a:rPr>
              <a:t>("</a:t>
            </a:r>
            <a:r>
              <a:rPr lang="en-US" altLang="zh-CN" dirty="0" err="1">
                <a:solidFill>
                  <a:schemeClr val="bg1"/>
                </a:solidFill>
              </a:rPr>
              <a:t>mspaint</a:t>
            </a:r>
            <a:r>
              <a:rPr lang="en-US" altLang="zh-CN" dirty="0">
                <a:solidFill>
                  <a:schemeClr val="bg1"/>
                </a:solidFill>
              </a:rPr>
              <a:t>");	</a:t>
            </a:r>
            <a:r>
              <a:rPr lang="en-US" altLang="zh-CN" dirty="0">
                <a:solidFill>
                  <a:srgbClr val="00CC00"/>
                </a:solidFill>
              </a:rPr>
              <a:t>// </a:t>
            </a:r>
            <a:r>
              <a:rPr lang="zh-CN" altLang="en-US" dirty="0">
                <a:solidFill>
                  <a:srgbClr val="00CC00"/>
                </a:solidFill>
              </a:rPr>
              <a:t>画图工具</a:t>
            </a:r>
            <a:endParaRPr lang="en-US" altLang="zh-CN" dirty="0">
              <a:solidFill>
                <a:srgbClr val="00CC00"/>
              </a:solidFill>
            </a:endParaRPr>
          </a:p>
          <a:p>
            <a:r>
              <a:rPr lang="en-US" altLang="zh-CN" dirty="0">
                <a:solidFill>
                  <a:schemeClr val="bg1"/>
                </a:solidFill>
              </a:rPr>
              <a:t> </a:t>
            </a:r>
            <a:r>
              <a:rPr lang="en-US" altLang="zh-CN" dirty="0" err="1">
                <a:solidFill>
                  <a:schemeClr val="bg1"/>
                </a:solidFill>
              </a:rPr>
              <a:t>Process.Start</a:t>
            </a:r>
            <a:r>
              <a:rPr lang="en-US" altLang="zh-CN" dirty="0">
                <a:solidFill>
                  <a:schemeClr val="bg1"/>
                </a:solidFill>
              </a:rPr>
              <a:t>("notepad");	</a:t>
            </a:r>
            <a:r>
              <a:rPr lang="en-US" altLang="zh-CN" dirty="0">
                <a:solidFill>
                  <a:srgbClr val="00CC00"/>
                </a:solidFill>
              </a:rPr>
              <a:t>// </a:t>
            </a:r>
            <a:r>
              <a:rPr lang="zh-CN" altLang="en-US" dirty="0">
                <a:solidFill>
                  <a:srgbClr val="00CC00"/>
                </a:solidFill>
              </a:rPr>
              <a:t>记事本</a:t>
            </a:r>
          </a:p>
          <a:p>
            <a:r>
              <a:rPr lang="zh-CN" altLang="en-US" dirty="0">
                <a:solidFill>
                  <a:schemeClr val="bg1"/>
                </a:solidFill>
              </a:rPr>
              <a:t> </a:t>
            </a:r>
            <a:r>
              <a:rPr lang="en-US" altLang="zh-CN" dirty="0" err="1">
                <a:solidFill>
                  <a:schemeClr val="bg1"/>
                </a:solidFill>
              </a:rPr>
              <a:t>Process.Start</a:t>
            </a:r>
            <a:r>
              <a:rPr lang="en-US" altLang="zh-CN" dirty="0">
                <a:solidFill>
                  <a:schemeClr val="bg1"/>
                </a:solidFill>
              </a:rPr>
              <a:t>("</a:t>
            </a:r>
            <a:r>
              <a:rPr lang="en-US" altLang="zh-CN" dirty="0" err="1">
                <a:solidFill>
                  <a:schemeClr val="bg1"/>
                </a:solidFill>
              </a:rPr>
              <a:t>iexplore</a:t>
            </a:r>
            <a:r>
              <a:rPr lang="en-US" altLang="zh-CN" dirty="0">
                <a:solidFill>
                  <a:schemeClr val="bg1"/>
                </a:solidFill>
              </a:rPr>
              <a:t>","http://www.baidu.com");</a:t>
            </a:r>
            <a:endParaRPr lang="zh-CN" altLang="en-US" dirty="0">
              <a:solidFill>
                <a:schemeClr val="bg1"/>
              </a:solidFill>
            </a:endParaRPr>
          </a:p>
        </p:txBody>
      </p:sp>
      <p:sp>
        <p:nvSpPr>
          <p:cNvPr id="5" name="Rectangle 3"/>
          <p:cNvSpPr txBox="1">
            <a:spLocks noChangeArrowheads="1"/>
          </p:cNvSpPr>
          <p:nvPr/>
        </p:nvSpPr>
        <p:spPr>
          <a:xfrm>
            <a:off x="1835639" y="4293045"/>
            <a:ext cx="3180193" cy="11250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buClr>
                <a:srgbClr val="002060"/>
              </a:buClr>
              <a:buFont typeface="Wingdings" panose="05000000000000000000" pitchFamily="2" charset="2"/>
              <a:buChar char="Ø"/>
            </a:pPr>
            <a:r>
              <a:rPr lang="zh-CN" altLang="en-US" sz="2800" dirty="0">
                <a:solidFill>
                  <a:srgbClr val="002060"/>
                </a:solidFill>
                <a:latin typeface="微软雅黑" panose="020B0503020204020204" pitchFamily="34" charset="-122"/>
                <a:ea typeface="微软雅黑" panose="020B0503020204020204" pitchFamily="34" charset="-122"/>
              </a:rPr>
              <a:t>关闭应用程序</a:t>
            </a:r>
          </a:p>
          <a:p>
            <a:pPr>
              <a:lnSpc>
                <a:spcPct val="125000"/>
              </a:lnSpc>
              <a:buClr>
                <a:srgbClr val="002060"/>
              </a:buClr>
              <a:buFont typeface="Wingdings" panose="05000000000000000000" pitchFamily="2" charset="2"/>
              <a:buChar char="Ø"/>
            </a:pP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432758" y="4402459"/>
            <a:ext cx="4032135" cy="1600438"/>
          </a:xfrm>
          <a:prstGeom prst="rect">
            <a:avLst/>
          </a:prstGeom>
          <a:solidFill>
            <a:schemeClr val="tx1"/>
          </a:solidFill>
        </p:spPr>
        <p:txBody>
          <a:bodyPr wrap="square" rtlCol="0">
            <a:spAutoFit/>
          </a:bodyPr>
          <a:lstStyle/>
          <a:p>
            <a:r>
              <a:rPr lang="en-US" altLang="zh-CN" dirty="0">
                <a:solidFill>
                  <a:srgbClr val="00CC00"/>
                </a:solidFill>
                <a:latin typeface="Consolas" panose="020B0609020204030204" pitchFamily="49" charset="0"/>
              </a:rPr>
              <a:t>// </a:t>
            </a:r>
            <a:r>
              <a:rPr lang="zh-CN" altLang="en-US" dirty="0">
                <a:solidFill>
                  <a:srgbClr val="00CC00"/>
                </a:solidFill>
                <a:latin typeface="Consolas" panose="020B0609020204030204" pitchFamily="49" charset="0"/>
              </a:rPr>
              <a:t>得到程序中所有正在运行的进程</a:t>
            </a:r>
          </a:p>
          <a:p>
            <a:r>
              <a:rPr lang="en-US" altLang="zh-CN" dirty="0">
                <a:solidFill>
                  <a:schemeClr val="bg1"/>
                </a:solidFill>
                <a:latin typeface="Consolas" panose="020B0609020204030204" pitchFamily="49" charset="0"/>
              </a:rPr>
              <a:t>Process[] proc = </a:t>
            </a:r>
            <a:r>
              <a:rPr lang="en-US" altLang="zh-CN" dirty="0" err="1">
                <a:solidFill>
                  <a:schemeClr val="bg1"/>
                </a:solidFill>
                <a:latin typeface="Consolas" panose="020B0609020204030204" pitchFamily="49" charset="0"/>
              </a:rPr>
              <a:t>Process.GetProcesses</a:t>
            </a:r>
            <a:r>
              <a:rPr lang="en-US" altLang="zh-CN" dirty="0">
                <a:solidFill>
                  <a:schemeClr val="bg1"/>
                </a:solidFill>
                <a:latin typeface="Consolas" panose="020B0609020204030204" pitchFamily="49" charset="0"/>
              </a:rPr>
              <a:t>(); </a:t>
            </a:r>
            <a:endParaRPr lang="zh-CN" altLang="en-US" dirty="0">
              <a:solidFill>
                <a:schemeClr val="bg1"/>
              </a:solidFill>
              <a:latin typeface="Consolas" panose="020B0609020204030204" pitchFamily="49" charset="0"/>
            </a:endParaRPr>
          </a:p>
          <a:p>
            <a:r>
              <a:rPr lang="en-US" altLang="zh-CN" dirty="0">
                <a:solidFill>
                  <a:schemeClr val="bg1"/>
                </a:solidFill>
                <a:latin typeface="Consolas" panose="020B0609020204030204" pitchFamily="49" charset="0"/>
              </a:rPr>
              <a:t>foreach (var item in proc)</a:t>
            </a:r>
          </a:p>
          <a:p>
            <a:r>
              <a:rPr lang="en-US" altLang="zh-CN" dirty="0">
                <a:solidFill>
                  <a:schemeClr val="bg1"/>
                </a:solidFill>
                <a:latin typeface="Consolas" panose="020B0609020204030204" pitchFamily="49" charset="0"/>
              </a:rPr>
              <a:t>{</a:t>
            </a:r>
          </a:p>
          <a:p>
            <a:pPr lvl="1"/>
            <a:r>
              <a:rPr lang="en-US" altLang="zh-CN" dirty="0" err="1">
                <a:solidFill>
                  <a:schemeClr val="bg1"/>
                </a:solidFill>
                <a:latin typeface="Consolas" panose="020B0609020204030204" pitchFamily="49" charset="0"/>
              </a:rPr>
              <a:t>Console.WriteLine</a:t>
            </a:r>
            <a:r>
              <a:rPr lang="en-US" altLang="zh-CN" dirty="0">
                <a:solidFill>
                  <a:schemeClr val="bg1"/>
                </a:solidFill>
                <a:latin typeface="Consolas" panose="020B0609020204030204" pitchFamily="49" charset="0"/>
              </a:rPr>
              <a:t>(item);</a:t>
            </a:r>
          </a:p>
          <a:p>
            <a:pPr lvl="1"/>
            <a:r>
              <a:rPr lang="en-US" altLang="zh-CN" dirty="0" err="1">
                <a:solidFill>
                  <a:schemeClr val="bg1"/>
                </a:solidFill>
                <a:latin typeface="Consolas" panose="020B0609020204030204" pitchFamily="49" charset="0"/>
              </a:rPr>
              <a:t>item.Kill</a:t>
            </a:r>
            <a:r>
              <a:rPr lang="en-US" altLang="zh-CN" dirty="0">
                <a:solidFill>
                  <a:schemeClr val="bg1"/>
                </a:solidFill>
                <a:latin typeface="Consolas" panose="020B0609020204030204" pitchFamily="49" charset="0"/>
              </a:rPr>
              <a:t>(); </a:t>
            </a:r>
            <a:r>
              <a:rPr lang="en-US" altLang="zh-CN" dirty="0">
                <a:solidFill>
                  <a:srgbClr val="00CC00"/>
                </a:solidFill>
                <a:latin typeface="Consolas" panose="020B0609020204030204" pitchFamily="49" charset="0"/>
              </a:rPr>
              <a:t>//</a:t>
            </a:r>
            <a:r>
              <a:rPr lang="zh-CN" altLang="en-US" dirty="0">
                <a:solidFill>
                  <a:srgbClr val="00CC00"/>
                </a:solidFill>
                <a:latin typeface="Consolas" panose="020B0609020204030204" pitchFamily="49" charset="0"/>
              </a:rPr>
              <a:t>杀死进程 </a:t>
            </a:r>
          </a:p>
          <a:p>
            <a:r>
              <a:rPr lang="en-US" altLang="zh-CN" dirty="0">
                <a:solidFill>
                  <a:schemeClr val="bg1"/>
                </a:solidFill>
                <a:latin typeface="Consolas" panose="020B0609020204030204" pitchFamily="49" charset="0"/>
              </a:rPr>
              <a:t>} </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9099251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6E8B74A-8704-474C-A16C-9A607D5849A0}"/>
              </a:ext>
            </a:extLst>
          </p:cNvPr>
          <p:cNvSpPr txBox="1">
            <a:spLocks noChangeArrowheads="1"/>
          </p:cNvSpPr>
          <p:nvPr/>
        </p:nvSpPr>
        <p:spPr bwMode="auto">
          <a:xfrm>
            <a:off x="1375577" y="774797"/>
            <a:ext cx="4890052"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zh-CN" altLang="en-US" sz="3600" kern="0" dirty="0"/>
              <a:t>工具实验</a:t>
            </a:r>
            <a:r>
              <a:rPr lang="en-US" altLang="zh-CN" sz="3600" kern="0" dirty="0"/>
              <a:t>(</a:t>
            </a:r>
            <a:r>
              <a:rPr lang="zh-CN" altLang="en-US" sz="3600" kern="0" dirty="0"/>
              <a:t>包管理工具</a:t>
            </a:r>
            <a:r>
              <a:rPr lang="en-US" altLang="zh-CN" sz="3600" kern="0" dirty="0"/>
              <a:t>)</a:t>
            </a:r>
            <a:r>
              <a:rPr lang="zh-CN" altLang="en-US" sz="3600" kern="0" dirty="0"/>
              <a:t>：</a:t>
            </a:r>
          </a:p>
        </p:txBody>
      </p:sp>
      <p:sp>
        <p:nvSpPr>
          <p:cNvPr id="3" name="Rectangle 3">
            <a:extLst>
              <a:ext uri="{FF2B5EF4-FFF2-40B4-BE49-F238E27FC236}">
                <a16:creationId xmlns:a16="http://schemas.microsoft.com/office/drawing/2014/main" id="{6EA3810D-4CA9-4ED6-AAD8-EBA77E6F05FD}"/>
              </a:ext>
            </a:extLst>
          </p:cNvPr>
          <p:cNvSpPr txBox="1">
            <a:spLocks noChangeArrowheads="1"/>
          </p:cNvSpPr>
          <p:nvPr/>
        </p:nvSpPr>
        <p:spPr bwMode="auto">
          <a:xfrm>
            <a:off x="2095949" y="1944522"/>
            <a:ext cx="9150549" cy="463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rmAutofit/>
          </a:bodyPr>
          <a:lst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defTabSz="914400">
              <a:lnSpc>
                <a:spcPct val="125000"/>
              </a:lnSpc>
            </a:pPr>
            <a:r>
              <a:rPr lang="en-US" altLang="zh-CN" sz="3200" kern="0" dirty="0"/>
              <a:t>  </a:t>
            </a:r>
            <a:r>
              <a:rPr lang="en-US" altLang="zh-CN" sz="3200" kern="0" dirty="0" err="1"/>
              <a:t>winget</a:t>
            </a:r>
            <a:endParaRPr lang="en-US" altLang="zh-CN" sz="3200" kern="0" dirty="0"/>
          </a:p>
          <a:p>
            <a:pPr marL="0" indent="0" defTabSz="914400">
              <a:lnSpc>
                <a:spcPct val="125000"/>
              </a:lnSpc>
              <a:buNone/>
            </a:pPr>
            <a:r>
              <a:rPr lang="en-US" altLang="zh-CN" sz="1600" kern="0" dirty="0"/>
              <a:t>https://docs.microsoft.com/en-us/windows/package-manager/winget/</a:t>
            </a:r>
          </a:p>
          <a:p>
            <a:pPr marL="0" indent="0" defTabSz="914400">
              <a:lnSpc>
                <a:spcPct val="125000"/>
              </a:lnSpc>
              <a:buNone/>
            </a:pPr>
            <a:r>
              <a:rPr lang="en-US" altLang="zh-CN" sz="1600" kern="0" dirty="0"/>
              <a:t>https://github.com/microsoft/winget-cli/</a:t>
            </a:r>
          </a:p>
          <a:p>
            <a:pPr marL="0" indent="0" defTabSz="914400">
              <a:lnSpc>
                <a:spcPct val="125000"/>
              </a:lnSpc>
              <a:buNone/>
            </a:pPr>
            <a:endParaRPr lang="en-US" altLang="zh-CN" sz="1600" kern="0" dirty="0"/>
          </a:p>
          <a:p>
            <a:pPr defTabSz="914400">
              <a:lnSpc>
                <a:spcPct val="125000"/>
              </a:lnSpc>
            </a:pPr>
            <a:r>
              <a:rPr lang="zh-CN" altLang="en-US" sz="3200" kern="0" dirty="0"/>
              <a:t>  </a:t>
            </a:r>
            <a:r>
              <a:rPr lang="en-US" altLang="zh-CN" sz="3200" kern="0" dirty="0"/>
              <a:t>Scoop</a:t>
            </a:r>
            <a:r>
              <a:rPr lang="zh-CN" altLang="en-US" sz="3200" kern="0" dirty="0"/>
              <a:t> </a:t>
            </a:r>
            <a:r>
              <a:rPr lang="en-US" altLang="zh-CN" sz="3200" kern="0" dirty="0"/>
              <a:t>&amp;</a:t>
            </a:r>
            <a:r>
              <a:rPr lang="zh-CN" altLang="en-US" sz="3200" kern="0" dirty="0"/>
              <a:t> </a:t>
            </a:r>
            <a:r>
              <a:rPr lang="en-US" altLang="zh-CN" sz="3200" kern="0" dirty="0"/>
              <a:t>chocolatey </a:t>
            </a:r>
          </a:p>
          <a:p>
            <a:pPr marL="0" indent="0" defTabSz="914400">
              <a:lnSpc>
                <a:spcPct val="125000"/>
              </a:lnSpc>
              <a:buNone/>
            </a:pPr>
            <a:r>
              <a:rPr lang="en-US" altLang="zh-CN" sz="1600" kern="0" dirty="0"/>
              <a:t>https://github.com/principleWindows/scoop</a:t>
            </a:r>
          </a:p>
          <a:p>
            <a:pPr marL="0" indent="0" defTabSz="914400">
              <a:lnSpc>
                <a:spcPct val="125000"/>
              </a:lnSpc>
              <a:buNone/>
            </a:pPr>
            <a:r>
              <a:rPr lang="en-US" altLang="zh-CN" sz="1600" kern="0" dirty="0"/>
              <a:t>https://www.oschina.net/p/chocolatey?hmsr=aladdin1e1</a:t>
            </a:r>
            <a:endParaRPr lang="zh-CN" altLang="en-US" sz="1600" kern="0" dirty="0"/>
          </a:p>
        </p:txBody>
      </p:sp>
    </p:spTree>
    <p:extLst>
      <p:ext uri="{BB962C8B-B14F-4D97-AF65-F5344CB8AC3E}">
        <p14:creationId xmlns:p14="http://schemas.microsoft.com/office/powerpoint/2010/main" val="6527005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6E8B74A-8704-474C-A16C-9A607D5849A0}"/>
              </a:ext>
            </a:extLst>
          </p:cNvPr>
          <p:cNvSpPr txBox="1">
            <a:spLocks noChangeArrowheads="1"/>
          </p:cNvSpPr>
          <p:nvPr/>
        </p:nvSpPr>
        <p:spPr bwMode="auto">
          <a:xfrm>
            <a:off x="1375577" y="774797"/>
            <a:ext cx="4890052"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zh-CN" altLang="en-US" sz="3600" kern="0" dirty="0"/>
              <a:t>工具实验：</a:t>
            </a:r>
          </a:p>
        </p:txBody>
      </p:sp>
      <p:sp>
        <p:nvSpPr>
          <p:cNvPr id="3" name="Rectangle 3">
            <a:extLst>
              <a:ext uri="{FF2B5EF4-FFF2-40B4-BE49-F238E27FC236}">
                <a16:creationId xmlns:a16="http://schemas.microsoft.com/office/drawing/2014/main" id="{6EA3810D-4CA9-4ED6-AAD8-EBA77E6F05FD}"/>
              </a:ext>
            </a:extLst>
          </p:cNvPr>
          <p:cNvSpPr txBox="1">
            <a:spLocks noChangeArrowheads="1"/>
          </p:cNvSpPr>
          <p:nvPr/>
        </p:nvSpPr>
        <p:spPr bwMode="auto">
          <a:xfrm>
            <a:off x="2095949" y="1944522"/>
            <a:ext cx="9150549" cy="463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rmAutofit/>
          </a:bodyPr>
          <a:lst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defTabSz="914400">
              <a:lnSpc>
                <a:spcPct val="125000"/>
              </a:lnSpc>
            </a:pPr>
            <a:r>
              <a:rPr lang="zh-CN" altLang="en-US" sz="3200" kern="0" dirty="0"/>
              <a:t>  </a:t>
            </a:r>
            <a:r>
              <a:rPr lang="en-US" altLang="zh-CN" sz="3200" kern="0" dirty="0"/>
              <a:t>Pull Request</a:t>
            </a:r>
          </a:p>
          <a:p>
            <a:pPr defTabSz="914400">
              <a:lnSpc>
                <a:spcPct val="125000"/>
              </a:lnSpc>
            </a:pPr>
            <a:endParaRPr lang="en-US" altLang="zh-CN" sz="3200" kern="0" dirty="0"/>
          </a:p>
          <a:p>
            <a:pPr defTabSz="914400">
              <a:lnSpc>
                <a:spcPct val="125000"/>
              </a:lnSpc>
            </a:pPr>
            <a:r>
              <a:rPr lang="zh-CN" altLang="en-US" sz="3200" kern="0" dirty="0"/>
              <a:t>  </a:t>
            </a:r>
            <a:r>
              <a:rPr lang="en-US" altLang="zh-CN" sz="3200" kern="0" dirty="0"/>
              <a:t>DUMPBIN</a:t>
            </a:r>
          </a:p>
          <a:p>
            <a:pPr marL="0" indent="0" defTabSz="914400">
              <a:lnSpc>
                <a:spcPct val="125000"/>
              </a:lnSpc>
              <a:buNone/>
            </a:pPr>
            <a:r>
              <a:rPr lang="en-US" altLang="zh-CN" sz="1600" kern="0" dirty="0"/>
              <a:t>https://docs.microsoft.com/en-us/cpp/build/reference/dumpbin-reference?view=vs-2019</a:t>
            </a:r>
          </a:p>
          <a:p>
            <a:pPr marL="0" indent="0" defTabSz="914400">
              <a:lnSpc>
                <a:spcPct val="125000"/>
              </a:lnSpc>
              <a:buNone/>
            </a:pPr>
            <a:r>
              <a:rPr lang="en-US" altLang="zh-CN" sz="1600" kern="0" dirty="0"/>
              <a:t>https://www.cnblogs.com/zhaotianff/p/10637397.html</a:t>
            </a:r>
          </a:p>
          <a:p>
            <a:pPr defTabSz="914400">
              <a:lnSpc>
                <a:spcPct val="125000"/>
              </a:lnSpc>
            </a:pPr>
            <a:r>
              <a:rPr lang="zh-CN" altLang="en-US" sz="3200" kern="0" dirty="0"/>
              <a:t>  </a:t>
            </a:r>
            <a:r>
              <a:rPr lang="en-US" altLang="zh-CN" sz="3200" kern="0" dirty="0" err="1"/>
              <a:t>readelf</a:t>
            </a:r>
            <a:endParaRPr lang="en-US" altLang="zh-CN" sz="3200" kern="0" dirty="0"/>
          </a:p>
          <a:p>
            <a:pPr marL="0" indent="0" defTabSz="914400">
              <a:lnSpc>
                <a:spcPct val="125000"/>
              </a:lnSpc>
              <a:buNone/>
            </a:pPr>
            <a:r>
              <a:rPr lang="en-US" altLang="zh-CN" sz="1600" kern="0" dirty="0"/>
              <a:t>https://www.cnblogs.com/gatsby123/p/9750187.html</a:t>
            </a:r>
          </a:p>
          <a:p>
            <a:pPr marL="0" indent="0" defTabSz="914400">
              <a:lnSpc>
                <a:spcPct val="125000"/>
              </a:lnSpc>
              <a:buNone/>
            </a:pPr>
            <a:r>
              <a:rPr lang="en-US" altLang="zh-CN" sz="1600" kern="0" dirty="0" err="1"/>
              <a:t>objdump</a:t>
            </a:r>
            <a:r>
              <a:rPr lang="en-US" altLang="zh-CN" sz="1600" kern="0" dirty="0"/>
              <a:t>, nm</a:t>
            </a:r>
            <a:endParaRPr lang="zh-CN" altLang="en-US" sz="1600" kern="0" dirty="0"/>
          </a:p>
        </p:txBody>
      </p:sp>
    </p:spTree>
    <p:extLst>
      <p:ext uri="{BB962C8B-B14F-4D97-AF65-F5344CB8AC3E}">
        <p14:creationId xmlns:p14="http://schemas.microsoft.com/office/powerpoint/2010/main" val="15310256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235489162"/>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75898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598088569"/>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36507854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3498044" y="945954"/>
            <a:ext cx="5603461" cy="762000"/>
          </a:xfrm>
        </p:spPr>
        <p:txBody>
          <a:bodyPr>
            <a:normAutofit/>
          </a:bodyPr>
          <a:lstStyle/>
          <a:p>
            <a:pPr algn="ctr"/>
            <a:r>
              <a:rPr lang="en-US" altLang="zh-CN" dirty="0">
                <a:latin typeface="微软雅黑" panose="020B0503020204020204" pitchFamily="34" charset="-122"/>
                <a:ea typeface="微软雅黑" panose="020B0503020204020204" pitchFamily="34" charset="-122"/>
              </a:rPr>
              <a:t>2.2 </a:t>
            </a:r>
            <a:r>
              <a:rPr lang="zh-CN" altLang="en-US" dirty="0">
                <a:latin typeface="微软雅黑" panose="020B0503020204020204" pitchFamily="34" charset="-122"/>
                <a:ea typeface="微软雅黑" panose="020B0503020204020204" pitchFamily="34" charset="-122"/>
              </a:rPr>
              <a:t>进程间通信机制简介</a:t>
            </a:r>
            <a:endParaRPr lang="zh-CN" altLang="en-US" dirty="0"/>
          </a:p>
        </p:txBody>
      </p:sp>
      <p:sp>
        <p:nvSpPr>
          <p:cNvPr id="18436" name="Rectangle 3"/>
          <p:cNvSpPr>
            <a:spLocks noGrp="1" noChangeArrowheads="1"/>
          </p:cNvSpPr>
          <p:nvPr>
            <p:ph type="body" idx="1"/>
          </p:nvPr>
        </p:nvSpPr>
        <p:spPr>
          <a:xfrm>
            <a:off x="2130596" y="2277728"/>
            <a:ext cx="8742961" cy="2614672"/>
          </a:xfrm>
        </p:spPr>
        <p:txBody>
          <a:bodyPr>
            <a:normAutofit/>
          </a:bodyPr>
          <a:lstStyle/>
          <a:p>
            <a:pPr marL="0" indent="0" eaLnBrk="1" hangingPunct="1">
              <a:lnSpc>
                <a:spcPct val="125000"/>
              </a:lnSpc>
              <a:buNone/>
            </a:pPr>
            <a:r>
              <a:rPr lang="zh-CN" altLang="en-US" sz="2800" dirty="0">
                <a:latin typeface="微软雅黑" panose="020B0503020204020204" pitchFamily="34" charset="-122"/>
                <a:ea typeface="微软雅黑" panose="020B0503020204020204" pitchFamily="34" charset="-122"/>
              </a:rPr>
              <a:t>进程在运行时需要与其它进程通信</a:t>
            </a:r>
            <a:endParaRPr lang="en-US" altLang="zh-CN" sz="2800" dirty="0">
              <a:latin typeface="微软雅黑" panose="020B0503020204020204" pitchFamily="34" charset="-122"/>
              <a:ea typeface="微软雅黑" panose="020B0503020204020204" pitchFamily="34" charset="-122"/>
            </a:endParaRPr>
          </a:p>
          <a:p>
            <a:pPr marL="0" indent="0" eaLnBrk="1" hangingPunct="1">
              <a:lnSpc>
                <a:spcPct val="125000"/>
              </a:lnSpc>
              <a:buNone/>
            </a:pPr>
            <a:r>
              <a:rPr lang="en-US" altLang="zh-CN" sz="2800" dirty="0">
                <a:latin typeface="微软雅黑" panose="020B0503020204020204" pitchFamily="34" charset="-122"/>
                <a:ea typeface="微软雅黑" panose="020B0503020204020204" pitchFamily="34" charset="-122"/>
              </a:rPr>
              <a:t>WINDOWS </a:t>
            </a:r>
            <a:r>
              <a:rPr lang="zh-CN" altLang="en-US" sz="2800" dirty="0">
                <a:latin typeface="微软雅黑" panose="020B0503020204020204" pitchFamily="34" charset="-122"/>
                <a:ea typeface="微软雅黑" panose="020B0503020204020204" pitchFamily="34" charset="-122"/>
              </a:rPr>
              <a:t>进程间数据共享和通信的机制：</a:t>
            </a:r>
            <a:endParaRPr lang="en-US" altLang="zh-CN" sz="28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2400" dirty="0"/>
              <a:t> </a:t>
            </a:r>
            <a:r>
              <a:rPr lang="en-US" altLang="zh-CN" sz="2400" dirty="0"/>
              <a:t>IPC (</a:t>
            </a:r>
            <a:r>
              <a:rPr lang="en-US" altLang="zh-CN" sz="2400" dirty="0">
                <a:solidFill>
                  <a:srgbClr val="00CC00"/>
                </a:solidFill>
              </a:rPr>
              <a:t>I</a:t>
            </a:r>
            <a:r>
              <a:rPr lang="en-US" altLang="zh-CN" sz="2400" dirty="0"/>
              <a:t>nter-</a:t>
            </a:r>
            <a:r>
              <a:rPr lang="en-US" altLang="zh-CN" sz="2400" dirty="0">
                <a:solidFill>
                  <a:srgbClr val="00CC00"/>
                </a:solidFill>
              </a:rPr>
              <a:t>P</a:t>
            </a:r>
            <a:r>
              <a:rPr lang="en-US" altLang="zh-CN" sz="2400" dirty="0"/>
              <a:t>rocess </a:t>
            </a:r>
            <a:r>
              <a:rPr lang="en-US" altLang="zh-CN" sz="2400" dirty="0">
                <a:solidFill>
                  <a:srgbClr val="00CC00"/>
                </a:solidFill>
              </a:rPr>
              <a:t>C</a:t>
            </a:r>
            <a:r>
              <a:rPr lang="en-US" altLang="zh-CN" sz="2400" dirty="0"/>
              <a:t>ommunications)</a:t>
            </a:r>
          </a:p>
          <a:p>
            <a:pPr lvl="1">
              <a:lnSpc>
                <a:spcPct val="125000"/>
              </a:lnSpc>
              <a:buFont typeface="Wingdings" panose="05000000000000000000" pitchFamily="2" charset="2"/>
              <a:buChar char="Ø"/>
            </a:pPr>
            <a:r>
              <a:rPr lang="en-US" altLang="zh-CN" sz="2400" dirty="0"/>
              <a:t> IPC </a:t>
            </a:r>
            <a:r>
              <a:rPr lang="zh-CN" altLang="en-US" sz="2400" dirty="0"/>
              <a:t>经常使用</a:t>
            </a:r>
            <a:r>
              <a:rPr lang="en-US" altLang="zh-CN" sz="2400" dirty="0"/>
              <a:t>C/S</a:t>
            </a:r>
            <a:r>
              <a:rPr lang="zh-CN" altLang="en-US" sz="2400" dirty="0"/>
              <a:t>模式</a:t>
            </a:r>
          </a:p>
        </p:txBody>
      </p:sp>
    </p:spTree>
    <p:extLst>
      <p:ext uri="{BB962C8B-B14F-4D97-AF65-F5344CB8AC3E}">
        <p14:creationId xmlns:p14="http://schemas.microsoft.com/office/powerpoint/2010/main" val="22962904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3186283" y="1024982"/>
            <a:ext cx="5562600" cy="795338"/>
          </a:xfrm>
        </p:spPr>
        <p:txBody>
          <a:bodyPr>
            <a:normAutofit/>
          </a:bodyPr>
          <a:lstStyle/>
          <a:p>
            <a:pPr algn="ctr"/>
            <a:r>
              <a:rPr lang="zh-CN" altLang="en-US" sz="3200" dirty="0"/>
              <a:t>通信目的及数据传输量考虑</a:t>
            </a:r>
          </a:p>
        </p:txBody>
      </p:sp>
      <p:sp>
        <p:nvSpPr>
          <p:cNvPr id="20484" name="Rectangle 3"/>
          <p:cNvSpPr>
            <a:spLocks noGrp="1" noChangeArrowheads="1"/>
          </p:cNvSpPr>
          <p:nvPr>
            <p:ph type="body" idx="4294967295"/>
          </p:nvPr>
        </p:nvSpPr>
        <p:spPr>
          <a:xfrm>
            <a:off x="2862470" y="2259635"/>
            <a:ext cx="8775700" cy="2600325"/>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高级通信（</a:t>
            </a:r>
            <a:r>
              <a:rPr lang="en-US" altLang="zh-CN" sz="2800" dirty="0">
                <a:latin typeface="微软雅黑" panose="020B0503020204020204" pitchFamily="34" charset="-122"/>
                <a:ea typeface="微软雅黑" panose="020B0503020204020204" pitchFamily="34" charset="-122"/>
              </a:rPr>
              <a:t>IPC</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600" dirty="0">
                <a:latin typeface="微软雅黑" panose="020B0503020204020204" pitchFamily="34" charset="-122"/>
                <a:ea typeface="微软雅黑" panose="020B0503020204020204" pitchFamily="34" charset="-122"/>
              </a:rPr>
              <a:t>传输的数据量大，超过几十个字节</a:t>
            </a:r>
            <a:endParaRPr lang="en-US" altLang="zh-CN" sz="26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低级通信（同步控制）</a:t>
            </a:r>
            <a:endParaRPr lang="en-US" altLang="zh-CN" sz="28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600" dirty="0">
                <a:latin typeface="微软雅黑" panose="020B0503020204020204" pitchFamily="34" charset="-122"/>
                <a:ea typeface="微软雅黑" panose="020B0503020204020204" pitchFamily="34" charset="-122"/>
              </a:rPr>
              <a:t>传输的数据量小，少于数个字节，或仅是位单位</a:t>
            </a:r>
          </a:p>
        </p:txBody>
      </p:sp>
    </p:spTree>
    <p:extLst>
      <p:ext uri="{BB962C8B-B14F-4D97-AF65-F5344CB8AC3E}">
        <p14:creationId xmlns:p14="http://schemas.microsoft.com/office/powerpoint/2010/main" val="539063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160647611"/>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19461841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2350315" y="946813"/>
            <a:ext cx="7491369" cy="554037"/>
          </a:xfrm>
        </p:spPr>
        <p:txBody>
          <a:bodyPr>
            <a:normAutofit fontScale="90000"/>
          </a:bodyPr>
          <a:lstStyle/>
          <a:p>
            <a:pPr algn="ctr" eaLnBrk="1" hangingPunct="1"/>
            <a:r>
              <a:rPr lang="en-US" altLang="zh-CN" dirty="0">
                <a:solidFill>
                  <a:schemeClr val="accent4">
                    <a:lumMod val="50000"/>
                  </a:schemeClr>
                </a:solidFill>
              </a:rPr>
              <a:t>Win32</a:t>
            </a:r>
            <a:r>
              <a:rPr lang="en-US" altLang="zh-CN" dirty="0"/>
              <a:t> </a:t>
            </a:r>
            <a:r>
              <a:rPr lang="zh-CN" altLang="en-US" dirty="0"/>
              <a:t>进程间通信方法分类</a:t>
            </a:r>
          </a:p>
        </p:txBody>
      </p:sp>
      <p:sp>
        <p:nvSpPr>
          <p:cNvPr id="19460" name="Rectangle 3"/>
          <p:cNvSpPr>
            <a:spLocks noGrp="1" noChangeArrowheads="1"/>
          </p:cNvSpPr>
          <p:nvPr>
            <p:ph type="body" idx="4294967295"/>
          </p:nvPr>
        </p:nvSpPr>
        <p:spPr>
          <a:xfrm>
            <a:off x="2240681" y="2177064"/>
            <a:ext cx="8535987" cy="3944938"/>
          </a:xfrm>
        </p:spPr>
        <p:txBody>
          <a:bodyPr>
            <a:normAutofit/>
          </a:bodyPr>
          <a:lstStyle/>
          <a:p>
            <a:pPr marL="0" indent="0" eaLnBrk="1" hangingPunct="1">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共享内存（剪贴板、</a:t>
            </a:r>
            <a:r>
              <a:rPr lang="en-US" altLang="zh-CN" sz="2800" dirty="0">
                <a:latin typeface="微软雅黑" panose="020B0503020204020204" pitchFamily="34" charset="-122"/>
                <a:ea typeface="微软雅黑" panose="020B0503020204020204" pitchFamily="34" charset="-122"/>
              </a:rPr>
              <a:t>COM</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DLL</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DDE</a:t>
            </a:r>
            <a:r>
              <a:rPr lang="zh-CN" altLang="en-US" sz="2800" dirty="0">
                <a:latin typeface="微软雅黑" panose="020B0503020204020204" pitchFamily="34" charset="-122"/>
                <a:ea typeface="微软雅黑" panose="020B0503020204020204" pitchFamily="34" charset="-122"/>
              </a:rPr>
              <a:t>、文件映射）</a:t>
            </a:r>
            <a:endParaRPr lang="en-US" altLang="zh-CN" sz="2800" dirty="0">
              <a:latin typeface="微软雅黑" panose="020B0503020204020204" pitchFamily="34" charset="-122"/>
              <a:ea typeface="微软雅黑" panose="020B0503020204020204" pitchFamily="34" charset="-122"/>
            </a:endParaRPr>
          </a:p>
          <a:p>
            <a:pPr marL="0" indent="0">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消息 </a:t>
            </a:r>
            <a:r>
              <a:rPr lang="en-US" altLang="zh-CN" sz="2800" dirty="0">
                <a:latin typeface="微软雅黑" panose="020B0503020204020204" pitchFamily="34" charset="-122"/>
                <a:ea typeface="微软雅黑" panose="020B0503020204020204" pitchFamily="34" charset="-122"/>
              </a:rPr>
              <a:t>WM_COPYDATA</a:t>
            </a:r>
          </a:p>
          <a:p>
            <a:pPr marL="0" indent="0" eaLnBrk="1" hangingPunct="1">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邮槽</a:t>
            </a:r>
          </a:p>
          <a:p>
            <a:pPr marL="0" indent="0" eaLnBrk="1" hangingPunct="1">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管道，分有名管道与无名管道、进程重定向</a:t>
            </a:r>
          </a:p>
          <a:p>
            <a:pPr marL="0" indent="0" eaLnBrk="1" hangingPunct="1">
              <a:buNone/>
            </a:pPr>
            <a:r>
              <a:rPr lang="en-US" altLang="zh-CN" sz="2800" dirty="0">
                <a:latin typeface="微软雅黑" panose="020B0503020204020204" pitchFamily="34" charset="-122"/>
                <a:ea typeface="微软雅黑" panose="020B0503020204020204" pitchFamily="34" charset="-122"/>
              </a:rPr>
              <a:t>5. Windows</a:t>
            </a:r>
            <a:r>
              <a:rPr lang="zh-CN" altLang="en-US" sz="2800" dirty="0">
                <a:latin typeface="微软雅黑" panose="020B0503020204020204" pitchFamily="34" charset="-122"/>
                <a:ea typeface="微软雅黑" panose="020B0503020204020204" pitchFamily="34" charset="-122"/>
              </a:rPr>
              <a:t>套接字</a:t>
            </a:r>
          </a:p>
          <a:p>
            <a:pPr marL="0" indent="0" eaLnBrk="1" hangingPunct="1">
              <a:buNone/>
            </a:pPr>
            <a:r>
              <a:rPr lang="en-US" altLang="zh-CN" sz="2800" dirty="0">
                <a:latin typeface="微软雅黑" panose="020B0503020204020204" pitchFamily="34" charset="-122"/>
                <a:ea typeface="微软雅黑" panose="020B0503020204020204" pitchFamily="34" charset="-122"/>
              </a:rPr>
              <a:t>6. NetBIOS</a:t>
            </a:r>
            <a:r>
              <a:rPr lang="zh-CN" altLang="en-US" sz="2800" dirty="0">
                <a:latin typeface="微软雅黑" panose="020B0503020204020204" pitchFamily="34" charset="-122"/>
                <a:ea typeface="微软雅黑" panose="020B0503020204020204" pitchFamily="34" charset="-122"/>
              </a:rPr>
              <a:t>特殊的网络应用</a:t>
            </a:r>
            <a:endParaRPr lang="en-US" altLang="zh-CN" sz="2800" dirty="0">
              <a:latin typeface="微软雅黑" panose="020B0503020204020204" pitchFamily="34" charset="-122"/>
              <a:ea typeface="微软雅黑" panose="020B0503020204020204" pitchFamily="34" charset="-122"/>
            </a:endParaRPr>
          </a:p>
          <a:p>
            <a:pPr marL="457051" lvl="1" indent="0">
              <a:buNone/>
            </a:pPr>
            <a:r>
              <a:rPr lang="zh-CN" altLang="en-US" sz="2000" dirty="0"/>
              <a:t>打印共享、文件共享、资源共享</a:t>
            </a:r>
            <a:endParaRPr lang="en-US" altLang="zh-CN" sz="2000" dirty="0">
              <a:latin typeface="微软雅黑" panose="020B0503020204020204" pitchFamily="34" charset="-122"/>
              <a:ea typeface="微软雅黑" panose="020B0503020204020204" pitchFamily="34" charset="-122"/>
            </a:endParaRPr>
          </a:p>
        </p:txBody>
      </p:sp>
      <p:sp>
        <p:nvSpPr>
          <p:cNvPr id="2" name="圆角矩形标注 1"/>
          <p:cNvSpPr/>
          <p:nvPr/>
        </p:nvSpPr>
        <p:spPr>
          <a:xfrm>
            <a:off x="3940150" y="3184827"/>
            <a:ext cx="4092489" cy="418743"/>
          </a:xfrm>
          <a:prstGeom prst="wedgeRoundRectCallout">
            <a:avLst>
              <a:gd name="adj1" fmla="val -56102"/>
              <a:gd name="adj2" fmla="val 23051"/>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广播长度不超</a:t>
            </a:r>
            <a:r>
              <a:rPr lang="en-US" altLang="zh-CN" dirty="0"/>
              <a:t>400</a:t>
            </a:r>
            <a:r>
              <a:rPr lang="zh-CN" altLang="en-US" dirty="0"/>
              <a:t>字节，数据报会丢失</a:t>
            </a:r>
          </a:p>
        </p:txBody>
      </p:sp>
      <p:sp>
        <p:nvSpPr>
          <p:cNvPr id="7" name="圆角矩形标注 6"/>
          <p:cNvSpPr/>
          <p:nvPr/>
        </p:nvSpPr>
        <p:spPr>
          <a:xfrm>
            <a:off x="6683602" y="4401961"/>
            <a:ext cx="3091415" cy="418743"/>
          </a:xfrm>
          <a:prstGeom prst="wedgeRoundRectCallout">
            <a:avLst>
              <a:gd name="adj1" fmla="val -39386"/>
              <a:gd name="adj2" fmla="val -109176"/>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相对简单的接口，但不宜多进程通信</a:t>
            </a:r>
          </a:p>
        </p:txBody>
      </p:sp>
      <p:sp>
        <p:nvSpPr>
          <p:cNvPr id="3" name="文本框 2">
            <a:extLst>
              <a:ext uri="{FF2B5EF4-FFF2-40B4-BE49-F238E27FC236}">
                <a16:creationId xmlns:a16="http://schemas.microsoft.com/office/drawing/2014/main" id="{E1DDF187-CF17-4231-AEDB-D682DB6A8E32}"/>
              </a:ext>
            </a:extLst>
          </p:cNvPr>
          <p:cNvSpPr txBox="1"/>
          <p:nvPr/>
        </p:nvSpPr>
        <p:spPr>
          <a:xfrm>
            <a:off x="1544971" y="5798836"/>
            <a:ext cx="9102056" cy="646331"/>
          </a:xfrm>
          <a:prstGeom prst="rect">
            <a:avLst/>
          </a:prstGeom>
          <a:noFill/>
        </p:spPr>
        <p:txBody>
          <a:bodyPr wrap="square" rtlCol="0">
            <a:spAutoFit/>
          </a:bodyPr>
          <a:lstStyle/>
          <a:p>
            <a:r>
              <a:rPr kumimoji="0" lang="en-US" altLang="zh-CN" sz="1800" b="0" i="0" u="none" strike="noStrike" kern="0" cap="none" spc="0" normalizeH="0" baseline="0" noProof="0" dirty="0">
                <a:ln>
                  <a:noFill/>
                </a:ln>
                <a:solidFill>
                  <a:srgbClr val="002060"/>
                </a:solidFill>
                <a:effectLst/>
                <a:uLnTx/>
                <a:uFillTx/>
                <a:latin typeface="Arial" panose="020B0604020202020204" pitchFamily="34" charset="0"/>
                <a:ea typeface="微软雅黑" panose="020B0503020204020204" pitchFamily="34" charset="-122"/>
                <a:cs typeface="Arial" panose="020B0604020202020204" pitchFamily="34" charset="0"/>
              </a:rPr>
              <a:t>Quick quiz: 《</a:t>
            </a:r>
            <a:r>
              <a:rPr kumimoji="0" lang="zh-CN" altLang="en-US" sz="1800" b="0" i="0" u="none" strike="noStrike" kern="0" cap="none" spc="0" normalizeH="0" baseline="0" noProof="0" dirty="0">
                <a:ln>
                  <a:noFill/>
                </a:ln>
                <a:solidFill>
                  <a:srgbClr val="002060"/>
                </a:solidFill>
                <a:effectLst/>
                <a:uLnTx/>
                <a:uFillTx/>
                <a:latin typeface="Arial" panose="020B0604020202020204" pitchFamily="34" charset="0"/>
                <a:ea typeface="微软雅黑" panose="020B0503020204020204" pitchFamily="34" charset="-122"/>
                <a:cs typeface="Arial" panose="020B0604020202020204" pitchFamily="34" charset="0"/>
              </a:rPr>
              <a:t>计算机网络</a:t>
            </a:r>
            <a:r>
              <a:rPr kumimoji="0" lang="en-US" altLang="zh-CN" sz="1800" b="0" i="0" u="none" strike="noStrike" kern="0" cap="none" spc="0" normalizeH="0" baseline="0" noProof="0" dirty="0">
                <a:ln>
                  <a:noFill/>
                </a:ln>
                <a:solidFill>
                  <a:srgbClr val="002060"/>
                </a:solidFill>
                <a:effectLst/>
                <a:uLnTx/>
                <a:uFillTx/>
                <a:latin typeface="Arial" panose="020B0604020202020204" pitchFamily="34" charset="0"/>
                <a:ea typeface="微软雅黑" panose="020B0503020204020204" pitchFamily="34" charset="-122"/>
                <a:cs typeface="Arial" panose="020B0604020202020204" pitchFamily="34" charset="0"/>
              </a:rPr>
              <a:t>》</a:t>
            </a:r>
          </a:p>
          <a:p>
            <a:pPr algn="ctr"/>
            <a:r>
              <a:rPr kumimoji="0" lang="en-US" altLang="zh-CN" sz="1800" b="0" i="0" u="none" strike="noStrike" kern="0" cap="none" spc="0" normalizeH="0" baseline="0" noProof="0" dirty="0">
                <a:ln>
                  <a:noFill/>
                </a:ln>
                <a:solidFill>
                  <a:srgbClr val="002060"/>
                </a:solidFill>
                <a:effectLst/>
                <a:uLnTx/>
                <a:uFillTx/>
                <a:latin typeface="Arial" panose="020B0604020202020204" pitchFamily="34" charset="0"/>
                <a:ea typeface="微软雅黑" panose="020B0503020204020204" pitchFamily="34" charset="-122"/>
                <a:cs typeface="Arial" panose="020B0604020202020204" pitchFamily="34" charset="0"/>
              </a:rPr>
              <a:t>which layer provides logical communication service between application processes?</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310834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2"/>
          <p:cNvSpPr>
            <a:spLocks noGrp="1" noChangeArrowheads="1"/>
          </p:cNvSpPr>
          <p:nvPr>
            <p:ph type="title"/>
          </p:nvPr>
        </p:nvSpPr>
        <p:spPr>
          <a:xfrm>
            <a:off x="1828800" y="228600"/>
            <a:ext cx="8382000" cy="1143000"/>
          </a:xfrm>
        </p:spPr>
        <p:txBody>
          <a:bodyPr/>
          <a:lstStyle/>
          <a:p>
            <a:pPr>
              <a:defRPr/>
            </a:pPr>
            <a:r>
              <a:rPr lang="en-US" dirty="0">
                <a:solidFill>
                  <a:srgbClr val="000099"/>
                </a:solidFill>
                <a:ea typeface="ＭＳ Ｐゴシック" charset="0"/>
                <a:cs typeface="+mj-cs"/>
              </a:rPr>
              <a:t>Transport services and protocols</a:t>
            </a:r>
          </a:p>
        </p:txBody>
      </p:sp>
      <p:sp>
        <p:nvSpPr>
          <p:cNvPr id="4103" name="Rectangle 3"/>
          <p:cNvSpPr>
            <a:spLocks noGrp="1" noChangeArrowheads="1"/>
          </p:cNvSpPr>
          <p:nvPr>
            <p:ph type="body" sz="half" idx="1"/>
          </p:nvPr>
        </p:nvSpPr>
        <p:spPr>
          <a:xfrm>
            <a:off x="1219116" y="1511301"/>
            <a:ext cx="4829261" cy="5114925"/>
          </a:xfrm>
        </p:spPr>
        <p:txBody>
          <a:bodyPr>
            <a:normAutofit/>
          </a:bodyPr>
          <a:lstStyle/>
          <a:p>
            <a:pPr>
              <a:defRPr/>
            </a:pPr>
            <a:r>
              <a:rPr lang="en-US" sz="2400" dirty="0">
                <a:ea typeface="ＭＳ Ｐゴシック" charset="0"/>
              </a:rPr>
              <a:t>provide</a:t>
            </a:r>
            <a:r>
              <a:rPr lang="en-US" sz="2400" i="1" dirty="0">
                <a:solidFill>
                  <a:srgbClr val="FF0000"/>
                </a:solidFill>
                <a:ea typeface="ＭＳ Ｐゴシック" charset="0"/>
              </a:rPr>
              <a:t> </a:t>
            </a:r>
            <a:r>
              <a:rPr lang="en-US" sz="2400" i="1" dirty="0">
                <a:solidFill>
                  <a:srgbClr val="CC0000"/>
                </a:solidFill>
                <a:ea typeface="ＭＳ Ｐゴシック" charset="0"/>
              </a:rPr>
              <a:t>logical communication</a:t>
            </a:r>
            <a:r>
              <a:rPr lang="en-US" sz="2400" dirty="0">
                <a:ea typeface="ＭＳ Ｐゴシック" charset="0"/>
              </a:rPr>
              <a:t> between app processes running on different hosts</a:t>
            </a:r>
          </a:p>
          <a:p>
            <a:pPr>
              <a:defRPr/>
            </a:pPr>
            <a:r>
              <a:rPr lang="en-US" sz="2400" dirty="0">
                <a:ea typeface="ＭＳ Ｐゴシック" charset="0"/>
              </a:rPr>
              <a:t>transport protocols run in end systems </a:t>
            </a:r>
          </a:p>
          <a:p>
            <a:pPr lvl="1">
              <a:buSzPct val="70000"/>
              <a:buFont typeface="Comic Sans MS" panose="030F0702030302020204" pitchFamily="66" charset="0"/>
              <a:buChar char="–"/>
              <a:defRPr/>
            </a:pPr>
            <a:r>
              <a:rPr lang="en-US" sz="1800" dirty="0">
                <a:ea typeface="ＭＳ Ｐゴシック" charset="0"/>
              </a:rPr>
              <a:t>send side: breaks app messages into </a:t>
            </a:r>
            <a:r>
              <a:rPr lang="en-US" sz="1800" i="1" dirty="0">
                <a:solidFill>
                  <a:srgbClr val="CC0000"/>
                </a:solidFill>
                <a:ea typeface="ＭＳ Ｐゴシック" charset="0"/>
              </a:rPr>
              <a:t>segments</a:t>
            </a:r>
            <a:r>
              <a:rPr lang="en-US" sz="1800" dirty="0">
                <a:ea typeface="ＭＳ Ｐゴシック" charset="0"/>
              </a:rPr>
              <a:t>, passes to  network layer</a:t>
            </a:r>
          </a:p>
          <a:p>
            <a:pPr lvl="1">
              <a:buSzPct val="70000"/>
              <a:buFont typeface="Comic Sans MS" panose="030F0702030302020204" pitchFamily="66" charset="0"/>
              <a:buChar char="–"/>
              <a:defRPr/>
            </a:pPr>
            <a:r>
              <a:rPr lang="en-US" sz="1800" dirty="0" err="1">
                <a:ea typeface="ＭＳ Ｐゴシック" charset="0"/>
              </a:rPr>
              <a:t>rcv</a:t>
            </a:r>
            <a:r>
              <a:rPr lang="en-US" sz="1800" dirty="0">
                <a:ea typeface="ＭＳ Ｐゴシック" charset="0"/>
              </a:rPr>
              <a:t> side: reassembles segments into messages, passes to app layer</a:t>
            </a:r>
          </a:p>
          <a:p>
            <a:pPr>
              <a:defRPr/>
            </a:pPr>
            <a:r>
              <a:rPr lang="en-US" sz="2400" dirty="0">
                <a:ea typeface="ＭＳ Ｐゴシック" charset="0"/>
              </a:rPr>
              <a:t>Two transport protocols available to internet apps</a:t>
            </a:r>
          </a:p>
          <a:p>
            <a:pPr lvl="1">
              <a:buSzPct val="70000"/>
              <a:buFont typeface="Comic Sans MS" panose="030F0702030302020204" pitchFamily="66" charset="0"/>
              <a:buChar char="–"/>
              <a:defRPr/>
            </a:pPr>
            <a:r>
              <a:rPr lang="en-US" sz="1800" dirty="0">
                <a:ea typeface="ＭＳ Ｐゴシック" charset="0"/>
              </a:rPr>
              <a:t>TCP, UDP</a:t>
            </a:r>
          </a:p>
        </p:txBody>
      </p:sp>
      <p:sp>
        <p:nvSpPr>
          <p:cNvPr id="414" name="Rectangle 7"/>
          <p:cNvSpPr txBox="1">
            <a:spLocks noChangeArrowheads="1"/>
          </p:cNvSpPr>
          <p:nvPr/>
        </p:nvSpPr>
        <p:spPr>
          <a:xfrm>
            <a:off x="8976320" y="6624784"/>
            <a:ext cx="2067678"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FFF65C"/>
                </a:solidFill>
                <a:effectLst/>
                <a:uLnTx/>
                <a:uFillTx/>
                <a:latin typeface="Arial" panose="020B0604020202020204" pitchFamily="34" charset="0"/>
                <a:ea typeface="ＭＳ Ｐゴシック" charset="0"/>
                <a:cs typeface="+mn-cs"/>
              </a:rPr>
              <a:t>3.1 transport-layer </a:t>
            </a:r>
            <a:r>
              <a:rPr kumimoji="0" lang="en-US" altLang="zh-CN" sz="12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charset="0"/>
                <a:cs typeface="+mn-cs"/>
              </a:rPr>
              <a:t>services</a:t>
            </a:r>
            <a:endParaRPr kumimoji="0" lang="en-US" altLang="zh-CN" sz="12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15" name="Freeform 9">
            <a:extLst>
              <a:ext uri="{FF2B5EF4-FFF2-40B4-BE49-F238E27FC236}">
                <a16:creationId xmlns:a16="http://schemas.microsoft.com/office/drawing/2014/main" id="{806B0690-FC88-4303-9B6B-46672E520F62}"/>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16" name="Freeform 417">
            <a:extLst>
              <a:ext uri="{FF2B5EF4-FFF2-40B4-BE49-F238E27FC236}">
                <a16:creationId xmlns:a16="http://schemas.microsoft.com/office/drawing/2014/main" id="{E75F5617-4423-4CE9-BBCE-E85666DA354C}"/>
              </a:ext>
            </a:extLst>
          </p:cNvPr>
          <p:cNvSpPr>
            <a:spLocks/>
          </p:cNvSpPr>
          <p:nvPr/>
        </p:nvSpPr>
        <p:spPr bwMode="auto">
          <a:xfrm>
            <a:off x="7274076" y="1826035"/>
            <a:ext cx="1736725" cy="1317704"/>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C4C4C"/>
              </a:solidFill>
              <a:effectLst/>
              <a:uLnTx/>
              <a:uFillTx/>
              <a:latin typeface="Arial"/>
              <a:ea typeface="微软雅黑"/>
              <a:cs typeface="+mn-cs"/>
            </a:endParaRPr>
          </a:p>
        </p:txBody>
      </p:sp>
      <p:grpSp>
        <p:nvGrpSpPr>
          <p:cNvPr id="417" name="Group 418">
            <a:extLst>
              <a:ext uri="{FF2B5EF4-FFF2-40B4-BE49-F238E27FC236}">
                <a16:creationId xmlns:a16="http://schemas.microsoft.com/office/drawing/2014/main" id="{48CC61D8-30BA-4812-8D2E-393E5F6E2918}"/>
              </a:ext>
            </a:extLst>
          </p:cNvPr>
          <p:cNvGrpSpPr>
            <a:grpSpLocks/>
          </p:cNvGrpSpPr>
          <p:nvPr/>
        </p:nvGrpSpPr>
        <p:grpSpPr bwMode="auto">
          <a:xfrm>
            <a:off x="7205350" y="3289251"/>
            <a:ext cx="1458912" cy="933450"/>
            <a:chOff x="2889" y="1631"/>
            <a:chExt cx="980" cy="743"/>
          </a:xfrm>
        </p:grpSpPr>
        <p:sp>
          <p:nvSpPr>
            <p:cNvPr id="418" name="Rectangle 419">
              <a:extLst>
                <a:ext uri="{FF2B5EF4-FFF2-40B4-BE49-F238E27FC236}">
                  <a16:creationId xmlns:a16="http://schemas.microsoft.com/office/drawing/2014/main" id="{397A60CE-ED4E-4AB0-B40B-EE68038A693D}"/>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19" name="AutoShape 420">
              <a:extLst>
                <a:ext uri="{FF2B5EF4-FFF2-40B4-BE49-F238E27FC236}">
                  <a16:creationId xmlns:a16="http://schemas.microsoft.com/office/drawing/2014/main" id="{CCD7ECB8-BC09-4244-B001-949002BE3CF2}"/>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0" name="Freeform 427">
            <a:extLst>
              <a:ext uri="{FF2B5EF4-FFF2-40B4-BE49-F238E27FC236}">
                <a16:creationId xmlns:a16="http://schemas.microsoft.com/office/drawing/2014/main" id="{7BFF547A-54D3-4C63-BFF6-66EB1EF477BB}"/>
              </a:ext>
            </a:extLst>
          </p:cNvPr>
          <p:cNvSpPr>
            <a:spLocks/>
          </p:cNvSpPr>
          <p:nvPr/>
        </p:nvSpPr>
        <p:spPr bwMode="auto">
          <a:xfrm>
            <a:off x="7712401" y="4683134"/>
            <a:ext cx="3079750" cy="1665288"/>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21" name="Text Box 580">
            <a:extLst>
              <a:ext uri="{FF2B5EF4-FFF2-40B4-BE49-F238E27FC236}">
                <a16:creationId xmlns:a16="http://schemas.microsoft.com/office/drawing/2014/main" id="{970D00FD-75BE-48EC-9879-897924D258E7}"/>
              </a:ext>
            </a:extLst>
          </p:cNvPr>
          <p:cNvSpPr txBox="1">
            <a:spLocks noChangeArrowheads="1"/>
          </p:cNvSpPr>
          <p:nvPr/>
        </p:nvSpPr>
        <p:spPr bwMode="auto">
          <a:xfrm>
            <a:off x="7679274" y="1488461"/>
            <a:ext cx="13394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4C4C4C"/>
                </a:solidFill>
                <a:effectLst/>
                <a:uLnTx/>
                <a:uFillTx/>
                <a:latin typeface="Arial"/>
                <a:ea typeface="MS PGothic" panose="020B0600070205080204" pitchFamily="34" charset="-128"/>
                <a:cs typeface="Arial" panose="020B0604020202020204" pitchFamily="34" charset="0"/>
              </a:rPr>
              <a:t>mobile network</a:t>
            </a:r>
          </a:p>
        </p:txBody>
      </p:sp>
      <p:sp>
        <p:nvSpPr>
          <p:cNvPr id="422" name="Text Box 580">
            <a:extLst>
              <a:ext uri="{FF2B5EF4-FFF2-40B4-BE49-F238E27FC236}">
                <a16:creationId xmlns:a16="http://schemas.microsoft.com/office/drawing/2014/main" id="{77B3E899-71B8-4BFE-9814-472BA948AE6D}"/>
              </a:ext>
            </a:extLst>
          </p:cNvPr>
          <p:cNvSpPr txBox="1">
            <a:spLocks noChangeArrowheads="1"/>
          </p:cNvSpPr>
          <p:nvPr/>
        </p:nvSpPr>
        <p:spPr bwMode="auto">
          <a:xfrm>
            <a:off x="7330835" y="4191922"/>
            <a:ext cx="1955646" cy="26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4C4C4C"/>
                </a:solidFill>
                <a:effectLst/>
                <a:uLnTx/>
                <a:uFillTx/>
                <a:latin typeface="Arial"/>
                <a:ea typeface="MS PGothic" panose="020B0600070205080204" pitchFamily="34" charset="-128"/>
                <a:cs typeface="Arial" panose="020B0604020202020204" pitchFamily="34" charset="0"/>
              </a:rPr>
              <a:t>home network</a:t>
            </a:r>
          </a:p>
        </p:txBody>
      </p:sp>
      <p:sp>
        <p:nvSpPr>
          <p:cNvPr id="423" name="Text Box 580">
            <a:extLst>
              <a:ext uri="{FF2B5EF4-FFF2-40B4-BE49-F238E27FC236}">
                <a16:creationId xmlns:a16="http://schemas.microsoft.com/office/drawing/2014/main" id="{F5043A2C-5C8E-4F59-8B2F-048E265519BB}"/>
              </a:ext>
            </a:extLst>
          </p:cNvPr>
          <p:cNvSpPr txBox="1">
            <a:spLocks noChangeArrowheads="1"/>
          </p:cNvSpPr>
          <p:nvPr/>
        </p:nvSpPr>
        <p:spPr bwMode="auto">
          <a:xfrm>
            <a:off x="7306908" y="5779775"/>
            <a:ext cx="1195135" cy="4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4C4C4C"/>
                </a:solidFill>
                <a:effectLst/>
                <a:uLnTx/>
                <a:uFillTx/>
                <a:latin typeface="Arial"/>
                <a:ea typeface="MS PGothic" panose="020B0600070205080204" pitchFamily="34" charset="-128"/>
                <a:cs typeface="Arial" panose="020B0604020202020204" pitchFamily="34" charset="0"/>
              </a:rPr>
              <a:t>enterprise</a:t>
            </a:r>
          </a:p>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4C4C4C"/>
                </a:solidFill>
                <a:effectLst/>
                <a:uLnTx/>
                <a:uFillTx/>
                <a:latin typeface="Arial"/>
                <a:ea typeface="MS PGothic" panose="020B0600070205080204" pitchFamily="34" charset="-128"/>
                <a:cs typeface="Arial" panose="020B0604020202020204" pitchFamily="34" charset="0"/>
              </a:rPr>
              <a:t>          network</a:t>
            </a:r>
          </a:p>
        </p:txBody>
      </p:sp>
      <p:sp>
        <p:nvSpPr>
          <p:cNvPr id="424" name="Freeform 19">
            <a:extLst>
              <a:ext uri="{FF2B5EF4-FFF2-40B4-BE49-F238E27FC236}">
                <a16:creationId xmlns:a16="http://schemas.microsoft.com/office/drawing/2014/main" id="{93E774A5-7707-42E5-9118-F140395C99EF}"/>
              </a:ext>
            </a:extLst>
          </p:cNvPr>
          <p:cNvSpPr/>
          <p:nvPr/>
        </p:nvSpPr>
        <p:spPr>
          <a:xfrm>
            <a:off x="10222146" y="3179540"/>
            <a:ext cx="1273167" cy="193574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nvGrpSpPr>
          <p:cNvPr id="425" name="Group 20">
            <a:extLst>
              <a:ext uri="{FF2B5EF4-FFF2-40B4-BE49-F238E27FC236}">
                <a16:creationId xmlns:a16="http://schemas.microsoft.com/office/drawing/2014/main" id="{B7AB746B-F6C8-4838-98A8-ADE8CAE79C95}"/>
              </a:ext>
            </a:extLst>
          </p:cNvPr>
          <p:cNvGrpSpPr/>
          <p:nvPr/>
        </p:nvGrpSpPr>
        <p:grpSpPr>
          <a:xfrm>
            <a:off x="10837700" y="3928050"/>
            <a:ext cx="687393" cy="721548"/>
            <a:chOff x="5203089" y="1751190"/>
            <a:chExt cx="858331" cy="662414"/>
          </a:xfrm>
        </p:grpSpPr>
        <p:sp>
          <p:nvSpPr>
            <p:cNvPr id="426" name="Freeform 21">
              <a:extLst>
                <a:ext uri="{FF2B5EF4-FFF2-40B4-BE49-F238E27FC236}">
                  <a16:creationId xmlns:a16="http://schemas.microsoft.com/office/drawing/2014/main" id="{8C5FE306-2F6D-4E16-89D8-008785C00948}"/>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27" name="Freeform 22">
              <a:extLst>
                <a:ext uri="{FF2B5EF4-FFF2-40B4-BE49-F238E27FC236}">
                  <a16:creationId xmlns:a16="http://schemas.microsoft.com/office/drawing/2014/main" id="{BCABD4CF-D34C-4490-A0B4-D86D11D08165}"/>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cxnSp>
          <p:nvCxnSpPr>
            <p:cNvPr id="428" name="Straight Connector 23">
              <a:extLst>
                <a:ext uri="{FF2B5EF4-FFF2-40B4-BE49-F238E27FC236}">
                  <a16:creationId xmlns:a16="http://schemas.microsoft.com/office/drawing/2014/main" id="{113615D5-6E3F-4298-9A4B-822E8DFD8FF2}"/>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29" name="Straight Connector 24">
              <a:extLst>
                <a:ext uri="{FF2B5EF4-FFF2-40B4-BE49-F238E27FC236}">
                  <a16:creationId xmlns:a16="http://schemas.microsoft.com/office/drawing/2014/main" id="{61DA0DE9-12E7-416E-98C4-CF407C4A8C88}"/>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30" name="Straight Connector 25">
              <a:extLst>
                <a:ext uri="{FF2B5EF4-FFF2-40B4-BE49-F238E27FC236}">
                  <a16:creationId xmlns:a16="http://schemas.microsoft.com/office/drawing/2014/main" id="{CE7E0A12-75DF-4032-8E3A-67A4051765D6}"/>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31" name="Straight Connector 26">
              <a:extLst>
                <a:ext uri="{FF2B5EF4-FFF2-40B4-BE49-F238E27FC236}">
                  <a16:creationId xmlns:a16="http://schemas.microsoft.com/office/drawing/2014/main" id="{0805569D-680F-47D4-8C69-9B95D437D947}"/>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32" name="Straight Connector 27">
              <a:extLst>
                <a:ext uri="{FF2B5EF4-FFF2-40B4-BE49-F238E27FC236}">
                  <a16:creationId xmlns:a16="http://schemas.microsoft.com/office/drawing/2014/main" id="{DBAC5BC1-5913-4E75-8A6D-2DCEE9EF5D46}"/>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33" name="Straight Connector 28">
              <a:extLst>
                <a:ext uri="{FF2B5EF4-FFF2-40B4-BE49-F238E27FC236}">
                  <a16:creationId xmlns:a16="http://schemas.microsoft.com/office/drawing/2014/main" id="{D4EA37E3-DABF-4F8F-9109-193E31EBD93B}"/>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434" name="Group 29">
            <a:extLst>
              <a:ext uri="{FF2B5EF4-FFF2-40B4-BE49-F238E27FC236}">
                <a16:creationId xmlns:a16="http://schemas.microsoft.com/office/drawing/2014/main" id="{45E2D357-53D7-4FDA-9F33-2E98E00EE633}"/>
              </a:ext>
            </a:extLst>
          </p:cNvPr>
          <p:cNvGrpSpPr/>
          <p:nvPr/>
        </p:nvGrpSpPr>
        <p:grpSpPr>
          <a:xfrm>
            <a:off x="10771171" y="3194171"/>
            <a:ext cx="594613" cy="648336"/>
            <a:chOff x="5203089" y="1751190"/>
            <a:chExt cx="858331" cy="662414"/>
          </a:xfrm>
        </p:grpSpPr>
        <p:sp>
          <p:nvSpPr>
            <p:cNvPr id="435" name="Freeform 30">
              <a:extLst>
                <a:ext uri="{FF2B5EF4-FFF2-40B4-BE49-F238E27FC236}">
                  <a16:creationId xmlns:a16="http://schemas.microsoft.com/office/drawing/2014/main" id="{F4B8BAD5-2211-4DBA-BD53-1426A5A8419D}"/>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36" name="Freeform 31">
              <a:extLst>
                <a:ext uri="{FF2B5EF4-FFF2-40B4-BE49-F238E27FC236}">
                  <a16:creationId xmlns:a16="http://schemas.microsoft.com/office/drawing/2014/main" id="{367EE033-DB65-4202-B5F6-3F528D87BA43}"/>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cxnSp>
          <p:nvCxnSpPr>
            <p:cNvPr id="437" name="Straight Connector 32">
              <a:extLst>
                <a:ext uri="{FF2B5EF4-FFF2-40B4-BE49-F238E27FC236}">
                  <a16:creationId xmlns:a16="http://schemas.microsoft.com/office/drawing/2014/main" id="{F352D8A8-B3DA-4D6F-B5D4-90E559149995}"/>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38" name="Straight Connector 33">
              <a:extLst>
                <a:ext uri="{FF2B5EF4-FFF2-40B4-BE49-F238E27FC236}">
                  <a16:creationId xmlns:a16="http://schemas.microsoft.com/office/drawing/2014/main" id="{48E520A9-F989-47AD-8090-4864CEBF7DA0}"/>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39" name="Straight Connector 34">
              <a:extLst>
                <a:ext uri="{FF2B5EF4-FFF2-40B4-BE49-F238E27FC236}">
                  <a16:creationId xmlns:a16="http://schemas.microsoft.com/office/drawing/2014/main" id="{556A78E0-A83D-4F3B-9C78-1CD73F6727B2}"/>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40" name="Straight Connector 35">
              <a:extLst>
                <a:ext uri="{FF2B5EF4-FFF2-40B4-BE49-F238E27FC236}">
                  <a16:creationId xmlns:a16="http://schemas.microsoft.com/office/drawing/2014/main" id="{52D9A4D0-3F99-4905-822E-CB49FE324E3C}"/>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41" name="Straight Connector 36">
              <a:extLst>
                <a:ext uri="{FF2B5EF4-FFF2-40B4-BE49-F238E27FC236}">
                  <a16:creationId xmlns:a16="http://schemas.microsoft.com/office/drawing/2014/main" id="{13F29056-DF19-43A1-842E-E8082ECED10A}"/>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42" name="Straight Connector 37">
              <a:extLst>
                <a:ext uri="{FF2B5EF4-FFF2-40B4-BE49-F238E27FC236}">
                  <a16:creationId xmlns:a16="http://schemas.microsoft.com/office/drawing/2014/main" id="{E089204A-13C2-44AE-BBFA-DDFAC0FFF9F6}"/>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443" name="Freeform 38">
            <a:extLst>
              <a:ext uri="{FF2B5EF4-FFF2-40B4-BE49-F238E27FC236}">
                <a16:creationId xmlns:a16="http://schemas.microsoft.com/office/drawing/2014/main" id="{DE4963C9-545A-4FFB-8D7C-7DA7146FB954}"/>
              </a:ext>
            </a:extLst>
          </p:cNvPr>
          <p:cNvSpPr/>
          <p:nvPr/>
        </p:nvSpPr>
        <p:spPr>
          <a:xfrm>
            <a:off x="8693131" y="1756854"/>
            <a:ext cx="1497864" cy="138645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44" name="TextBox 39">
            <a:extLst>
              <a:ext uri="{FF2B5EF4-FFF2-40B4-BE49-F238E27FC236}">
                <a16:creationId xmlns:a16="http://schemas.microsoft.com/office/drawing/2014/main" id="{82C47868-0E6F-4F7B-B163-8F8EEB99F2EA}"/>
              </a:ext>
            </a:extLst>
          </p:cNvPr>
          <p:cNvSpPr txBox="1"/>
          <p:nvPr/>
        </p:nvSpPr>
        <p:spPr>
          <a:xfrm>
            <a:off x="9427201" y="1851195"/>
            <a:ext cx="1725088" cy="28623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C4C4C"/>
                </a:solidFill>
                <a:effectLst/>
                <a:uLnTx/>
                <a:uFillTx/>
                <a:latin typeface="Arial"/>
                <a:ea typeface="微软雅黑"/>
                <a:cs typeface="+mn-cs"/>
              </a:rPr>
              <a:t>national or global ISP</a:t>
            </a:r>
          </a:p>
        </p:txBody>
      </p:sp>
      <p:sp>
        <p:nvSpPr>
          <p:cNvPr id="445" name="Rectangle 40">
            <a:extLst>
              <a:ext uri="{FF2B5EF4-FFF2-40B4-BE49-F238E27FC236}">
                <a16:creationId xmlns:a16="http://schemas.microsoft.com/office/drawing/2014/main" id="{EA290144-7D04-4CAB-8ADE-31E8711974DB}"/>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46" name="TextBox 41">
            <a:extLst>
              <a:ext uri="{FF2B5EF4-FFF2-40B4-BE49-F238E27FC236}">
                <a16:creationId xmlns:a16="http://schemas.microsoft.com/office/drawing/2014/main" id="{F5C325B3-3D15-4405-8D23-B3C7FC3F558C}"/>
              </a:ext>
            </a:extLst>
          </p:cNvPr>
          <p:cNvSpPr txBox="1"/>
          <p:nvPr/>
        </p:nvSpPr>
        <p:spPr>
          <a:xfrm>
            <a:off x="8766162" y="3447919"/>
            <a:ext cx="1040639" cy="480131"/>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C4C4C"/>
                </a:solidFill>
                <a:effectLst/>
                <a:uLnTx/>
                <a:uFillTx/>
                <a:latin typeface="Arial"/>
                <a:ea typeface="微软雅黑"/>
                <a:cs typeface="+mn-cs"/>
              </a:rPr>
              <a:t>local or regional ISP</a:t>
            </a:r>
          </a:p>
        </p:txBody>
      </p:sp>
      <p:sp>
        <p:nvSpPr>
          <p:cNvPr id="447" name="TextBox 42">
            <a:extLst>
              <a:ext uri="{FF2B5EF4-FFF2-40B4-BE49-F238E27FC236}">
                <a16:creationId xmlns:a16="http://schemas.microsoft.com/office/drawing/2014/main" id="{8A8358C2-460C-4750-B5E4-A2982EC82AA1}"/>
              </a:ext>
            </a:extLst>
          </p:cNvPr>
          <p:cNvSpPr txBox="1"/>
          <p:nvPr/>
        </p:nvSpPr>
        <p:spPr>
          <a:xfrm>
            <a:off x="10917767" y="4677937"/>
            <a:ext cx="813043" cy="38318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4C4C4C"/>
                </a:solidFill>
                <a:effectLst/>
                <a:uLnTx/>
                <a:uFillTx/>
                <a:latin typeface="Arial"/>
                <a:ea typeface="微软雅黑"/>
                <a:cs typeface="+mn-cs"/>
              </a:rPr>
              <a:t>datacenter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4C4C4C"/>
                </a:solidFill>
                <a:effectLst/>
                <a:uLnTx/>
                <a:uFillTx/>
                <a:latin typeface="Arial"/>
                <a:ea typeface="微软雅黑"/>
                <a:cs typeface="+mn-cs"/>
              </a:rPr>
              <a:t>network</a:t>
            </a:r>
          </a:p>
        </p:txBody>
      </p:sp>
      <p:sp>
        <p:nvSpPr>
          <p:cNvPr id="448" name="TextBox 43">
            <a:extLst>
              <a:ext uri="{FF2B5EF4-FFF2-40B4-BE49-F238E27FC236}">
                <a16:creationId xmlns:a16="http://schemas.microsoft.com/office/drawing/2014/main" id="{D0BA7FF1-DB8F-4285-B786-F9C7A43D5303}"/>
              </a:ext>
            </a:extLst>
          </p:cNvPr>
          <p:cNvSpPr txBox="1"/>
          <p:nvPr/>
        </p:nvSpPr>
        <p:spPr>
          <a:xfrm>
            <a:off x="10063018" y="4228248"/>
            <a:ext cx="843051" cy="674031"/>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C4C4C"/>
                </a:solidFill>
                <a:effectLst/>
                <a:uLnTx/>
                <a:uFillTx/>
                <a:latin typeface="Arial"/>
                <a:ea typeface="微软雅黑"/>
                <a:cs typeface="+mn-cs"/>
              </a:rPr>
              <a:t>content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C4C4C"/>
                </a:solidFill>
                <a:effectLst/>
                <a:uLnTx/>
                <a:uFillTx/>
                <a:latin typeface="Arial"/>
                <a:ea typeface="微软雅黑"/>
                <a:cs typeface="+mn-cs"/>
              </a:rPr>
              <a:t>provider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C4C4C"/>
                </a:solidFill>
                <a:effectLst/>
                <a:uLnTx/>
                <a:uFillTx/>
                <a:latin typeface="Arial"/>
                <a:ea typeface="微软雅黑"/>
                <a:cs typeface="+mn-cs"/>
              </a:rPr>
              <a:t>network</a:t>
            </a:r>
            <a:endParaRPr kumimoji="0" lang="en-US" sz="1000" b="0" i="0" u="none" strike="noStrike" kern="1200" cap="none" spc="0" normalizeH="0" baseline="0" noProof="0" dirty="0">
              <a:ln>
                <a:noFill/>
              </a:ln>
              <a:solidFill>
                <a:srgbClr val="4C4C4C"/>
              </a:solidFill>
              <a:effectLst/>
              <a:uLnTx/>
              <a:uFillTx/>
              <a:latin typeface="Arial"/>
              <a:ea typeface="微软雅黑"/>
              <a:cs typeface="+mn-cs"/>
            </a:endParaRPr>
          </a:p>
        </p:txBody>
      </p:sp>
      <p:cxnSp>
        <p:nvCxnSpPr>
          <p:cNvPr id="449" name="Straight Connector 44">
            <a:extLst>
              <a:ext uri="{FF2B5EF4-FFF2-40B4-BE49-F238E27FC236}">
                <a16:creationId xmlns:a16="http://schemas.microsoft.com/office/drawing/2014/main" id="{ADA19554-66CB-40A1-9D8A-8C3C78C54FD0}"/>
              </a:ext>
            </a:extLst>
          </p:cNvPr>
          <p:cNvCxnSpPr>
            <a:cxnSpLocks/>
          </p:cNvCxnSpPr>
          <p:nvPr/>
        </p:nvCxnSpPr>
        <p:spPr>
          <a:xfrm flipH="1" flipV="1">
            <a:off x="10559920" y="3580125"/>
            <a:ext cx="412964" cy="63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0" name="Straight Connector 45">
            <a:extLst>
              <a:ext uri="{FF2B5EF4-FFF2-40B4-BE49-F238E27FC236}">
                <a16:creationId xmlns:a16="http://schemas.microsoft.com/office/drawing/2014/main" id="{B0381E2C-162B-4229-BE32-96BA2D0DE7D2}"/>
              </a:ext>
            </a:extLst>
          </p:cNvPr>
          <p:cNvCxnSpPr>
            <a:cxnSpLocks/>
          </p:cNvCxnSpPr>
          <p:nvPr/>
        </p:nvCxnSpPr>
        <p:spPr>
          <a:xfrm flipH="1" flipV="1">
            <a:off x="10660835" y="3640684"/>
            <a:ext cx="345866" cy="738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1" name="Straight Connector 46">
            <a:extLst>
              <a:ext uri="{FF2B5EF4-FFF2-40B4-BE49-F238E27FC236}">
                <a16:creationId xmlns:a16="http://schemas.microsoft.com/office/drawing/2014/main" id="{385DE19C-8C55-4364-8600-749990E0BBA1}"/>
              </a:ext>
            </a:extLst>
          </p:cNvPr>
          <p:cNvCxnSpPr>
            <a:cxnSpLocks/>
          </p:cNvCxnSpPr>
          <p:nvPr/>
        </p:nvCxnSpPr>
        <p:spPr>
          <a:xfrm flipV="1">
            <a:off x="10636897" y="3633421"/>
            <a:ext cx="335987" cy="395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2" name="Straight Connector 47">
            <a:extLst>
              <a:ext uri="{FF2B5EF4-FFF2-40B4-BE49-F238E27FC236}">
                <a16:creationId xmlns:a16="http://schemas.microsoft.com/office/drawing/2014/main" id="{B150F32B-3DB1-42DD-9293-80E84890A2B0}"/>
              </a:ext>
            </a:extLst>
          </p:cNvPr>
          <p:cNvCxnSpPr>
            <a:cxnSpLocks/>
          </p:cNvCxnSpPr>
          <p:nvPr/>
        </p:nvCxnSpPr>
        <p:spPr>
          <a:xfrm flipH="1" flipV="1">
            <a:off x="10570774" y="3594896"/>
            <a:ext cx="1" cy="485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3" name="Straight Connector 48">
            <a:extLst>
              <a:ext uri="{FF2B5EF4-FFF2-40B4-BE49-F238E27FC236}">
                <a16:creationId xmlns:a16="http://schemas.microsoft.com/office/drawing/2014/main" id="{1E21C036-EC88-456C-98E2-EAFD2DB209F4}"/>
              </a:ext>
            </a:extLst>
          </p:cNvPr>
          <p:cNvCxnSpPr>
            <a:cxnSpLocks/>
          </p:cNvCxnSpPr>
          <p:nvPr/>
        </p:nvCxnSpPr>
        <p:spPr>
          <a:xfrm flipH="1" flipV="1">
            <a:off x="10550620" y="4071642"/>
            <a:ext cx="508543" cy="348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4" name="Straight Connector 49">
            <a:extLst>
              <a:ext uri="{FF2B5EF4-FFF2-40B4-BE49-F238E27FC236}">
                <a16:creationId xmlns:a16="http://schemas.microsoft.com/office/drawing/2014/main" id="{A1AACE47-A6F9-495E-89E3-9005249F13B0}"/>
              </a:ext>
            </a:extLst>
          </p:cNvPr>
          <p:cNvCxnSpPr>
            <a:cxnSpLocks/>
          </p:cNvCxnSpPr>
          <p:nvPr/>
        </p:nvCxnSpPr>
        <p:spPr>
          <a:xfrm flipH="1">
            <a:off x="9895195"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5" name="Straight Connector 50">
            <a:extLst>
              <a:ext uri="{FF2B5EF4-FFF2-40B4-BE49-F238E27FC236}">
                <a16:creationId xmlns:a16="http://schemas.microsoft.com/office/drawing/2014/main" id="{157216A4-52AE-45DB-AF70-EE8F32573098}"/>
              </a:ext>
            </a:extLst>
          </p:cNvPr>
          <p:cNvCxnSpPr>
            <a:cxnSpLocks/>
          </p:cNvCxnSpPr>
          <p:nvPr/>
        </p:nvCxnSpPr>
        <p:spPr>
          <a:xfrm flipH="1">
            <a:off x="9219616"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6" name="Straight Connector 51">
            <a:extLst>
              <a:ext uri="{FF2B5EF4-FFF2-40B4-BE49-F238E27FC236}">
                <a16:creationId xmlns:a16="http://schemas.microsoft.com/office/drawing/2014/main" id="{531FE8CE-2301-4095-B15C-F1E969058E41}"/>
              </a:ext>
            </a:extLst>
          </p:cNvPr>
          <p:cNvCxnSpPr>
            <a:cxnSpLocks/>
          </p:cNvCxnSpPr>
          <p:nvPr/>
        </p:nvCxnSpPr>
        <p:spPr>
          <a:xfrm flipH="1">
            <a:off x="9276868" y="3507672"/>
            <a:ext cx="382424" cy="517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7" name="Straight Connector 52">
            <a:extLst>
              <a:ext uri="{FF2B5EF4-FFF2-40B4-BE49-F238E27FC236}">
                <a16:creationId xmlns:a16="http://schemas.microsoft.com/office/drawing/2014/main" id="{862954A9-BA8D-4371-BB20-7EAFAB053BEE}"/>
              </a:ext>
            </a:extLst>
          </p:cNvPr>
          <p:cNvCxnSpPr>
            <a:cxnSpLocks/>
          </p:cNvCxnSpPr>
          <p:nvPr/>
        </p:nvCxnSpPr>
        <p:spPr>
          <a:xfrm>
            <a:off x="9733069" y="3507672"/>
            <a:ext cx="0" cy="5402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8" name="Straight Connector 53">
            <a:extLst>
              <a:ext uri="{FF2B5EF4-FFF2-40B4-BE49-F238E27FC236}">
                <a16:creationId xmlns:a16="http://schemas.microsoft.com/office/drawing/2014/main" id="{F6A0ACEF-B35B-4C17-8B82-2373BB684108}"/>
              </a:ext>
            </a:extLst>
          </p:cNvPr>
          <p:cNvCxnSpPr/>
          <p:nvPr/>
        </p:nvCxnSpPr>
        <p:spPr>
          <a:xfrm>
            <a:off x="10137668" y="2754692"/>
            <a:ext cx="488174" cy="839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9" name="Straight Connector 54">
            <a:extLst>
              <a:ext uri="{FF2B5EF4-FFF2-40B4-BE49-F238E27FC236}">
                <a16:creationId xmlns:a16="http://schemas.microsoft.com/office/drawing/2014/main" id="{C55B5338-3DB3-4E3C-BA87-6125BE3AB002}"/>
              </a:ext>
            </a:extLst>
          </p:cNvPr>
          <p:cNvCxnSpPr>
            <a:cxnSpLocks/>
          </p:cNvCxnSpPr>
          <p:nvPr/>
        </p:nvCxnSpPr>
        <p:spPr>
          <a:xfrm flipH="1">
            <a:off x="9798719" y="2695013"/>
            <a:ext cx="380432" cy="694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460" name="Group 55">
            <a:extLst>
              <a:ext uri="{FF2B5EF4-FFF2-40B4-BE49-F238E27FC236}">
                <a16:creationId xmlns:a16="http://schemas.microsoft.com/office/drawing/2014/main" id="{1D202C02-E7B9-4EEA-BDA6-D61C467D8674}"/>
              </a:ext>
            </a:extLst>
          </p:cNvPr>
          <p:cNvGrpSpPr/>
          <p:nvPr/>
        </p:nvGrpSpPr>
        <p:grpSpPr>
          <a:xfrm>
            <a:off x="7562238" y="2127325"/>
            <a:ext cx="3578867" cy="3640283"/>
            <a:chOff x="7562238" y="2127325"/>
            <a:chExt cx="3578867" cy="3640283"/>
          </a:xfrm>
        </p:grpSpPr>
        <p:grpSp>
          <p:nvGrpSpPr>
            <p:cNvPr id="461" name="Group 56">
              <a:extLst>
                <a:ext uri="{FF2B5EF4-FFF2-40B4-BE49-F238E27FC236}">
                  <a16:creationId xmlns:a16="http://schemas.microsoft.com/office/drawing/2014/main" id="{EA89C807-3032-4330-BE2A-1479A4766DA9}"/>
                </a:ext>
              </a:extLst>
            </p:cNvPr>
            <p:cNvGrpSpPr/>
            <p:nvPr/>
          </p:nvGrpSpPr>
          <p:grpSpPr>
            <a:xfrm>
              <a:off x="7857253" y="2127325"/>
              <a:ext cx="3283852" cy="3640283"/>
              <a:chOff x="7881336" y="2104198"/>
              <a:chExt cx="3283852" cy="3640283"/>
            </a:xfrm>
          </p:grpSpPr>
          <p:sp>
            <p:nvSpPr>
              <p:cNvPr id="466" name="Line 428">
                <a:extLst>
                  <a:ext uri="{FF2B5EF4-FFF2-40B4-BE49-F238E27FC236}">
                    <a16:creationId xmlns:a16="http://schemas.microsoft.com/office/drawing/2014/main" id="{CE7311AF-BC8E-42CA-8582-641C3EE000EA}"/>
                  </a:ext>
                </a:extLst>
              </p:cNvPr>
              <p:cNvSpPr>
                <a:spLocks noChangeShapeType="1"/>
              </p:cNvSpPr>
              <p:nvPr/>
            </p:nvSpPr>
            <p:spPr bwMode="auto">
              <a:xfrm rot="16200000" flipV="1">
                <a:off x="9813692" y="5228612"/>
                <a:ext cx="388062" cy="75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67" name="Line 430">
                <a:extLst>
                  <a:ext uri="{FF2B5EF4-FFF2-40B4-BE49-F238E27FC236}">
                    <a16:creationId xmlns:a16="http://schemas.microsoft.com/office/drawing/2014/main" id="{20C12068-ABC2-49B7-A00C-5232C22CFA15}"/>
                  </a:ext>
                </a:extLst>
              </p:cNvPr>
              <p:cNvSpPr>
                <a:spLocks noChangeShapeType="1"/>
              </p:cNvSpPr>
              <p:nvPr/>
            </p:nvSpPr>
            <p:spPr bwMode="auto">
              <a:xfrm rot="16200000">
                <a:off x="10234009" y="5382159"/>
                <a:ext cx="0"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68" name="Line 431">
                <a:extLst>
                  <a:ext uri="{FF2B5EF4-FFF2-40B4-BE49-F238E27FC236}">
                    <a16:creationId xmlns:a16="http://schemas.microsoft.com/office/drawing/2014/main" id="{828348E1-2A16-4447-886A-87DC338DCFA0}"/>
                  </a:ext>
                </a:extLst>
              </p:cNvPr>
              <p:cNvSpPr>
                <a:spLocks noChangeShapeType="1"/>
              </p:cNvSpPr>
              <p:nvPr/>
            </p:nvSpPr>
            <p:spPr bwMode="auto">
              <a:xfrm>
                <a:off x="9457042" y="4815390"/>
                <a:ext cx="524483" cy="261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69" name="Line 432">
                <a:extLst>
                  <a:ext uri="{FF2B5EF4-FFF2-40B4-BE49-F238E27FC236}">
                    <a16:creationId xmlns:a16="http://schemas.microsoft.com/office/drawing/2014/main" id="{32C6BEAE-20CF-449B-8C5F-2ED97D901D59}"/>
                  </a:ext>
                </a:extLst>
              </p:cNvPr>
              <p:cNvSpPr>
                <a:spLocks noChangeShapeType="1"/>
              </p:cNvSpPr>
              <p:nvPr/>
            </p:nvSpPr>
            <p:spPr bwMode="auto">
              <a:xfrm flipV="1">
                <a:off x="8874149" y="4815390"/>
                <a:ext cx="569255" cy="246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0" name="Line 433">
                <a:extLst>
                  <a:ext uri="{FF2B5EF4-FFF2-40B4-BE49-F238E27FC236}">
                    <a16:creationId xmlns:a16="http://schemas.microsoft.com/office/drawing/2014/main" id="{04CC2743-350E-41B1-B1A3-C5045F3736F1}"/>
                  </a:ext>
                </a:extLst>
              </p:cNvPr>
              <p:cNvSpPr>
                <a:spLocks noChangeShapeType="1"/>
              </p:cNvSpPr>
              <p:nvPr/>
            </p:nvSpPr>
            <p:spPr bwMode="auto">
              <a:xfrm flipV="1">
                <a:off x="8845827" y="5085749"/>
                <a:ext cx="10305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1" name="Line 435">
                <a:extLst>
                  <a:ext uri="{FF2B5EF4-FFF2-40B4-BE49-F238E27FC236}">
                    <a16:creationId xmlns:a16="http://schemas.microsoft.com/office/drawing/2014/main" id="{9C6326A9-DF38-44C7-9FC2-2BA84C95A2A5}"/>
                  </a:ext>
                </a:extLst>
              </p:cNvPr>
              <p:cNvSpPr>
                <a:spLocks noChangeShapeType="1"/>
              </p:cNvSpPr>
              <p:nvPr/>
            </p:nvSpPr>
            <p:spPr bwMode="auto">
              <a:xfrm>
                <a:off x="8234290" y="5094207"/>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C4C4C"/>
                  </a:solidFill>
                  <a:effectLst/>
                  <a:uLnTx/>
                  <a:uFillTx/>
                  <a:latin typeface="Arial"/>
                  <a:ea typeface="微软雅黑"/>
                  <a:cs typeface="+mn-cs"/>
                </a:endParaRPr>
              </a:p>
            </p:txBody>
          </p:sp>
          <p:sp>
            <p:nvSpPr>
              <p:cNvPr id="472" name="Line 436">
                <a:extLst>
                  <a:ext uri="{FF2B5EF4-FFF2-40B4-BE49-F238E27FC236}">
                    <a16:creationId xmlns:a16="http://schemas.microsoft.com/office/drawing/2014/main" id="{46E67449-39EF-41B0-B419-45EF4F639B5B}"/>
                  </a:ext>
                </a:extLst>
              </p:cNvPr>
              <p:cNvSpPr>
                <a:spLocks noChangeShapeType="1"/>
              </p:cNvSpPr>
              <p:nvPr/>
            </p:nvSpPr>
            <p:spPr bwMode="auto">
              <a:xfrm flipV="1">
                <a:off x="7972450" y="5267343"/>
                <a:ext cx="41275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3" name="Line 439">
                <a:extLst>
                  <a:ext uri="{FF2B5EF4-FFF2-40B4-BE49-F238E27FC236}">
                    <a16:creationId xmlns:a16="http://schemas.microsoft.com/office/drawing/2014/main" id="{44223BC6-B3DA-4C49-A0E2-EBA6C8D12031}"/>
                  </a:ext>
                </a:extLst>
              </p:cNvPr>
              <p:cNvSpPr>
                <a:spLocks noChangeShapeType="1"/>
              </p:cNvSpPr>
              <p:nvPr/>
            </p:nvSpPr>
            <p:spPr bwMode="auto">
              <a:xfrm flipH="1">
                <a:off x="8397900" y="5259125"/>
                <a:ext cx="68080" cy="293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4" name="Line 440">
                <a:extLst>
                  <a:ext uri="{FF2B5EF4-FFF2-40B4-BE49-F238E27FC236}">
                    <a16:creationId xmlns:a16="http://schemas.microsoft.com/office/drawing/2014/main" id="{335AAA40-CAB8-44C4-8DA5-9C315C2A4C00}"/>
                  </a:ext>
                </a:extLst>
              </p:cNvPr>
              <p:cNvSpPr>
                <a:spLocks noChangeShapeType="1"/>
              </p:cNvSpPr>
              <p:nvPr/>
            </p:nvSpPr>
            <p:spPr bwMode="auto">
              <a:xfrm flipH="1" flipV="1">
                <a:off x="8512814" y="5284804"/>
                <a:ext cx="280374" cy="2698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5" name="Line 441">
                <a:extLst>
                  <a:ext uri="{FF2B5EF4-FFF2-40B4-BE49-F238E27FC236}">
                    <a16:creationId xmlns:a16="http://schemas.microsoft.com/office/drawing/2014/main" id="{59E05BA1-289C-468F-9DC2-8E080593A7F7}"/>
                  </a:ext>
                </a:extLst>
              </p:cNvPr>
              <p:cNvSpPr>
                <a:spLocks noChangeShapeType="1"/>
              </p:cNvSpPr>
              <p:nvPr/>
            </p:nvSpPr>
            <p:spPr bwMode="auto">
              <a:xfrm>
                <a:off x="8512814" y="5234921"/>
                <a:ext cx="914184" cy="4686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6" name="Line 443">
                <a:extLst>
                  <a:ext uri="{FF2B5EF4-FFF2-40B4-BE49-F238E27FC236}">
                    <a16:creationId xmlns:a16="http://schemas.microsoft.com/office/drawing/2014/main" id="{5631804A-E0F4-4D7B-8917-0190E44E0086}"/>
                  </a:ext>
                </a:extLst>
              </p:cNvPr>
              <p:cNvSpPr>
                <a:spLocks noChangeShapeType="1"/>
              </p:cNvSpPr>
              <p:nvPr/>
            </p:nvSpPr>
            <p:spPr bwMode="auto">
              <a:xfrm>
                <a:off x="8271861" y="3806843"/>
                <a:ext cx="0" cy="131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7" name="Line 449">
                <a:extLst>
                  <a:ext uri="{FF2B5EF4-FFF2-40B4-BE49-F238E27FC236}">
                    <a16:creationId xmlns:a16="http://schemas.microsoft.com/office/drawing/2014/main" id="{A080B4C4-0533-42F1-9E2D-B043ABC29EA2}"/>
                  </a:ext>
                </a:extLst>
              </p:cNvPr>
              <p:cNvSpPr>
                <a:spLocks noChangeShapeType="1"/>
              </p:cNvSpPr>
              <p:nvPr/>
            </p:nvSpPr>
            <p:spPr bwMode="auto">
              <a:xfrm flipV="1">
                <a:off x="7881336" y="4017980"/>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8" name="Line 428">
                <a:extLst>
                  <a:ext uri="{FF2B5EF4-FFF2-40B4-BE49-F238E27FC236}">
                    <a16:creationId xmlns:a16="http://schemas.microsoft.com/office/drawing/2014/main" id="{878E6E60-41AD-4552-ACDD-AFAE568B8A93}"/>
                  </a:ext>
                </a:extLst>
              </p:cNvPr>
              <p:cNvSpPr>
                <a:spLocks noChangeShapeType="1"/>
              </p:cNvSpPr>
              <p:nvPr/>
            </p:nvSpPr>
            <p:spPr bwMode="auto">
              <a:xfrm rot="16200000" flipV="1">
                <a:off x="9909628" y="5560344"/>
                <a:ext cx="366793" cy="14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9" name="Line 440">
                <a:extLst>
                  <a:ext uri="{FF2B5EF4-FFF2-40B4-BE49-F238E27FC236}">
                    <a16:creationId xmlns:a16="http://schemas.microsoft.com/office/drawing/2014/main" id="{618EAB99-1E38-4BB7-84BA-0FD605F09A96}"/>
                  </a:ext>
                </a:extLst>
              </p:cNvPr>
              <p:cNvSpPr>
                <a:spLocks noChangeShapeType="1"/>
              </p:cNvSpPr>
              <p:nvPr/>
            </p:nvSpPr>
            <p:spPr bwMode="auto">
              <a:xfrm flipV="1">
                <a:off x="8483508" y="5013435"/>
                <a:ext cx="404236" cy="2077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cxnSp>
            <p:nvCxnSpPr>
              <p:cNvPr id="480" name="Straight Connector 75">
                <a:extLst>
                  <a:ext uri="{FF2B5EF4-FFF2-40B4-BE49-F238E27FC236}">
                    <a16:creationId xmlns:a16="http://schemas.microsoft.com/office/drawing/2014/main" id="{00594A4E-DF3F-47C9-834D-EDD4B61C4426}"/>
                  </a:ext>
                </a:extLst>
              </p:cNvPr>
              <p:cNvCxnSpPr/>
              <p:nvPr/>
            </p:nvCxnSpPr>
            <p:spPr>
              <a:xfrm flipH="1">
                <a:off x="10124718" y="2146305"/>
                <a:ext cx="761467" cy="57735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1" name="Straight Connector 76">
                <a:extLst>
                  <a:ext uri="{FF2B5EF4-FFF2-40B4-BE49-F238E27FC236}">
                    <a16:creationId xmlns:a16="http://schemas.microsoft.com/office/drawing/2014/main" id="{38711021-151A-48AE-8EFB-BD5ED104B03D}"/>
                  </a:ext>
                </a:extLst>
              </p:cNvPr>
              <p:cNvCxnSpPr/>
              <p:nvPr/>
            </p:nvCxnSpPr>
            <p:spPr>
              <a:xfrm flipH="1">
                <a:off x="10124718" y="2245186"/>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2" name="Straight Connector 77">
                <a:extLst>
                  <a:ext uri="{FF2B5EF4-FFF2-40B4-BE49-F238E27FC236}">
                    <a16:creationId xmlns:a16="http://schemas.microsoft.com/office/drawing/2014/main" id="{1629C30A-9BA5-4C8B-BA0B-600F6497ADEF}"/>
                  </a:ext>
                </a:extLst>
              </p:cNvPr>
              <p:cNvCxnSpPr/>
              <p:nvPr/>
            </p:nvCxnSpPr>
            <p:spPr>
              <a:xfrm flipH="1">
                <a:off x="10696218" y="2177379"/>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3" name="Straight Connector 78">
                <a:extLst>
                  <a:ext uri="{FF2B5EF4-FFF2-40B4-BE49-F238E27FC236}">
                    <a16:creationId xmlns:a16="http://schemas.microsoft.com/office/drawing/2014/main" id="{0A85003E-B9EF-472B-A9DF-5431EF54DC92}"/>
                  </a:ext>
                </a:extLst>
              </p:cNvPr>
              <p:cNvCxnSpPr/>
              <p:nvPr/>
            </p:nvCxnSpPr>
            <p:spPr>
              <a:xfrm flipH="1">
                <a:off x="10166249" y="2695840"/>
                <a:ext cx="574283" cy="2782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4" name="Straight Connector 79">
                <a:extLst>
                  <a:ext uri="{FF2B5EF4-FFF2-40B4-BE49-F238E27FC236}">
                    <a16:creationId xmlns:a16="http://schemas.microsoft.com/office/drawing/2014/main" id="{8080A657-55A7-4B7D-A5DF-6BC56E39C05F}"/>
                  </a:ext>
                </a:extLst>
              </p:cNvPr>
              <p:cNvCxnSpPr/>
              <p:nvPr/>
            </p:nvCxnSpPr>
            <p:spPr>
              <a:xfrm flipH="1">
                <a:off x="10093625" y="2146305"/>
                <a:ext cx="788589" cy="9888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5" name="Straight Connector 80">
                <a:extLst>
                  <a:ext uri="{FF2B5EF4-FFF2-40B4-BE49-F238E27FC236}">
                    <a16:creationId xmlns:a16="http://schemas.microsoft.com/office/drawing/2014/main" id="{FCE49C96-E757-4573-8445-329703FC1670}"/>
                  </a:ext>
                </a:extLst>
              </p:cNvPr>
              <p:cNvCxnSpPr/>
              <p:nvPr/>
            </p:nvCxnSpPr>
            <p:spPr>
              <a:xfrm flipH="1">
                <a:off x="10886186" y="2104198"/>
                <a:ext cx="279002" cy="421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6" name="Straight Connector 81">
                <a:extLst>
                  <a:ext uri="{FF2B5EF4-FFF2-40B4-BE49-F238E27FC236}">
                    <a16:creationId xmlns:a16="http://schemas.microsoft.com/office/drawing/2014/main" id="{DC45276D-F665-4F64-AB7A-F4A09B945BF3}"/>
                  </a:ext>
                </a:extLst>
              </p:cNvPr>
              <p:cNvCxnSpPr/>
              <p:nvPr/>
            </p:nvCxnSpPr>
            <p:spPr>
              <a:xfrm flipH="1" flipV="1">
                <a:off x="10706077" y="2695840"/>
                <a:ext cx="353541" cy="67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7" name="Straight Connector 82">
                <a:extLst>
                  <a:ext uri="{FF2B5EF4-FFF2-40B4-BE49-F238E27FC236}">
                    <a16:creationId xmlns:a16="http://schemas.microsoft.com/office/drawing/2014/main" id="{95BC38F2-08EF-4223-9099-8A7CC39DF94C}"/>
                  </a:ext>
                </a:extLst>
              </p:cNvPr>
              <p:cNvCxnSpPr/>
              <p:nvPr/>
            </p:nvCxnSpPr>
            <p:spPr>
              <a:xfrm flipH="1">
                <a:off x="8793306" y="2245186"/>
                <a:ext cx="1300319" cy="60662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88" name="Line 541">
                <a:extLst>
                  <a:ext uri="{FF2B5EF4-FFF2-40B4-BE49-F238E27FC236}">
                    <a16:creationId xmlns:a16="http://schemas.microsoft.com/office/drawing/2014/main" id="{FA60E433-34AF-4408-9E20-E2F8464443EC}"/>
                  </a:ext>
                </a:extLst>
              </p:cNvPr>
              <p:cNvSpPr>
                <a:spLocks noChangeShapeType="1"/>
              </p:cNvSpPr>
              <p:nvPr/>
            </p:nvSpPr>
            <p:spPr bwMode="auto">
              <a:xfrm flipV="1">
                <a:off x="9402788" y="4090252"/>
                <a:ext cx="429324" cy="7056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89" name="Line 424">
                <a:extLst>
                  <a:ext uri="{FF2B5EF4-FFF2-40B4-BE49-F238E27FC236}">
                    <a16:creationId xmlns:a16="http://schemas.microsoft.com/office/drawing/2014/main" id="{F2904AEA-7604-4552-A399-B99911F7E2DC}"/>
                  </a:ext>
                </a:extLst>
              </p:cNvPr>
              <p:cNvSpPr>
                <a:spLocks noChangeShapeType="1"/>
              </p:cNvSpPr>
              <p:nvPr/>
            </p:nvSpPr>
            <p:spPr bwMode="auto">
              <a:xfrm flipV="1">
                <a:off x="8268637" y="4024329"/>
                <a:ext cx="969051"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pic>
          <p:nvPicPr>
            <p:cNvPr id="462" name="Picture 778" descr="antenna_radiation_stylized">
              <a:extLst>
                <a:ext uri="{FF2B5EF4-FFF2-40B4-BE49-F238E27FC236}">
                  <a16:creationId xmlns:a16="http://schemas.microsoft.com/office/drawing/2014/main" id="{E8AC8E36-3F88-4C30-801B-1506BD0D685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3" name="Picture 781" descr="antenna_radiation_stylized">
              <a:extLst>
                <a:ext uri="{FF2B5EF4-FFF2-40B4-BE49-F238E27FC236}">
                  <a16:creationId xmlns:a16="http://schemas.microsoft.com/office/drawing/2014/main" id="{058C21E1-BA33-4426-87B5-71BF5017C5B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4" name="Picture 799" descr="cell_tower_radiation copy">
              <a:extLst>
                <a:ext uri="{FF2B5EF4-FFF2-40B4-BE49-F238E27FC236}">
                  <a16:creationId xmlns:a16="http://schemas.microsoft.com/office/drawing/2014/main" id="{09646D66-F386-48E8-82BA-E05A2B7E5C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5" name="Oval 800">
              <a:extLst>
                <a:ext uri="{FF2B5EF4-FFF2-40B4-BE49-F238E27FC236}">
                  <a16:creationId xmlns:a16="http://schemas.microsoft.com/office/drawing/2014/main" id="{75F22CC2-6D3D-4E8C-93B0-CC6A58BC9298}"/>
                </a:ext>
              </a:extLst>
            </p:cNvPr>
            <p:cNvSpPr>
              <a:spLocks noChangeArrowheads="1"/>
            </p:cNvSpPr>
            <p:nvPr/>
          </p:nvSpPr>
          <p:spPr bwMode="auto">
            <a:xfrm>
              <a:off x="8174541" y="2292995"/>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0" name="Line 426">
            <a:extLst>
              <a:ext uri="{FF2B5EF4-FFF2-40B4-BE49-F238E27FC236}">
                <a16:creationId xmlns:a16="http://schemas.microsoft.com/office/drawing/2014/main" id="{E439BA86-DDEB-4D76-B2E1-16AB8085FA8E}"/>
              </a:ext>
            </a:extLst>
          </p:cNvPr>
          <p:cNvSpPr>
            <a:spLocks noChangeShapeType="1"/>
          </p:cNvSpPr>
          <p:nvPr/>
        </p:nvSpPr>
        <p:spPr bwMode="auto">
          <a:xfrm>
            <a:off x="8207860" y="2700359"/>
            <a:ext cx="227964" cy="174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nvGrpSpPr>
          <p:cNvPr id="491" name="Group 783">
            <a:extLst>
              <a:ext uri="{FF2B5EF4-FFF2-40B4-BE49-F238E27FC236}">
                <a16:creationId xmlns:a16="http://schemas.microsoft.com/office/drawing/2014/main" id="{DEB65C4A-34E5-4DB8-A29A-38244BDB9FA7}"/>
              </a:ext>
            </a:extLst>
          </p:cNvPr>
          <p:cNvGrpSpPr>
            <a:grpSpLocks/>
          </p:cNvGrpSpPr>
          <p:nvPr/>
        </p:nvGrpSpPr>
        <p:grpSpPr bwMode="auto">
          <a:xfrm>
            <a:off x="8050698" y="2309376"/>
            <a:ext cx="298450" cy="464008"/>
            <a:chOff x="3130" y="3288"/>
            <a:chExt cx="410" cy="742"/>
          </a:xfrm>
        </p:grpSpPr>
        <p:sp>
          <p:nvSpPr>
            <p:cNvPr id="492" name="Line 270">
              <a:extLst>
                <a:ext uri="{FF2B5EF4-FFF2-40B4-BE49-F238E27FC236}">
                  <a16:creationId xmlns:a16="http://schemas.microsoft.com/office/drawing/2014/main" id="{E8993348-1DC6-45FC-8792-22A1DDE53F5A}"/>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93" name="Line 271">
              <a:extLst>
                <a:ext uri="{FF2B5EF4-FFF2-40B4-BE49-F238E27FC236}">
                  <a16:creationId xmlns:a16="http://schemas.microsoft.com/office/drawing/2014/main" id="{9E2D702C-ECC4-46D2-989F-40F4E41C2DA1}"/>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94" name="Line 272">
              <a:extLst>
                <a:ext uri="{FF2B5EF4-FFF2-40B4-BE49-F238E27FC236}">
                  <a16:creationId xmlns:a16="http://schemas.microsoft.com/office/drawing/2014/main" id="{DD02A324-7CB6-4576-A38A-7C4528B340F9}"/>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95" name="Line 273">
              <a:extLst>
                <a:ext uri="{FF2B5EF4-FFF2-40B4-BE49-F238E27FC236}">
                  <a16:creationId xmlns:a16="http://schemas.microsoft.com/office/drawing/2014/main" id="{2FB9D6C0-AC01-4EC2-8D4B-54DFFC0A4537}"/>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96" name="Line 274">
              <a:extLst>
                <a:ext uri="{FF2B5EF4-FFF2-40B4-BE49-F238E27FC236}">
                  <a16:creationId xmlns:a16="http://schemas.microsoft.com/office/drawing/2014/main" id="{2662A8CE-3162-4727-AAAE-14F58B9E3922}"/>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97" name="Line 275">
              <a:extLst>
                <a:ext uri="{FF2B5EF4-FFF2-40B4-BE49-F238E27FC236}">
                  <a16:creationId xmlns:a16="http://schemas.microsoft.com/office/drawing/2014/main" id="{958D2E11-2E34-4A4C-A5A2-8E3E09A9F7FC}"/>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98" name="Line 276">
              <a:extLst>
                <a:ext uri="{FF2B5EF4-FFF2-40B4-BE49-F238E27FC236}">
                  <a16:creationId xmlns:a16="http://schemas.microsoft.com/office/drawing/2014/main" id="{83115ECA-53D5-4D9C-B2FE-127C2A18235E}"/>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99" name="Line 277">
              <a:extLst>
                <a:ext uri="{FF2B5EF4-FFF2-40B4-BE49-F238E27FC236}">
                  <a16:creationId xmlns:a16="http://schemas.microsoft.com/office/drawing/2014/main" id="{2711473B-790B-41B9-9A91-4993B1A230B8}"/>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500" name="Line 278">
              <a:extLst>
                <a:ext uri="{FF2B5EF4-FFF2-40B4-BE49-F238E27FC236}">
                  <a16:creationId xmlns:a16="http://schemas.microsoft.com/office/drawing/2014/main" id="{DDC8F2B4-3190-427D-AE70-20F34E510E9E}"/>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501" name="Line 279">
              <a:extLst>
                <a:ext uri="{FF2B5EF4-FFF2-40B4-BE49-F238E27FC236}">
                  <a16:creationId xmlns:a16="http://schemas.microsoft.com/office/drawing/2014/main" id="{7D57A972-AE8A-43C6-BD54-BB3FDF10941A}"/>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502" name="Line 280">
              <a:extLst>
                <a:ext uri="{FF2B5EF4-FFF2-40B4-BE49-F238E27FC236}">
                  <a16:creationId xmlns:a16="http://schemas.microsoft.com/office/drawing/2014/main" id="{1DCA261F-28AA-4727-9C7F-B00383EF77DA}"/>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503" name="Line 281">
              <a:extLst>
                <a:ext uri="{FF2B5EF4-FFF2-40B4-BE49-F238E27FC236}">
                  <a16:creationId xmlns:a16="http://schemas.microsoft.com/office/drawing/2014/main" id="{3757081D-6CF1-4795-ABCD-9509932BE17E}"/>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504" name="Line 282">
              <a:extLst>
                <a:ext uri="{FF2B5EF4-FFF2-40B4-BE49-F238E27FC236}">
                  <a16:creationId xmlns:a16="http://schemas.microsoft.com/office/drawing/2014/main" id="{69829B8F-4AA8-48D3-BA3A-C6156F8DFD80}"/>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505" name="Line 283">
              <a:extLst>
                <a:ext uri="{FF2B5EF4-FFF2-40B4-BE49-F238E27FC236}">
                  <a16:creationId xmlns:a16="http://schemas.microsoft.com/office/drawing/2014/main" id="{E72FCFFC-1A0C-4677-9E4C-4B0C232E6946}"/>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506" name="Line 284">
              <a:extLst>
                <a:ext uri="{FF2B5EF4-FFF2-40B4-BE49-F238E27FC236}">
                  <a16:creationId xmlns:a16="http://schemas.microsoft.com/office/drawing/2014/main" id="{79F331EC-1804-47D6-A9F0-1A95DDEA2183}"/>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pic>
        <p:nvPicPr>
          <p:cNvPr id="507" name="Picture 777" descr="access_point_stylized_small">
            <a:extLst>
              <a:ext uri="{FF2B5EF4-FFF2-40B4-BE49-F238E27FC236}">
                <a16:creationId xmlns:a16="http://schemas.microsoft.com/office/drawing/2014/main" id="{950A94F6-202C-45FB-8485-2597593B07C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8" name="Picture 780" descr="access_point_stylized_small">
            <a:extLst>
              <a:ext uri="{FF2B5EF4-FFF2-40B4-BE49-F238E27FC236}">
                <a16:creationId xmlns:a16="http://schemas.microsoft.com/office/drawing/2014/main" id="{CDFDB642-2B1F-40EC-9540-783B222782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10" y="5524232"/>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9" name="Group 104">
            <a:extLst>
              <a:ext uri="{FF2B5EF4-FFF2-40B4-BE49-F238E27FC236}">
                <a16:creationId xmlns:a16="http://schemas.microsoft.com/office/drawing/2014/main" id="{96BB89B6-D9A2-40A4-9C17-5A838429FCE9}"/>
              </a:ext>
            </a:extLst>
          </p:cNvPr>
          <p:cNvGrpSpPr/>
          <p:nvPr/>
        </p:nvGrpSpPr>
        <p:grpSpPr>
          <a:xfrm>
            <a:off x="9783558" y="4989983"/>
            <a:ext cx="393760" cy="218578"/>
            <a:chOff x="7493876" y="2774731"/>
            <a:chExt cx="1481958" cy="894622"/>
          </a:xfrm>
        </p:grpSpPr>
        <p:sp>
          <p:nvSpPr>
            <p:cNvPr id="510" name="Freeform 105">
              <a:extLst>
                <a:ext uri="{FF2B5EF4-FFF2-40B4-BE49-F238E27FC236}">
                  <a16:creationId xmlns:a16="http://schemas.microsoft.com/office/drawing/2014/main" id="{A1DDC4DA-A33C-4833-9EAB-20131DFB606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11" name="Oval 106">
              <a:extLst>
                <a:ext uri="{FF2B5EF4-FFF2-40B4-BE49-F238E27FC236}">
                  <a16:creationId xmlns:a16="http://schemas.microsoft.com/office/drawing/2014/main" id="{D1E4FEC9-440E-49AC-8943-815F21AC98C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12" name="Group 107">
              <a:extLst>
                <a:ext uri="{FF2B5EF4-FFF2-40B4-BE49-F238E27FC236}">
                  <a16:creationId xmlns:a16="http://schemas.microsoft.com/office/drawing/2014/main" id="{56A80734-E1AE-4490-BD80-1F2541CD8A48}"/>
                </a:ext>
              </a:extLst>
            </p:cNvPr>
            <p:cNvGrpSpPr/>
            <p:nvPr/>
          </p:nvGrpSpPr>
          <p:grpSpPr>
            <a:xfrm>
              <a:off x="7713663" y="2848339"/>
              <a:ext cx="1042107" cy="425543"/>
              <a:chOff x="7786941" y="2884917"/>
              <a:chExt cx="897649" cy="353919"/>
            </a:xfrm>
          </p:grpSpPr>
          <p:sp>
            <p:nvSpPr>
              <p:cNvPr id="513" name="Freeform 108">
                <a:extLst>
                  <a:ext uri="{FF2B5EF4-FFF2-40B4-BE49-F238E27FC236}">
                    <a16:creationId xmlns:a16="http://schemas.microsoft.com/office/drawing/2014/main" id="{4E61958D-4C87-459C-9B56-A105CF19199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14" name="Freeform 109">
                <a:extLst>
                  <a:ext uri="{FF2B5EF4-FFF2-40B4-BE49-F238E27FC236}">
                    <a16:creationId xmlns:a16="http://schemas.microsoft.com/office/drawing/2014/main" id="{A3C0B40D-3958-488D-AF9E-B26517D25C1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15" name="Freeform 110">
                <a:extLst>
                  <a:ext uri="{FF2B5EF4-FFF2-40B4-BE49-F238E27FC236}">
                    <a16:creationId xmlns:a16="http://schemas.microsoft.com/office/drawing/2014/main" id="{1BECAF78-94BB-4742-BE81-589CDA16843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16" name="Freeform 111">
                <a:extLst>
                  <a:ext uri="{FF2B5EF4-FFF2-40B4-BE49-F238E27FC236}">
                    <a16:creationId xmlns:a16="http://schemas.microsoft.com/office/drawing/2014/main" id="{6883881C-EBDE-4EB9-8211-15C95E1D7A8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17" name="Group 112">
            <a:extLst>
              <a:ext uri="{FF2B5EF4-FFF2-40B4-BE49-F238E27FC236}">
                <a16:creationId xmlns:a16="http://schemas.microsoft.com/office/drawing/2014/main" id="{6FEFDD09-5157-46E8-B8BE-8456C446D012}"/>
              </a:ext>
            </a:extLst>
          </p:cNvPr>
          <p:cNvGrpSpPr/>
          <p:nvPr/>
        </p:nvGrpSpPr>
        <p:grpSpPr>
          <a:xfrm>
            <a:off x="9849365" y="5339037"/>
            <a:ext cx="309740" cy="190838"/>
            <a:chOff x="3668110" y="2448910"/>
            <a:chExt cx="3794234" cy="2165130"/>
          </a:xfrm>
        </p:grpSpPr>
        <p:sp>
          <p:nvSpPr>
            <p:cNvPr id="518" name="Rectangle 113">
              <a:extLst>
                <a:ext uri="{FF2B5EF4-FFF2-40B4-BE49-F238E27FC236}">
                  <a16:creationId xmlns:a16="http://schemas.microsoft.com/office/drawing/2014/main" id="{B3AE5040-0394-40B0-AABE-6CB19C337264}"/>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19" name="Freeform 114">
              <a:extLst>
                <a:ext uri="{FF2B5EF4-FFF2-40B4-BE49-F238E27FC236}">
                  <a16:creationId xmlns:a16="http://schemas.microsoft.com/office/drawing/2014/main" id="{E9331E48-76BA-464C-B40A-811A15D18B4A}"/>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nvGrpSpPr>
            <p:cNvPr id="520" name="Group 115">
              <a:extLst>
                <a:ext uri="{FF2B5EF4-FFF2-40B4-BE49-F238E27FC236}">
                  <a16:creationId xmlns:a16="http://schemas.microsoft.com/office/drawing/2014/main" id="{2559F324-EF87-4174-9D7B-6DAE1B0DE557}"/>
                </a:ext>
              </a:extLst>
            </p:cNvPr>
            <p:cNvGrpSpPr/>
            <p:nvPr/>
          </p:nvGrpSpPr>
          <p:grpSpPr>
            <a:xfrm>
              <a:off x="3941378" y="2603243"/>
              <a:ext cx="3202061" cy="1066110"/>
              <a:chOff x="7939341" y="3037317"/>
              <a:chExt cx="897649" cy="353919"/>
            </a:xfrm>
          </p:grpSpPr>
          <p:sp>
            <p:nvSpPr>
              <p:cNvPr id="521" name="Freeform 116">
                <a:extLst>
                  <a:ext uri="{FF2B5EF4-FFF2-40B4-BE49-F238E27FC236}">
                    <a16:creationId xmlns:a16="http://schemas.microsoft.com/office/drawing/2014/main" id="{35FB36E0-16A5-4D68-994C-C9DD5AAE28FD}"/>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22" name="Freeform 117">
                <a:extLst>
                  <a:ext uri="{FF2B5EF4-FFF2-40B4-BE49-F238E27FC236}">
                    <a16:creationId xmlns:a16="http://schemas.microsoft.com/office/drawing/2014/main" id="{CCF1EC60-E1E2-42F4-8C18-8B91BA98F22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23" name="Freeform 118">
                <a:extLst>
                  <a:ext uri="{FF2B5EF4-FFF2-40B4-BE49-F238E27FC236}">
                    <a16:creationId xmlns:a16="http://schemas.microsoft.com/office/drawing/2014/main" id="{A0E50774-22EC-446C-9F96-5870B2B7C426}"/>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24" name="Freeform 119">
                <a:extLst>
                  <a:ext uri="{FF2B5EF4-FFF2-40B4-BE49-F238E27FC236}">
                    <a16:creationId xmlns:a16="http://schemas.microsoft.com/office/drawing/2014/main" id="{7B2C16BD-6334-411F-AA27-F9AA84872AC1}"/>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25" name="Group 120">
            <a:extLst>
              <a:ext uri="{FF2B5EF4-FFF2-40B4-BE49-F238E27FC236}">
                <a16:creationId xmlns:a16="http://schemas.microsoft.com/office/drawing/2014/main" id="{0146852C-393D-4151-B1C3-5561BAB93EC9}"/>
              </a:ext>
            </a:extLst>
          </p:cNvPr>
          <p:cNvGrpSpPr/>
          <p:nvPr/>
        </p:nvGrpSpPr>
        <p:grpSpPr>
          <a:xfrm>
            <a:off x="8676619" y="4967420"/>
            <a:ext cx="393760" cy="218578"/>
            <a:chOff x="7493876" y="2774731"/>
            <a:chExt cx="1481958" cy="894622"/>
          </a:xfrm>
        </p:grpSpPr>
        <p:sp>
          <p:nvSpPr>
            <p:cNvPr id="526" name="Freeform 121">
              <a:extLst>
                <a:ext uri="{FF2B5EF4-FFF2-40B4-BE49-F238E27FC236}">
                  <a16:creationId xmlns:a16="http://schemas.microsoft.com/office/drawing/2014/main" id="{53FBBE8A-C61B-48DE-A64A-97257817219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27" name="Oval 122">
              <a:extLst>
                <a:ext uri="{FF2B5EF4-FFF2-40B4-BE49-F238E27FC236}">
                  <a16:creationId xmlns:a16="http://schemas.microsoft.com/office/drawing/2014/main" id="{A72E8742-2A79-46A7-8A31-2008C95900F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28" name="Group 123">
              <a:extLst>
                <a:ext uri="{FF2B5EF4-FFF2-40B4-BE49-F238E27FC236}">
                  <a16:creationId xmlns:a16="http://schemas.microsoft.com/office/drawing/2014/main" id="{68876F22-D93C-494E-86E8-7B6EC76EDD20}"/>
                </a:ext>
              </a:extLst>
            </p:cNvPr>
            <p:cNvGrpSpPr/>
            <p:nvPr/>
          </p:nvGrpSpPr>
          <p:grpSpPr>
            <a:xfrm>
              <a:off x="7713663" y="2848339"/>
              <a:ext cx="1042107" cy="425543"/>
              <a:chOff x="7786941" y="2884917"/>
              <a:chExt cx="897649" cy="353919"/>
            </a:xfrm>
          </p:grpSpPr>
          <p:sp>
            <p:nvSpPr>
              <p:cNvPr id="529" name="Freeform 124">
                <a:extLst>
                  <a:ext uri="{FF2B5EF4-FFF2-40B4-BE49-F238E27FC236}">
                    <a16:creationId xmlns:a16="http://schemas.microsoft.com/office/drawing/2014/main" id="{EBE01457-CBFB-4530-9EAE-A4BD12BC107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30" name="Freeform 125">
                <a:extLst>
                  <a:ext uri="{FF2B5EF4-FFF2-40B4-BE49-F238E27FC236}">
                    <a16:creationId xmlns:a16="http://schemas.microsoft.com/office/drawing/2014/main" id="{EE82C6E1-C65A-46C4-8031-6F0BFFB2786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31" name="Freeform 126">
                <a:extLst>
                  <a:ext uri="{FF2B5EF4-FFF2-40B4-BE49-F238E27FC236}">
                    <a16:creationId xmlns:a16="http://schemas.microsoft.com/office/drawing/2014/main" id="{97C58AC3-0C25-4CD6-8484-90417F9E8E2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32" name="Freeform 127">
                <a:extLst>
                  <a:ext uri="{FF2B5EF4-FFF2-40B4-BE49-F238E27FC236}">
                    <a16:creationId xmlns:a16="http://schemas.microsoft.com/office/drawing/2014/main" id="{2F45FF90-0220-4584-BDA1-F326FB7287A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33" name="Group 128">
            <a:extLst>
              <a:ext uri="{FF2B5EF4-FFF2-40B4-BE49-F238E27FC236}">
                <a16:creationId xmlns:a16="http://schemas.microsoft.com/office/drawing/2014/main" id="{BB3369BA-E1BC-4CD0-B61D-1493768572D4}"/>
              </a:ext>
            </a:extLst>
          </p:cNvPr>
          <p:cNvGrpSpPr/>
          <p:nvPr/>
        </p:nvGrpSpPr>
        <p:grpSpPr>
          <a:xfrm>
            <a:off x="8311520" y="5194433"/>
            <a:ext cx="309740" cy="190838"/>
            <a:chOff x="3668110" y="2448910"/>
            <a:chExt cx="3794234" cy="2165130"/>
          </a:xfrm>
        </p:grpSpPr>
        <p:sp>
          <p:nvSpPr>
            <p:cNvPr id="534" name="Rectangle 129">
              <a:extLst>
                <a:ext uri="{FF2B5EF4-FFF2-40B4-BE49-F238E27FC236}">
                  <a16:creationId xmlns:a16="http://schemas.microsoft.com/office/drawing/2014/main" id="{1A219F12-4D12-45C9-BE04-8ACB8FFB6F29}"/>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35" name="Freeform 130">
              <a:extLst>
                <a:ext uri="{FF2B5EF4-FFF2-40B4-BE49-F238E27FC236}">
                  <a16:creationId xmlns:a16="http://schemas.microsoft.com/office/drawing/2014/main" id="{A10C824A-5049-4FB0-8318-D2BEEBDC31D1}"/>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nvGrpSpPr>
            <p:cNvPr id="536" name="Group 131">
              <a:extLst>
                <a:ext uri="{FF2B5EF4-FFF2-40B4-BE49-F238E27FC236}">
                  <a16:creationId xmlns:a16="http://schemas.microsoft.com/office/drawing/2014/main" id="{EFE76913-FF38-49D1-AFE2-40978FEB9C56}"/>
                </a:ext>
              </a:extLst>
            </p:cNvPr>
            <p:cNvGrpSpPr/>
            <p:nvPr/>
          </p:nvGrpSpPr>
          <p:grpSpPr>
            <a:xfrm>
              <a:off x="3941378" y="2603243"/>
              <a:ext cx="3202061" cy="1066110"/>
              <a:chOff x="7939341" y="3037317"/>
              <a:chExt cx="897649" cy="353919"/>
            </a:xfrm>
          </p:grpSpPr>
          <p:sp>
            <p:nvSpPr>
              <p:cNvPr id="537" name="Freeform 132">
                <a:extLst>
                  <a:ext uri="{FF2B5EF4-FFF2-40B4-BE49-F238E27FC236}">
                    <a16:creationId xmlns:a16="http://schemas.microsoft.com/office/drawing/2014/main" id="{D0F7CDCA-DC2B-4B0C-BA33-3A0CCA7AE705}"/>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38" name="Freeform 133">
                <a:extLst>
                  <a:ext uri="{FF2B5EF4-FFF2-40B4-BE49-F238E27FC236}">
                    <a16:creationId xmlns:a16="http://schemas.microsoft.com/office/drawing/2014/main" id="{DEE3233A-2361-47A0-AB32-CDE31C23BDCF}"/>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39" name="Freeform 134">
                <a:extLst>
                  <a:ext uri="{FF2B5EF4-FFF2-40B4-BE49-F238E27FC236}">
                    <a16:creationId xmlns:a16="http://schemas.microsoft.com/office/drawing/2014/main" id="{A5A55FE7-3207-42A7-93B0-EF08A47954C3}"/>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40" name="Freeform 135">
                <a:extLst>
                  <a:ext uri="{FF2B5EF4-FFF2-40B4-BE49-F238E27FC236}">
                    <a16:creationId xmlns:a16="http://schemas.microsoft.com/office/drawing/2014/main" id="{79A9C481-B1C2-47B6-8438-39CB83700046}"/>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41" name="Group 136">
            <a:extLst>
              <a:ext uri="{FF2B5EF4-FFF2-40B4-BE49-F238E27FC236}">
                <a16:creationId xmlns:a16="http://schemas.microsoft.com/office/drawing/2014/main" id="{F61C8170-802A-4414-ACE5-DFD953475B85}"/>
              </a:ext>
            </a:extLst>
          </p:cNvPr>
          <p:cNvGrpSpPr/>
          <p:nvPr/>
        </p:nvGrpSpPr>
        <p:grpSpPr>
          <a:xfrm>
            <a:off x="8439827" y="2812309"/>
            <a:ext cx="353678" cy="168275"/>
            <a:chOff x="7493876" y="2774731"/>
            <a:chExt cx="1481958" cy="894622"/>
          </a:xfrm>
        </p:grpSpPr>
        <p:sp>
          <p:nvSpPr>
            <p:cNvPr id="542" name="Freeform 137">
              <a:extLst>
                <a:ext uri="{FF2B5EF4-FFF2-40B4-BE49-F238E27FC236}">
                  <a16:creationId xmlns:a16="http://schemas.microsoft.com/office/drawing/2014/main" id="{6C49ACD1-33EA-49FE-ACA8-B5B97F378EB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43" name="Oval 138">
              <a:extLst>
                <a:ext uri="{FF2B5EF4-FFF2-40B4-BE49-F238E27FC236}">
                  <a16:creationId xmlns:a16="http://schemas.microsoft.com/office/drawing/2014/main" id="{56E3560B-C8DF-43B2-AE76-0DEAA4ED831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44" name="Group 139">
              <a:extLst>
                <a:ext uri="{FF2B5EF4-FFF2-40B4-BE49-F238E27FC236}">
                  <a16:creationId xmlns:a16="http://schemas.microsoft.com/office/drawing/2014/main" id="{F43D4AA7-BC86-458D-965C-21E1A3B8B6D6}"/>
                </a:ext>
              </a:extLst>
            </p:cNvPr>
            <p:cNvGrpSpPr/>
            <p:nvPr/>
          </p:nvGrpSpPr>
          <p:grpSpPr>
            <a:xfrm>
              <a:off x="7713663" y="2848339"/>
              <a:ext cx="1042107" cy="425543"/>
              <a:chOff x="7786941" y="2884917"/>
              <a:chExt cx="897649" cy="353919"/>
            </a:xfrm>
          </p:grpSpPr>
          <p:sp>
            <p:nvSpPr>
              <p:cNvPr id="545" name="Freeform 140">
                <a:extLst>
                  <a:ext uri="{FF2B5EF4-FFF2-40B4-BE49-F238E27FC236}">
                    <a16:creationId xmlns:a16="http://schemas.microsoft.com/office/drawing/2014/main" id="{9C404BBA-0200-49D8-B631-5620E5FDBF3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46" name="Freeform 141">
                <a:extLst>
                  <a:ext uri="{FF2B5EF4-FFF2-40B4-BE49-F238E27FC236}">
                    <a16:creationId xmlns:a16="http://schemas.microsoft.com/office/drawing/2014/main" id="{0453E849-419D-49FF-B540-5BACEA42E67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47" name="Freeform 142">
                <a:extLst>
                  <a:ext uri="{FF2B5EF4-FFF2-40B4-BE49-F238E27FC236}">
                    <a16:creationId xmlns:a16="http://schemas.microsoft.com/office/drawing/2014/main" id="{EF51F472-142A-4E90-8453-49D8F5FB1FDD}"/>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48" name="Freeform 143">
                <a:extLst>
                  <a:ext uri="{FF2B5EF4-FFF2-40B4-BE49-F238E27FC236}">
                    <a16:creationId xmlns:a16="http://schemas.microsoft.com/office/drawing/2014/main" id="{55D1BDC3-8164-4B25-9132-AACF4D10D999}"/>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49" name="Group 144">
            <a:extLst>
              <a:ext uri="{FF2B5EF4-FFF2-40B4-BE49-F238E27FC236}">
                <a16:creationId xmlns:a16="http://schemas.microsoft.com/office/drawing/2014/main" id="{0BD4163A-C071-4B41-A380-833ABAB2ECF3}"/>
              </a:ext>
            </a:extLst>
          </p:cNvPr>
          <p:cNvGrpSpPr/>
          <p:nvPr/>
        </p:nvGrpSpPr>
        <p:grpSpPr>
          <a:xfrm>
            <a:off x="8050070" y="3965994"/>
            <a:ext cx="354986" cy="175668"/>
            <a:chOff x="7493876" y="2774731"/>
            <a:chExt cx="1481958" cy="894622"/>
          </a:xfrm>
        </p:grpSpPr>
        <p:sp>
          <p:nvSpPr>
            <p:cNvPr id="550" name="Freeform 145">
              <a:extLst>
                <a:ext uri="{FF2B5EF4-FFF2-40B4-BE49-F238E27FC236}">
                  <a16:creationId xmlns:a16="http://schemas.microsoft.com/office/drawing/2014/main" id="{5AD5F90C-C3C4-40FB-AED9-4BD34615D59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51" name="Oval 146">
              <a:extLst>
                <a:ext uri="{FF2B5EF4-FFF2-40B4-BE49-F238E27FC236}">
                  <a16:creationId xmlns:a16="http://schemas.microsoft.com/office/drawing/2014/main" id="{9D476198-AA62-4C75-AC65-49E173BB6E1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52" name="Group 147">
              <a:extLst>
                <a:ext uri="{FF2B5EF4-FFF2-40B4-BE49-F238E27FC236}">
                  <a16:creationId xmlns:a16="http://schemas.microsoft.com/office/drawing/2014/main" id="{43ED5730-5A4A-475D-9712-5998B44D91A4}"/>
                </a:ext>
              </a:extLst>
            </p:cNvPr>
            <p:cNvGrpSpPr/>
            <p:nvPr/>
          </p:nvGrpSpPr>
          <p:grpSpPr>
            <a:xfrm>
              <a:off x="7713663" y="2848339"/>
              <a:ext cx="1042107" cy="425543"/>
              <a:chOff x="7786941" y="2884917"/>
              <a:chExt cx="897649" cy="353919"/>
            </a:xfrm>
          </p:grpSpPr>
          <p:sp>
            <p:nvSpPr>
              <p:cNvPr id="553" name="Freeform 148">
                <a:extLst>
                  <a:ext uri="{FF2B5EF4-FFF2-40B4-BE49-F238E27FC236}">
                    <a16:creationId xmlns:a16="http://schemas.microsoft.com/office/drawing/2014/main" id="{D993F553-F5CE-42E9-A8D6-4DF8583267E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54" name="Freeform 149">
                <a:extLst>
                  <a:ext uri="{FF2B5EF4-FFF2-40B4-BE49-F238E27FC236}">
                    <a16:creationId xmlns:a16="http://schemas.microsoft.com/office/drawing/2014/main" id="{52B180E3-596C-4F32-95D9-5C8717583F6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55" name="Freeform 150">
                <a:extLst>
                  <a:ext uri="{FF2B5EF4-FFF2-40B4-BE49-F238E27FC236}">
                    <a16:creationId xmlns:a16="http://schemas.microsoft.com/office/drawing/2014/main" id="{5ACECFD5-DCF2-467B-B8E0-989F702290F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56" name="Freeform 151">
                <a:extLst>
                  <a:ext uri="{FF2B5EF4-FFF2-40B4-BE49-F238E27FC236}">
                    <a16:creationId xmlns:a16="http://schemas.microsoft.com/office/drawing/2014/main" id="{122A787F-670B-4642-ACA6-29D9EFD9B03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57" name="Group 152">
            <a:extLst>
              <a:ext uri="{FF2B5EF4-FFF2-40B4-BE49-F238E27FC236}">
                <a16:creationId xmlns:a16="http://schemas.microsoft.com/office/drawing/2014/main" id="{52DCE418-24EA-44EC-B930-33905511CE2B}"/>
              </a:ext>
            </a:extLst>
          </p:cNvPr>
          <p:cNvGrpSpPr/>
          <p:nvPr/>
        </p:nvGrpSpPr>
        <p:grpSpPr>
          <a:xfrm>
            <a:off x="10884085" y="3601365"/>
            <a:ext cx="170989" cy="97052"/>
            <a:chOff x="7493876" y="2774731"/>
            <a:chExt cx="1481958" cy="894622"/>
          </a:xfrm>
        </p:grpSpPr>
        <p:sp>
          <p:nvSpPr>
            <p:cNvPr id="558" name="Freeform 153">
              <a:extLst>
                <a:ext uri="{FF2B5EF4-FFF2-40B4-BE49-F238E27FC236}">
                  <a16:creationId xmlns:a16="http://schemas.microsoft.com/office/drawing/2014/main" id="{D487B11A-158E-4BAA-BC83-E60156F9010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59" name="Oval 154">
              <a:extLst>
                <a:ext uri="{FF2B5EF4-FFF2-40B4-BE49-F238E27FC236}">
                  <a16:creationId xmlns:a16="http://schemas.microsoft.com/office/drawing/2014/main" id="{899C8F8E-E55E-4A0D-A3D1-C411224F8910}"/>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60" name="Group 155">
              <a:extLst>
                <a:ext uri="{FF2B5EF4-FFF2-40B4-BE49-F238E27FC236}">
                  <a16:creationId xmlns:a16="http://schemas.microsoft.com/office/drawing/2014/main" id="{071F2AAD-1FFE-40AF-9CDB-D0947B6CD26C}"/>
                </a:ext>
              </a:extLst>
            </p:cNvPr>
            <p:cNvGrpSpPr/>
            <p:nvPr/>
          </p:nvGrpSpPr>
          <p:grpSpPr>
            <a:xfrm>
              <a:off x="7713663" y="2848339"/>
              <a:ext cx="1042107" cy="425543"/>
              <a:chOff x="7786941" y="2884917"/>
              <a:chExt cx="897649" cy="353919"/>
            </a:xfrm>
          </p:grpSpPr>
          <p:sp>
            <p:nvSpPr>
              <p:cNvPr id="561" name="Freeform 156">
                <a:extLst>
                  <a:ext uri="{FF2B5EF4-FFF2-40B4-BE49-F238E27FC236}">
                    <a16:creationId xmlns:a16="http://schemas.microsoft.com/office/drawing/2014/main" id="{233BB0F0-D3C8-43CF-ACC0-F75C7434A56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62" name="Freeform 157">
                <a:extLst>
                  <a:ext uri="{FF2B5EF4-FFF2-40B4-BE49-F238E27FC236}">
                    <a16:creationId xmlns:a16="http://schemas.microsoft.com/office/drawing/2014/main" id="{3AD46124-6033-4C14-9931-28EA6DA882C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63" name="Freeform 158">
                <a:extLst>
                  <a:ext uri="{FF2B5EF4-FFF2-40B4-BE49-F238E27FC236}">
                    <a16:creationId xmlns:a16="http://schemas.microsoft.com/office/drawing/2014/main" id="{8865A333-CD32-4D2E-A25A-5A18D6BEE68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64" name="Freeform 159">
                <a:extLst>
                  <a:ext uri="{FF2B5EF4-FFF2-40B4-BE49-F238E27FC236}">
                    <a16:creationId xmlns:a16="http://schemas.microsoft.com/office/drawing/2014/main" id="{2308450C-7831-418B-BAFE-0C9F625DF47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65" name="Group 160">
            <a:extLst>
              <a:ext uri="{FF2B5EF4-FFF2-40B4-BE49-F238E27FC236}">
                <a16:creationId xmlns:a16="http://schemas.microsoft.com/office/drawing/2014/main" id="{F4B37DA7-E365-4D99-AB32-D473E7B21612}"/>
              </a:ext>
            </a:extLst>
          </p:cNvPr>
          <p:cNvGrpSpPr/>
          <p:nvPr/>
        </p:nvGrpSpPr>
        <p:grpSpPr>
          <a:xfrm>
            <a:off x="10410609" y="3496138"/>
            <a:ext cx="353678" cy="198344"/>
            <a:chOff x="7493876" y="2774731"/>
            <a:chExt cx="1481958" cy="894622"/>
          </a:xfrm>
        </p:grpSpPr>
        <p:sp>
          <p:nvSpPr>
            <p:cNvPr id="566" name="Freeform 161">
              <a:extLst>
                <a:ext uri="{FF2B5EF4-FFF2-40B4-BE49-F238E27FC236}">
                  <a16:creationId xmlns:a16="http://schemas.microsoft.com/office/drawing/2014/main" id="{31F3F050-B26C-4F3D-A9D7-D43F03F2188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67" name="Oval 162">
              <a:extLst>
                <a:ext uri="{FF2B5EF4-FFF2-40B4-BE49-F238E27FC236}">
                  <a16:creationId xmlns:a16="http://schemas.microsoft.com/office/drawing/2014/main" id="{5431E9CE-C8E9-4180-97D8-B1222748C7F0}"/>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68" name="Group 163">
              <a:extLst>
                <a:ext uri="{FF2B5EF4-FFF2-40B4-BE49-F238E27FC236}">
                  <a16:creationId xmlns:a16="http://schemas.microsoft.com/office/drawing/2014/main" id="{08A816E4-05A7-47B0-8F43-9EAE161B7861}"/>
                </a:ext>
              </a:extLst>
            </p:cNvPr>
            <p:cNvGrpSpPr/>
            <p:nvPr/>
          </p:nvGrpSpPr>
          <p:grpSpPr>
            <a:xfrm>
              <a:off x="7713663" y="2848339"/>
              <a:ext cx="1042107" cy="425543"/>
              <a:chOff x="7786941" y="2884917"/>
              <a:chExt cx="897649" cy="353919"/>
            </a:xfrm>
          </p:grpSpPr>
          <p:sp>
            <p:nvSpPr>
              <p:cNvPr id="569" name="Freeform 164">
                <a:extLst>
                  <a:ext uri="{FF2B5EF4-FFF2-40B4-BE49-F238E27FC236}">
                    <a16:creationId xmlns:a16="http://schemas.microsoft.com/office/drawing/2014/main" id="{CD602102-587B-4685-BC6F-33F9CACBE7A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70" name="Freeform 165">
                <a:extLst>
                  <a:ext uri="{FF2B5EF4-FFF2-40B4-BE49-F238E27FC236}">
                    <a16:creationId xmlns:a16="http://schemas.microsoft.com/office/drawing/2014/main" id="{5329689E-C25A-444C-B967-ACB3DBDA501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71" name="Freeform 166">
                <a:extLst>
                  <a:ext uri="{FF2B5EF4-FFF2-40B4-BE49-F238E27FC236}">
                    <a16:creationId xmlns:a16="http://schemas.microsoft.com/office/drawing/2014/main" id="{E32B3314-9985-4A0E-9E32-535ADFB759E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72" name="Freeform 167">
                <a:extLst>
                  <a:ext uri="{FF2B5EF4-FFF2-40B4-BE49-F238E27FC236}">
                    <a16:creationId xmlns:a16="http://schemas.microsoft.com/office/drawing/2014/main" id="{CB706A09-3FAD-491D-BCD8-A1F95B5A495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73" name="Group 168">
            <a:extLst>
              <a:ext uri="{FF2B5EF4-FFF2-40B4-BE49-F238E27FC236}">
                <a16:creationId xmlns:a16="http://schemas.microsoft.com/office/drawing/2014/main" id="{77EFDB06-5789-43CA-A8F7-40AEA2FD0178}"/>
              </a:ext>
            </a:extLst>
          </p:cNvPr>
          <p:cNvGrpSpPr/>
          <p:nvPr/>
        </p:nvGrpSpPr>
        <p:grpSpPr>
          <a:xfrm>
            <a:off x="9948724" y="2202292"/>
            <a:ext cx="353678" cy="198344"/>
            <a:chOff x="7493876" y="2774731"/>
            <a:chExt cx="1481958" cy="894622"/>
          </a:xfrm>
        </p:grpSpPr>
        <p:sp>
          <p:nvSpPr>
            <p:cNvPr id="574" name="Freeform 169">
              <a:extLst>
                <a:ext uri="{FF2B5EF4-FFF2-40B4-BE49-F238E27FC236}">
                  <a16:creationId xmlns:a16="http://schemas.microsoft.com/office/drawing/2014/main" id="{F4CDD792-8561-4631-A8A7-FA5B8A6D6E5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75" name="Oval 170">
              <a:extLst>
                <a:ext uri="{FF2B5EF4-FFF2-40B4-BE49-F238E27FC236}">
                  <a16:creationId xmlns:a16="http://schemas.microsoft.com/office/drawing/2014/main" id="{57C419A4-9ABA-4AAD-A24C-76D5D6176D9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76" name="Group 171">
              <a:extLst>
                <a:ext uri="{FF2B5EF4-FFF2-40B4-BE49-F238E27FC236}">
                  <a16:creationId xmlns:a16="http://schemas.microsoft.com/office/drawing/2014/main" id="{EFA56E69-6F56-4B40-A427-D0603D11BCAE}"/>
                </a:ext>
              </a:extLst>
            </p:cNvPr>
            <p:cNvGrpSpPr/>
            <p:nvPr/>
          </p:nvGrpSpPr>
          <p:grpSpPr>
            <a:xfrm>
              <a:off x="7713663" y="2848339"/>
              <a:ext cx="1042107" cy="425543"/>
              <a:chOff x="7786941" y="2884917"/>
              <a:chExt cx="897649" cy="353919"/>
            </a:xfrm>
          </p:grpSpPr>
          <p:sp>
            <p:nvSpPr>
              <p:cNvPr id="577" name="Freeform 172">
                <a:extLst>
                  <a:ext uri="{FF2B5EF4-FFF2-40B4-BE49-F238E27FC236}">
                    <a16:creationId xmlns:a16="http://schemas.microsoft.com/office/drawing/2014/main" id="{6D8E6A8A-CF8F-494C-90BA-6D481BFFAF4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78" name="Freeform 173">
                <a:extLst>
                  <a:ext uri="{FF2B5EF4-FFF2-40B4-BE49-F238E27FC236}">
                    <a16:creationId xmlns:a16="http://schemas.microsoft.com/office/drawing/2014/main" id="{018675D0-071B-4381-A63C-F7CB7F9B25D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79" name="Freeform 174">
                <a:extLst>
                  <a:ext uri="{FF2B5EF4-FFF2-40B4-BE49-F238E27FC236}">
                    <a16:creationId xmlns:a16="http://schemas.microsoft.com/office/drawing/2014/main" id="{13337703-C3C7-4341-87E3-27192969998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80" name="Freeform 175">
                <a:extLst>
                  <a:ext uri="{FF2B5EF4-FFF2-40B4-BE49-F238E27FC236}">
                    <a16:creationId xmlns:a16="http://schemas.microsoft.com/office/drawing/2014/main" id="{B4A3CCA6-81B6-4052-8972-A62FF1019EF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81" name="Group 176">
            <a:extLst>
              <a:ext uri="{FF2B5EF4-FFF2-40B4-BE49-F238E27FC236}">
                <a16:creationId xmlns:a16="http://schemas.microsoft.com/office/drawing/2014/main" id="{3E83800D-CC51-4302-BAC4-7DB59B33E420}"/>
              </a:ext>
            </a:extLst>
          </p:cNvPr>
          <p:cNvGrpSpPr/>
          <p:nvPr/>
        </p:nvGrpSpPr>
        <p:grpSpPr>
          <a:xfrm>
            <a:off x="10527214" y="2613367"/>
            <a:ext cx="353678" cy="198344"/>
            <a:chOff x="7493876" y="2774731"/>
            <a:chExt cx="1481958" cy="894622"/>
          </a:xfrm>
        </p:grpSpPr>
        <p:sp>
          <p:nvSpPr>
            <p:cNvPr id="582" name="Freeform 177">
              <a:extLst>
                <a:ext uri="{FF2B5EF4-FFF2-40B4-BE49-F238E27FC236}">
                  <a16:creationId xmlns:a16="http://schemas.microsoft.com/office/drawing/2014/main" id="{375D8B48-B1B1-4B69-8ADD-1ED2F5766F5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83" name="Oval 178">
              <a:extLst>
                <a:ext uri="{FF2B5EF4-FFF2-40B4-BE49-F238E27FC236}">
                  <a16:creationId xmlns:a16="http://schemas.microsoft.com/office/drawing/2014/main" id="{DD76FD20-E6CF-49EE-BB9F-7167A628C46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84" name="Group 179">
              <a:extLst>
                <a:ext uri="{FF2B5EF4-FFF2-40B4-BE49-F238E27FC236}">
                  <a16:creationId xmlns:a16="http://schemas.microsoft.com/office/drawing/2014/main" id="{8B6B2DF2-1160-41E3-9104-87EC1C215478}"/>
                </a:ext>
              </a:extLst>
            </p:cNvPr>
            <p:cNvGrpSpPr/>
            <p:nvPr/>
          </p:nvGrpSpPr>
          <p:grpSpPr>
            <a:xfrm>
              <a:off x="7713663" y="2848339"/>
              <a:ext cx="1042107" cy="425543"/>
              <a:chOff x="7786941" y="2884917"/>
              <a:chExt cx="897649" cy="353919"/>
            </a:xfrm>
          </p:grpSpPr>
          <p:sp>
            <p:nvSpPr>
              <p:cNvPr id="585" name="Freeform 180">
                <a:extLst>
                  <a:ext uri="{FF2B5EF4-FFF2-40B4-BE49-F238E27FC236}">
                    <a16:creationId xmlns:a16="http://schemas.microsoft.com/office/drawing/2014/main" id="{C3F68814-4C88-4C7B-81AF-E39D868B21A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86" name="Freeform 181">
                <a:extLst>
                  <a:ext uri="{FF2B5EF4-FFF2-40B4-BE49-F238E27FC236}">
                    <a16:creationId xmlns:a16="http://schemas.microsoft.com/office/drawing/2014/main" id="{4A4DF3B9-7579-495F-B5AA-54C326E3695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87" name="Freeform 182">
                <a:extLst>
                  <a:ext uri="{FF2B5EF4-FFF2-40B4-BE49-F238E27FC236}">
                    <a16:creationId xmlns:a16="http://schemas.microsoft.com/office/drawing/2014/main" id="{9C181132-2229-46A2-A0AB-B13EE0E3DB5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88" name="Freeform 183">
                <a:extLst>
                  <a:ext uri="{FF2B5EF4-FFF2-40B4-BE49-F238E27FC236}">
                    <a16:creationId xmlns:a16="http://schemas.microsoft.com/office/drawing/2014/main" id="{3A680DC9-8672-4625-B402-AA346FE8ED5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89" name="Group 184">
            <a:extLst>
              <a:ext uri="{FF2B5EF4-FFF2-40B4-BE49-F238E27FC236}">
                <a16:creationId xmlns:a16="http://schemas.microsoft.com/office/drawing/2014/main" id="{B5E4EF66-64BC-48BB-96B7-7DB4FC533FBA}"/>
              </a:ext>
            </a:extLst>
          </p:cNvPr>
          <p:cNvGrpSpPr/>
          <p:nvPr/>
        </p:nvGrpSpPr>
        <p:grpSpPr>
          <a:xfrm>
            <a:off x="10643825" y="2107963"/>
            <a:ext cx="353678" cy="198344"/>
            <a:chOff x="7493876" y="2774731"/>
            <a:chExt cx="1481958" cy="894622"/>
          </a:xfrm>
        </p:grpSpPr>
        <p:sp>
          <p:nvSpPr>
            <p:cNvPr id="590" name="Freeform 185">
              <a:extLst>
                <a:ext uri="{FF2B5EF4-FFF2-40B4-BE49-F238E27FC236}">
                  <a16:creationId xmlns:a16="http://schemas.microsoft.com/office/drawing/2014/main" id="{4005F594-0B61-49EB-BD87-74F65F42528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91" name="Oval 186">
              <a:extLst>
                <a:ext uri="{FF2B5EF4-FFF2-40B4-BE49-F238E27FC236}">
                  <a16:creationId xmlns:a16="http://schemas.microsoft.com/office/drawing/2014/main" id="{A720B35B-4122-4A5B-91F9-E77A183EFD0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92" name="Group 187">
              <a:extLst>
                <a:ext uri="{FF2B5EF4-FFF2-40B4-BE49-F238E27FC236}">
                  <a16:creationId xmlns:a16="http://schemas.microsoft.com/office/drawing/2014/main" id="{9C1BE4F1-C9B3-41D4-8199-DBED74B8736C}"/>
                </a:ext>
              </a:extLst>
            </p:cNvPr>
            <p:cNvGrpSpPr/>
            <p:nvPr/>
          </p:nvGrpSpPr>
          <p:grpSpPr>
            <a:xfrm>
              <a:off x="7713663" y="2848339"/>
              <a:ext cx="1042107" cy="425543"/>
              <a:chOff x="7786941" y="2884917"/>
              <a:chExt cx="897649" cy="353919"/>
            </a:xfrm>
          </p:grpSpPr>
          <p:sp>
            <p:nvSpPr>
              <p:cNvPr id="593" name="Freeform 188">
                <a:extLst>
                  <a:ext uri="{FF2B5EF4-FFF2-40B4-BE49-F238E27FC236}">
                    <a16:creationId xmlns:a16="http://schemas.microsoft.com/office/drawing/2014/main" id="{CA321DB8-B336-4106-865F-4F089F9CDFC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94" name="Freeform 189">
                <a:extLst>
                  <a:ext uri="{FF2B5EF4-FFF2-40B4-BE49-F238E27FC236}">
                    <a16:creationId xmlns:a16="http://schemas.microsoft.com/office/drawing/2014/main" id="{258F6064-C1DB-49B4-A2C4-FC06FC59A042}"/>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95" name="Freeform 190">
                <a:extLst>
                  <a:ext uri="{FF2B5EF4-FFF2-40B4-BE49-F238E27FC236}">
                    <a16:creationId xmlns:a16="http://schemas.microsoft.com/office/drawing/2014/main" id="{7010DE1F-90CF-4E10-AB0E-84C0285151C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96" name="Freeform 191">
                <a:extLst>
                  <a:ext uri="{FF2B5EF4-FFF2-40B4-BE49-F238E27FC236}">
                    <a16:creationId xmlns:a16="http://schemas.microsoft.com/office/drawing/2014/main" id="{E8F33FAD-70BD-40C4-B89F-FFD39B63B8C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97" name="Group 192">
            <a:extLst>
              <a:ext uri="{FF2B5EF4-FFF2-40B4-BE49-F238E27FC236}">
                <a16:creationId xmlns:a16="http://schemas.microsoft.com/office/drawing/2014/main" id="{2D449D6F-F355-4B82-BF00-55348E19EB03}"/>
              </a:ext>
            </a:extLst>
          </p:cNvPr>
          <p:cNvGrpSpPr/>
          <p:nvPr/>
        </p:nvGrpSpPr>
        <p:grpSpPr>
          <a:xfrm>
            <a:off x="9098788" y="3956624"/>
            <a:ext cx="367224" cy="240304"/>
            <a:chOff x="7493876" y="2774731"/>
            <a:chExt cx="1481958" cy="894622"/>
          </a:xfrm>
        </p:grpSpPr>
        <p:sp>
          <p:nvSpPr>
            <p:cNvPr id="598" name="Freeform 193">
              <a:extLst>
                <a:ext uri="{FF2B5EF4-FFF2-40B4-BE49-F238E27FC236}">
                  <a16:creationId xmlns:a16="http://schemas.microsoft.com/office/drawing/2014/main" id="{2611C714-43F0-45B6-A0D0-CE0BBAADEF65}"/>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99" name="Oval 194">
              <a:extLst>
                <a:ext uri="{FF2B5EF4-FFF2-40B4-BE49-F238E27FC236}">
                  <a16:creationId xmlns:a16="http://schemas.microsoft.com/office/drawing/2014/main" id="{AB0FBC30-3D27-4317-BF06-85D82FB1D3C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600" name="Group 195">
              <a:extLst>
                <a:ext uri="{FF2B5EF4-FFF2-40B4-BE49-F238E27FC236}">
                  <a16:creationId xmlns:a16="http://schemas.microsoft.com/office/drawing/2014/main" id="{0874C253-B160-4F0E-8B1D-3D69114C5CD0}"/>
                </a:ext>
              </a:extLst>
            </p:cNvPr>
            <p:cNvGrpSpPr/>
            <p:nvPr/>
          </p:nvGrpSpPr>
          <p:grpSpPr>
            <a:xfrm>
              <a:off x="7713663" y="2848339"/>
              <a:ext cx="1042107" cy="425543"/>
              <a:chOff x="7786941" y="2884917"/>
              <a:chExt cx="897649" cy="353919"/>
            </a:xfrm>
          </p:grpSpPr>
          <p:sp>
            <p:nvSpPr>
              <p:cNvPr id="601" name="Freeform 196">
                <a:extLst>
                  <a:ext uri="{FF2B5EF4-FFF2-40B4-BE49-F238E27FC236}">
                    <a16:creationId xmlns:a16="http://schemas.microsoft.com/office/drawing/2014/main" id="{F15608A9-6E6C-465D-B984-7E87C316815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02" name="Freeform 197">
                <a:extLst>
                  <a:ext uri="{FF2B5EF4-FFF2-40B4-BE49-F238E27FC236}">
                    <a16:creationId xmlns:a16="http://schemas.microsoft.com/office/drawing/2014/main" id="{B4D933DE-9679-49B4-A815-6A5547F4D9C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03" name="Freeform 198">
                <a:extLst>
                  <a:ext uri="{FF2B5EF4-FFF2-40B4-BE49-F238E27FC236}">
                    <a16:creationId xmlns:a16="http://schemas.microsoft.com/office/drawing/2014/main" id="{200F6C10-E2DE-4AD8-A503-F27E58A5CCF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04" name="Freeform 199">
                <a:extLst>
                  <a:ext uri="{FF2B5EF4-FFF2-40B4-BE49-F238E27FC236}">
                    <a16:creationId xmlns:a16="http://schemas.microsoft.com/office/drawing/2014/main" id="{40E24719-8C38-4DCC-A859-305816DD17C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605" name="Group 200">
            <a:extLst>
              <a:ext uri="{FF2B5EF4-FFF2-40B4-BE49-F238E27FC236}">
                <a16:creationId xmlns:a16="http://schemas.microsoft.com/office/drawing/2014/main" id="{E77790D8-426A-42BC-A4AD-285889602C8F}"/>
              </a:ext>
            </a:extLst>
          </p:cNvPr>
          <p:cNvGrpSpPr/>
          <p:nvPr/>
        </p:nvGrpSpPr>
        <p:grpSpPr>
          <a:xfrm>
            <a:off x="9980126" y="2661565"/>
            <a:ext cx="353678" cy="198344"/>
            <a:chOff x="7493876" y="2774731"/>
            <a:chExt cx="1481958" cy="894622"/>
          </a:xfrm>
        </p:grpSpPr>
        <p:sp>
          <p:nvSpPr>
            <p:cNvPr id="606" name="Freeform 201">
              <a:extLst>
                <a:ext uri="{FF2B5EF4-FFF2-40B4-BE49-F238E27FC236}">
                  <a16:creationId xmlns:a16="http://schemas.microsoft.com/office/drawing/2014/main" id="{D84C7679-141D-4914-84E7-30D4B33434E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607" name="Oval 202">
              <a:extLst>
                <a:ext uri="{FF2B5EF4-FFF2-40B4-BE49-F238E27FC236}">
                  <a16:creationId xmlns:a16="http://schemas.microsoft.com/office/drawing/2014/main" id="{F3734631-8BAE-4635-BB21-307F59BDB74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608" name="Group 203">
              <a:extLst>
                <a:ext uri="{FF2B5EF4-FFF2-40B4-BE49-F238E27FC236}">
                  <a16:creationId xmlns:a16="http://schemas.microsoft.com/office/drawing/2014/main" id="{547B0C3B-C1F3-476C-BC4A-CCFD4DCE8B79}"/>
                </a:ext>
              </a:extLst>
            </p:cNvPr>
            <p:cNvGrpSpPr/>
            <p:nvPr/>
          </p:nvGrpSpPr>
          <p:grpSpPr>
            <a:xfrm>
              <a:off x="7713663" y="2848339"/>
              <a:ext cx="1042107" cy="425543"/>
              <a:chOff x="7786941" y="2884917"/>
              <a:chExt cx="897649" cy="353919"/>
            </a:xfrm>
          </p:grpSpPr>
          <p:sp>
            <p:nvSpPr>
              <p:cNvPr id="609" name="Freeform 204">
                <a:extLst>
                  <a:ext uri="{FF2B5EF4-FFF2-40B4-BE49-F238E27FC236}">
                    <a16:creationId xmlns:a16="http://schemas.microsoft.com/office/drawing/2014/main" id="{4D738493-6322-404B-B2C8-574DE55ECCE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10" name="Freeform 205">
                <a:extLst>
                  <a:ext uri="{FF2B5EF4-FFF2-40B4-BE49-F238E27FC236}">
                    <a16:creationId xmlns:a16="http://schemas.microsoft.com/office/drawing/2014/main" id="{C520B894-AA3B-4EDE-946E-87014B09FEE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11" name="Freeform 206">
                <a:extLst>
                  <a:ext uri="{FF2B5EF4-FFF2-40B4-BE49-F238E27FC236}">
                    <a16:creationId xmlns:a16="http://schemas.microsoft.com/office/drawing/2014/main" id="{4E6744B4-2DEC-480F-97F0-5B65BDA0A21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12" name="Freeform 207">
                <a:extLst>
                  <a:ext uri="{FF2B5EF4-FFF2-40B4-BE49-F238E27FC236}">
                    <a16:creationId xmlns:a16="http://schemas.microsoft.com/office/drawing/2014/main" id="{566F4DA7-AFE3-47B8-8EEB-AECF69916E0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613" name="Group 208">
            <a:extLst>
              <a:ext uri="{FF2B5EF4-FFF2-40B4-BE49-F238E27FC236}">
                <a16:creationId xmlns:a16="http://schemas.microsoft.com/office/drawing/2014/main" id="{310E4B20-EF9C-4249-829D-00892AAF4291}"/>
              </a:ext>
            </a:extLst>
          </p:cNvPr>
          <p:cNvGrpSpPr/>
          <p:nvPr/>
        </p:nvGrpSpPr>
        <p:grpSpPr>
          <a:xfrm>
            <a:off x="9497138" y="3394032"/>
            <a:ext cx="367224" cy="240304"/>
            <a:chOff x="7493876" y="2774731"/>
            <a:chExt cx="1481958" cy="894622"/>
          </a:xfrm>
        </p:grpSpPr>
        <p:sp>
          <p:nvSpPr>
            <p:cNvPr id="614" name="Freeform 209">
              <a:extLst>
                <a:ext uri="{FF2B5EF4-FFF2-40B4-BE49-F238E27FC236}">
                  <a16:creationId xmlns:a16="http://schemas.microsoft.com/office/drawing/2014/main" id="{C0215B11-4A37-4601-89D5-312A1A69FFC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615" name="Oval 210">
              <a:extLst>
                <a:ext uri="{FF2B5EF4-FFF2-40B4-BE49-F238E27FC236}">
                  <a16:creationId xmlns:a16="http://schemas.microsoft.com/office/drawing/2014/main" id="{D39F4E47-0C6B-4E99-AE94-30F52008F2F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616" name="Group 211">
              <a:extLst>
                <a:ext uri="{FF2B5EF4-FFF2-40B4-BE49-F238E27FC236}">
                  <a16:creationId xmlns:a16="http://schemas.microsoft.com/office/drawing/2014/main" id="{0999AFC8-12DD-4F18-ADF9-0460F3B3EA32}"/>
                </a:ext>
              </a:extLst>
            </p:cNvPr>
            <p:cNvGrpSpPr/>
            <p:nvPr/>
          </p:nvGrpSpPr>
          <p:grpSpPr>
            <a:xfrm>
              <a:off x="7713663" y="2848339"/>
              <a:ext cx="1042107" cy="425543"/>
              <a:chOff x="7786941" y="2884917"/>
              <a:chExt cx="897649" cy="353919"/>
            </a:xfrm>
          </p:grpSpPr>
          <p:sp>
            <p:nvSpPr>
              <p:cNvPr id="617" name="Freeform 212">
                <a:extLst>
                  <a:ext uri="{FF2B5EF4-FFF2-40B4-BE49-F238E27FC236}">
                    <a16:creationId xmlns:a16="http://schemas.microsoft.com/office/drawing/2014/main" id="{12450890-6329-4297-B20F-14406C9D254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18" name="Freeform 213">
                <a:extLst>
                  <a:ext uri="{FF2B5EF4-FFF2-40B4-BE49-F238E27FC236}">
                    <a16:creationId xmlns:a16="http://schemas.microsoft.com/office/drawing/2014/main" id="{63518F75-EE84-447C-847C-A4FB2A561A6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19" name="Freeform 214">
                <a:extLst>
                  <a:ext uri="{FF2B5EF4-FFF2-40B4-BE49-F238E27FC236}">
                    <a16:creationId xmlns:a16="http://schemas.microsoft.com/office/drawing/2014/main" id="{946C0529-2459-4FF7-BD4C-CA0219B7460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20" name="Freeform 215">
                <a:extLst>
                  <a:ext uri="{FF2B5EF4-FFF2-40B4-BE49-F238E27FC236}">
                    <a16:creationId xmlns:a16="http://schemas.microsoft.com/office/drawing/2014/main" id="{F50F0F48-781D-4268-BD75-968399AF6E4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621" name="Group 216">
            <a:extLst>
              <a:ext uri="{FF2B5EF4-FFF2-40B4-BE49-F238E27FC236}">
                <a16:creationId xmlns:a16="http://schemas.microsoft.com/office/drawing/2014/main" id="{849D0D87-47CB-4E38-8147-4C7FAAF50F8C}"/>
              </a:ext>
            </a:extLst>
          </p:cNvPr>
          <p:cNvGrpSpPr/>
          <p:nvPr/>
        </p:nvGrpSpPr>
        <p:grpSpPr>
          <a:xfrm>
            <a:off x="9601554" y="3999763"/>
            <a:ext cx="367224" cy="240304"/>
            <a:chOff x="7493876" y="2774731"/>
            <a:chExt cx="1481958" cy="894622"/>
          </a:xfrm>
        </p:grpSpPr>
        <p:sp>
          <p:nvSpPr>
            <p:cNvPr id="622" name="Freeform 217">
              <a:extLst>
                <a:ext uri="{FF2B5EF4-FFF2-40B4-BE49-F238E27FC236}">
                  <a16:creationId xmlns:a16="http://schemas.microsoft.com/office/drawing/2014/main" id="{E4FF4542-98FC-4F65-ABBB-F57EF35EEDF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623" name="Oval 218">
              <a:extLst>
                <a:ext uri="{FF2B5EF4-FFF2-40B4-BE49-F238E27FC236}">
                  <a16:creationId xmlns:a16="http://schemas.microsoft.com/office/drawing/2014/main" id="{37BCD6DA-2CF6-40C3-8B12-5FE4DFD09FA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624" name="Group 219">
              <a:extLst>
                <a:ext uri="{FF2B5EF4-FFF2-40B4-BE49-F238E27FC236}">
                  <a16:creationId xmlns:a16="http://schemas.microsoft.com/office/drawing/2014/main" id="{644F589E-9D86-47BE-9399-C2E9EF6A9419}"/>
                </a:ext>
              </a:extLst>
            </p:cNvPr>
            <p:cNvGrpSpPr/>
            <p:nvPr/>
          </p:nvGrpSpPr>
          <p:grpSpPr>
            <a:xfrm>
              <a:off x="7713663" y="2848339"/>
              <a:ext cx="1042107" cy="425543"/>
              <a:chOff x="7786941" y="2884917"/>
              <a:chExt cx="897649" cy="353919"/>
            </a:xfrm>
          </p:grpSpPr>
          <p:sp>
            <p:nvSpPr>
              <p:cNvPr id="625" name="Freeform 220">
                <a:extLst>
                  <a:ext uri="{FF2B5EF4-FFF2-40B4-BE49-F238E27FC236}">
                    <a16:creationId xmlns:a16="http://schemas.microsoft.com/office/drawing/2014/main" id="{EDE921A9-F4E9-468C-A8AF-98D8CBC9BC7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26" name="Freeform 221">
                <a:extLst>
                  <a:ext uri="{FF2B5EF4-FFF2-40B4-BE49-F238E27FC236}">
                    <a16:creationId xmlns:a16="http://schemas.microsoft.com/office/drawing/2014/main" id="{F539B9C6-2E24-4A13-A16F-5F7621C8C29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27" name="Freeform 222">
                <a:extLst>
                  <a:ext uri="{FF2B5EF4-FFF2-40B4-BE49-F238E27FC236}">
                    <a16:creationId xmlns:a16="http://schemas.microsoft.com/office/drawing/2014/main" id="{6C242EDA-28D5-4BF4-814E-D18604E7AEC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28" name="Freeform 223">
                <a:extLst>
                  <a:ext uri="{FF2B5EF4-FFF2-40B4-BE49-F238E27FC236}">
                    <a16:creationId xmlns:a16="http://schemas.microsoft.com/office/drawing/2014/main" id="{BC37D805-177F-47B2-BE51-A0DA2AFD9CF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629" name="Group 224">
            <a:extLst>
              <a:ext uri="{FF2B5EF4-FFF2-40B4-BE49-F238E27FC236}">
                <a16:creationId xmlns:a16="http://schemas.microsoft.com/office/drawing/2014/main" id="{A928F4F3-EB24-423C-A7F5-7808E7A2B4D1}"/>
              </a:ext>
            </a:extLst>
          </p:cNvPr>
          <p:cNvGrpSpPr/>
          <p:nvPr/>
        </p:nvGrpSpPr>
        <p:grpSpPr>
          <a:xfrm>
            <a:off x="10375259" y="3992325"/>
            <a:ext cx="353678" cy="198344"/>
            <a:chOff x="7493876" y="2774731"/>
            <a:chExt cx="1481958" cy="894622"/>
          </a:xfrm>
        </p:grpSpPr>
        <p:sp>
          <p:nvSpPr>
            <p:cNvPr id="630" name="Freeform 225">
              <a:extLst>
                <a:ext uri="{FF2B5EF4-FFF2-40B4-BE49-F238E27FC236}">
                  <a16:creationId xmlns:a16="http://schemas.microsoft.com/office/drawing/2014/main" id="{BC0FC8A3-7E72-44C1-89F4-476FF569574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631" name="Oval 226">
              <a:extLst>
                <a:ext uri="{FF2B5EF4-FFF2-40B4-BE49-F238E27FC236}">
                  <a16:creationId xmlns:a16="http://schemas.microsoft.com/office/drawing/2014/main" id="{549DE86D-726F-459A-913B-12D3218BBA8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632" name="Group 227">
              <a:extLst>
                <a:ext uri="{FF2B5EF4-FFF2-40B4-BE49-F238E27FC236}">
                  <a16:creationId xmlns:a16="http://schemas.microsoft.com/office/drawing/2014/main" id="{E4678D0B-E53B-481B-BFD9-2E09F45A0419}"/>
                </a:ext>
              </a:extLst>
            </p:cNvPr>
            <p:cNvGrpSpPr/>
            <p:nvPr/>
          </p:nvGrpSpPr>
          <p:grpSpPr>
            <a:xfrm>
              <a:off x="7713663" y="2848339"/>
              <a:ext cx="1042107" cy="425543"/>
              <a:chOff x="7786941" y="2884917"/>
              <a:chExt cx="897649" cy="353919"/>
            </a:xfrm>
          </p:grpSpPr>
          <p:sp>
            <p:nvSpPr>
              <p:cNvPr id="633" name="Freeform 228">
                <a:extLst>
                  <a:ext uri="{FF2B5EF4-FFF2-40B4-BE49-F238E27FC236}">
                    <a16:creationId xmlns:a16="http://schemas.microsoft.com/office/drawing/2014/main" id="{5546F118-E32F-4DDF-97AD-E116C9E6046C}"/>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34" name="Freeform 229">
                <a:extLst>
                  <a:ext uri="{FF2B5EF4-FFF2-40B4-BE49-F238E27FC236}">
                    <a16:creationId xmlns:a16="http://schemas.microsoft.com/office/drawing/2014/main" id="{A5611F3A-AC48-414F-A989-C1558E618FA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35" name="Freeform 230">
                <a:extLst>
                  <a:ext uri="{FF2B5EF4-FFF2-40B4-BE49-F238E27FC236}">
                    <a16:creationId xmlns:a16="http://schemas.microsoft.com/office/drawing/2014/main" id="{E6539FA8-8706-49F3-8A5B-A332078C2C3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36" name="Freeform 231">
                <a:extLst>
                  <a:ext uri="{FF2B5EF4-FFF2-40B4-BE49-F238E27FC236}">
                    <a16:creationId xmlns:a16="http://schemas.microsoft.com/office/drawing/2014/main" id="{296BFA42-B773-4199-BF8C-AFCBF568A5B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637" name="Group 232">
            <a:extLst>
              <a:ext uri="{FF2B5EF4-FFF2-40B4-BE49-F238E27FC236}">
                <a16:creationId xmlns:a16="http://schemas.microsoft.com/office/drawing/2014/main" id="{D659C805-48F3-418B-8AD1-70B9C5D78EA3}"/>
              </a:ext>
            </a:extLst>
          </p:cNvPr>
          <p:cNvGrpSpPr/>
          <p:nvPr/>
        </p:nvGrpSpPr>
        <p:grpSpPr>
          <a:xfrm>
            <a:off x="9247893" y="4775686"/>
            <a:ext cx="393760" cy="218578"/>
            <a:chOff x="7493876" y="2774731"/>
            <a:chExt cx="1481958" cy="894622"/>
          </a:xfrm>
        </p:grpSpPr>
        <p:sp>
          <p:nvSpPr>
            <p:cNvPr id="638" name="Freeform 233">
              <a:extLst>
                <a:ext uri="{FF2B5EF4-FFF2-40B4-BE49-F238E27FC236}">
                  <a16:creationId xmlns:a16="http://schemas.microsoft.com/office/drawing/2014/main" id="{F3BFC1FA-B69A-4AEC-ACB3-47E1BDFDA08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639" name="Oval 234">
              <a:extLst>
                <a:ext uri="{FF2B5EF4-FFF2-40B4-BE49-F238E27FC236}">
                  <a16:creationId xmlns:a16="http://schemas.microsoft.com/office/drawing/2014/main" id="{69112B93-34C2-4FB2-9D5F-4EF3C3F5727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640" name="Group 235">
              <a:extLst>
                <a:ext uri="{FF2B5EF4-FFF2-40B4-BE49-F238E27FC236}">
                  <a16:creationId xmlns:a16="http://schemas.microsoft.com/office/drawing/2014/main" id="{8CF20749-0BFC-49B7-8AB4-7AD85C9DBB07}"/>
                </a:ext>
              </a:extLst>
            </p:cNvPr>
            <p:cNvGrpSpPr/>
            <p:nvPr/>
          </p:nvGrpSpPr>
          <p:grpSpPr>
            <a:xfrm>
              <a:off x="7713663" y="2848339"/>
              <a:ext cx="1042107" cy="425543"/>
              <a:chOff x="7786941" y="2884917"/>
              <a:chExt cx="897649" cy="353919"/>
            </a:xfrm>
          </p:grpSpPr>
          <p:sp>
            <p:nvSpPr>
              <p:cNvPr id="641" name="Freeform 236">
                <a:extLst>
                  <a:ext uri="{FF2B5EF4-FFF2-40B4-BE49-F238E27FC236}">
                    <a16:creationId xmlns:a16="http://schemas.microsoft.com/office/drawing/2014/main" id="{9DAF8000-E4ED-4AE3-9FD2-07DBE51F885E}"/>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42" name="Freeform 237">
                <a:extLst>
                  <a:ext uri="{FF2B5EF4-FFF2-40B4-BE49-F238E27FC236}">
                    <a16:creationId xmlns:a16="http://schemas.microsoft.com/office/drawing/2014/main" id="{74D3027D-8145-45E7-8058-60CFA3667B7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43" name="Freeform 238">
                <a:extLst>
                  <a:ext uri="{FF2B5EF4-FFF2-40B4-BE49-F238E27FC236}">
                    <a16:creationId xmlns:a16="http://schemas.microsoft.com/office/drawing/2014/main" id="{6D71C933-F937-4AD9-B850-FDE8D128E61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44" name="Freeform 239">
                <a:extLst>
                  <a:ext uri="{FF2B5EF4-FFF2-40B4-BE49-F238E27FC236}">
                    <a16:creationId xmlns:a16="http://schemas.microsoft.com/office/drawing/2014/main" id="{86193119-07BE-4DEE-8B05-6C59CA6E9BE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645" name="Group 240">
            <a:extLst>
              <a:ext uri="{FF2B5EF4-FFF2-40B4-BE49-F238E27FC236}">
                <a16:creationId xmlns:a16="http://schemas.microsoft.com/office/drawing/2014/main" id="{2B0E6FAA-8BE4-4F58-8001-BEFA0319E874}"/>
              </a:ext>
            </a:extLst>
          </p:cNvPr>
          <p:cNvGrpSpPr/>
          <p:nvPr/>
        </p:nvGrpSpPr>
        <p:grpSpPr>
          <a:xfrm>
            <a:off x="10925982" y="4369125"/>
            <a:ext cx="228295" cy="120400"/>
            <a:chOff x="7493876" y="2774731"/>
            <a:chExt cx="1481958" cy="894622"/>
          </a:xfrm>
        </p:grpSpPr>
        <p:sp>
          <p:nvSpPr>
            <p:cNvPr id="646" name="Freeform 241">
              <a:extLst>
                <a:ext uri="{FF2B5EF4-FFF2-40B4-BE49-F238E27FC236}">
                  <a16:creationId xmlns:a16="http://schemas.microsoft.com/office/drawing/2014/main" id="{C55E92FD-FE44-48A0-84A9-E361FE130AB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647" name="Oval 242">
              <a:extLst>
                <a:ext uri="{FF2B5EF4-FFF2-40B4-BE49-F238E27FC236}">
                  <a16:creationId xmlns:a16="http://schemas.microsoft.com/office/drawing/2014/main" id="{6BB1A707-1BCB-4722-8D61-64E3618ADD48}"/>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648" name="Group 243">
              <a:extLst>
                <a:ext uri="{FF2B5EF4-FFF2-40B4-BE49-F238E27FC236}">
                  <a16:creationId xmlns:a16="http://schemas.microsoft.com/office/drawing/2014/main" id="{BFD42EB7-CA12-4179-9713-241C13DFB338}"/>
                </a:ext>
              </a:extLst>
            </p:cNvPr>
            <p:cNvGrpSpPr/>
            <p:nvPr/>
          </p:nvGrpSpPr>
          <p:grpSpPr>
            <a:xfrm>
              <a:off x="7713663" y="2848339"/>
              <a:ext cx="1042107" cy="425543"/>
              <a:chOff x="7786941" y="2884917"/>
              <a:chExt cx="897649" cy="353919"/>
            </a:xfrm>
          </p:grpSpPr>
          <p:sp>
            <p:nvSpPr>
              <p:cNvPr id="649" name="Freeform 244">
                <a:extLst>
                  <a:ext uri="{FF2B5EF4-FFF2-40B4-BE49-F238E27FC236}">
                    <a16:creationId xmlns:a16="http://schemas.microsoft.com/office/drawing/2014/main" id="{671A7C7A-803F-4800-BDF9-D8D85DBB742C}"/>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50" name="Freeform 245">
                <a:extLst>
                  <a:ext uri="{FF2B5EF4-FFF2-40B4-BE49-F238E27FC236}">
                    <a16:creationId xmlns:a16="http://schemas.microsoft.com/office/drawing/2014/main" id="{29BDE289-9A56-459C-9B8E-F9FE2F2A41C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51" name="Freeform 246">
                <a:extLst>
                  <a:ext uri="{FF2B5EF4-FFF2-40B4-BE49-F238E27FC236}">
                    <a16:creationId xmlns:a16="http://schemas.microsoft.com/office/drawing/2014/main" id="{E66EC21B-D10F-4F3F-8BA8-978A84EFF3C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52" name="Freeform 247">
                <a:extLst>
                  <a:ext uri="{FF2B5EF4-FFF2-40B4-BE49-F238E27FC236}">
                    <a16:creationId xmlns:a16="http://schemas.microsoft.com/office/drawing/2014/main" id="{2211DC6B-74E6-4E5F-AD1B-18F2AECE8D2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653" name="Group 248">
            <a:extLst>
              <a:ext uri="{FF2B5EF4-FFF2-40B4-BE49-F238E27FC236}">
                <a16:creationId xmlns:a16="http://schemas.microsoft.com/office/drawing/2014/main" id="{C039F341-32D7-402B-9458-3E4A31C66C59}"/>
              </a:ext>
            </a:extLst>
          </p:cNvPr>
          <p:cNvGrpSpPr/>
          <p:nvPr/>
        </p:nvGrpSpPr>
        <p:grpSpPr>
          <a:xfrm>
            <a:off x="7439074" y="2356613"/>
            <a:ext cx="534987" cy="407988"/>
            <a:chOff x="7432700" y="2327293"/>
            <a:chExt cx="534987" cy="407988"/>
          </a:xfrm>
        </p:grpSpPr>
        <p:pic>
          <p:nvPicPr>
            <p:cNvPr id="654" name="Picture 1017" descr="antenna_stylized">
              <a:extLst>
                <a:ext uri="{FF2B5EF4-FFF2-40B4-BE49-F238E27FC236}">
                  <a16:creationId xmlns:a16="http://schemas.microsoft.com/office/drawing/2014/main" id="{BF6435CF-30CC-4BDA-BAC1-71D9FD03652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 name="Picture 1018" descr="laptop_keyboard">
              <a:extLst>
                <a:ext uri="{FF2B5EF4-FFF2-40B4-BE49-F238E27FC236}">
                  <a16:creationId xmlns:a16="http://schemas.microsoft.com/office/drawing/2014/main" id="{2FF9B94C-C7C1-4D84-9309-72ED0D6C4DD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6" name="Freeform 1019">
              <a:extLst>
                <a:ext uri="{FF2B5EF4-FFF2-40B4-BE49-F238E27FC236}">
                  <a16:creationId xmlns:a16="http://schemas.microsoft.com/office/drawing/2014/main" id="{EAECBD59-CCDB-4E78-BDF5-54A3814AF91C}"/>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pic>
          <p:nvPicPr>
            <p:cNvPr id="657" name="Picture 1020" descr="screen">
              <a:extLst>
                <a:ext uri="{FF2B5EF4-FFF2-40B4-BE49-F238E27FC236}">
                  <a16:creationId xmlns:a16="http://schemas.microsoft.com/office/drawing/2014/main" id="{565D3E53-889F-4467-8A1E-657F6B829C92}"/>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8" name="Freeform 1021">
              <a:extLst>
                <a:ext uri="{FF2B5EF4-FFF2-40B4-BE49-F238E27FC236}">
                  <a16:creationId xmlns:a16="http://schemas.microsoft.com/office/drawing/2014/main" id="{7A1C6FAE-1AEC-4E43-B5AF-FE2338A266E3}"/>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59" name="Freeform 1022">
              <a:extLst>
                <a:ext uri="{FF2B5EF4-FFF2-40B4-BE49-F238E27FC236}">
                  <a16:creationId xmlns:a16="http://schemas.microsoft.com/office/drawing/2014/main" id="{2E229931-6623-451D-A508-3480F66561A0}"/>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0" name="Freeform 1023">
              <a:extLst>
                <a:ext uri="{FF2B5EF4-FFF2-40B4-BE49-F238E27FC236}">
                  <a16:creationId xmlns:a16="http://schemas.microsoft.com/office/drawing/2014/main" id="{44D479FE-9488-475D-9FD5-7FF3F955DB56}"/>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1" name="Freeform 1024">
              <a:extLst>
                <a:ext uri="{FF2B5EF4-FFF2-40B4-BE49-F238E27FC236}">
                  <a16:creationId xmlns:a16="http://schemas.microsoft.com/office/drawing/2014/main" id="{7DF844E5-570F-4012-BA25-6784CF639DEF}"/>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2" name="Freeform 1025">
              <a:extLst>
                <a:ext uri="{FF2B5EF4-FFF2-40B4-BE49-F238E27FC236}">
                  <a16:creationId xmlns:a16="http://schemas.microsoft.com/office/drawing/2014/main" id="{6F0C8758-24EC-4F4A-A6E6-3102EBE278EC}"/>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3" name="Freeform 1026">
              <a:extLst>
                <a:ext uri="{FF2B5EF4-FFF2-40B4-BE49-F238E27FC236}">
                  <a16:creationId xmlns:a16="http://schemas.microsoft.com/office/drawing/2014/main" id="{9B12E0CC-11A1-4ECC-818F-E41AAEDCFEEF}"/>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nvGrpSpPr>
            <p:cNvPr id="664" name="Group 1027">
              <a:extLst>
                <a:ext uri="{FF2B5EF4-FFF2-40B4-BE49-F238E27FC236}">
                  <a16:creationId xmlns:a16="http://schemas.microsoft.com/office/drawing/2014/main" id="{76A03740-8E27-4CD9-AE87-21B4EBAE611A}"/>
                </a:ext>
              </a:extLst>
            </p:cNvPr>
            <p:cNvGrpSpPr>
              <a:grpSpLocks/>
            </p:cNvGrpSpPr>
            <p:nvPr/>
          </p:nvGrpSpPr>
          <p:grpSpPr bwMode="auto">
            <a:xfrm>
              <a:off x="7594735" y="2642220"/>
              <a:ext cx="98740" cy="36846"/>
              <a:chOff x="1740" y="2642"/>
              <a:chExt cx="752" cy="327"/>
            </a:xfrm>
          </p:grpSpPr>
          <p:sp>
            <p:nvSpPr>
              <p:cNvPr id="671" name="Freeform 1028">
                <a:extLst>
                  <a:ext uri="{FF2B5EF4-FFF2-40B4-BE49-F238E27FC236}">
                    <a16:creationId xmlns:a16="http://schemas.microsoft.com/office/drawing/2014/main" id="{06E117E6-41EF-45FB-8834-7B00A643514F}"/>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72" name="Freeform 1029">
                <a:extLst>
                  <a:ext uri="{FF2B5EF4-FFF2-40B4-BE49-F238E27FC236}">
                    <a16:creationId xmlns:a16="http://schemas.microsoft.com/office/drawing/2014/main" id="{5A9C0506-A6DA-47EA-9A08-A4D4A7B5937C}"/>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73" name="Freeform 1030">
                <a:extLst>
                  <a:ext uri="{FF2B5EF4-FFF2-40B4-BE49-F238E27FC236}">
                    <a16:creationId xmlns:a16="http://schemas.microsoft.com/office/drawing/2014/main" id="{CEA57DCB-5E99-4FF4-8D81-FF60A803350D}"/>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74" name="Freeform 1031">
                <a:extLst>
                  <a:ext uri="{FF2B5EF4-FFF2-40B4-BE49-F238E27FC236}">
                    <a16:creationId xmlns:a16="http://schemas.microsoft.com/office/drawing/2014/main" id="{1AF4E6C0-C385-4BEC-B1EA-320F6BDEE15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75" name="Freeform 1032">
                <a:extLst>
                  <a:ext uri="{FF2B5EF4-FFF2-40B4-BE49-F238E27FC236}">
                    <a16:creationId xmlns:a16="http://schemas.microsoft.com/office/drawing/2014/main" id="{B83F538C-20E8-4DAA-9C19-EAD003B3BBC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76" name="Freeform 1033">
                <a:extLst>
                  <a:ext uri="{FF2B5EF4-FFF2-40B4-BE49-F238E27FC236}">
                    <a16:creationId xmlns:a16="http://schemas.microsoft.com/office/drawing/2014/main" id="{EB96D35B-6CC4-46ED-8ADB-3B57FC7458C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sp>
          <p:nvSpPr>
            <p:cNvPr id="665" name="Freeform 1034">
              <a:extLst>
                <a:ext uri="{FF2B5EF4-FFF2-40B4-BE49-F238E27FC236}">
                  <a16:creationId xmlns:a16="http://schemas.microsoft.com/office/drawing/2014/main" id="{253223A8-0966-4667-868F-4E3275D7AAF3}"/>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6" name="Freeform 1035">
              <a:extLst>
                <a:ext uri="{FF2B5EF4-FFF2-40B4-BE49-F238E27FC236}">
                  <a16:creationId xmlns:a16="http://schemas.microsoft.com/office/drawing/2014/main" id="{CDED2CE0-0BF2-4822-9B81-BD4AB6738DA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7" name="Freeform 1036">
              <a:extLst>
                <a:ext uri="{FF2B5EF4-FFF2-40B4-BE49-F238E27FC236}">
                  <a16:creationId xmlns:a16="http://schemas.microsoft.com/office/drawing/2014/main" id="{32F7EE11-963B-4CFC-8F35-829079E0727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8" name="Freeform 1037">
              <a:extLst>
                <a:ext uri="{FF2B5EF4-FFF2-40B4-BE49-F238E27FC236}">
                  <a16:creationId xmlns:a16="http://schemas.microsoft.com/office/drawing/2014/main" id="{6E9AC0FE-6ECC-4C34-96A2-8DE2E3BE4E6C}"/>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9" name="Freeform 1038">
              <a:extLst>
                <a:ext uri="{FF2B5EF4-FFF2-40B4-BE49-F238E27FC236}">
                  <a16:creationId xmlns:a16="http://schemas.microsoft.com/office/drawing/2014/main" id="{B0B56FE5-7088-4562-B359-B6BA3536A66E}"/>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70" name="Freeform 1039">
              <a:extLst>
                <a:ext uri="{FF2B5EF4-FFF2-40B4-BE49-F238E27FC236}">
                  <a16:creationId xmlns:a16="http://schemas.microsoft.com/office/drawing/2014/main" id="{47B9B99A-D51F-4D4E-94DA-BEA284D50EB7}"/>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677" name="Group 272">
            <a:extLst>
              <a:ext uri="{FF2B5EF4-FFF2-40B4-BE49-F238E27FC236}">
                <a16:creationId xmlns:a16="http://schemas.microsoft.com/office/drawing/2014/main" id="{9260B160-2148-4EC9-838B-CBC02CCD471F}"/>
              </a:ext>
            </a:extLst>
          </p:cNvPr>
          <p:cNvGrpSpPr/>
          <p:nvPr/>
        </p:nvGrpSpPr>
        <p:grpSpPr>
          <a:xfrm>
            <a:off x="8637781" y="2319727"/>
            <a:ext cx="530702" cy="478009"/>
            <a:chOff x="8631407" y="2290407"/>
            <a:chExt cx="530702" cy="478009"/>
          </a:xfrm>
        </p:grpSpPr>
        <p:pic>
          <p:nvPicPr>
            <p:cNvPr id="678" name="Picture 568" descr="light2.png">
              <a:extLst>
                <a:ext uri="{FF2B5EF4-FFF2-40B4-BE49-F238E27FC236}">
                  <a16:creationId xmlns:a16="http://schemas.microsoft.com/office/drawing/2014/main" id="{9BA795B0-6EAB-4C80-AF6C-3FB2C2D2100E}"/>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9" name="Picture 1017" descr="antenna_stylized">
              <a:extLst>
                <a:ext uri="{FF2B5EF4-FFF2-40B4-BE49-F238E27FC236}">
                  <a16:creationId xmlns:a16="http://schemas.microsoft.com/office/drawing/2014/main" id="{33754880-7D2A-4C10-BE91-67F5E163EFF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80" name="Group 275">
            <a:extLst>
              <a:ext uri="{FF2B5EF4-FFF2-40B4-BE49-F238E27FC236}">
                <a16:creationId xmlns:a16="http://schemas.microsoft.com/office/drawing/2014/main" id="{0210ED14-6CC5-4D4B-BB16-3FD709B470C4}"/>
              </a:ext>
            </a:extLst>
          </p:cNvPr>
          <p:cNvGrpSpPr/>
          <p:nvPr/>
        </p:nvGrpSpPr>
        <p:grpSpPr>
          <a:xfrm>
            <a:off x="8499539" y="2059124"/>
            <a:ext cx="849312" cy="226109"/>
            <a:chOff x="8493165" y="2029804"/>
            <a:chExt cx="849312" cy="226109"/>
          </a:xfrm>
        </p:grpSpPr>
        <p:pic>
          <p:nvPicPr>
            <p:cNvPr id="681" name="Picture 603" descr="car_icon_small">
              <a:extLst>
                <a:ext uri="{FF2B5EF4-FFF2-40B4-BE49-F238E27FC236}">
                  <a16:creationId xmlns:a16="http://schemas.microsoft.com/office/drawing/2014/main" id="{F088C7BB-14D8-4C23-8AD1-4DECFD94BDF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2" name="Picture 1017" descr="antenna_stylized">
              <a:extLst>
                <a:ext uri="{FF2B5EF4-FFF2-40B4-BE49-F238E27FC236}">
                  <a16:creationId xmlns:a16="http://schemas.microsoft.com/office/drawing/2014/main" id="{ADB5B473-4492-4A53-81C4-6FF4D8D2259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83" name="Group 278">
            <a:extLst>
              <a:ext uri="{FF2B5EF4-FFF2-40B4-BE49-F238E27FC236}">
                <a16:creationId xmlns:a16="http://schemas.microsoft.com/office/drawing/2014/main" id="{B3DB13CA-3911-4C82-86E9-698A878CD1B3}"/>
              </a:ext>
            </a:extLst>
          </p:cNvPr>
          <p:cNvGrpSpPr/>
          <p:nvPr/>
        </p:nvGrpSpPr>
        <p:grpSpPr>
          <a:xfrm>
            <a:off x="7493518" y="3325424"/>
            <a:ext cx="857739" cy="583764"/>
            <a:chOff x="7487144" y="3296104"/>
            <a:chExt cx="857739" cy="583764"/>
          </a:xfrm>
        </p:grpSpPr>
        <p:grpSp>
          <p:nvGrpSpPr>
            <p:cNvPr id="684" name="Group 279">
              <a:extLst>
                <a:ext uri="{FF2B5EF4-FFF2-40B4-BE49-F238E27FC236}">
                  <a16:creationId xmlns:a16="http://schemas.microsoft.com/office/drawing/2014/main" id="{210BB7CE-D6BF-40C3-80D4-A95450FECF45}"/>
                </a:ext>
              </a:extLst>
            </p:cNvPr>
            <p:cNvGrpSpPr/>
            <p:nvPr/>
          </p:nvGrpSpPr>
          <p:grpSpPr>
            <a:xfrm>
              <a:off x="7487144" y="3389820"/>
              <a:ext cx="350807" cy="305517"/>
              <a:chOff x="7487144" y="3389820"/>
              <a:chExt cx="350807" cy="305517"/>
            </a:xfrm>
          </p:grpSpPr>
          <p:pic>
            <p:nvPicPr>
              <p:cNvPr id="691" name="Picture 1115" descr="antenna_stylized">
                <a:extLst>
                  <a:ext uri="{FF2B5EF4-FFF2-40B4-BE49-F238E27FC236}">
                    <a16:creationId xmlns:a16="http://schemas.microsoft.com/office/drawing/2014/main" id="{6145AE60-2AC4-4671-93F7-314F47D6E05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2" name="Picture 1116" descr="laptop_keyboard">
                <a:extLst>
                  <a:ext uri="{FF2B5EF4-FFF2-40B4-BE49-F238E27FC236}">
                    <a16:creationId xmlns:a16="http://schemas.microsoft.com/office/drawing/2014/main" id="{A466483B-D4B2-4797-B2E9-2E1EC9317ED7}"/>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3" name="Freeform 1117">
                <a:extLst>
                  <a:ext uri="{FF2B5EF4-FFF2-40B4-BE49-F238E27FC236}">
                    <a16:creationId xmlns:a16="http://schemas.microsoft.com/office/drawing/2014/main" id="{BC61792C-ED0D-46C3-B0E8-4B3181492019}"/>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pic>
            <p:nvPicPr>
              <p:cNvPr id="694" name="Picture 1118" descr="screen">
                <a:extLst>
                  <a:ext uri="{FF2B5EF4-FFF2-40B4-BE49-F238E27FC236}">
                    <a16:creationId xmlns:a16="http://schemas.microsoft.com/office/drawing/2014/main" id="{09F5B8B2-069B-4C90-A701-DC8722DCC8E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5" name="Freeform 1119">
                <a:extLst>
                  <a:ext uri="{FF2B5EF4-FFF2-40B4-BE49-F238E27FC236}">
                    <a16:creationId xmlns:a16="http://schemas.microsoft.com/office/drawing/2014/main" id="{1E3053AF-ABEF-4098-9D81-69882ABB03E5}"/>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96" name="Freeform 1120">
                <a:extLst>
                  <a:ext uri="{FF2B5EF4-FFF2-40B4-BE49-F238E27FC236}">
                    <a16:creationId xmlns:a16="http://schemas.microsoft.com/office/drawing/2014/main" id="{167CD10A-CF0F-4641-9CD6-A6BC225070DC}"/>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97" name="Freeform 1121">
                <a:extLst>
                  <a:ext uri="{FF2B5EF4-FFF2-40B4-BE49-F238E27FC236}">
                    <a16:creationId xmlns:a16="http://schemas.microsoft.com/office/drawing/2014/main" id="{59028675-E623-45D1-B2E2-B7B151820E7B}"/>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98" name="Freeform 1122">
                <a:extLst>
                  <a:ext uri="{FF2B5EF4-FFF2-40B4-BE49-F238E27FC236}">
                    <a16:creationId xmlns:a16="http://schemas.microsoft.com/office/drawing/2014/main" id="{06D6D872-ADDD-480F-9EA7-D7D74EFC35F7}"/>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99" name="Freeform 1123">
                <a:extLst>
                  <a:ext uri="{FF2B5EF4-FFF2-40B4-BE49-F238E27FC236}">
                    <a16:creationId xmlns:a16="http://schemas.microsoft.com/office/drawing/2014/main" id="{C81336E1-DCDF-4D79-9EC1-B1A1138855F2}"/>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00" name="Freeform 1124">
                <a:extLst>
                  <a:ext uri="{FF2B5EF4-FFF2-40B4-BE49-F238E27FC236}">
                    <a16:creationId xmlns:a16="http://schemas.microsoft.com/office/drawing/2014/main" id="{A64A187A-5481-44C5-82A2-976A44EA0AFB}"/>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nvGrpSpPr>
              <p:cNvPr id="701" name="Group 1125">
                <a:extLst>
                  <a:ext uri="{FF2B5EF4-FFF2-40B4-BE49-F238E27FC236}">
                    <a16:creationId xmlns:a16="http://schemas.microsoft.com/office/drawing/2014/main" id="{1655ACE0-FE16-40E5-A145-FE4F9C6CEB06}"/>
                  </a:ext>
                </a:extLst>
              </p:cNvPr>
              <p:cNvGrpSpPr>
                <a:grpSpLocks/>
              </p:cNvGrpSpPr>
              <p:nvPr/>
            </p:nvGrpSpPr>
            <p:grpSpPr bwMode="auto">
              <a:xfrm>
                <a:off x="7593395" y="3625649"/>
                <a:ext cx="64747" cy="27592"/>
                <a:chOff x="1740" y="2642"/>
                <a:chExt cx="752" cy="327"/>
              </a:xfrm>
            </p:grpSpPr>
            <p:sp>
              <p:nvSpPr>
                <p:cNvPr id="708" name="Freeform 1126">
                  <a:extLst>
                    <a:ext uri="{FF2B5EF4-FFF2-40B4-BE49-F238E27FC236}">
                      <a16:creationId xmlns:a16="http://schemas.microsoft.com/office/drawing/2014/main" id="{21C52E43-F1FC-474F-9C2B-F3BF35AB8920}"/>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09" name="Freeform 1127">
                  <a:extLst>
                    <a:ext uri="{FF2B5EF4-FFF2-40B4-BE49-F238E27FC236}">
                      <a16:creationId xmlns:a16="http://schemas.microsoft.com/office/drawing/2014/main" id="{F5EE53D2-3505-40CA-BE20-5D27DA4CA4DC}"/>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10" name="Freeform 1128">
                  <a:extLst>
                    <a:ext uri="{FF2B5EF4-FFF2-40B4-BE49-F238E27FC236}">
                      <a16:creationId xmlns:a16="http://schemas.microsoft.com/office/drawing/2014/main" id="{9F2486D4-8486-4B06-9E92-7BA1FE6D4303}"/>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11" name="Freeform 1129">
                  <a:extLst>
                    <a:ext uri="{FF2B5EF4-FFF2-40B4-BE49-F238E27FC236}">
                      <a16:creationId xmlns:a16="http://schemas.microsoft.com/office/drawing/2014/main" id="{CE69693E-B23D-4E81-BAC1-A2E3611D3D3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12" name="Freeform 1130">
                  <a:extLst>
                    <a:ext uri="{FF2B5EF4-FFF2-40B4-BE49-F238E27FC236}">
                      <a16:creationId xmlns:a16="http://schemas.microsoft.com/office/drawing/2014/main" id="{674FB253-1880-477B-B1C7-6E629CF00373}"/>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13" name="Freeform 1131">
                  <a:extLst>
                    <a:ext uri="{FF2B5EF4-FFF2-40B4-BE49-F238E27FC236}">
                      <a16:creationId xmlns:a16="http://schemas.microsoft.com/office/drawing/2014/main" id="{41F085FE-2BC4-4628-927E-7B4BF7923430}"/>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sp>
            <p:nvSpPr>
              <p:cNvPr id="702" name="Freeform 1132">
                <a:extLst>
                  <a:ext uri="{FF2B5EF4-FFF2-40B4-BE49-F238E27FC236}">
                    <a16:creationId xmlns:a16="http://schemas.microsoft.com/office/drawing/2014/main" id="{825F3855-8508-411D-BB8E-416A43261491}"/>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03" name="Freeform 1133">
                <a:extLst>
                  <a:ext uri="{FF2B5EF4-FFF2-40B4-BE49-F238E27FC236}">
                    <a16:creationId xmlns:a16="http://schemas.microsoft.com/office/drawing/2014/main" id="{C9BE8DCD-96A9-4594-95A0-67D446FDCDA1}"/>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04" name="Freeform 1134">
                <a:extLst>
                  <a:ext uri="{FF2B5EF4-FFF2-40B4-BE49-F238E27FC236}">
                    <a16:creationId xmlns:a16="http://schemas.microsoft.com/office/drawing/2014/main" id="{13F34E3D-885A-4D09-915C-3418D0B2EFE8}"/>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05" name="Freeform 1135">
                <a:extLst>
                  <a:ext uri="{FF2B5EF4-FFF2-40B4-BE49-F238E27FC236}">
                    <a16:creationId xmlns:a16="http://schemas.microsoft.com/office/drawing/2014/main" id="{A1A10CD9-074A-4201-AA24-B36D702184EF}"/>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06" name="Freeform 1136">
                <a:extLst>
                  <a:ext uri="{FF2B5EF4-FFF2-40B4-BE49-F238E27FC236}">
                    <a16:creationId xmlns:a16="http://schemas.microsoft.com/office/drawing/2014/main" id="{8FD3750E-61D4-4404-BFFD-CB0EB26E0F06}"/>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07" name="Freeform 1137">
                <a:extLst>
                  <a:ext uri="{FF2B5EF4-FFF2-40B4-BE49-F238E27FC236}">
                    <a16:creationId xmlns:a16="http://schemas.microsoft.com/office/drawing/2014/main" id="{A745D681-5755-48F3-8A04-08158E322F6C}"/>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685" name="Group 1139">
              <a:extLst>
                <a:ext uri="{FF2B5EF4-FFF2-40B4-BE49-F238E27FC236}">
                  <a16:creationId xmlns:a16="http://schemas.microsoft.com/office/drawing/2014/main" id="{B30E3CF0-C70C-4617-975D-A722659BB67A}"/>
                </a:ext>
              </a:extLst>
            </p:cNvPr>
            <p:cNvGrpSpPr>
              <a:grpSpLocks/>
            </p:cNvGrpSpPr>
            <p:nvPr/>
          </p:nvGrpSpPr>
          <p:grpSpPr bwMode="auto">
            <a:xfrm flipH="1">
              <a:off x="7985622" y="3537823"/>
              <a:ext cx="359261" cy="342045"/>
              <a:chOff x="2839" y="3501"/>
              <a:chExt cx="755" cy="803"/>
            </a:xfrm>
          </p:grpSpPr>
          <p:pic>
            <p:nvPicPr>
              <p:cNvPr id="689" name="Picture 1140" descr="desktop_computer_stylized_medium">
                <a:extLst>
                  <a:ext uri="{FF2B5EF4-FFF2-40B4-BE49-F238E27FC236}">
                    <a16:creationId xmlns:a16="http://schemas.microsoft.com/office/drawing/2014/main" id="{302F5E70-F197-440A-8C7F-63A376C9956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0" name="Freeform 1141">
                <a:extLst>
                  <a:ext uri="{FF2B5EF4-FFF2-40B4-BE49-F238E27FC236}">
                    <a16:creationId xmlns:a16="http://schemas.microsoft.com/office/drawing/2014/main" id="{9B752C76-B092-409F-B5ED-18E32E5F64B3}"/>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686" name="Group 281">
              <a:extLst>
                <a:ext uri="{FF2B5EF4-FFF2-40B4-BE49-F238E27FC236}">
                  <a16:creationId xmlns:a16="http://schemas.microsoft.com/office/drawing/2014/main" id="{9925E1D5-F06E-4728-9A68-E609E430F25A}"/>
                </a:ext>
              </a:extLst>
            </p:cNvPr>
            <p:cNvGrpSpPr/>
            <p:nvPr/>
          </p:nvGrpSpPr>
          <p:grpSpPr>
            <a:xfrm>
              <a:off x="7797061" y="3296104"/>
              <a:ext cx="347997" cy="396620"/>
              <a:chOff x="7797061" y="3296104"/>
              <a:chExt cx="347997" cy="396620"/>
            </a:xfrm>
          </p:grpSpPr>
          <p:pic>
            <p:nvPicPr>
              <p:cNvPr id="687" name="Picture 571" descr="fridge2.png">
                <a:extLst>
                  <a:ext uri="{FF2B5EF4-FFF2-40B4-BE49-F238E27FC236}">
                    <a16:creationId xmlns:a16="http://schemas.microsoft.com/office/drawing/2014/main" id="{80BEF154-AA64-40E5-B0AB-6520C6496DED}"/>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8" name="Picture 1115" descr="antenna_stylized">
                <a:extLst>
                  <a:ext uri="{FF2B5EF4-FFF2-40B4-BE49-F238E27FC236}">
                    <a16:creationId xmlns:a16="http://schemas.microsoft.com/office/drawing/2014/main" id="{522CB30E-5057-49C2-AE84-B114290AD5F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714" name="Group 309">
            <a:extLst>
              <a:ext uri="{FF2B5EF4-FFF2-40B4-BE49-F238E27FC236}">
                <a16:creationId xmlns:a16="http://schemas.microsoft.com/office/drawing/2014/main" id="{3BC99A18-82D1-4B8D-B3D3-AE33123862F2}"/>
              </a:ext>
            </a:extLst>
          </p:cNvPr>
          <p:cNvGrpSpPr/>
          <p:nvPr/>
        </p:nvGrpSpPr>
        <p:grpSpPr>
          <a:xfrm>
            <a:off x="11064947" y="3428485"/>
            <a:ext cx="518448" cy="1212242"/>
            <a:chOff x="11058573" y="3399165"/>
            <a:chExt cx="518448" cy="1212242"/>
          </a:xfrm>
        </p:grpSpPr>
        <p:grpSp>
          <p:nvGrpSpPr>
            <p:cNvPr id="715" name="Group 310">
              <a:extLst>
                <a:ext uri="{FF2B5EF4-FFF2-40B4-BE49-F238E27FC236}">
                  <a16:creationId xmlns:a16="http://schemas.microsoft.com/office/drawing/2014/main" id="{1F9BA1B9-7860-4D98-A801-D9AC2B0C3675}"/>
                </a:ext>
              </a:extLst>
            </p:cNvPr>
            <p:cNvGrpSpPr/>
            <p:nvPr/>
          </p:nvGrpSpPr>
          <p:grpSpPr>
            <a:xfrm>
              <a:off x="11087182" y="4159591"/>
              <a:ext cx="489839" cy="451816"/>
              <a:chOff x="5103720" y="2693365"/>
              <a:chExt cx="611650" cy="414788"/>
            </a:xfrm>
          </p:grpSpPr>
          <p:cxnSp>
            <p:nvCxnSpPr>
              <p:cNvPr id="722" name="Straight Connector 317">
                <a:extLst>
                  <a:ext uri="{FF2B5EF4-FFF2-40B4-BE49-F238E27FC236}">
                    <a16:creationId xmlns:a16="http://schemas.microsoft.com/office/drawing/2014/main" id="{1963B480-42A3-4715-A4F2-5A008FD52D18}"/>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723" name="Group 318">
                <a:extLst>
                  <a:ext uri="{FF2B5EF4-FFF2-40B4-BE49-F238E27FC236}">
                    <a16:creationId xmlns:a16="http://schemas.microsoft.com/office/drawing/2014/main" id="{1B64CB84-CCA6-442B-AD15-8B1D5DE0ADC2}"/>
                  </a:ext>
                </a:extLst>
              </p:cNvPr>
              <p:cNvGrpSpPr/>
              <p:nvPr/>
            </p:nvGrpSpPr>
            <p:grpSpPr>
              <a:xfrm>
                <a:off x="5275406" y="2693365"/>
                <a:ext cx="439964" cy="414788"/>
                <a:chOff x="5275406" y="2711455"/>
                <a:chExt cx="452949" cy="405518"/>
              </a:xfrm>
            </p:grpSpPr>
            <p:pic>
              <p:nvPicPr>
                <p:cNvPr id="724" name="Picture 319" descr="server_rack.png">
                  <a:extLst>
                    <a:ext uri="{FF2B5EF4-FFF2-40B4-BE49-F238E27FC236}">
                      <a16:creationId xmlns:a16="http://schemas.microsoft.com/office/drawing/2014/main" id="{D4B26CD9-5EE0-43F5-8C25-F41DB2CE95F8}"/>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725" name="Picture 320" descr="server_rack.png">
                  <a:extLst>
                    <a:ext uri="{FF2B5EF4-FFF2-40B4-BE49-F238E27FC236}">
                      <a16:creationId xmlns:a16="http://schemas.microsoft.com/office/drawing/2014/main" id="{B56631D4-FA4B-4CD4-BEB6-A1410FC6062A}"/>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726" name="Picture 321" descr="server_rack.png">
                  <a:extLst>
                    <a:ext uri="{FF2B5EF4-FFF2-40B4-BE49-F238E27FC236}">
                      <a16:creationId xmlns:a16="http://schemas.microsoft.com/office/drawing/2014/main" id="{85214C8D-4FF8-4EB5-8C62-48D72BD0B496}"/>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716" name="Group 311">
              <a:extLst>
                <a:ext uri="{FF2B5EF4-FFF2-40B4-BE49-F238E27FC236}">
                  <a16:creationId xmlns:a16="http://schemas.microsoft.com/office/drawing/2014/main" id="{4E7A57CF-19EE-48CC-9386-D75DC0CC08A3}"/>
                </a:ext>
              </a:extLst>
            </p:cNvPr>
            <p:cNvGrpSpPr/>
            <p:nvPr/>
          </p:nvGrpSpPr>
          <p:grpSpPr>
            <a:xfrm>
              <a:off x="11058573" y="3399165"/>
              <a:ext cx="423724" cy="405973"/>
              <a:chOff x="5103720" y="2693365"/>
              <a:chExt cx="611650" cy="414788"/>
            </a:xfrm>
          </p:grpSpPr>
          <p:cxnSp>
            <p:nvCxnSpPr>
              <p:cNvPr id="717" name="Straight Connector 312">
                <a:extLst>
                  <a:ext uri="{FF2B5EF4-FFF2-40B4-BE49-F238E27FC236}">
                    <a16:creationId xmlns:a16="http://schemas.microsoft.com/office/drawing/2014/main" id="{144A6CE0-87DD-4D5B-9695-E78FA49A5581}"/>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718" name="Group 313">
                <a:extLst>
                  <a:ext uri="{FF2B5EF4-FFF2-40B4-BE49-F238E27FC236}">
                    <a16:creationId xmlns:a16="http://schemas.microsoft.com/office/drawing/2014/main" id="{5E4B01F9-5BB3-4D6C-A6A3-E2786D09CC1D}"/>
                  </a:ext>
                </a:extLst>
              </p:cNvPr>
              <p:cNvGrpSpPr/>
              <p:nvPr/>
            </p:nvGrpSpPr>
            <p:grpSpPr>
              <a:xfrm>
                <a:off x="5275406" y="2693365"/>
                <a:ext cx="439964" cy="414788"/>
                <a:chOff x="5275406" y="2711455"/>
                <a:chExt cx="452949" cy="405518"/>
              </a:xfrm>
            </p:grpSpPr>
            <p:pic>
              <p:nvPicPr>
                <p:cNvPr id="719" name="Picture 314" descr="server_rack.png">
                  <a:extLst>
                    <a:ext uri="{FF2B5EF4-FFF2-40B4-BE49-F238E27FC236}">
                      <a16:creationId xmlns:a16="http://schemas.microsoft.com/office/drawing/2014/main" id="{C40DFC8E-7D18-4611-AF21-B6D230999F0E}"/>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720" name="Picture 315" descr="server_rack.png">
                  <a:extLst>
                    <a:ext uri="{FF2B5EF4-FFF2-40B4-BE49-F238E27FC236}">
                      <a16:creationId xmlns:a16="http://schemas.microsoft.com/office/drawing/2014/main" id="{836F644D-0461-42C1-8722-552DDFB40204}"/>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721" name="Picture 316" descr="server_rack.png">
                  <a:extLst>
                    <a:ext uri="{FF2B5EF4-FFF2-40B4-BE49-F238E27FC236}">
                      <a16:creationId xmlns:a16="http://schemas.microsoft.com/office/drawing/2014/main" id="{63EC9D42-F326-49CF-B6BF-F019E4133034}"/>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727" name="Group 590">
            <a:extLst>
              <a:ext uri="{FF2B5EF4-FFF2-40B4-BE49-F238E27FC236}">
                <a16:creationId xmlns:a16="http://schemas.microsoft.com/office/drawing/2014/main" id="{107AD89A-6DF5-4818-A1A7-6D598A5D91FF}"/>
              </a:ext>
            </a:extLst>
          </p:cNvPr>
          <p:cNvGrpSpPr>
            <a:grpSpLocks/>
          </p:cNvGrpSpPr>
          <p:nvPr/>
        </p:nvGrpSpPr>
        <p:grpSpPr bwMode="auto">
          <a:xfrm flipH="1">
            <a:off x="7980855" y="4900161"/>
            <a:ext cx="345630" cy="320302"/>
            <a:chOff x="2839" y="3501"/>
            <a:chExt cx="755" cy="803"/>
          </a:xfrm>
        </p:grpSpPr>
        <p:pic>
          <p:nvPicPr>
            <p:cNvPr id="728" name="Picture 591" descr="desktop_computer_stylized_medium">
              <a:extLst>
                <a:ext uri="{FF2B5EF4-FFF2-40B4-BE49-F238E27FC236}">
                  <a16:creationId xmlns:a16="http://schemas.microsoft.com/office/drawing/2014/main" id="{D5696796-3C40-4156-A1B2-3F1E7189F0BB}"/>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9" name="Freeform 592">
              <a:extLst>
                <a:ext uri="{FF2B5EF4-FFF2-40B4-BE49-F238E27FC236}">
                  <a16:creationId xmlns:a16="http://schemas.microsoft.com/office/drawing/2014/main" id="{FE23B73E-E5BD-4074-9EF9-BB508D772482}"/>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730" name="Group 1064">
            <a:extLst>
              <a:ext uri="{FF2B5EF4-FFF2-40B4-BE49-F238E27FC236}">
                <a16:creationId xmlns:a16="http://schemas.microsoft.com/office/drawing/2014/main" id="{54604F26-7CE4-4DFF-8DB6-A4CE0EC541D0}"/>
              </a:ext>
            </a:extLst>
          </p:cNvPr>
          <p:cNvGrpSpPr>
            <a:grpSpLocks/>
          </p:cNvGrpSpPr>
          <p:nvPr/>
        </p:nvGrpSpPr>
        <p:grpSpPr bwMode="auto">
          <a:xfrm>
            <a:off x="9201681" y="5852809"/>
            <a:ext cx="310186" cy="307808"/>
            <a:chOff x="877" y="1008"/>
            <a:chExt cx="2747" cy="2591"/>
          </a:xfrm>
        </p:grpSpPr>
        <p:pic>
          <p:nvPicPr>
            <p:cNvPr id="731" name="Picture 1065" descr="antenna_stylized">
              <a:extLst>
                <a:ext uri="{FF2B5EF4-FFF2-40B4-BE49-F238E27FC236}">
                  <a16:creationId xmlns:a16="http://schemas.microsoft.com/office/drawing/2014/main" id="{58862003-5267-4300-B50B-651CFD35B649}"/>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2" name="Picture 1066" descr="laptop_keyboard">
              <a:extLst>
                <a:ext uri="{FF2B5EF4-FFF2-40B4-BE49-F238E27FC236}">
                  <a16:creationId xmlns:a16="http://schemas.microsoft.com/office/drawing/2014/main" id="{740553D8-F93A-4AED-9AA9-3225F2AFC5B5}"/>
                </a:ext>
              </a:extLst>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3" name="Freeform 1067">
              <a:extLst>
                <a:ext uri="{FF2B5EF4-FFF2-40B4-BE49-F238E27FC236}">
                  <a16:creationId xmlns:a16="http://schemas.microsoft.com/office/drawing/2014/main" id="{DA96E632-9B09-4361-A80A-6AC4E914EB32}"/>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pic>
          <p:nvPicPr>
            <p:cNvPr id="734" name="Picture 1068" descr="screen">
              <a:extLst>
                <a:ext uri="{FF2B5EF4-FFF2-40B4-BE49-F238E27FC236}">
                  <a16:creationId xmlns:a16="http://schemas.microsoft.com/office/drawing/2014/main" id="{726333B3-B03D-4A3F-A034-3B2DAF07C1F4}"/>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5" name="Freeform 1069">
              <a:extLst>
                <a:ext uri="{FF2B5EF4-FFF2-40B4-BE49-F238E27FC236}">
                  <a16:creationId xmlns:a16="http://schemas.microsoft.com/office/drawing/2014/main" id="{D40DE1D7-BE95-4C40-A347-D7444E9C32DC}"/>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36" name="Freeform 1070">
              <a:extLst>
                <a:ext uri="{FF2B5EF4-FFF2-40B4-BE49-F238E27FC236}">
                  <a16:creationId xmlns:a16="http://schemas.microsoft.com/office/drawing/2014/main" id="{1323B643-ACC9-44B2-8669-56F09BC0809D}"/>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37" name="Freeform 1071">
              <a:extLst>
                <a:ext uri="{FF2B5EF4-FFF2-40B4-BE49-F238E27FC236}">
                  <a16:creationId xmlns:a16="http://schemas.microsoft.com/office/drawing/2014/main" id="{A895EDD4-9FF0-40C1-9975-119C155FA740}"/>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38" name="Freeform 1072">
              <a:extLst>
                <a:ext uri="{FF2B5EF4-FFF2-40B4-BE49-F238E27FC236}">
                  <a16:creationId xmlns:a16="http://schemas.microsoft.com/office/drawing/2014/main" id="{48640E4C-436F-4B95-AA9D-8E43D744F208}"/>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39" name="Freeform 1073">
              <a:extLst>
                <a:ext uri="{FF2B5EF4-FFF2-40B4-BE49-F238E27FC236}">
                  <a16:creationId xmlns:a16="http://schemas.microsoft.com/office/drawing/2014/main" id="{89B6BAA4-8DB2-4EBC-9681-95C0C128F232}"/>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40" name="Freeform 1074">
              <a:extLst>
                <a:ext uri="{FF2B5EF4-FFF2-40B4-BE49-F238E27FC236}">
                  <a16:creationId xmlns:a16="http://schemas.microsoft.com/office/drawing/2014/main" id="{ED9F5E92-6B07-43D2-8155-595C7C30C52E}"/>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nvGrpSpPr>
            <p:cNvPr id="741" name="Group 1075">
              <a:extLst>
                <a:ext uri="{FF2B5EF4-FFF2-40B4-BE49-F238E27FC236}">
                  <a16:creationId xmlns:a16="http://schemas.microsoft.com/office/drawing/2014/main" id="{56559EE0-53E5-47F5-86C7-DD9013903ECB}"/>
                </a:ext>
              </a:extLst>
            </p:cNvPr>
            <p:cNvGrpSpPr>
              <a:grpSpLocks/>
            </p:cNvGrpSpPr>
            <p:nvPr/>
          </p:nvGrpSpPr>
          <p:grpSpPr bwMode="auto">
            <a:xfrm>
              <a:off x="1709" y="3008"/>
              <a:ext cx="507" cy="234"/>
              <a:chOff x="1740" y="2642"/>
              <a:chExt cx="752" cy="327"/>
            </a:xfrm>
          </p:grpSpPr>
          <p:sp>
            <p:nvSpPr>
              <p:cNvPr id="748" name="Freeform 1076">
                <a:extLst>
                  <a:ext uri="{FF2B5EF4-FFF2-40B4-BE49-F238E27FC236}">
                    <a16:creationId xmlns:a16="http://schemas.microsoft.com/office/drawing/2014/main" id="{FE11EEBE-7FB5-4BE6-8EE9-17AB6A7C8744}"/>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49" name="Freeform 1077">
                <a:extLst>
                  <a:ext uri="{FF2B5EF4-FFF2-40B4-BE49-F238E27FC236}">
                    <a16:creationId xmlns:a16="http://schemas.microsoft.com/office/drawing/2014/main" id="{2D31B98A-5486-4228-B29B-186859BE2A40}"/>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50" name="Freeform 1078">
                <a:extLst>
                  <a:ext uri="{FF2B5EF4-FFF2-40B4-BE49-F238E27FC236}">
                    <a16:creationId xmlns:a16="http://schemas.microsoft.com/office/drawing/2014/main" id="{389B403C-25EB-4FBA-9A7B-BF30DFB72160}"/>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51" name="Freeform 1079">
                <a:extLst>
                  <a:ext uri="{FF2B5EF4-FFF2-40B4-BE49-F238E27FC236}">
                    <a16:creationId xmlns:a16="http://schemas.microsoft.com/office/drawing/2014/main" id="{9B118DD2-025A-4D8D-884A-F5131503AF6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52" name="Freeform 1080">
                <a:extLst>
                  <a:ext uri="{FF2B5EF4-FFF2-40B4-BE49-F238E27FC236}">
                    <a16:creationId xmlns:a16="http://schemas.microsoft.com/office/drawing/2014/main" id="{035FA5FF-6BD9-4902-A19B-F50913174014}"/>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53" name="Freeform 1081">
                <a:extLst>
                  <a:ext uri="{FF2B5EF4-FFF2-40B4-BE49-F238E27FC236}">
                    <a16:creationId xmlns:a16="http://schemas.microsoft.com/office/drawing/2014/main" id="{2D044DBF-C1B6-4042-95D5-476DA3E1548F}"/>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sp>
          <p:nvSpPr>
            <p:cNvPr id="742" name="Freeform 1082">
              <a:extLst>
                <a:ext uri="{FF2B5EF4-FFF2-40B4-BE49-F238E27FC236}">
                  <a16:creationId xmlns:a16="http://schemas.microsoft.com/office/drawing/2014/main" id="{4960B679-C590-424F-AD21-CE2BEAD6F715}"/>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43" name="Freeform 1083">
              <a:extLst>
                <a:ext uri="{FF2B5EF4-FFF2-40B4-BE49-F238E27FC236}">
                  <a16:creationId xmlns:a16="http://schemas.microsoft.com/office/drawing/2014/main" id="{302B0FED-A136-4629-9A60-1F767C6318E7}"/>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44" name="Freeform 1084">
              <a:extLst>
                <a:ext uri="{FF2B5EF4-FFF2-40B4-BE49-F238E27FC236}">
                  <a16:creationId xmlns:a16="http://schemas.microsoft.com/office/drawing/2014/main" id="{AF83C41B-74F7-4060-B4A7-B003202BD1F1}"/>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45" name="Freeform 1085">
              <a:extLst>
                <a:ext uri="{FF2B5EF4-FFF2-40B4-BE49-F238E27FC236}">
                  <a16:creationId xmlns:a16="http://schemas.microsoft.com/office/drawing/2014/main" id="{DDE94E9D-E839-4B34-95FE-3DEB96383F4A}"/>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46" name="Freeform 1086">
              <a:extLst>
                <a:ext uri="{FF2B5EF4-FFF2-40B4-BE49-F238E27FC236}">
                  <a16:creationId xmlns:a16="http://schemas.microsoft.com/office/drawing/2014/main" id="{5ED3DA10-541B-4D06-B562-2849A9306B4E}"/>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47" name="Freeform 1087">
              <a:extLst>
                <a:ext uri="{FF2B5EF4-FFF2-40B4-BE49-F238E27FC236}">
                  <a16:creationId xmlns:a16="http://schemas.microsoft.com/office/drawing/2014/main" id="{2E7CF2E9-A9A4-4395-95F4-5177409E7AC2}"/>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754" name="Group 590">
            <a:extLst>
              <a:ext uri="{FF2B5EF4-FFF2-40B4-BE49-F238E27FC236}">
                <a16:creationId xmlns:a16="http://schemas.microsoft.com/office/drawing/2014/main" id="{F3266602-B789-4911-A99A-790DD81CF059}"/>
              </a:ext>
            </a:extLst>
          </p:cNvPr>
          <p:cNvGrpSpPr>
            <a:grpSpLocks/>
          </p:cNvGrpSpPr>
          <p:nvPr/>
        </p:nvGrpSpPr>
        <p:grpSpPr bwMode="auto">
          <a:xfrm flipH="1">
            <a:off x="8153909" y="5504657"/>
            <a:ext cx="345630" cy="320302"/>
            <a:chOff x="2839" y="3501"/>
            <a:chExt cx="755" cy="803"/>
          </a:xfrm>
        </p:grpSpPr>
        <p:pic>
          <p:nvPicPr>
            <p:cNvPr id="755" name="Picture 591" descr="desktop_computer_stylized_medium">
              <a:extLst>
                <a:ext uri="{FF2B5EF4-FFF2-40B4-BE49-F238E27FC236}">
                  <a16:creationId xmlns:a16="http://schemas.microsoft.com/office/drawing/2014/main" id="{5A5DCC2A-747A-4426-919B-C5A67D5C3D95}"/>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6" name="Freeform 592">
              <a:extLst>
                <a:ext uri="{FF2B5EF4-FFF2-40B4-BE49-F238E27FC236}">
                  <a16:creationId xmlns:a16="http://schemas.microsoft.com/office/drawing/2014/main" id="{9EA7EE06-D2BB-4E6B-A0CC-5DBC00CC5E16}"/>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757" name="Group 590">
            <a:extLst>
              <a:ext uri="{FF2B5EF4-FFF2-40B4-BE49-F238E27FC236}">
                <a16:creationId xmlns:a16="http://schemas.microsoft.com/office/drawing/2014/main" id="{243018E3-F604-4715-9B58-1AAF15310D90}"/>
              </a:ext>
            </a:extLst>
          </p:cNvPr>
          <p:cNvGrpSpPr>
            <a:grpSpLocks/>
          </p:cNvGrpSpPr>
          <p:nvPr/>
        </p:nvGrpSpPr>
        <p:grpSpPr bwMode="auto">
          <a:xfrm flipH="1">
            <a:off x="8552134" y="5526130"/>
            <a:ext cx="345630" cy="320302"/>
            <a:chOff x="2839" y="3501"/>
            <a:chExt cx="755" cy="803"/>
          </a:xfrm>
        </p:grpSpPr>
        <p:pic>
          <p:nvPicPr>
            <p:cNvPr id="758" name="Picture 591" descr="desktop_computer_stylized_medium">
              <a:extLst>
                <a:ext uri="{FF2B5EF4-FFF2-40B4-BE49-F238E27FC236}">
                  <a16:creationId xmlns:a16="http://schemas.microsoft.com/office/drawing/2014/main" id="{76069314-9F01-445D-B05C-1444BC41E81A}"/>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9" name="Freeform 592">
              <a:extLst>
                <a:ext uri="{FF2B5EF4-FFF2-40B4-BE49-F238E27FC236}">
                  <a16:creationId xmlns:a16="http://schemas.microsoft.com/office/drawing/2014/main" id="{3EC33AFC-5B7C-42F9-9EB3-CCBA6E8D8478}"/>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760" name="Group 1064">
            <a:extLst>
              <a:ext uri="{FF2B5EF4-FFF2-40B4-BE49-F238E27FC236}">
                <a16:creationId xmlns:a16="http://schemas.microsoft.com/office/drawing/2014/main" id="{8620BA70-A40A-463D-B9A0-E0E888FA8682}"/>
              </a:ext>
            </a:extLst>
          </p:cNvPr>
          <p:cNvGrpSpPr>
            <a:grpSpLocks/>
          </p:cNvGrpSpPr>
          <p:nvPr/>
        </p:nvGrpSpPr>
        <p:grpSpPr bwMode="auto">
          <a:xfrm>
            <a:off x="9534746" y="5795138"/>
            <a:ext cx="319264" cy="253379"/>
            <a:chOff x="877" y="1008"/>
            <a:chExt cx="2747" cy="2591"/>
          </a:xfrm>
        </p:grpSpPr>
        <p:pic>
          <p:nvPicPr>
            <p:cNvPr id="761" name="Picture 1065" descr="antenna_stylized">
              <a:extLst>
                <a:ext uri="{FF2B5EF4-FFF2-40B4-BE49-F238E27FC236}">
                  <a16:creationId xmlns:a16="http://schemas.microsoft.com/office/drawing/2014/main" id="{7D8AB422-154E-4375-820F-6125090AFBD6}"/>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2" name="Picture 1066" descr="laptop_keyboard">
              <a:extLst>
                <a:ext uri="{FF2B5EF4-FFF2-40B4-BE49-F238E27FC236}">
                  <a16:creationId xmlns:a16="http://schemas.microsoft.com/office/drawing/2014/main" id="{9C7DC2C7-F8D6-4FD9-8EA0-3E663EF39DCC}"/>
                </a:ext>
              </a:extLst>
            </p:cNvPr>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3" name="Freeform 1067">
              <a:extLst>
                <a:ext uri="{FF2B5EF4-FFF2-40B4-BE49-F238E27FC236}">
                  <a16:creationId xmlns:a16="http://schemas.microsoft.com/office/drawing/2014/main" id="{527ED413-CD9F-4E36-88F5-1DE6E6C3458C}"/>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pic>
          <p:nvPicPr>
            <p:cNvPr id="764" name="Picture 1068" descr="screen">
              <a:extLst>
                <a:ext uri="{FF2B5EF4-FFF2-40B4-BE49-F238E27FC236}">
                  <a16:creationId xmlns:a16="http://schemas.microsoft.com/office/drawing/2014/main" id="{82B32C4A-4779-410A-B260-79C678F4F5FC}"/>
                </a:ext>
              </a:extLst>
            </p:cNvPr>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5" name="Freeform 1069">
              <a:extLst>
                <a:ext uri="{FF2B5EF4-FFF2-40B4-BE49-F238E27FC236}">
                  <a16:creationId xmlns:a16="http://schemas.microsoft.com/office/drawing/2014/main" id="{503ED95C-4341-4693-B48A-6C40E2DDC1E5}"/>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66" name="Freeform 1070">
              <a:extLst>
                <a:ext uri="{FF2B5EF4-FFF2-40B4-BE49-F238E27FC236}">
                  <a16:creationId xmlns:a16="http://schemas.microsoft.com/office/drawing/2014/main" id="{8330984D-5BD1-418E-8A5E-20398E6203E7}"/>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67" name="Freeform 1071">
              <a:extLst>
                <a:ext uri="{FF2B5EF4-FFF2-40B4-BE49-F238E27FC236}">
                  <a16:creationId xmlns:a16="http://schemas.microsoft.com/office/drawing/2014/main" id="{F47308E2-2758-48AF-865F-C5697765D522}"/>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68" name="Freeform 1072">
              <a:extLst>
                <a:ext uri="{FF2B5EF4-FFF2-40B4-BE49-F238E27FC236}">
                  <a16:creationId xmlns:a16="http://schemas.microsoft.com/office/drawing/2014/main" id="{EBAD4F4D-E8D5-40B6-A343-E19DF2DDCE57}"/>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69" name="Freeform 1073">
              <a:extLst>
                <a:ext uri="{FF2B5EF4-FFF2-40B4-BE49-F238E27FC236}">
                  <a16:creationId xmlns:a16="http://schemas.microsoft.com/office/drawing/2014/main" id="{7F3E8420-AE7B-4C3D-BDC4-758B0E693DBE}"/>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70" name="Freeform 1074">
              <a:extLst>
                <a:ext uri="{FF2B5EF4-FFF2-40B4-BE49-F238E27FC236}">
                  <a16:creationId xmlns:a16="http://schemas.microsoft.com/office/drawing/2014/main" id="{BF4D5F7B-4DFE-4986-B94A-AB98363B351C}"/>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nvGrpSpPr>
            <p:cNvPr id="771" name="Group 1075">
              <a:extLst>
                <a:ext uri="{FF2B5EF4-FFF2-40B4-BE49-F238E27FC236}">
                  <a16:creationId xmlns:a16="http://schemas.microsoft.com/office/drawing/2014/main" id="{9782BD42-AD43-4860-AD0D-3D7BB477094B}"/>
                </a:ext>
              </a:extLst>
            </p:cNvPr>
            <p:cNvGrpSpPr>
              <a:grpSpLocks/>
            </p:cNvGrpSpPr>
            <p:nvPr/>
          </p:nvGrpSpPr>
          <p:grpSpPr bwMode="auto">
            <a:xfrm>
              <a:off x="1709" y="3008"/>
              <a:ext cx="507" cy="234"/>
              <a:chOff x="1740" y="2642"/>
              <a:chExt cx="752" cy="327"/>
            </a:xfrm>
          </p:grpSpPr>
          <p:sp>
            <p:nvSpPr>
              <p:cNvPr id="778" name="Freeform 1076">
                <a:extLst>
                  <a:ext uri="{FF2B5EF4-FFF2-40B4-BE49-F238E27FC236}">
                    <a16:creationId xmlns:a16="http://schemas.microsoft.com/office/drawing/2014/main" id="{B4523B76-AA0E-4B08-A15A-4FD0B35FD86F}"/>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79" name="Freeform 1077">
                <a:extLst>
                  <a:ext uri="{FF2B5EF4-FFF2-40B4-BE49-F238E27FC236}">
                    <a16:creationId xmlns:a16="http://schemas.microsoft.com/office/drawing/2014/main" id="{B46BBF32-B490-4E6D-86BE-37CC7612C52D}"/>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80" name="Freeform 1078">
                <a:extLst>
                  <a:ext uri="{FF2B5EF4-FFF2-40B4-BE49-F238E27FC236}">
                    <a16:creationId xmlns:a16="http://schemas.microsoft.com/office/drawing/2014/main" id="{825054F6-13FB-419B-9745-5492FF66259C}"/>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81" name="Freeform 1079">
                <a:extLst>
                  <a:ext uri="{FF2B5EF4-FFF2-40B4-BE49-F238E27FC236}">
                    <a16:creationId xmlns:a16="http://schemas.microsoft.com/office/drawing/2014/main" id="{CAB810B3-CD26-41F4-80E7-B457938F37A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82" name="Freeform 1080">
                <a:extLst>
                  <a:ext uri="{FF2B5EF4-FFF2-40B4-BE49-F238E27FC236}">
                    <a16:creationId xmlns:a16="http://schemas.microsoft.com/office/drawing/2014/main" id="{339CBC1A-8909-4065-9292-038F65FC056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83" name="Freeform 1081">
                <a:extLst>
                  <a:ext uri="{FF2B5EF4-FFF2-40B4-BE49-F238E27FC236}">
                    <a16:creationId xmlns:a16="http://schemas.microsoft.com/office/drawing/2014/main" id="{31B87B07-E24D-4725-942F-DDB542D1198F}"/>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sp>
          <p:nvSpPr>
            <p:cNvPr id="772" name="Freeform 1082">
              <a:extLst>
                <a:ext uri="{FF2B5EF4-FFF2-40B4-BE49-F238E27FC236}">
                  <a16:creationId xmlns:a16="http://schemas.microsoft.com/office/drawing/2014/main" id="{0ADCD8BC-DDA7-4248-AD41-1A152330B319}"/>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73" name="Freeform 1083">
              <a:extLst>
                <a:ext uri="{FF2B5EF4-FFF2-40B4-BE49-F238E27FC236}">
                  <a16:creationId xmlns:a16="http://schemas.microsoft.com/office/drawing/2014/main" id="{E643FEA0-6E56-4214-BA06-6C422F82F075}"/>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74" name="Freeform 1084">
              <a:extLst>
                <a:ext uri="{FF2B5EF4-FFF2-40B4-BE49-F238E27FC236}">
                  <a16:creationId xmlns:a16="http://schemas.microsoft.com/office/drawing/2014/main" id="{091EF9A0-B5C2-4E24-B590-F70C426378E3}"/>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75" name="Freeform 1085">
              <a:extLst>
                <a:ext uri="{FF2B5EF4-FFF2-40B4-BE49-F238E27FC236}">
                  <a16:creationId xmlns:a16="http://schemas.microsoft.com/office/drawing/2014/main" id="{37A6C0ED-EB54-4B99-94AF-394CCE4C3E73}"/>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76" name="Freeform 1086">
              <a:extLst>
                <a:ext uri="{FF2B5EF4-FFF2-40B4-BE49-F238E27FC236}">
                  <a16:creationId xmlns:a16="http://schemas.microsoft.com/office/drawing/2014/main" id="{52E93843-D9E1-43DC-BF7D-7477332A157B}"/>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77" name="Freeform 1087">
              <a:extLst>
                <a:ext uri="{FF2B5EF4-FFF2-40B4-BE49-F238E27FC236}">
                  <a16:creationId xmlns:a16="http://schemas.microsoft.com/office/drawing/2014/main" id="{175FC9F4-E4FD-487D-93FA-7B3B39FA6827}"/>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sp>
        <p:nvSpPr>
          <p:cNvPr id="784" name="Freeform 984">
            <a:extLst>
              <a:ext uri="{FF2B5EF4-FFF2-40B4-BE49-F238E27FC236}">
                <a16:creationId xmlns:a16="http://schemas.microsoft.com/office/drawing/2014/main" id="{3E36CB23-298B-4CCF-B8CA-6EFA6884E17E}"/>
              </a:ext>
            </a:extLst>
          </p:cNvPr>
          <p:cNvSpPr>
            <a:spLocks/>
          </p:cNvSpPr>
          <p:nvPr/>
        </p:nvSpPr>
        <p:spPr bwMode="auto">
          <a:xfrm>
            <a:off x="10153593" y="5636971"/>
            <a:ext cx="34049" cy="332924"/>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85" name="Freeform 986">
            <a:extLst>
              <a:ext uri="{FF2B5EF4-FFF2-40B4-BE49-F238E27FC236}">
                <a16:creationId xmlns:a16="http://schemas.microsoft.com/office/drawing/2014/main" id="{AAAEA9E8-7865-410F-A1D0-36E6F72BBC03}"/>
              </a:ext>
            </a:extLst>
          </p:cNvPr>
          <p:cNvSpPr>
            <a:spLocks/>
          </p:cNvSpPr>
          <p:nvPr/>
        </p:nvSpPr>
        <p:spPr bwMode="auto">
          <a:xfrm>
            <a:off x="10159970" y="5656923"/>
            <a:ext cx="20333" cy="308020"/>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86" name="Freeform 987">
            <a:extLst>
              <a:ext uri="{FF2B5EF4-FFF2-40B4-BE49-F238E27FC236}">
                <a16:creationId xmlns:a16="http://schemas.microsoft.com/office/drawing/2014/main" id="{D88BD3B2-B358-4A91-A6B6-A4D363325070}"/>
              </a:ext>
            </a:extLst>
          </p:cNvPr>
          <p:cNvSpPr>
            <a:spLocks/>
          </p:cNvSpPr>
          <p:nvPr/>
        </p:nvSpPr>
        <p:spPr bwMode="auto">
          <a:xfrm>
            <a:off x="10155518" y="5812753"/>
            <a:ext cx="31643" cy="27525"/>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87" name="Rectangle 988">
            <a:extLst>
              <a:ext uri="{FF2B5EF4-FFF2-40B4-BE49-F238E27FC236}">
                <a16:creationId xmlns:a16="http://schemas.microsoft.com/office/drawing/2014/main" id="{1A4F548F-7C4A-4C20-8114-4294282341C3}"/>
              </a:ext>
            </a:extLst>
          </p:cNvPr>
          <p:cNvSpPr>
            <a:spLocks noChangeArrowheads="1"/>
          </p:cNvSpPr>
          <p:nvPr/>
        </p:nvSpPr>
        <p:spPr bwMode="auto">
          <a:xfrm>
            <a:off x="10026299" y="5674399"/>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788" name="Group 989">
            <a:extLst>
              <a:ext uri="{FF2B5EF4-FFF2-40B4-BE49-F238E27FC236}">
                <a16:creationId xmlns:a16="http://schemas.microsoft.com/office/drawing/2014/main" id="{AED639FF-FFE6-4F73-9913-5F99E65E13C2}"/>
              </a:ext>
            </a:extLst>
          </p:cNvPr>
          <p:cNvGrpSpPr>
            <a:grpSpLocks/>
          </p:cNvGrpSpPr>
          <p:nvPr/>
        </p:nvGrpSpPr>
        <p:grpSpPr bwMode="auto">
          <a:xfrm>
            <a:off x="10091149" y="5671195"/>
            <a:ext cx="69903" cy="21117"/>
            <a:chOff x="614" y="2568"/>
            <a:chExt cx="725" cy="139"/>
          </a:xfrm>
        </p:grpSpPr>
        <p:sp>
          <p:nvSpPr>
            <p:cNvPr id="789" name="AutoShape 990">
              <a:extLst>
                <a:ext uri="{FF2B5EF4-FFF2-40B4-BE49-F238E27FC236}">
                  <a16:creationId xmlns:a16="http://schemas.microsoft.com/office/drawing/2014/main" id="{62D06AD4-26B7-43BC-9609-6F626E569035}"/>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790" name="AutoShape 991">
              <a:extLst>
                <a:ext uri="{FF2B5EF4-FFF2-40B4-BE49-F238E27FC236}">
                  <a16:creationId xmlns:a16="http://schemas.microsoft.com/office/drawing/2014/main" id="{76B832F4-5B43-4FD5-92B9-9C6EB5F7B77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791" name="Rectangle 992">
            <a:extLst>
              <a:ext uri="{FF2B5EF4-FFF2-40B4-BE49-F238E27FC236}">
                <a16:creationId xmlns:a16="http://schemas.microsoft.com/office/drawing/2014/main" id="{90FA8FF3-DDE3-469E-8C66-B0564CC8AE37}"/>
              </a:ext>
            </a:extLst>
          </p:cNvPr>
          <p:cNvSpPr>
            <a:spLocks noChangeArrowheads="1"/>
          </p:cNvSpPr>
          <p:nvPr/>
        </p:nvSpPr>
        <p:spPr bwMode="auto">
          <a:xfrm>
            <a:off x="10027502" y="5722750"/>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792" name="Group 993">
            <a:extLst>
              <a:ext uri="{FF2B5EF4-FFF2-40B4-BE49-F238E27FC236}">
                <a16:creationId xmlns:a16="http://schemas.microsoft.com/office/drawing/2014/main" id="{4F45D0FE-78B0-4691-A4AE-39813F5ADF0C}"/>
              </a:ext>
            </a:extLst>
          </p:cNvPr>
          <p:cNvGrpSpPr>
            <a:grpSpLocks/>
          </p:cNvGrpSpPr>
          <p:nvPr/>
        </p:nvGrpSpPr>
        <p:grpSpPr bwMode="auto">
          <a:xfrm>
            <a:off x="10090909" y="5718672"/>
            <a:ext cx="69903" cy="19515"/>
            <a:chOff x="614" y="2568"/>
            <a:chExt cx="725" cy="139"/>
          </a:xfrm>
        </p:grpSpPr>
        <p:sp>
          <p:nvSpPr>
            <p:cNvPr id="793" name="AutoShape 994">
              <a:extLst>
                <a:ext uri="{FF2B5EF4-FFF2-40B4-BE49-F238E27FC236}">
                  <a16:creationId xmlns:a16="http://schemas.microsoft.com/office/drawing/2014/main" id="{D83914C9-15CE-43A9-AECA-11A63EBDB3CB}"/>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794" name="AutoShape 995">
              <a:extLst>
                <a:ext uri="{FF2B5EF4-FFF2-40B4-BE49-F238E27FC236}">
                  <a16:creationId xmlns:a16="http://schemas.microsoft.com/office/drawing/2014/main" id="{2AA2DE2B-F8E0-4E77-A3A3-DE64D019C9EA}"/>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795" name="Rectangle 996">
            <a:extLst>
              <a:ext uri="{FF2B5EF4-FFF2-40B4-BE49-F238E27FC236}">
                <a16:creationId xmlns:a16="http://schemas.microsoft.com/office/drawing/2014/main" id="{EB98C763-EE80-4622-8B60-B38C71000B94}"/>
              </a:ext>
            </a:extLst>
          </p:cNvPr>
          <p:cNvSpPr>
            <a:spLocks noChangeArrowheads="1"/>
          </p:cNvSpPr>
          <p:nvPr/>
        </p:nvSpPr>
        <p:spPr bwMode="auto">
          <a:xfrm>
            <a:off x="10027502" y="5771101"/>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796" name="Rectangle 997">
            <a:extLst>
              <a:ext uri="{FF2B5EF4-FFF2-40B4-BE49-F238E27FC236}">
                <a16:creationId xmlns:a16="http://schemas.microsoft.com/office/drawing/2014/main" id="{82888CBC-4F57-4BF7-8281-7A3F37472BB3}"/>
              </a:ext>
            </a:extLst>
          </p:cNvPr>
          <p:cNvSpPr>
            <a:spLocks noChangeArrowheads="1"/>
          </p:cNvSpPr>
          <p:nvPr/>
        </p:nvSpPr>
        <p:spPr bwMode="auto">
          <a:xfrm>
            <a:off x="10028705" y="5814938"/>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797" name="Group 998">
            <a:extLst>
              <a:ext uri="{FF2B5EF4-FFF2-40B4-BE49-F238E27FC236}">
                <a16:creationId xmlns:a16="http://schemas.microsoft.com/office/drawing/2014/main" id="{CCB9A155-3873-42A7-9E86-20140F798C88}"/>
              </a:ext>
            </a:extLst>
          </p:cNvPr>
          <p:cNvGrpSpPr>
            <a:grpSpLocks/>
          </p:cNvGrpSpPr>
          <p:nvPr/>
        </p:nvGrpSpPr>
        <p:grpSpPr bwMode="auto">
          <a:xfrm>
            <a:off x="10089465" y="5810860"/>
            <a:ext cx="70024" cy="21991"/>
            <a:chOff x="614" y="2568"/>
            <a:chExt cx="725" cy="139"/>
          </a:xfrm>
        </p:grpSpPr>
        <p:sp>
          <p:nvSpPr>
            <p:cNvPr id="798" name="AutoShape 999">
              <a:extLst>
                <a:ext uri="{FF2B5EF4-FFF2-40B4-BE49-F238E27FC236}">
                  <a16:creationId xmlns:a16="http://schemas.microsoft.com/office/drawing/2014/main" id="{BFA784A4-952C-48EB-8DAA-F547392EF4F8}"/>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799" name="AutoShape 1000">
              <a:extLst>
                <a:ext uri="{FF2B5EF4-FFF2-40B4-BE49-F238E27FC236}">
                  <a16:creationId xmlns:a16="http://schemas.microsoft.com/office/drawing/2014/main" id="{5FF13927-02B2-4380-94A2-D34F63B5724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800" name="Freeform 1001">
            <a:extLst>
              <a:ext uri="{FF2B5EF4-FFF2-40B4-BE49-F238E27FC236}">
                <a16:creationId xmlns:a16="http://schemas.microsoft.com/office/drawing/2014/main" id="{1DD6E995-9824-417B-8148-0B3B92796E38}"/>
              </a:ext>
            </a:extLst>
          </p:cNvPr>
          <p:cNvSpPr>
            <a:spLocks/>
          </p:cNvSpPr>
          <p:nvPr/>
        </p:nvSpPr>
        <p:spPr bwMode="auto">
          <a:xfrm>
            <a:off x="10156000" y="5771101"/>
            <a:ext cx="31643" cy="27380"/>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nvGrpSpPr>
          <p:cNvPr id="801" name="Group 1002">
            <a:extLst>
              <a:ext uri="{FF2B5EF4-FFF2-40B4-BE49-F238E27FC236}">
                <a16:creationId xmlns:a16="http://schemas.microsoft.com/office/drawing/2014/main" id="{40AD2ED5-34DF-4FB5-A8F0-0CC8814094D6}"/>
              </a:ext>
            </a:extLst>
          </p:cNvPr>
          <p:cNvGrpSpPr>
            <a:grpSpLocks/>
          </p:cNvGrpSpPr>
          <p:nvPr/>
        </p:nvGrpSpPr>
        <p:grpSpPr bwMode="auto">
          <a:xfrm>
            <a:off x="10089946" y="5767169"/>
            <a:ext cx="70024" cy="20243"/>
            <a:chOff x="614" y="2568"/>
            <a:chExt cx="725" cy="139"/>
          </a:xfrm>
        </p:grpSpPr>
        <p:sp>
          <p:nvSpPr>
            <p:cNvPr id="802" name="AutoShape 1003">
              <a:extLst>
                <a:ext uri="{FF2B5EF4-FFF2-40B4-BE49-F238E27FC236}">
                  <a16:creationId xmlns:a16="http://schemas.microsoft.com/office/drawing/2014/main" id="{964BF1D4-09F1-4779-89BE-F53FE47D0F41}"/>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03" name="AutoShape 1004">
              <a:extLst>
                <a:ext uri="{FF2B5EF4-FFF2-40B4-BE49-F238E27FC236}">
                  <a16:creationId xmlns:a16="http://schemas.microsoft.com/office/drawing/2014/main" id="{B4845876-AE85-4803-8C29-B9600CEA6CB2}"/>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804" name="Rectangle 1005">
            <a:extLst>
              <a:ext uri="{FF2B5EF4-FFF2-40B4-BE49-F238E27FC236}">
                <a16:creationId xmlns:a16="http://schemas.microsoft.com/office/drawing/2014/main" id="{DA10B780-E47D-428A-98DD-6BA36B36D223}"/>
              </a:ext>
            </a:extLst>
          </p:cNvPr>
          <p:cNvSpPr>
            <a:spLocks noChangeArrowheads="1"/>
          </p:cNvSpPr>
          <p:nvPr/>
        </p:nvSpPr>
        <p:spPr bwMode="auto">
          <a:xfrm>
            <a:off x="10150946" y="5636388"/>
            <a:ext cx="8422" cy="33277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05" name="Freeform 1006">
            <a:extLst>
              <a:ext uri="{FF2B5EF4-FFF2-40B4-BE49-F238E27FC236}">
                <a16:creationId xmlns:a16="http://schemas.microsoft.com/office/drawing/2014/main" id="{49AF624E-AEA7-4904-819B-DE89C8561429}"/>
              </a:ext>
            </a:extLst>
          </p:cNvPr>
          <p:cNvSpPr>
            <a:spLocks/>
          </p:cNvSpPr>
          <p:nvPr/>
        </p:nvSpPr>
        <p:spPr bwMode="auto">
          <a:xfrm>
            <a:off x="10158887" y="5720566"/>
            <a:ext cx="28515" cy="31020"/>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06" name="Freeform 1007">
            <a:extLst>
              <a:ext uri="{FF2B5EF4-FFF2-40B4-BE49-F238E27FC236}">
                <a16:creationId xmlns:a16="http://schemas.microsoft.com/office/drawing/2014/main" id="{023A6F5E-F628-40BC-9430-DE7204D56A8F}"/>
              </a:ext>
            </a:extLst>
          </p:cNvPr>
          <p:cNvSpPr>
            <a:spLocks/>
          </p:cNvSpPr>
          <p:nvPr/>
        </p:nvSpPr>
        <p:spPr bwMode="auto">
          <a:xfrm>
            <a:off x="10159248" y="5672943"/>
            <a:ext cx="29357" cy="34953"/>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07" name="Oval 1008">
            <a:extLst>
              <a:ext uri="{FF2B5EF4-FFF2-40B4-BE49-F238E27FC236}">
                <a16:creationId xmlns:a16="http://schemas.microsoft.com/office/drawing/2014/main" id="{A95BB563-96C2-4069-AA21-28DBDCD1E91E}"/>
              </a:ext>
            </a:extLst>
          </p:cNvPr>
          <p:cNvSpPr>
            <a:spLocks noChangeArrowheads="1"/>
          </p:cNvSpPr>
          <p:nvPr/>
        </p:nvSpPr>
        <p:spPr bwMode="auto">
          <a:xfrm>
            <a:off x="10183311" y="5954166"/>
            <a:ext cx="6016" cy="1383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08" name="Freeform 1009">
            <a:extLst>
              <a:ext uri="{FF2B5EF4-FFF2-40B4-BE49-F238E27FC236}">
                <a16:creationId xmlns:a16="http://schemas.microsoft.com/office/drawing/2014/main" id="{5B8B2407-A9B0-4280-AB22-73A012C07596}"/>
              </a:ext>
            </a:extLst>
          </p:cNvPr>
          <p:cNvSpPr>
            <a:spLocks/>
          </p:cNvSpPr>
          <p:nvPr/>
        </p:nvSpPr>
        <p:spPr bwMode="auto">
          <a:xfrm>
            <a:off x="10157684" y="5954603"/>
            <a:ext cx="29477" cy="29127"/>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09" name="AutoShape 1010">
            <a:extLst>
              <a:ext uri="{FF2B5EF4-FFF2-40B4-BE49-F238E27FC236}">
                <a16:creationId xmlns:a16="http://schemas.microsoft.com/office/drawing/2014/main" id="{A932B914-7DB8-4A3E-AC35-E2ECD53C86C7}"/>
              </a:ext>
            </a:extLst>
          </p:cNvPr>
          <p:cNvSpPr>
            <a:spLocks noChangeArrowheads="1"/>
          </p:cNvSpPr>
          <p:nvPr/>
        </p:nvSpPr>
        <p:spPr bwMode="auto">
          <a:xfrm>
            <a:off x="10017877" y="5963487"/>
            <a:ext cx="143898" cy="21845"/>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10" name="AutoShape 1011">
            <a:extLst>
              <a:ext uri="{FF2B5EF4-FFF2-40B4-BE49-F238E27FC236}">
                <a16:creationId xmlns:a16="http://schemas.microsoft.com/office/drawing/2014/main" id="{C8E0708D-EAFE-4F02-AFBE-630AB52D582B}"/>
              </a:ext>
            </a:extLst>
          </p:cNvPr>
          <p:cNvSpPr>
            <a:spLocks noChangeArrowheads="1"/>
          </p:cNvSpPr>
          <p:nvPr/>
        </p:nvSpPr>
        <p:spPr bwMode="auto">
          <a:xfrm>
            <a:off x="10026299" y="5969166"/>
            <a:ext cx="128257" cy="1150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11" name="Oval 1012">
            <a:extLst>
              <a:ext uri="{FF2B5EF4-FFF2-40B4-BE49-F238E27FC236}">
                <a16:creationId xmlns:a16="http://schemas.microsoft.com/office/drawing/2014/main" id="{97E147DD-F0C7-49D2-8284-2BC79D9CD7CF}"/>
              </a:ext>
            </a:extLst>
          </p:cNvPr>
          <p:cNvSpPr>
            <a:spLocks noChangeArrowheads="1"/>
          </p:cNvSpPr>
          <p:nvPr/>
        </p:nvSpPr>
        <p:spPr bwMode="auto">
          <a:xfrm>
            <a:off x="10038210"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12" name="Oval 1013">
            <a:extLst>
              <a:ext uri="{FF2B5EF4-FFF2-40B4-BE49-F238E27FC236}">
                <a16:creationId xmlns:a16="http://schemas.microsoft.com/office/drawing/2014/main" id="{6FE148E0-F894-410A-8D53-516931FB9721}"/>
              </a:ext>
            </a:extLst>
          </p:cNvPr>
          <p:cNvSpPr>
            <a:spLocks noChangeArrowheads="1"/>
          </p:cNvSpPr>
          <p:nvPr/>
        </p:nvSpPr>
        <p:spPr bwMode="auto">
          <a:xfrm>
            <a:off x="10059867" y="5920815"/>
            <a:ext cx="19130" cy="2068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13" name="Oval 1014">
            <a:extLst>
              <a:ext uri="{FF2B5EF4-FFF2-40B4-BE49-F238E27FC236}">
                <a16:creationId xmlns:a16="http://schemas.microsoft.com/office/drawing/2014/main" id="{52CC4258-A144-4CD3-9462-0BFA120F5193}"/>
              </a:ext>
            </a:extLst>
          </p:cNvPr>
          <p:cNvSpPr>
            <a:spLocks noChangeArrowheads="1"/>
          </p:cNvSpPr>
          <p:nvPr/>
        </p:nvSpPr>
        <p:spPr bwMode="auto">
          <a:xfrm>
            <a:off x="10080201"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14" name="Rectangle 1015">
            <a:extLst>
              <a:ext uri="{FF2B5EF4-FFF2-40B4-BE49-F238E27FC236}">
                <a16:creationId xmlns:a16="http://schemas.microsoft.com/office/drawing/2014/main" id="{C2459CF8-D85C-4CBD-8687-88F8195B19C8}"/>
              </a:ext>
            </a:extLst>
          </p:cNvPr>
          <p:cNvSpPr>
            <a:spLocks noChangeArrowheads="1"/>
          </p:cNvSpPr>
          <p:nvPr/>
        </p:nvSpPr>
        <p:spPr bwMode="auto">
          <a:xfrm>
            <a:off x="10129410" y="5841444"/>
            <a:ext cx="9625" cy="110538"/>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815" name="Group 590">
            <a:extLst>
              <a:ext uri="{FF2B5EF4-FFF2-40B4-BE49-F238E27FC236}">
                <a16:creationId xmlns:a16="http://schemas.microsoft.com/office/drawing/2014/main" id="{33B0CF5D-D30F-4B87-9185-D51C8537E174}"/>
              </a:ext>
            </a:extLst>
          </p:cNvPr>
          <p:cNvGrpSpPr>
            <a:grpSpLocks/>
          </p:cNvGrpSpPr>
          <p:nvPr/>
        </p:nvGrpSpPr>
        <p:grpSpPr bwMode="auto">
          <a:xfrm flipH="1">
            <a:off x="7773981" y="5281060"/>
            <a:ext cx="345630" cy="320302"/>
            <a:chOff x="2839" y="3501"/>
            <a:chExt cx="755" cy="803"/>
          </a:xfrm>
        </p:grpSpPr>
        <p:pic>
          <p:nvPicPr>
            <p:cNvPr id="816" name="Picture 591" descr="desktop_computer_stylized_medium">
              <a:extLst>
                <a:ext uri="{FF2B5EF4-FFF2-40B4-BE49-F238E27FC236}">
                  <a16:creationId xmlns:a16="http://schemas.microsoft.com/office/drawing/2014/main" id="{0DAA0BC4-059B-45D0-99A4-56DB332C13DB}"/>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7" name="Freeform 592">
              <a:extLst>
                <a:ext uri="{FF2B5EF4-FFF2-40B4-BE49-F238E27FC236}">
                  <a16:creationId xmlns:a16="http://schemas.microsoft.com/office/drawing/2014/main" id="{1EE22A0C-2DD3-44A2-836E-8DF3EA32261B}"/>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sp>
        <p:nvSpPr>
          <p:cNvPr id="413" name="Rectangle 443">
            <a:extLst>
              <a:ext uri="{FF2B5EF4-FFF2-40B4-BE49-F238E27FC236}">
                <a16:creationId xmlns:a16="http://schemas.microsoft.com/office/drawing/2014/main" id="{6E1A3CF8-195F-4549-975D-A518B8236AA8}"/>
              </a:ext>
            </a:extLst>
          </p:cNvPr>
          <p:cNvSpPr/>
          <p:nvPr/>
        </p:nvSpPr>
        <p:spPr>
          <a:xfrm>
            <a:off x="6801377" y="1411391"/>
            <a:ext cx="5359400" cy="4954628"/>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nvGrpSpPr>
          <p:cNvPr id="818" name="Group 652">
            <a:extLst>
              <a:ext uri="{FF2B5EF4-FFF2-40B4-BE49-F238E27FC236}">
                <a16:creationId xmlns:a16="http://schemas.microsoft.com/office/drawing/2014/main" id="{86BBAC04-F17F-4327-A656-500F529B6988}"/>
              </a:ext>
            </a:extLst>
          </p:cNvPr>
          <p:cNvGrpSpPr>
            <a:grpSpLocks/>
          </p:cNvGrpSpPr>
          <p:nvPr/>
        </p:nvGrpSpPr>
        <p:grpSpPr bwMode="auto">
          <a:xfrm>
            <a:off x="7750224" y="1859725"/>
            <a:ext cx="415925" cy="385763"/>
            <a:chOff x="2751" y="1851"/>
            <a:chExt cx="462" cy="478"/>
          </a:xfrm>
        </p:grpSpPr>
        <p:pic>
          <p:nvPicPr>
            <p:cNvPr id="819" name="Picture 653" descr="iphone_stylized_small">
              <a:extLst>
                <a:ext uri="{FF2B5EF4-FFF2-40B4-BE49-F238E27FC236}">
                  <a16:creationId xmlns:a16="http://schemas.microsoft.com/office/drawing/2014/main" id="{D8CB008B-1342-45FD-8419-D3D49CF8CC0E}"/>
                </a:ext>
              </a:extLst>
            </p:cNvPr>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 name="Picture 654" descr="antenna_radiation_stylized">
              <a:extLst>
                <a:ext uri="{FF2B5EF4-FFF2-40B4-BE49-F238E27FC236}">
                  <a16:creationId xmlns:a16="http://schemas.microsoft.com/office/drawing/2014/main" id="{28A14897-9222-4960-B41A-08A40CBC8B8E}"/>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1" name="Oval 448">
            <a:extLst>
              <a:ext uri="{FF2B5EF4-FFF2-40B4-BE49-F238E27FC236}">
                <a16:creationId xmlns:a16="http://schemas.microsoft.com/office/drawing/2014/main" id="{1E324AC2-0D1A-4E99-9874-1588D3AE81BB}"/>
              </a:ext>
            </a:extLst>
          </p:cNvPr>
          <p:cNvSpPr/>
          <p:nvPr/>
        </p:nvSpPr>
        <p:spPr>
          <a:xfrm>
            <a:off x="7680324" y="1814171"/>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822" name="Oval 449">
            <a:extLst>
              <a:ext uri="{FF2B5EF4-FFF2-40B4-BE49-F238E27FC236}">
                <a16:creationId xmlns:a16="http://schemas.microsoft.com/office/drawing/2014/main" id="{5C300A3D-ABC7-4655-A94B-A225C6C58C56}"/>
              </a:ext>
            </a:extLst>
          </p:cNvPr>
          <p:cNvSpPr/>
          <p:nvPr/>
        </p:nvSpPr>
        <p:spPr>
          <a:xfrm>
            <a:off x="9823450" y="5554772"/>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nvGrpSpPr>
          <p:cNvPr id="865" name="Group 950">
            <a:extLst>
              <a:ext uri="{FF2B5EF4-FFF2-40B4-BE49-F238E27FC236}">
                <a16:creationId xmlns:a16="http://schemas.microsoft.com/office/drawing/2014/main" id="{A9F2687A-346D-4592-82DF-5E067F921879}"/>
              </a:ext>
            </a:extLst>
          </p:cNvPr>
          <p:cNvGrpSpPr>
            <a:grpSpLocks/>
          </p:cNvGrpSpPr>
          <p:nvPr/>
        </p:nvGrpSpPr>
        <p:grpSpPr bwMode="auto">
          <a:xfrm>
            <a:off x="10002508" y="5616400"/>
            <a:ext cx="214974" cy="403920"/>
            <a:chOff x="4140" y="429"/>
            <a:chExt cx="1425" cy="2396"/>
          </a:xfrm>
        </p:grpSpPr>
        <p:sp>
          <p:nvSpPr>
            <p:cNvPr id="866" name="Freeform 951">
              <a:extLst>
                <a:ext uri="{FF2B5EF4-FFF2-40B4-BE49-F238E27FC236}">
                  <a16:creationId xmlns:a16="http://schemas.microsoft.com/office/drawing/2014/main" id="{6B4EC043-055F-4E2E-9806-AD58E6495DC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67" name="Rectangle 952">
              <a:extLst>
                <a:ext uri="{FF2B5EF4-FFF2-40B4-BE49-F238E27FC236}">
                  <a16:creationId xmlns:a16="http://schemas.microsoft.com/office/drawing/2014/main" id="{E1971AA3-D5B7-421A-B0F6-45B06DFC0E1C}"/>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68" name="Freeform 953">
              <a:extLst>
                <a:ext uri="{FF2B5EF4-FFF2-40B4-BE49-F238E27FC236}">
                  <a16:creationId xmlns:a16="http://schemas.microsoft.com/office/drawing/2014/main" id="{CE351251-E4AC-4400-9E10-0E3DD02441B0}"/>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69" name="Freeform 954">
              <a:extLst>
                <a:ext uri="{FF2B5EF4-FFF2-40B4-BE49-F238E27FC236}">
                  <a16:creationId xmlns:a16="http://schemas.microsoft.com/office/drawing/2014/main" id="{5EF57A0E-7B7E-4CC7-8D9F-A59E0987DC99}"/>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70" name="Rectangle 955">
              <a:extLst>
                <a:ext uri="{FF2B5EF4-FFF2-40B4-BE49-F238E27FC236}">
                  <a16:creationId xmlns:a16="http://schemas.microsoft.com/office/drawing/2014/main" id="{CFFF1F65-B027-43F4-971A-E2E544265A54}"/>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871" name="Group 956">
              <a:extLst>
                <a:ext uri="{FF2B5EF4-FFF2-40B4-BE49-F238E27FC236}">
                  <a16:creationId xmlns:a16="http://schemas.microsoft.com/office/drawing/2014/main" id="{5A74B493-C014-4A06-8431-E145B0FBBB69}"/>
                </a:ext>
              </a:extLst>
            </p:cNvPr>
            <p:cNvGrpSpPr>
              <a:grpSpLocks/>
            </p:cNvGrpSpPr>
            <p:nvPr/>
          </p:nvGrpSpPr>
          <p:grpSpPr bwMode="auto">
            <a:xfrm>
              <a:off x="4749" y="668"/>
              <a:ext cx="581" cy="145"/>
              <a:chOff x="614" y="2568"/>
              <a:chExt cx="725" cy="139"/>
            </a:xfrm>
          </p:grpSpPr>
          <p:sp>
            <p:nvSpPr>
              <p:cNvPr id="896" name="AutoShape 957">
                <a:extLst>
                  <a:ext uri="{FF2B5EF4-FFF2-40B4-BE49-F238E27FC236}">
                    <a16:creationId xmlns:a16="http://schemas.microsoft.com/office/drawing/2014/main" id="{ED5CE24F-0F28-487D-A800-09E732AE4ACD}"/>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97" name="AutoShape 958">
                <a:extLst>
                  <a:ext uri="{FF2B5EF4-FFF2-40B4-BE49-F238E27FC236}">
                    <a16:creationId xmlns:a16="http://schemas.microsoft.com/office/drawing/2014/main" id="{09AB5B25-3005-46BB-8787-80483C936112}"/>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872" name="Rectangle 959">
              <a:extLst>
                <a:ext uri="{FF2B5EF4-FFF2-40B4-BE49-F238E27FC236}">
                  <a16:creationId xmlns:a16="http://schemas.microsoft.com/office/drawing/2014/main" id="{8ED585E6-3343-496A-856D-4ACA93014BED}"/>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873" name="Group 960">
              <a:extLst>
                <a:ext uri="{FF2B5EF4-FFF2-40B4-BE49-F238E27FC236}">
                  <a16:creationId xmlns:a16="http://schemas.microsoft.com/office/drawing/2014/main" id="{F4DC67F7-5CC8-4C44-A0DF-BDA66E1257A3}"/>
                </a:ext>
              </a:extLst>
            </p:cNvPr>
            <p:cNvGrpSpPr>
              <a:grpSpLocks/>
            </p:cNvGrpSpPr>
            <p:nvPr/>
          </p:nvGrpSpPr>
          <p:grpSpPr bwMode="auto">
            <a:xfrm>
              <a:off x="4747" y="994"/>
              <a:ext cx="581" cy="134"/>
              <a:chOff x="614" y="2568"/>
              <a:chExt cx="725" cy="139"/>
            </a:xfrm>
          </p:grpSpPr>
          <p:sp>
            <p:nvSpPr>
              <p:cNvPr id="894" name="AutoShape 961">
                <a:extLst>
                  <a:ext uri="{FF2B5EF4-FFF2-40B4-BE49-F238E27FC236}">
                    <a16:creationId xmlns:a16="http://schemas.microsoft.com/office/drawing/2014/main" id="{5BAA6989-4303-4040-8E6D-04152A31DCC3}"/>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95" name="AutoShape 962">
                <a:extLst>
                  <a:ext uri="{FF2B5EF4-FFF2-40B4-BE49-F238E27FC236}">
                    <a16:creationId xmlns:a16="http://schemas.microsoft.com/office/drawing/2014/main" id="{15258043-A316-45C3-822D-8654F81617A2}"/>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874" name="Rectangle 963">
              <a:extLst>
                <a:ext uri="{FF2B5EF4-FFF2-40B4-BE49-F238E27FC236}">
                  <a16:creationId xmlns:a16="http://schemas.microsoft.com/office/drawing/2014/main" id="{3C832B5E-FAE4-4F67-90B1-E1D2D217F933}"/>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75" name="Rectangle 964">
              <a:extLst>
                <a:ext uri="{FF2B5EF4-FFF2-40B4-BE49-F238E27FC236}">
                  <a16:creationId xmlns:a16="http://schemas.microsoft.com/office/drawing/2014/main" id="{20984E6D-A6D4-4EF3-AEE8-C41E60A9E235}"/>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876" name="Group 965">
              <a:extLst>
                <a:ext uri="{FF2B5EF4-FFF2-40B4-BE49-F238E27FC236}">
                  <a16:creationId xmlns:a16="http://schemas.microsoft.com/office/drawing/2014/main" id="{B7F2AB47-56A9-436F-AD30-D308BC6248CE}"/>
                </a:ext>
              </a:extLst>
            </p:cNvPr>
            <p:cNvGrpSpPr>
              <a:grpSpLocks/>
            </p:cNvGrpSpPr>
            <p:nvPr/>
          </p:nvGrpSpPr>
          <p:grpSpPr bwMode="auto">
            <a:xfrm>
              <a:off x="4735" y="1627"/>
              <a:ext cx="582" cy="151"/>
              <a:chOff x="614" y="2568"/>
              <a:chExt cx="725" cy="139"/>
            </a:xfrm>
          </p:grpSpPr>
          <p:sp>
            <p:nvSpPr>
              <p:cNvPr id="892" name="AutoShape 966">
                <a:extLst>
                  <a:ext uri="{FF2B5EF4-FFF2-40B4-BE49-F238E27FC236}">
                    <a16:creationId xmlns:a16="http://schemas.microsoft.com/office/drawing/2014/main" id="{EDFC4842-CFA9-47E9-8636-4318E13DE277}"/>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93" name="AutoShape 967">
                <a:extLst>
                  <a:ext uri="{FF2B5EF4-FFF2-40B4-BE49-F238E27FC236}">
                    <a16:creationId xmlns:a16="http://schemas.microsoft.com/office/drawing/2014/main" id="{11268B34-091E-40FE-9E63-0C9229C35713}"/>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877" name="Freeform 968">
              <a:extLst>
                <a:ext uri="{FF2B5EF4-FFF2-40B4-BE49-F238E27FC236}">
                  <a16:creationId xmlns:a16="http://schemas.microsoft.com/office/drawing/2014/main" id="{CB42E891-95AC-4B9B-9642-21651E37E556}"/>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nvGrpSpPr>
            <p:cNvPr id="878" name="Group 969">
              <a:extLst>
                <a:ext uri="{FF2B5EF4-FFF2-40B4-BE49-F238E27FC236}">
                  <a16:creationId xmlns:a16="http://schemas.microsoft.com/office/drawing/2014/main" id="{1237EB57-CD90-4907-AF8E-B840AFD1955E}"/>
                </a:ext>
              </a:extLst>
            </p:cNvPr>
            <p:cNvGrpSpPr>
              <a:grpSpLocks/>
            </p:cNvGrpSpPr>
            <p:nvPr/>
          </p:nvGrpSpPr>
          <p:grpSpPr bwMode="auto">
            <a:xfrm>
              <a:off x="4739" y="1327"/>
              <a:ext cx="582" cy="139"/>
              <a:chOff x="614" y="2568"/>
              <a:chExt cx="725" cy="139"/>
            </a:xfrm>
          </p:grpSpPr>
          <p:sp>
            <p:nvSpPr>
              <p:cNvPr id="890" name="AutoShape 970">
                <a:extLst>
                  <a:ext uri="{FF2B5EF4-FFF2-40B4-BE49-F238E27FC236}">
                    <a16:creationId xmlns:a16="http://schemas.microsoft.com/office/drawing/2014/main" id="{93407FE1-99AA-4442-AA3C-57418834C3FD}"/>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91" name="AutoShape 971">
                <a:extLst>
                  <a:ext uri="{FF2B5EF4-FFF2-40B4-BE49-F238E27FC236}">
                    <a16:creationId xmlns:a16="http://schemas.microsoft.com/office/drawing/2014/main" id="{67F72EB8-7B17-4DD8-8544-23A0A403CF8F}"/>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879" name="Rectangle 972">
              <a:extLst>
                <a:ext uri="{FF2B5EF4-FFF2-40B4-BE49-F238E27FC236}">
                  <a16:creationId xmlns:a16="http://schemas.microsoft.com/office/drawing/2014/main" id="{C501FF18-276D-4B58-A509-3D0482AAC9B6}"/>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80" name="Freeform 973">
              <a:extLst>
                <a:ext uri="{FF2B5EF4-FFF2-40B4-BE49-F238E27FC236}">
                  <a16:creationId xmlns:a16="http://schemas.microsoft.com/office/drawing/2014/main" id="{C623874A-A374-4973-B398-7D00FA303B94}"/>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81" name="Freeform 974">
              <a:extLst>
                <a:ext uri="{FF2B5EF4-FFF2-40B4-BE49-F238E27FC236}">
                  <a16:creationId xmlns:a16="http://schemas.microsoft.com/office/drawing/2014/main" id="{307A0C57-6C14-4AA3-BD64-E7B5849DE834}"/>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82" name="Oval 975">
              <a:extLst>
                <a:ext uri="{FF2B5EF4-FFF2-40B4-BE49-F238E27FC236}">
                  <a16:creationId xmlns:a16="http://schemas.microsoft.com/office/drawing/2014/main" id="{42DD3A0A-7354-4718-BAF0-0D47B747A4A8}"/>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83" name="Freeform 976">
              <a:extLst>
                <a:ext uri="{FF2B5EF4-FFF2-40B4-BE49-F238E27FC236}">
                  <a16:creationId xmlns:a16="http://schemas.microsoft.com/office/drawing/2014/main" id="{55F2AC76-9709-41B3-B413-8A3A4FBA426F}"/>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84" name="AutoShape 977">
              <a:extLst>
                <a:ext uri="{FF2B5EF4-FFF2-40B4-BE49-F238E27FC236}">
                  <a16:creationId xmlns:a16="http://schemas.microsoft.com/office/drawing/2014/main" id="{79173373-21F8-4EC4-8801-232159CC12FC}"/>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85" name="AutoShape 978">
              <a:extLst>
                <a:ext uri="{FF2B5EF4-FFF2-40B4-BE49-F238E27FC236}">
                  <a16:creationId xmlns:a16="http://schemas.microsoft.com/office/drawing/2014/main" id="{225280C0-E887-472E-8ABF-58AAEBBF7C90}"/>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86" name="Oval 979">
              <a:extLst>
                <a:ext uri="{FF2B5EF4-FFF2-40B4-BE49-F238E27FC236}">
                  <a16:creationId xmlns:a16="http://schemas.microsoft.com/office/drawing/2014/main" id="{2A76E24F-4470-4EE5-8F74-C352157A3E19}"/>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87" name="Oval 980">
              <a:extLst>
                <a:ext uri="{FF2B5EF4-FFF2-40B4-BE49-F238E27FC236}">
                  <a16:creationId xmlns:a16="http://schemas.microsoft.com/office/drawing/2014/main" id="{5D1F1633-7F21-475B-AFB0-1A8391C70171}"/>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88" name="Oval 981">
              <a:extLst>
                <a:ext uri="{FF2B5EF4-FFF2-40B4-BE49-F238E27FC236}">
                  <a16:creationId xmlns:a16="http://schemas.microsoft.com/office/drawing/2014/main" id="{0F0B36F1-EC9D-446E-B641-7361257FE893}"/>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89" name="Rectangle 982">
              <a:extLst>
                <a:ext uri="{FF2B5EF4-FFF2-40B4-BE49-F238E27FC236}">
                  <a16:creationId xmlns:a16="http://schemas.microsoft.com/office/drawing/2014/main" id="{E1E56CD5-F171-432B-9A04-7818AE7B8A14}"/>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35485" name="Group 669"/>
          <p:cNvGrpSpPr>
            <a:grpSpLocks/>
          </p:cNvGrpSpPr>
          <p:nvPr/>
        </p:nvGrpSpPr>
        <p:grpSpPr bwMode="auto">
          <a:xfrm>
            <a:off x="8097701" y="1183110"/>
            <a:ext cx="1057275" cy="957263"/>
            <a:chOff x="-153" y="1680"/>
            <a:chExt cx="666" cy="603"/>
          </a:xfrm>
        </p:grpSpPr>
        <p:grpSp>
          <p:nvGrpSpPr>
            <p:cNvPr id="18455" name="Group 670"/>
            <p:cNvGrpSpPr>
              <a:grpSpLocks/>
            </p:cNvGrpSpPr>
            <p:nvPr/>
          </p:nvGrpSpPr>
          <p:grpSpPr bwMode="auto">
            <a:xfrm>
              <a:off x="0" y="1680"/>
              <a:ext cx="513" cy="538"/>
              <a:chOff x="4180" y="744"/>
              <a:chExt cx="513" cy="538"/>
            </a:xfrm>
          </p:grpSpPr>
          <p:sp>
            <p:nvSpPr>
              <p:cNvPr id="4122" name="Rectangle 671"/>
              <p:cNvSpPr>
                <a:spLocks noChangeArrowheads="1"/>
              </p:cNvSpPr>
              <p:nvPr/>
            </p:nvSpPr>
            <p:spPr bwMode="auto">
              <a:xfrm>
                <a:off x="4242" y="747"/>
                <a:ext cx="426" cy="489"/>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23" name="Rectangle 672"/>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24" name="Rectangle 673"/>
              <p:cNvSpPr>
                <a:spLocks noChangeArrowheads="1"/>
              </p:cNvSpPr>
              <p:nvPr/>
            </p:nvSpPr>
            <p:spPr bwMode="auto">
              <a:xfrm>
                <a:off x="4224" y="873"/>
                <a:ext cx="426" cy="108"/>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25" name="Text Box 674"/>
              <p:cNvSpPr txBox="1">
                <a:spLocks noChangeArrowheads="1"/>
              </p:cNvSpPr>
              <p:nvPr/>
            </p:nvSpPr>
            <p:spPr bwMode="auto">
              <a:xfrm>
                <a:off x="4180" y="744"/>
                <a:ext cx="513" cy="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application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65C"/>
                    </a:solidFill>
                    <a:effectLst/>
                    <a:uLnTx/>
                    <a:uFillTx/>
                    <a:latin typeface="Tahoma" charset="0"/>
                    <a:ea typeface="ＭＳ Ｐゴシック" charset="0"/>
                    <a:cs typeface="+mn-cs"/>
                  </a:rPr>
                  <a:t>transport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network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data link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physical</a:t>
                </a:r>
                <a:endParaRPr kumimoji="0" lang="en-US" sz="2400" b="0" i="0" u="none" strike="noStrike" kern="1200" cap="none" spc="0" normalizeH="0" baseline="0" noProof="0" dirty="0">
                  <a:ln>
                    <a:noFill/>
                  </a:ln>
                  <a:solidFill>
                    <a:srgbClr val="0000FF"/>
                  </a:solidFill>
                  <a:effectLst/>
                  <a:uLnTx/>
                  <a:uFillTx/>
                  <a:latin typeface="Tahoma" charset="0"/>
                  <a:ea typeface="ＭＳ Ｐゴシック" charset="0"/>
                  <a:cs typeface="+mn-cs"/>
                </a:endParaRPr>
              </a:p>
            </p:txBody>
          </p:sp>
          <p:sp>
            <p:nvSpPr>
              <p:cNvPr id="4126" name="Line 675"/>
              <p:cNvSpPr>
                <a:spLocks noChangeShapeType="1"/>
              </p:cNvSpPr>
              <p:nvPr/>
            </p:nvSpPr>
            <p:spPr bwMode="auto">
              <a:xfrm>
                <a:off x="4221" y="978"/>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27" name="Line 676"/>
              <p:cNvSpPr>
                <a:spLocks noChangeShapeType="1"/>
              </p:cNvSpPr>
              <p:nvPr/>
            </p:nvSpPr>
            <p:spPr bwMode="auto">
              <a:xfrm>
                <a:off x="4227" y="1065"/>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28" name="Line 677"/>
              <p:cNvSpPr>
                <a:spLocks noChangeShapeType="1"/>
              </p:cNvSpPr>
              <p:nvPr/>
            </p:nvSpPr>
            <p:spPr bwMode="auto">
              <a:xfrm>
                <a:off x="4227" y="1152"/>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grpSp>
        <p:sp>
          <p:nvSpPr>
            <p:cNvPr id="18456" name="Freeform 678"/>
            <p:cNvSpPr>
              <a:spLocks/>
            </p:cNvSpPr>
            <p:nvPr/>
          </p:nvSpPr>
          <p:spPr bwMode="auto">
            <a:xfrm>
              <a:off x="-153" y="1689"/>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594">
                  <a:moveTo>
                    <a:pt x="0" y="594"/>
                  </a:moveTo>
                  <a:lnTo>
                    <a:pt x="192" y="0"/>
                  </a:lnTo>
                  <a:lnTo>
                    <a:pt x="192" y="515"/>
                  </a:lnTo>
                  <a:lnTo>
                    <a:pt x="0" y="594"/>
                  </a:lnTo>
                  <a:close/>
                </a:path>
              </a:pathLst>
            </a:custGeom>
            <a:gradFill rotWithShape="1">
              <a:gsLst>
                <a:gs pos="0">
                  <a:schemeClr val="bg1"/>
                </a:gs>
                <a:gs pos="100000">
                  <a:srgbClr val="FF0000"/>
                </a:gs>
              </a:gsLst>
              <a:lin ang="0" scaled="1"/>
            </a:gradFill>
            <a:ln w="9525" cap="flat" cmpd="sng">
              <a:solidFill>
                <a:srgbClr val="FF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35681" name="Group 865"/>
          <p:cNvGrpSpPr>
            <a:grpSpLocks/>
          </p:cNvGrpSpPr>
          <p:nvPr/>
        </p:nvGrpSpPr>
        <p:grpSpPr bwMode="auto">
          <a:xfrm>
            <a:off x="10390834" y="4743929"/>
            <a:ext cx="1033779" cy="957262"/>
            <a:chOff x="-153" y="1680"/>
            <a:chExt cx="666" cy="603"/>
          </a:xfrm>
        </p:grpSpPr>
        <p:grpSp>
          <p:nvGrpSpPr>
            <p:cNvPr id="18442" name="Group 866"/>
            <p:cNvGrpSpPr>
              <a:grpSpLocks/>
            </p:cNvGrpSpPr>
            <p:nvPr/>
          </p:nvGrpSpPr>
          <p:grpSpPr bwMode="auto">
            <a:xfrm>
              <a:off x="0" y="1680"/>
              <a:ext cx="513" cy="538"/>
              <a:chOff x="4180" y="744"/>
              <a:chExt cx="513" cy="538"/>
            </a:xfrm>
          </p:grpSpPr>
          <p:sp>
            <p:nvSpPr>
              <p:cNvPr id="4109" name="Rectangle 867"/>
              <p:cNvSpPr>
                <a:spLocks noChangeArrowheads="1"/>
              </p:cNvSpPr>
              <p:nvPr/>
            </p:nvSpPr>
            <p:spPr bwMode="auto">
              <a:xfrm>
                <a:off x="4242" y="747"/>
                <a:ext cx="426" cy="489"/>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10" name="Rectangle 868"/>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11" name="Rectangle 869"/>
              <p:cNvSpPr>
                <a:spLocks noChangeArrowheads="1"/>
              </p:cNvSpPr>
              <p:nvPr/>
            </p:nvSpPr>
            <p:spPr bwMode="auto">
              <a:xfrm>
                <a:off x="4224" y="873"/>
                <a:ext cx="426" cy="108"/>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12" name="Text Box 870"/>
              <p:cNvSpPr txBox="1">
                <a:spLocks noChangeArrowheads="1"/>
              </p:cNvSpPr>
              <p:nvPr/>
            </p:nvSpPr>
            <p:spPr bwMode="auto">
              <a:xfrm>
                <a:off x="4180" y="744"/>
                <a:ext cx="513" cy="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application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65C"/>
                    </a:solidFill>
                    <a:effectLst/>
                    <a:uLnTx/>
                    <a:uFillTx/>
                    <a:latin typeface="Tahoma" charset="0"/>
                    <a:ea typeface="ＭＳ Ｐゴシック" charset="0"/>
                    <a:cs typeface="+mn-cs"/>
                  </a:rPr>
                  <a:t>transport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network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data link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physical</a:t>
                </a:r>
                <a:endParaRPr kumimoji="0" lang="en-US" sz="2400" b="0" i="0" u="none" strike="noStrike" kern="1200" cap="none" spc="0" normalizeH="0" baseline="0" noProof="0" dirty="0">
                  <a:ln>
                    <a:noFill/>
                  </a:ln>
                  <a:solidFill>
                    <a:srgbClr val="0000FF"/>
                  </a:solidFill>
                  <a:effectLst/>
                  <a:uLnTx/>
                  <a:uFillTx/>
                  <a:latin typeface="Tahoma" charset="0"/>
                  <a:ea typeface="ＭＳ Ｐゴシック" charset="0"/>
                  <a:cs typeface="+mn-cs"/>
                </a:endParaRPr>
              </a:p>
            </p:txBody>
          </p:sp>
          <p:sp>
            <p:nvSpPr>
              <p:cNvPr id="4113" name="Line 871"/>
              <p:cNvSpPr>
                <a:spLocks noChangeShapeType="1"/>
              </p:cNvSpPr>
              <p:nvPr/>
            </p:nvSpPr>
            <p:spPr bwMode="auto">
              <a:xfrm>
                <a:off x="4221" y="978"/>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14" name="Line 872"/>
              <p:cNvSpPr>
                <a:spLocks noChangeShapeType="1"/>
              </p:cNvSpPr>
              <p:nvPr/>
            </p:nvSpPr>
            <p:spPr bwMode="auto">
              <a:xfrm>
                <a:off x="4227" y="1065"/>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15" name="Line 873"/>
              <p:cNvSpPr>
                <a:spLocks noChangeShapeType="1"/>
              </p:cNvSpPr>
              <p:nvPr/>
            </p:nvSpPr>
            <p:spPr bwMode="auto">
              <a:xfrm>
                <a:off x="4227" y="1152"/>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grpSp>
        <p:sp>
          <p:nvSpPr>
            <p:cNvPr id="18443" name="Freeform 874"/>
            <p:cNvSpPr>
              <a:spLocks/>
            </p:cNvSpPr>
            <p:nvPr/>
          </p:nvSpPr>
          <p:spPr bwMode="auto">
            <a:xfrm>
              <a:off x="-153" y="1689"/>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594">
                  <a:moveTo>
                    <a:pt x="0" y="594"/>
                  </a:moveTo>
                  <a:lnTo>
                    <a:pt x="192" y="0"/>
                  </a:lnTo>
                  <a:lnTo>
                    <a:pt x="192" y="515"/>
                  </a:lnTo>
                  <a:lnTo>
                    <a:pt x="0" y="594"/>
                  </a:lnTo>
                  <a:close/>
                </a:path>
              </a:pathLst>
            </a:custGeom>
            <a:gradFill rotWithShape="1">
              <a:gsLst>
                <a:gs pos="0">
                  <a:schemeClr val="bg1"/>
                </a:gs>
                <a:gs pos="100000">
                  <a:srgbClr val="FF0000"/>
                </a:gs>
              </a:gsLst>
              <a:lin ang="0" scaled="1"/>
            </a:gradFill>
            <a:ln w="9525" cap="flat" cmpd="sng">
              <a:solidFill>
                <a:srgbClr val="FF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35114" name="Group 298"/>
          <p:cNvGrpSpPr>
            <a:grpSpLocks/>
          </p:cNvGrpSpPr>
          <p:nvPr/>
        </p:nvGrpSpPr>
        <p:grpSpPr bwMode="auto">
          <a:xfrm rot="3480058">
            <a:off x="8172592" y="3012124"/>
            <a:ext cx="4104262" cy="434975"/>
            <a:chOff x="2937" y="3579"/>
            <a:chExt cx="2382" cy="274"/>
          </a:xfrm>
        </p:grpSpPr>
        <p:sp>
          <p:nvSpPr>
            <p:cNvPr id="4116" name="Rectangle 295"/>
            <p:cNvSpPr>
              <a:spLocks noChangeArrowheads="1"/>
            </p:cNvSpPr>
            <p:nvPr/>
          </p:nvSpPr>
          <p:spPr bwMode="auto">
            <a:xfrm>
              <a:off x="3165" y="3631"/>
              <a:ext cx="1920" cy="174"/>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17" name="Text Box 293"/>
            <p:cNvSpPr txBox="1">
              <a:spLocks noChangeArrowheads="1"/>
            </p:cNvSpPr>
            <p:nvPr/>
          </p:nvSpPr>
          <p:spPr bwMode="auto">
            <a:xfrm>
              <a:off x="3384" y="3612"/>
              <a:ext cx="1583" cy="2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65C"/>
                  </a:solidFill>
                  <a:effectLst/>
                  <a:uLnTx/>
                  <a:uFillTx/>
                  <a:latin typeface="Tahoma" charset="0"/>
                  <a:ea typeface="ＭＳ Ｐゴシック" charset="0"/>
                  <a:cs typeface="+mn-cs"/>
                </a:rPr>
                <a:t>logical end-end transport</a:t>
              </a:r>
            </a:p>
          </p:txBody>
        </p:sp>
        <p:sp>
          <p:nvSpPr>
            <p:cNvPr id="18453" name="Freeform 296"/>
            <p:cNvSpPr>
              <a:spLocks/>
            </p:cNvSpPr>
            <p:nvPr/>
          </p:nvSpPr>
          <p:spPr bwMode="auto">
            <a:xfrm>
              <a:off x="2937" y="357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ffectLst/>
            <a:extLst>
              <a:ext uri="{91240B29-F687-4F45-9708-019B960494DF}">
                <a14:hiddenLine xmlns:a14="http://schemas.microsoft.com/office/drawing/2010/main" w="9525" cap="flat" cmpd="sng">
                  <a:solidFill>
                    <a:srgbClr val="FF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18454" name="Freeform 297"/>
            <p:cNvSpPr>
              <a:spLocks/>
            </p:cNvSpPr>
            <p:nvPr/>
          </p:nvSpPr>
          <p:spPr bwMode="auto">
            <a:xfrm flipH="1">
              <a:off x="5037" y="358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ffectLst/>
            <a:extLst>
              <a:ext uri="{91240B29-F687-4F45-9708-019B960494DF}">
                <a14:hiddenLine xmlns:a14="http://schemas.microsoft.com/office/drawing/2010/main" w="9525" cap="flat" cmpd="sng">
                  <a:solidFill>
                    <a:srgbClr val="FF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C4C4C"/>
                </a:solidFill>
                <a:effectLst/>
                <a:uLnTx/>
                <a:uFillTx/>
                <a:latin typeface="Arial"/>
                <a:ea typeface="微软雅黑"/>
                <a:cs typeface="+mn-cs"/>
              </a:endParaRPr>
            </a:p>
          </p:txBody>
        </p:sp>
      </p:grpSp>
    </p:spTree>
    <p:extLst>
      <p:ext uri="{BB962C8B-B14F-4D97-AF65-F5344CB8AC3E}">
        <p14:creationId xmlns:p14="http://schemas.microsoft.com/office/powerpoint/2010/main" val="15912035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5485"/>
                                        </p:tgtEl>
                                        <p:attrNameLst>
                                          <p:attrName>style.visibility</p:attrName>
                                        </p:attrNameLst>
                                      </p:cBhvr>
                                      <p:to>
                                        <p:strVal val="visible"/>
                                      </p:to>
                                    </p:set>
                                    <p:animEffect transition="in" filter="wipe(left)">
                                      <p:cBhvr>
                                        <p:cTn id="7" dur="500"/>
                                        <p:tgtEl>
                                          <p:spTgt spid="3548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5114"/>
                                        </p:tgtEl>
                                        <p:attrNameLst>
                                          <p:attrName>style.visibility</p:attrName>
                                        </p:attrNameLst>
                                      </p:cBhvr>
                                      <p:to>
                                        <p:strVal val="visible"/>
                                      </p:to>
                                    </p:set>
                                    <p:animEffect transition="in" filter="wipe(left)">
                                      <p:cBhvr>
                                        <p:cTn id="11" dur="500"/>
                                        <p:tgtEl>
                                          <p:spTgt spid="351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5681"/>
                                        </p:tgtEl>
                                        <p:attrNameLst>
                                          <p:attrName>style.visibility</p:attrName>
                                        </p:attrNameLst>
                                      </p:cBhvr>
                                      <p:to>
                                        <p:strVal val="visible"/>
                                      </p:to>
                                    </p:set>
                                    <p:animEffect transition="in" filter="wipe(left)">
                                      <p:cBhvr>
                                        <p:cTn id="15" dur="500"/>
                                        <p:tgtEl>
                                          <p:spTgt spid="35681"/>
                                        </p:tgtEl>
                                      </p:cBhvr>
                                    </p:animEffect>
                                  </p:childTnLst>
                                </p:cTn>
                              </p:par>
                            </p:childTnLst>
                          </p:cTn>
                        </p:par>
                        <p:par>
                          <p:cTn id="16" fill="hold">
                            <p:stCondLst>
                              <p:cond delay="1500"/>
                            </p:stCondLst>
                            <p:childTnLst>
                              <p:par>
                                <p:cTn id="17" presetID="22" presetClass="exit" presetSubtype="8" fill="hold" nodeType="afterEffect">
                                  <p:stCondLst>
                                    <p:cond delay="0"/>
                                  </p:stCondLst>
                                  <p:childTnLst>
                                    <p:animEffect transition="out" filter="wipe(left)">
                                      <p:cBhvr>
                                        <p:cTn id="18" dur="500"/>
                                        <p:tgtEl>
                                          <p:spTgt spid="35114"/>
                                        </p:tgtEl>
                                      </p:cBhvr>
                                    </p:animEffect>
                                    <p:set>
                                      <p:cBhvr>
                                        <p:cTn id="19" dur="1" fill="hold">
                                          <p:stCondLst>
                                            <p:cond delay="499"/>
                                          </p:stCondLst>
                                        </p:cTn>
                                        <p:tgtEl>
                                          <p:spTgt spid="35114"/>
                                        </p:tgtEl>
                                        <p:attrNameLst>
                                          <p:attrName>style.visibility</p:attrName>
                                        </p:attrNameLst>
                                      </p:cBhvr>
                                      <p:to>
                                        <p:strVal val="hidden"/>
                                      </p:to>
                                    </p:se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5114"/>
                                        </p:tgtEl>
                                        <p:attrNameLst>
                                          <p:attrName>style.visibility</p:attrName>
                                        </p:attrNameLst>
                                      </p:cBhvr>
                                      <p:to>
                                        <p:strVal val="visible"/>
                                      </p:to>
                                    </p:set>
                                    <p:animEffect transition="in" filter="wipe(left)">
                                      <p:cBhvr>
                                        <p:cTn id="23" dur="500"/>
                                        <p:tgtEl>
                                          <p:spTgt spid="35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Freeform 296">
            <a:extLst>
              <a:ext uri="{FF2B5EF4-FFF2-40B4-BE49-F238E27FC236}">
                <a16:creationId xmlns:a16="http://schemas.microsoft.com/office/drawing/2014/main" id="{8A875805-6EEA-4A9A-BA98-8C8FB2DB1F2A}"/>
              </a:ext>
            </a:extLst>
          </p:cNvPr>
          <p:cNvSpPr>
            <a:spLocks/>
          </p:cNvSpPr>
          <p:nvPr/>
        </p:nvSpPr>
        <p:spPr bwMode="auto">
          <a:xfrm>
            <a:off x="4188604" y="5468038"/>
            <a:ext cx="2516673" cy="996914"/>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Calibri"/>
              <a:ea typeface="ＭＳ Ｐゴシック" panose="020B0600070205080204" pitchFamily="34" charset="-128"/>
              <a:cs typeface="Arial"/>
            </a:endParaRPr>
          </a:p>
        </p:txBody>
      </p:sp>
      <p:sp>
        <p:nvSpPr>
          <p:cNvPr id="22532" name="Freeform 157"/>
          <p:cNvSpPr>
            <a:spLocks/>
          </p:cNvSpPr>
          <p:nvPr/>
        </p:nvSpPr>
        <p:spPr bwMode="auto">
          <a:xfrm>
            <a:off x="4291013" y="3143250"/>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8198" name="Rectangle 2"/>
          <p:cNvSpPr>
            <a:spLocks noGrp="1" noChangeArrowheads="1"/>
          </p:cNvSpPr>
          <p:nvPr>
            <p:ph type="title"/>
          </p:nvPr>
        </p:nvSpPr>
        <p:spPr>
          <a:xfrm>
            <a:off x="1817688" y="142875"/>
            <a:ext cx="7772400" cy="1143000"/>
          </a:xfrm>
        </p:spPr>
        <p:txBody>
          <a:bodyPr/>
          <a:lstStyle/>
          <a:p>
            <a:pPr>
              <a:defRPr/>
            </a:pPr>
            <a:r>
              <a:rPr lang="en-US" dirty="0">
                <a:solidFill>
                  <a:srgbClr val="000099"/>
                </a:solidFill>
                <a:ea typeface="ＭＳ Ｐゴシック" charset="0"/>
                <a:cs typeface="+mj-cs"/>
              </a:rPr>
              <a:t>Multiplexing/</a:t>
            </a:r>
            <a:r>
              <a:rPr lang="en-US" dirty="0" err="1">
                <a:solidFill>
                  <a:srgbClr val="000099"/>
                </a:solidFill>
                <a:ea typeface="ＭＳ Ｐゴシック" charset="0"/>
                <a:cs typeface="+mj-cs"/>
              </a:rPr>
              <a:t>demultiplexing</a:t>
            </a:r>
            <a:endParaRPr lang="en-US" dirty="0">
              <a:solidFill>
                <a:srgbClr val="000099"/>
              </a:solidFill>
              <a:ea typeface="ＭＳ Ｐゴシック" charset="0"/>
              <a:cs typeface="+mj-cs"/>
            </a:endParaRPr>
          </a:p>
        </p:txBody>
      </p:sp>
      <p:sp>
        <p:nvSpPr>
          <p:cNvPr id="8199" name="Text Box 37"/>
          <p:cNvSpPr txBox="1">
            <a:spLocks noChangeArrowheads="1"/>
          </p:cNvSpPr>
          <p:nvPr/>
        </p:nvSpPr>
        <p:spPr bwMode="auto">
          <a:xfrm>
            <a:off x="9531350" y="4068763"/>
            <a:ext cx="895350"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process</a:t>
            </a:r>
          </a:p>
        </p:txBody>
      </p:sp>
      <p:sp>
        <p:nvSpPr>
          <p:cNvPr id="8200" name="Text Box 38"/>
          <p:cNvSpPr txBox="1">
            <a:spLocks noChangeArrowheads="1"/>
          </p:cNvSpPr>
          <p:nvPr/>
        </p:nvSpPr>
        <p:spPr bwMode="auto">
          <a:xfrm>
            <a:off x="9505950" y="3667125"/>
            <a:ext cx="755650"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Tahoma" charset="0"/>
                <a:ea typeface="ＭＳ Ｐゴシック" charset="0"/>
                <a:cs typeface="+mn-cs"/>
              </a:rPr>
              <a:t>socket</a:t>
            </a:r>
          </a:p>
        </p:txBody>
      </p:sp>
      <p:grpSp>
        <p:nvGrpSpPr>
          <p:cNvPr id="362673" name="Group 177"/>
          <p:cNvGrpSpPr>
            <a:grpSpLocks/>
          </p:cNvGrpSpPr>
          <p:nvPr/>
        </p:nvGrpSpPr>
        <p:grpSpPr bwMode="auto">
          <a:xfrm>
            <a:off x="6475432" y="1652587"/>
            <a:ext cx="4676053" cy="1624013"/>
            <a:chOff x="3114" y="1041"/>
            <a:chExt cx="2399" cy="1023"/>
          </a:xfrm>
        </p:grpSpPr>
        <p:sp>
          <p:nvSpPr>
            <p:cNvPr id="8323" name="Rectangle 41"/>
            <p:cNvSpPr>
              <a:spLocks noChangeArrowheads="1"/>
            </p:cNvSpPr>
            <p:nvPr/>
          </p:nvSpPr>
          <p:spPr bwMode="auto">
            <a:xfrm>
              <a:off x="3114" y="1312"/>
              <a:ext cx="2399" cy="752"/>
            </a:xfrm>
            <a:prstGeom prst="rect">
              <a:avLst/>
            </a:prstGeom>
            <a:noFill/>
            <a:ln w="19050">
              <a:solidFill>
                <a:srgbClr val="CC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0099"/>
                  </a:solidFill>
                  <a:effectLst/>
                  <a:uLnTx/>
                  <a:uFillTx/>
                  <a:latin typeface="Comic Sans MS" panose="030F0702030302020204" pitchFamily="66" charset="0"/>
                  <a:ea typeface="ＭＳ Ｐゴシック" charset="0"/>
                  <a:cs typeface="+mn-cs"/>
                </a:rPr>
                <a:t>use header info to deliver</a:t>
              </a:r>
            </a:p>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0099"/>
                  </a:solidFill>
                  <a:effectLst/>
                  <a:uLnTx/>
                  <a:uFillTx/>
                  <a:latin typeface="Comic Sans MS" panose="030F0702030302020204" pitchFamily="66" charset="0"/>
                  <a:ea typeface="ＭＳ Ｐゴシック" charset="0"/>
                  <a:cs typeface="+mn-cs"/>
                </a:rPr>
                <a:t>received segments to correct </a:t>
              </a:r>
            </a:p>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0099"/>
                  </a:solidFill>
                  <a:effectLst/>
                  <a:uLnTx/>
                  <a:uFillTx/>
                  <a:latin typeface="Comic Sans MS" panose="030F0702030302020204" pitchFamily="66" charset="0"/>
                  <a:ea typeface="ＭＳ Ｐゴシック" charset="0"/>
                  <a:cs typeface="+mn-cs"/>
                </a:rPr>
                <a:t>socket</a:t>
              </a:r>
            </a:p>
          </p:txBody>
        </p:sp>
        <p:grpSp>
          <p:nvGrpSpPr>
            <p:cNvPr id="22659" name="Group 42"/>
            <p:cNvGrpSpPr>
              <a:grpSpLocks/>
            </p:cNvGrpSpPr>
            <p:nvPr/>
          </p:nvGrpSpPr>
          <p:grpSpPr bwMode="auto">
            <a:xfrm>
              <a:off x="3188" y="1041"/>
              <a:ext cx="2059" cy="360"/>
              <a:chOff x="1136" y="3732"/>
              <a:chExt cx="1653" cy="360"/>
            </a:xfrm>
          </p:grpSpPr>
          <p:sp>
            <p:nvSpPr>
              <p:cNvPr id="8325" name="Rectangle 43"/>
              <p:cNvSpPr>
                <a:spLocks noChangeArrowheads="1"/>
              </p:cNvSpPr>
              <p:nvPr/>
            </p:nvSpPr>
            <p:spPr bwMode="auto">
              <a:xfrm>
                <a:off x="1422" y="3732"/>
                <a:ext cx="1002" cy="21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Comic Sans MS" panose="030F0702030302020204" pitchFamily="66" charset="0"/>
                  <a:ea typeface="ＭＳ Ｐゴシック" charset="0"/>
                  <a:cs typeface="+mn-cs"/>
                </a:endParaRPr>
              </a:p>
            </p:txBody>
          </p:sp>
          <p:sp>
            <p:nvSpPr>
              <p:cNvPr id="8326" name="Text Box 44"/>
              <p:cNvSpPr txBox="1">
                <a:spLocks noChangeArrowheads="1"/>
              </p:cNvSpPr>
              <p:nvPr/>
            </p:nvSpPr>
            <p:spPr bwMode="auto">
              <a:xfrm>
                <a:off x="1136" y="3801"/>
                <a:ext cx="1653" cy="291"/>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err="1">
                    <a:ln>
                      <a:noFill/>
                    </a:ln>
                    <a:solidFill>
                      <a:srgbClr val="CC0000"/>
                    </a:solidFill>
                    <a:effectLst/>
                    <a:uLnTx/>
                    <a:uFillTx/>
                    <a:latin typeface="Comic Sans MS" panose="030F0702030302020204" pitchFamily="66" charset="0"/>
                    <a:ea typeface="ＭＳ Ｐゴシック" charset="0"/>
                    <a:cs typeface="+mn-cs"/>
                  </a:rPr>
                  <a:t>demultiplexing</a:t>
                </a:r>
                <a:r>
                  <a:rPr kumimoji="0" lang="en-US" sz="2400" b="0" i="1" u="none" strike="noStrike" kern="1200" cap="none" spc="0" normalizeH="0" baseline="0" noProof="0" dirty="0">
                    <a:ln>
                      <a:noFill/>
                    </a:ln>
                    <a:solidFill>
                      <a:srgbClr val="CC0000"/>
                    </a:solidFill>
                    <a:effectLst/>
                    <a:uLnTx/>
                    <a:uFillTx/>
                    <a:latin typeface="Comic Sans MS" panose="030F0702030302020204" pitchFamily="66" charset="0"/>
                    <a:ea typeface="ＭＳ Ｐゴシック" charset="0"/>
                    <a:cs typeface="+mn-cs"/>
                  </a:rPr>
                  <a:t> at receiver:</a:t>
                </a:r>
              </a:p>
            </p:txBody>
          </p:sp>
        </p:grpSp>
      </p:grpSp>
      <p:grpSp>
        <p:nvGrpSpPr>
          <p:cNvPr id="362672" name="Group 176"/>
          <p:cNvGrpSpPr>
            <a:grpSpLocks/>
          </p:cNvGrpSpPr>
          <p:nvPr/>
        </p:nvGrpSpPr>
        <p:grpSpPr bwMode="auto">
          <a:xfrm>
            <a:off x="1693864" y="1335088"/>
            <a:ext cx="4435476" cy="1466850"/>
            <a:chOff x="259" y="841"/>
            <a:chExt cx="2642" cy="924"/>
          </a:xfrm>
        </p:grpSpPr>
        <p:sp>
          <p:nvSpPr>
            <p:cNvPr id="8318" name="Text Box 45"/>
            <p:cNvSpPr txBox="1">
              <a:spLocks noChangeArrowheads="1"/>
            </p:cNvSpPr>
            <p:nvPr/>
          </p:nvSpPr>
          <p:spPr bwMode="auto">
            <a:xfrm>
              <a:off x="264" y="1117"/>
              <a:ext cx="2637" cy="57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0099"/>
                  </a:solidFill>
                  <a:effectLst/>
                  <a:uLnTx/>
                  <a:uFillTx/>
                  <a:latin typeface="Comic Sans MS" panose="030F0702030302020204" pitchFamily="66" charset="0"/>
                  <a:ea typeface="ＭＳ Ｐゴシック" charset="0"/>
                  <a:cs typeface="+mn-cs"/>
                </a:rPr>
                <a:t>handle data from multiple</a:t>
              </a:r>
            </a:p>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0099"/>
                  </a:solidFill>
                  <a:effectLst/>
                  <a:uLnTx/>
                  <a:uFillTx/>
                  <a:latin typeface="Comic Sans MS" panose="030F0702030302020204" pitchFamily="66" charset="0"/>
                  <a:ea typeface="ＭＳ Ｐゴシック" charset="0"/>
                  <a:cs typeface="+mn-cs"/>
                </a:rPr>
                <a:t>sockets, add transport header (later used for </a:t>
              </a:r>
              <a:r>
                <a:rPr kumimoji="0" lang="en-US" sz="2200" b="0" i="0" u="none" strike="noStrike" kern="1200" cap="none" spc="0" normalizeH="0" baseline="0" noProof="0" dirty="0" err="1">
                  <a:ln>
                    <a:noFill/>
                  </a:ln>
                  <a:solidFill>
                    <a:srgbClr val="000099"/>
                  </a:solidFill>
                  <a:effectLst/>
                  <a:uLnTx/>
                  <a:uFillTx/>
                  <a:latin typeface="Comic Sans MS" panose="030F0702030302020204" pitchFamily="66" charset="0"/>
                  <a:ea typeface="ＭＳ Ｐゴシック" charset="0"/>
                  <a:cs typeface="+mn-cs"/>
                </a:rPr>
                <a:t>demultiplexing</a:t>
              </a:r>
              <a:r>
                <a:rPr kumimoji="0" lang="en-US" sz="2200" b="0" i="0" u="none" strike="noStrike" kern="1200" cap="none" spc="0" normalizeH="0" baseline="0" noProof="0" dirty="0">
                  <a:ln>
                    <a:noFill/>
                  </a:ln>
                  <a:solidFill>
                    <a:srgbClr val="000099"/>
                  </a:solidFill>
                  <a:effectLst/>
                  <a:uLnTx/>
                  <a:uFillTx/>
                  <a:latin typeface="Comic Sans MS" panose="030F0702030302020204" pitchFamily="66" charset="0"/>
                  <a:ea typeface="ＭＳ Ｐゴシック" charset="0"/>
                  <a:cs typeface="+mn-cs"/>
                </a:rPr>
                <a:t>)</a:t>
              </a:r>
            </a:p>
          </p:txBody>
        </p:sp>
        <p:sp>
          <p:nvSpPr>
            <p:cNvPr id="8319" name="Rectangle 46"/>
            <p:cNvSpPr>
              <a:spLocks noChangeArrowheads="1"/>
            </p:cNvSpPr>
            <p:nvPr/>
          </p:nvSpPr>
          <p:spPr bwMode="auto">
            <a:xfrm>
              <a:off x="259" y="1009"/>
              <a:ext cx="2479" cy="756"/>
            </a:xfrm>
            <a:prstGeom prst="rect">
              <a:avLst/>
            </a:prstGeom>
            <a:noFill/>
            <a:ln w="19050">
              <a:solidFill>
                <a:srgbClr val="CC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grpSp>
          <p:nvGrpSpPr>
            <p:cNvPr id="22655" name="Group 47"/>
            <p:cNvGrpSpPr>
              <a:grpSpLocks/>
            </p:cNvGrpSpPr>
            <p:nvPr/>
          </p:nvGrpSpPr>
          <p:grpSpPr bwMode="auto">
            <a:xfrm>
              <a:off x="332" y="841"/>
              <a:ext cx="2063" cy="291"/>
              <a:chOff x="1101" y="3681"/>
              <a:chExt cx="1981" cy="291"/>
            </a:xfrm>
          </p:grpSpPr>
          <p:sp>
            <p:nvSpPr>
              <p:cNvPr id="8321" name="Rectangle 48"/>
              <p:cNvSpPr>
                <a:spLocks noChangeArrowheads="1"/>
              </p:cNvSpPr>
              <p:nvPr/>
            </p:nvSpPr>
            <p:spPr bwMode="auto">
              <a:xfrm>
                <a:off x="1422" y="3732"/>
                <a:ext cx="1006" cy="21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8322" name="Text Box 49"/>
              <p:cNvSpPr txBox="1">
                <a:spLocks noChangeArrowheads="1"/>
              </p:cNvSpPr>
              <p:nvPr/>
            </p:nvSpPr>
            <p:spPr bwMode="auto">
              <a:xfrm>
                <a:off x="1101" y="3681"/>
                <a:ext cx="1981" cy="291"/>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CC0000"/>
                    </a:solidFill>
                    <a:effectLst/>
                    <a:uLnTx/>
                    <a:uFillTx/>
                    <a:latin typeface="Comic Sans MS" panose="030F0702030302020204" pitchFamily="66" charset="0"/>
                    <a:ea typeface="ＭＳ Ｐゴシック" charset="0"/>
                    <a:cs typeface="+mn-cs"/>
                  </a:rPr>
                  <a:t>multiplexing at sender:</a:t>
                </a:r>
              </a:p>
            </p:txBody>
          </p:sp>
        </p:grpSp>
      </p:grpSp>
      <p:grpSp>
        <p:nvGrpSpPr>
          <p:cNvPr id="22538" name="Group 57"/>
          <p:cNvGrpSpPr>
            <a:grpSpLocks/>
          </p:cNvGrpSpPr>
          <p:nvPr/>
        </p:nvGrpSpPr>
        <p:grpSpPr bwMode="auto">
          <a:xfrm>
            <a:off x="9005888" y="3741739"/>
            <a:ext cx="533400" cy="206375"/>
            <a:chOff x="344" y="1846"/>
            <a:chExt cx="336" cy="130"/>
          </a:xfrm>
        </p:grpSpPr>
        <p:sp>
          <p:nvSpPr>
            <p:cNvPr id="8314" name="Rectangle 35"/>
            <p:cNvSpPr>
              <a:spLocks noChangeArrowheads="1"/>
            </p:cNvSpPr>
            <p:nvPr/>
          </p:nvSpPr>
          <p:spPr bwMode="auto">
            <a:xfrm>
              <a:off x="344" y="1846"/>
              <a:ext cx="336" cy="13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15" name="Rectangle 54"/>
            <p:cNvSpPr>
              <a:spLocks noChangeArrowheads="1"/>
            </p:cNvSpPr>
            <p:nvPr/>
          </p:nvSpPr>
          <p:spPr bwMode="auto">
            <a:xfrm>
              <a:off x="454" y="1863"/>
              <a:ext cx="110" cy="99"/>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16" name="Rectangle 55"/>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17" name="Rectangle 56"/>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22539" name="Rectangle 23"/>
          <p:cNvSpPr>
            <a:spLocks noChangeArrowheads="1"/>
          </p:cNvSpPr>
          <p:nvPr/>
        </p:nvSpPr>
        <p:spPr bwMode="auto">
          <a:xfrm>
            <a:off x="4838701" y="3194050"/>
            <a:ext cx="1497013"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srgbClr val="000099"/>
              </a:solidFill>
              <a:effectLst/>
              <a:uLnTx/>
              <a:uFillTx/>
              <a:latin typeface="Times New Roman" panose="02020603050405020304" pitchFamily="18" charset="0"/>
              <a:ea typeface="MS PGothic" panose="020B0600070205080204" pitchFamily="34" charset="-128"/>
              <a:cs typeface="+mn-cs"/>
            </a:endParaRPr>
          </a:p>
        </p:txBody>
      </p:sp>
      <p:sp>
        <p:nvSpPr>
          <p:cNvPr id="22540" name="Rectangle 24"/>
          <p:cNvSpPr>
            <a:spLocks noChangeArrowheads="1"/>
          </p:cNvSpPr>
          <p:nvPr/>
        </p:nvSpPr>
        <p:spPr bwMode="auto">
          <a:xfrm>
            <a:off x="4803775" y="3248026"/>
            <a:ext cx="1473200" cy="1979613"/>
          </a:xfrm>
          <a:prstGeom prst="rect">
            <a:avLst/>
          </a:prstGeom>
          <a:solidFill>
            <a:schemeClr val="bg1"/>
          </a:solidFill>
          <a:ln w="28575">
            <a:solidFill>
              <a:schemeClr val="tx1"/>
            </a:solidFill>
            <a:miter lim="800000"/>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srgbClr val="000099"/>
              </a:solidFill>
              <a:effectLst/>
              <a:uLnTx/>
              <a:uFillTx/>
              <a:latin typeface="Times New Roman" panose="02020603050405020304" pitchFamily="18" charset="0"/>
              <a:ea typeface="MS PGothic" panose="020B0600070205080204" pitchFamily="34" charset="-128"/>
              <a:cs typeface="+mn-cs"/>
            </a:endParaRPr>
          </a:p>
        </p:txBody>
      </p:sp>
      <p:sp>
        <p:nvSpPr>
          <p:cNvPr id="22541" name="Line 25"/>
          <p:cNvSpPr>
            <a:spLocks noChangeShapeType="1"/>
          </p:cNvSpPr>
          <p:nvPr/>
        </p:nvSpPr>
        <p:spPr bwMode="auto">
          <a:xfrm>
            <a:off x="4810125" y="4017964"/>
            <a:ext cx="146050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42" name="Text Box 26"/>
          <p:cNvSpPr txBox="1">
            <a:spLocks noChangeArrowheads="1"/>
          </p:cNvSpPr>
          <p:nvPr/>
        </p:nvSpPr>
        <p:spPr bwMode="auto">
          <a:xfrm>
            <a:off x="4881564" y="4000501"/>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transport</a:t>
            </a:r>
          </a:p>
        </p:txBody>
      </p:sp>
      <p:sp>
        <p:nvSpPr>
          <p:cNvPr id="22543" name="Line 27"/>
          <p:cNvSpPr>
            <a:spLocks noChangeShapeType="1"/>
          </p:cNvSpPr>
          <p:nvPr/>
        </p:nvSpPr>
        <p:spPr bwMode="auto">
          <a:xfrm>
            <a:off x="4811714" y="4335463"/>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44" name="Text Box 26"/>
          <p:cNvSpPr txBox="1">
            <a:spLocks noChangeArrowheads="1"/>
          </p:cNvSpPr>
          <p:nvPr/>
        </p:nvSpPr>
        <p:spPr bwMode="auto">
          <a:xfrm>
            <a:off x="4878389" y="3214689"/>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application</a:t>
            </a:r>
          </a:p>
        </p:txBody>
      </p:sp>
      <p:sp>
        <p:nvSpPr>
          <p:cNvPr id="22545" name="Text Box 26"/>
          <p:cNvSpPr txBox="1">
            <a:spLocks noChangeArrowheads="1"/>
          </p:cNvSpPr>
          <p:nvPr/>
        </p:nvSpPr>
        <p:spPr bwMode="auto">
          <a:xfrm>
            <a:off x="4875214" y="490537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physical</a:t>
            </a:r>
          </a:p>
        </p:txBody>
      </p:sp>
      <p:sp>
        <p:nvSpPr>
          <p:cNvPr id="22546" name="Text Box 26"/>
          <p:cNvSpPr txBox="1">
            <a:spLocks noChangeArrowheads="1"/>
          </p:cNvSpPr>
          <p:nvPr/>
        </p:nvSpPr>
        <p:spPr bwMode="auto">
          <a:xfrm>
            <a:off x="4875214" y="461962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link</a:t>
            </a:r>
          </a:p>
        </p:txBody>
      </p:sp>
      <p:sp>
        <p:nvSpPr>
          <p:cNvPr id="22547" name="Text Box 26"/>
          <p:cNvSpPr txBox="1">
            <a:spLocks noChangeArrowheads="1"/>
          </p:cNvSpPr>
          <p:nvPr/>
        </p:nvSpPr>
        <p:spPr bwMode="auto">
          <a:xfrm>
            <a:off x="4875214" y="432117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network</a:t>
            </a:r>
          </a:p>
        </p:txBody>
      </p:sp>
      <p:sp>
        <p:nvSpPr>
          <p:cNvPr id="8213" name="Oval 120"/>
          <p:cNvSpPr>
            <a:spLocks noChangeArrowheads="1"/>
          </p:cNvSpPr>
          <p:nvPr/>
        </p:nvSpPr>
        <p:spPr bwMode="auto">
          <a:xfrm>
            <a:off x="5575300" y="3589338"/>
            <a:ext cx="598488"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99"/>
                </a:solidFill>
                <a:effectLst/>
                <a:uLnTx/>
                <a:uFillTx/>
                <a:latin typeface="Comic Sans MS" charset="0"/>
                <a:ea typeface="ＭＳ Ｐゴシック" charset="0"/>
                <a:cs typeface="+mn-cs"/>
              </a:rPr>
              <a:t>P2</a:t>
            </a:r>
          </a:p>
        </p:txBody>
      </p:sp>
      <p:sp>
        <p:nvSpPr>
          <p:cNvPr id="22549" name="Line 27"/>
          <p:cNvSpPr>
            <a:spLocks noChangeShapeType="1"/>
          </p:cNvSpPr>
          <p:nvPr/>
        </p:nvSpPr>
        <p:spPr bwMode="auto">
          <a:xfrm>
            <a:off x="4808539" y="4646613"/>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50" name="Line 27"/>
          <p:cNvSpPr>
            <a:spLocks noChangeShapeType="1"/>
          </p:cNvSpPr>
          <p:nvPr/>
        </p:nvSpPr>
        <p:spPr bwMode="auto">
          <a:xfrm>
            <a:off x="4805364" y="4945063"/>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8216" name="Oval 128"/>
          <p:cNvSpPr>
            <a:spLocks noChangeArrowheads="1"/>
          </p:cNvSpPr>
          <p:nvPr/>
        </p:nvSpPr>
        <p:spPr bwMode="auto">
          <a:xfrm>
            <a:off x="4870450" y="3589338"/>
            <a:ext cx="598488"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99"/>
                </a:solidFill>
                <a:effectLst/>
                <a:uLnTx/>
                <a:uFillTx/>
                <a:latin typeface="Comic Sans MS" charset="0"/>
                <a:ea typeface="ＭＳ Ｐゴシック" charset="0"/>
                <a:cs typeface="+mn-cs"/>
              </a:rPr>
              <a:t>P1</a:t>
            </a:r>
          </a:p>
        </p:txBody>
      </p:sp>
      <p:grpSp>
        <p:nvGrpSpPr>
          <p:cNvPr id="22552" name="Group 134"/>
          <p:cNvGrpSpPr>
            <a:grpSpLocks/>
          </p:cNvGrpSpPr>
          <p:nvPr/>
        </p:nvGrpSpPr>
        <p:grpSpPr bwMode="auto">
          <a:xfrm>
            <a:off x="5651500" y="3948113"/>
            <a:ext cx="412750" cy="158750"/>
            <a:chOff x="1383" y="2620"/>
            <a:chExt cx="260" cy="100"/>
          </a:xfrm>
        </p:grpSpPr>
        <p:sp>
          <p:nvSpPr>
            <p:cNvPr id="8310" name="Rectangle 130"/>
            <p:cNvSpPr>
              <a:spLocks noChangeArrowheads="1"/>
            </p:cNvSpPr>
            <p:nvPr/>
          </p:nvSpPr>
          <p:spPr bwMode="auto">
            <a:xfrm>
              <a:off x="1383" y="2620"/>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11" name="Rectangle 131"/>
            <p:cNvSpPr>
              <a:spLocks noChangeArrowheads="1"/>
            </p:cNvSpPr>
            <p:nvPr/>
          </p:nvSpPr>
          <p:spPr bwMode="auto">
            <a:xfrm>
              <a:off x="1434" y="2633"/>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12" name="Rectangle 132"/>
            <p:cNvSpPr>
              <a:spLocks noChangeArrowheads="1"/>
            </p:cNvSpPr>
            <p:nvPr/>
          </p:nvSpPr>
          <p:spPr bwMode="auto">
            <a:xfrm>
              <a:off x="1599" y="2678"/>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13" name="Rectangle 133"/>
            <p:cNvSpPr>
              <a:spLocks noChangeArrowheads="1"/>
            </p:cNvSpPr>
            <p:nvPr/>
          </p:nvSpPr>
          <p:spPr bwMode="auto">
            <a:xfrm>
              <a:off x="1394" y="2679"/>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grpSp>
        <p:nvGrpSpPr>
          <p:cNvPr id="22553" name="Group 135"/>
          <p:cNvGrpSpPr>
            <a:grpSpLocks/>
          </p:cNvGrpSpPr>
          <p:nvPr/>
        </p:nvGrpSpPr>
        <p:grpSpPr bwMode="auto">
          <a:xfrm>
            <a:off x="4949825" y="3940175"/>
            <a:ext cx="412750" cy="158750"/>
            <a:chOff x="1383" y="2620"/>
            <a:chExt cx="260" cy="100"/>
          </a:xfrm>
        </p:grpSpPr>
        <p:sp>
          <p:nvSpPr>
            <p:cNvPr id="8306" name="Rectangle 136"/>
            <p:cNvSpPr>
              <a:spLocks noChangeArrowheads="1"/>
            </p:cNvSpPr>
            <p:nvPr/>
          </p:nvSpPr>
          <p:spPr bwMode="auto">
            <a:xfrm>
              <a:off x="1383" y="2620"/>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7" name="Rectangle 137"/>
            <p:cNvSpPr>
              <a:spLocks noChangeArrowheads="1"/>
            </p:cNvSpPr>
            <p:nvPr/>
          </p:nvSpPr>
          <p:spPr bwMode="auto">
            <a:xfrm>
              <a:off x="1434" y="2633"/>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8" name="Rectangle 138"/>
            <p:cNvSpPr>
              <a:spLocks noChangeArrowheads="1"/>
            </p:cNvSpPr>
            <p:nvPr/>
          </p:nvSpPr>
          <p:spPr bwMode="auto">
            <a:xfrm>
              <a:off x="1599" y="2678"/>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9" name="Rectangle 139"/>
            <p:cNvSpPr>
              <a:spLocks noChangeArrowheads="1"/>
            </p:cNvSpPr>
            <p:nvPr/>
          </p:nvSpPr>
          <p:spPr bwMode="auto">
            <a:xfrm>
              <a:off x="1394" y="2679"/>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22556" name="Rectangle 23"/>
          <p:cNvSpPr>
            <a:spLocks noChangeArrowheads="1"/>
          </p:cNvSpPr>
          <p:nvPr/>
        </p:nvSpPr>
        <p:spPr bwMode="auto">
          <a:xfrm>
            <a:off x="7100889" y="3563938"/>
            <a:ext cx="1296987"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srgbClr val="000099"/>
              </a:solidFill>
              <a:effectLst/>
              <a:uLnTx/>
              <a:uFillTx/>
              <a:latin typeface="Times New Roman" panose="02020603050405020304" pitchFamily="18" charset="0"/>
              <a:ea typeface="MS PGothic" panose="020B0600070205080204" pitchFamily="34" charset="-128"/>
              <a:cs typeface="+mn-cs"/>
            </a:endParaRPr>
          </a:p>
        </p:txBody>
      </p:sp>
      <p:sp>
        <p:nvSpPr>
          <p:cNvPr id="22557" name="Rectangle 24"/>
          <p:cNvSpPr>
            <a:spLocks noChangeArrowheads="1"/>
          </p:cNvSpPr>
          <p:nvPr/>
        </p:nvSpPr>
        <p:spPr bwMode="auto">
          <a:xfrm>
            <a:off x="7062789" y="3617913"/>
            <a:ext cx="1273175" cy="1979612"/>
          </a:xfrm>
          <a:prstGeom prst="rect">
            <a:avLst/>
          </a:prstGeom>
          <a:solidFill>
            <a:schemeClr val="bg1"/>
          </a:solidFill>
          <a:ln w="28575">
            <a:solidFill>
              <a:schemeClr val="tx1"/>
            </a:solidFill>
            <a:miter lim="800000"/>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srgbClr val="000099"/>
              </a:solidFill>
              <a:effectLst/>
              <a:uLnTx/>
              <a:uFillTx/>
              <a:latin typeface="Times New Roman" panose="02020603050405020304" pitchFamily="18" charset="0"/>
              <a:ea typeface="MS PGothic" panose="020B0600070205080204" pitchFamily="34" charset="-128"/>
              <a:cs typeface="+mn-cs"/>
            </a:endParaRPr>
          </a:p>
        </p:txBody>
      </p:sp>
      <p:sp>
        <p:nvSpPr>
          <p:cNvPr id="22558" name="Line 25"/>
          <p:cNvSpPr>
            <a:spLocks noChangeShapeType="1"/>
          </p:cNvSpPr>
          <p:nvPr/>
        </p:nvSpPr>
        <p:spPr bwMode="auto">
          <a:xfrm>
            <a:off x="7072313" y="4378326"/>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59" name="Text Box 26"/>
          <p:cNvSpPr txBox="1">
            <a:spLocks noChangeArrowheads="1"/>
          </p:cNvSpPr>
          <p:nvPr/>
        </p:nvSpPr>
        <p:spPr bwMode="auto">
          <a:xfrm>
            <a:off x="7029451" y="4360864"/>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transport</a:t>
            </a:r>
          </a:p>
        </p:txBody>
      </p:sp>
      <p:sp>
        <p:nvSpPr>
          <p:cNvPr id="22560" name="Line 27"/>
          <p:cNvSpPr>
            <a:spLocks noChangeShapeType="1"/>
          </p:cNvSpPr>
          <p:nvPr/>
        </p:nvSpPr>
        <p:spPr bwMode="auto">
          <a:xfrm>
            <a:off x="7080250" y="4699001"/>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61" name="Line 28"/>
          <p:cNvSpPr>
            <a:spLocks noChangeShapeType="1"/>
          </p:cNvSpPr>
          <p:nvPr/>
        </p:nvSpPr>
        <p:spPr bwMode="auto">
          <a:xfrm>
            <a:off x="7065963" y="5008564"/>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62" name="Line 29"/>
          <p:cNvSpPr>
            <a:spLocks noChangeShapeType="1"/>
          </p:cNvSpPr>
          <p:nvPr/>
        </p:nvSpPr>
        <p:spPr bwMode="auto">
          <a:xfrm>
            <a:off x="7065963" y="5294314"/>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63" name="Text Box 26"/>
          <p:cNvSpPr txBox="1">
            <a:spLocks noChangeArrowheads="1"/>
          </p:cNvSpPr>
          <p:nvPr/>
        </p:nvSpPr>
        <p:spPr bwMode="auto">
          <a:xfrm>
            <a:off x="7064376" y="3608389"/>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application</a:t>
            </a:r>
          </a:p>
        </p:txBody>
      </p:sp>
      <p:sp>
        <p:nvSpPr>
          <p:cNvPr id="22564" name="Text Box 26"/>
          <p:cNvSpPr txBox="1">
            <a:spLocks noChangeArrowheads="1"/>
          </p:cNvSpPr>
          <p:nvPr/>
        </p:nvSpPr>
        <p:spPr bwMode="auto">
          <a:xfrm>
            <a:off x="7019926" y="5265739"/>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physical</a:t>
            </a:r>
          </a:p>
        </p:txBody>
      </p:sp>
      <p:sp>
        <p:nvSpPr>
          <p:cNvPr id="22565" name="Text Box 26"/>
          <p:cNvSpPr txBox="1">
            <a:spLocks noChangeArrowheads="1"/>
          </p:cNvSpPr>
          <p:nvPr/>
        </p:nvSpPr>
        <p:spPr bwMode="auto">
          <a:xfrm>
            <a:off x="7038976" y="4979989"/>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link</a:t>
            </a:r>
          </a:p>
        </p:txBody>
      </p:sp>
      <p:sp>
        <p:nvSpPr>
          <p:cNvPr id="22566" name="Text Box 26"/>
          <p:cNvSpPr txBox="1">
            <a:spLocks noChangeArrowheads="1"/>
          </p:cNvSpPr>
          <p:nvPr/>
        </p:nvSpPr>
        <p:spPr bwMode="auto">
          <a:xfrm>
            <a:off x="7029451" y="4684714"/>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network</a:t>
            </a:r>
          </a:p>
        </p:txBody>
      </p:sp>
      <p:sp>
        <p:nvSpPr>
          <p:cNvPr id="8232" name="Oval 101"/>
          <p:cNvSpPr>
            <a:spLocks noChangeArrowheads="1"/>
          </p:cNvSpPr>
          <p:nvPr/>
        </p:nvSpPr>
        <p:spPr bwMode="auto">
          <a:xfrm>
            <a:off x="7399339" y="3949700"/>
            <a:ext cx="598487"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99"/>
                </a:solidFill>
                <a:effectLst/>
                <a:uLnTx/>
                <a:uFillTx/>
                <a:latin typeface="Comic Sans MS" charset="0"/>
                <a:ea typeface="ＭＳ Ｐゴシック" charset="0"/>
                <a:cs typeface="+mn-cs"/>
              </a:rPr>
              <a:t>P4</a:t>
            </a:r>
          </a:p>
        </p:txBody>
      </p:sp>
      <p:sp>
        <p:nvSpPr>
          <p:cNvPr id="22568" name="Freeform 103"/>
          <p:cNvSpPr>
            <a:spLocks/>
          </p:cNvSpPr>
          <p:nvPr/>
        </p:nvSpPr>
        <p:spPr bwMode="auto">
          <a:xfrm>
            <a:off x="8348664" y="3595688"/>
            <a:ext cx="581025" cy="2038350"/>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69" name="Freeform 70"/>
          <p:cNvSpPr>
            <a:spLocks/>
          </p:cNvSpPr>
          <p:nvPr/>
        </p:nvSpPr>
        <p:spPr bwMode="auto">
          <a:xfrm>
            <a:off x="2159000" y="3616325"/>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70" name="Rectangle 23"/>
          <p:cNvSpPr>
            <a:spLocks noChangeArrowheads="1"/>
          </p:cNvSpPr>
          <p:nvPr/>
        </p:nvSpPr>
        <p:spPr bwMode="auto">
          <a:xfrm>
            <a:off x="2755900" y="3571875"/>
            <a:ext cx="1296988"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srgbClr val="000099"/>
              </a:solidFill>
              <a:effectLst/>
              <a:uLnTx/>
              <a:uFillTx/>
              <a:latin typeface="Times New Roman" panose="02020603050405020304" pitchFamily="18" charset="0"/>
              <a:ea typeface="MS PGothic" panose="020B0600070205080204" pitchFamily="34" charset="-128"/>
              <a:cs typeface="+mn-cs"/>
            </a:endParaRPr>
          </a:p>
        </p:txBody>
      </p:sp>
      <p:sp>
        <p:nvSpPr>
          <p:cNvPr id="22571" name="Rectangle 24"/>
          <p:cNvSpPr>
            <a:spLocks noChangeArrowheads="1"/>
          </p:cNvSpPr>
          <p:nvPr/>
        </p:nvSpPr>
        <p:spPr bwMode="auto">
          <a:xfrm>
            <a:off x="2717801" y="3625851"/>
            <a:ext cx="1273175" cy="1979613"/>
          </a:xfrm>
          <a:prstGeom prst="rect">
            <a:avLst/>
          </a:prstGeom>
          <a:solidFill>
            <a:schemeClr val="bg1"/>
          </a:solidFill>
          <a:ln w="28575">
            <a:solidFill>
              <a:schemeClr val="tx1"/>
            </a:solidFill>
            <a:miter lim="800000"/>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srgbClr val="000099"/>
              </a:solidFill>
              <a:effectLst/>
              <a:uLnTx/>
              <a:uFillTx/>
              <a:latin typeface="Times New Roman" panose="02020603050405020304" pitchFamily="18" charset="0"/>
              <a:ea typeface="MS PGothic" panose="020B0600070205080204" pitchFamily="34" charset="-128"/>
              <a:cs typeface="+mn-cs"/>
            </a:endParaRPr>
          </a:p>
        </p:txBody>
      </p:sp>
      <p:sp>
        <p:nvSpPr>
          <p:cNvPr id="22572" name="Line 25"/>
          <p:cNvSpPr>
            <a:spLocks noChangeShapeType="1"/>
          </p:cNvSpPr>
          <p:nvPr/>
        </p:nvSpPr>
        <p:spPr bwMode="auto">
          <a:xfrm>
            <a:off x="2727325" y="4386264"/>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73" name="Text Box 26"/>
          <p:cNvSpPr txBox="1">
            <a:spLocks noChangeArrowheads="1"/>
          </p:cNvSpPr>
          <p:nvPr/>
        </p:nvSpPr>
        <p:spPr bwMode="auto">
          <a:xfrm>
            <a:off x="2684464" y="4368801"/>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transport</a:t>
            </a:r>
          </a:p>
        </p:txBody>
      </p:sp>
      <p:sp>
        <p:nvSpPr>
          <p:cNvPr id="22574" name="Line 27"/>
          <p:cNvSpPr>
            <a:spLocks noChangeShapeType="1"/>
          </p:cNvSpPr>
          <p:nvPr/>
        </p:nvSpPr>
        <p:spPr bwMode="auto">
          <a:xfrm>
            <a:off x="2735263" y="4706939"/>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75" name="Line 28"/>
          <p:cNvSpPr>
            <a:spLocks noChangeShapeType="1"/>
          </p:cNvSpPr>
          <p:nvPr/>
        </p:nvSpPr>
        <p:spPr bwMode="auto">
          <a:xfrm>
            <a:off x="2720975" y="5016501"/>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76" name="Line 29"/>
          <p:cNvSpPr>
            <a:spLocks noChangeShapeType="1"/>
          </p:cNvSpPr>
          <p:nvPr/>
        </p:nvSpPr>
        <p:spPr bwMode="auto">
          <a:xfrm>
            <a:off x="2720975" y="5302251"/>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77" name="Text Box 26"/>
          <p:cNvSpPr txBox="1">
            <a:spLocks noChangeArrowheads="1"/>
          </p:cNvSpPr>
          <p:nvPr/>
        </p:nvSpPr>
        <p:spPr bwMode="auto">
          <a:xfrm>
            <a:off x="2719389" y="361632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application</a:t>
            </a:r>
          </a:p>
        </p:txBody>
      </p:sp>
      <p:sp>
        <p:nvSpPr>
          <p:cNvPr id="22578" name="Text Box 26"/>
          <p:cNvSpPr txBox="1">
            <a:spLocks noChangeArrowheads="1"/>
          </p:cNvSpPr>
          <p:nvPr/>
        </p:nvSpPr>
        <p:spPr bwMode="auto">
          <a:xfrm>
            <a:off x="2674939" y="527367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physical</a:t>
            </a:r>
          </a:p>
        </p:txBody>
      </p:sp>
      <p:sp>
        <p:nvSpPr>
          <p:cNvPr id="22579" name="Text Box 26"/>
          <p:cNvSpPr txBox="1">
            <a:spLocks noChangeArrowheads="1"/>
          </p:cNvSpPr>
          <p:nvPr/>
        </p:nvSpPr>
        <p:spPr bwMode="auto">
          <a:xfrm>
            <a:off x="2693989" y="498792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link</a:t>
            </a:r>
          </a:p>
        </p:txBody>
      </p:sp>
      <p:sp>
        <p:nvSpPr>
          <p:cNvPr id="22580" name="Text Box 26"/>
          <p:cNvSpPr txBox="1">
            <a:spLocks noChangeArrowheads="1"/>
          </p:cNvSpPr>
          <p:nvPr/>
        </p:nvSpPr>
        <p:spPr bwMode="auto">
          <a:xfrm>
            <a:off x="2684464" y="4692651"/>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network</a:t>
            </a:r>
          </a:p>
        </p:txBody>
      </p:sp>
      <p:sp>
        <p:nvSpPr>
          <p:cNvPr id="8246" name="Oval 23"/>
          <p:cNvSpPr>
            <a:spLocks noChangeArrowheads="1"/>
          </p:cNvSpPr>
          <p:nvPr/>
        </p:nvSpPr>
        <p:spPr bwMode="auto">
          <a:xfrm>
            <a:off x="3054350" y="3957638"/>
            <a:ext cx="598488"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99"/>
                </a:solidFill>
                <a:effectLst/>
                <a:uLnTx/>
                <a:uFillTx/>
                <a:latin typeface="Comic Sans MS" charset="0"/>
                <a:ea typeface="ＭＳ Ｐゴシック" charset="0"/>
                <a:cs typeface="+mn-cs"/>
              </a:rPr>
              <a:t>P3</a:t>
            </a:r>
          </a:p>
        </p:txBody>
      </p:sp>
      <p:grpSp>
        <p:nvGrpSpPr>
          <p:cNvPr id="22582" name="Group 149"/>
          <p:cNvGrpSpPr>
            <a:grpSpLocks/>
          </p:cNvGrpSpPr>
          <p:nvPr/>
        </p:nvGrpSpPr>
        <p:grpSpPr bwMode="auto">
          <a:xfrm>
            <a:off x="3144838" y="4295775"/>
            <a:ext cx="412750" cy="158750"/>
            <a:chOff x="1287" y="2524"/>
            <a:chExt cx="260" cy="100"/>
          </a:xfrm>
        </p:grpSpPr>
        <p:sp>
          <p:nvSpPr>
            <p:cNvPr id="8302" name="Rectangle 73"/>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3" name="Rectangle 74"/>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4" name="Rectangle 75"/>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5" name="Rectangle 129"/>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grpSp>
        <p:nvGrpSpPr>
          <p:cNvPr id="22583" name="Group 150"/>
          <p:cNvGrpSpPr>
            <a:grpSpLocks/>
          </p:cNvGrpSpPr>
          <p:nvPr/>
        </p:nvGrpSpPr>
        <p:grpSpPr bwMode="auto">
          <a:xfrm>
            <a:off x="7485063" y="4294188"/>
            <a:ext cx="412750" cy="158750"/>
            <a:chOff x="1287" y="2524"/>
            <a:chExt cx="260" cy="100"/>
          </a:xfrm>
        </p:grpSpPr>
        <p:sp>
          <p:nvSpPr>
            <p:cNvPr id="8298" name="Rectangle 151"/>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99" name="Rectangle 152"/>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0" name="Rectangle 153"/>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1" name="Rectangle 154"/>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22584" name="Freeform 146"/>
          <p:cNvSpPr>
            <a:spLocks/>
          </p:cNvSpPr>
          <p:nvPr/>
        </p:nvSpPr>
        <p:spPr bwMode="auto">
          <a:xfrm>
            <a:off x="5532439" y="3995739"/>
            <a:ext cx="2173287" cy="1989137"/>
          </a:xfrm>
          <a:custGeom>
            <a:avLst/>
            <a:gdLst>
              <a:gd name="T0" fmla="*/ 2147483647 w 1369"/>
              <a:gd name="T1" fmla="*/ 2147483647 h 1253"/>
              <a:gd name="T2" fmla="*/ 2147483647 w 1369"/>
              <a:gd name="T3" fmla="*/ 2147483647 h 1253"/>
              <a:gd name="T4" fmla="*/ 2147483647 w 1369"/>
              <a:gd name="T5" fmla="*/ 2147483647 h 1253"/>
              <a:gd name="T6" fmla="*/ 0 w 1369"/>
              <a:gd name="T7" fmla="*/ 2147483647 h 1253"/>
              <a:gd name="T8" fmla="*/ 2147483647 w 1369"/>
              <a:gd name="T9" fmla="*/ 0 h 12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9" h="1253">
                <a:moveTo>
                  <a:pt x="1369" y="216"/>
                </a:moveTo>
                <a:lnTo>
                  <a:pt x="1362" y="1252"/>
                </a:lnTo>
                <a:lnTo>
                  <a:pt x="16" y="1253"/>
                </a:lnTo>
                <a:lnTo>
                  <a:pt x="0" y="121"/>
                </a:lnTo>
                <a:lnTo>
                  <a:pt x="191" y="0"/>
                </a:lnTo>
              </a:path>
            </a:pathLst>
          </a:custGeom>
          <a:noFill/>
          <a:ln w="19050"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85" name="Freeform 147"/>
          <p:cNvSpPr>
            <a:spLocks/>
          </p:cNvSpPr>
          <p:nvPr/>
        </p:nvSpPr>
        <p:spPr bwMode="auto">
          <a:xfrm>
            <a:off x="5651501" y="4027489"/>
            <a:ext cx="1984375" cy="1876425"/>
          </a:xfrm>
          <a:custGeom>
            <a:avLst/>
            <a:gdLst>
              <a:gd name="T0" fmla="*/ 2147483647 w 1250"/>
              <a:gd name="T1" fmla="*/ 2147483647 h 1182"/>
              <a:gd name="T2" fmla="*/ 2147483647 w 1250"/>
              <a:gd name="T3" fmla="*/ 2147483647 h 1182"/>
              <a:gd name="T4" fmla="*/ 2147483647 w 1250"/>
              <a:gd name="T5" fmla="*/ 2147483647 h 1182"/>
              <a:gd name="T6" fmla="*/ 0 w 1250"/>
              <a:gd name="T7" fmla="*/ 2147483647 h 1182"/>
              <a:gd name="T8" fmla="*/ 2147483647 w 1250"/>
              <a:gd name="T9" fmla="*/ 0 h 1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50" h="1182">
                <a:moveTo>
                  <a:pt x="1250" y="190"/>
                </a:moveTo>
                <a:lnTo>
                  <a:pt x="1244" y="1182"/>
                </a:lnTo>
                <a:lnTo>
                  <a:pt x="19" y="1181"/>
                </a:lnTo>
                <a:lnTo>
                  <a:pt x="0" y="155"/>
                </a:lnTo>
                <a:lnTo>
                  <a:pt x="171" y="0"/>
                </a:lnTo>
              </a:path>
            </a:pathLst>
          </a:custGeom>
          <a:noFill/>
          <a:ln w="19050" cap="flat" cmpd="sng">
            <a:solidFill>
              <a:srgbClr val="000099"/>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8251" name="Oval 36"/>
          <p:cNvSpPr>
            <a:spLocks noChangeArrowheads="1"/>
          </p:cNvSpPr>
          <p:nvPr/>
        </p:nvSpPr>
        <p:spPr bwMode="auto">
          <a:xfrm>
            <a:off x="8991600" y="4106863"/>
            <a:ext cx="598488"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Comic Sans MS" charset="0"/>
              <a:ea typeface="ＭＳ Ｐゴシック" charset="0"/>
              <a:cs typeface="+mn-cs"/>
            </a:endParaRPr>
          </a:p>
        </p:txBody>
      </p:sp>
      <p:grpSp>
        <p:nvGrpSpPr>
          <p:cNvPr id="362665" name="Group 169"/>
          <p:cNvGrpSpPr>
            <a:grpSpLocks/>
          </p:cNvGrpSpPr>
          <p:nvPr/>
        </p:nvGrpSpPr>
        <p:grpSpPr bwMode="auto">
          <a:xfrm>
            <a:off x="4486276" y="2854325"/>
            <a:ext cx="1292225" cy="1454150"/>
            <a:chOff x="1868" y="1796"/>
            <a:chExt cx="814" cy="916"/>
          </a:xfrm>
        </p:grpSpPr>
        <p:sp>
          <p:nvSpPr>
            <p:cNvPr id="8295" name="Oval 166"/>
            <p:cNvSpPr>
              <a:spLocks noChangeArrowheads="1"/>
            </p:cNvSpPr>
            <p:nvPr/>
          </p:nvSpPr>
          <p:spPr bwMode="auto">
            <a:xfrm>
              <a:off x="2318" y="2668"/>
              <a:ext cx="124" cy="44"/>
            </a:xfrm>
            <a:prstGeom prst="ellipse">
              <a:avLst/>
            </a:prstGeom>
            <a:noFill/>
            <a:ln w="28575">
              <a:solidFill>
                <a:srgbClr val="CC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96" name="Oval 167"/>
            <p:cNvSpPr>
              <a:spLocks noChangeArrowheads="1"/>
            </p:cNvSpPr>
            <p:nvPr/>
          </p:nvSpPr>
          <p:spPr bwMode="auto">
            <a:xfrm>
              <a:off x="2558" y="2668"/>
              <a:ext cx="124" cy="44"/>
            </a:xfrm>
            <a:prstGeom prst="ellipse">
              <a:avLst/>
            </a:prstGeom>
            <a:noFill/>
            <a:ln w="28575">
              <a:solidFill>
                <a:srgbClr val="CC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22632" name="Freeform 168"/>
            <p:cNvSpPr>
              <a:spLocks/>
            </p:cNvSpPr>
            <p:nvPr/>
          </p:nvSpPr>
          <p:spPr bwMode="auto">
            <a:xfrm>
              <a:off x="1868" y="1796"/>
              <a:ext cx="434" cy="904"/>
            </a:xfrm>
            <a:custGeom>
              <a:avLst/>
              <a:gdLst>
                <a:gd name="T0" fmla="*/ 434 w 434"/>
                <a:gd name="T1" fmla="*/ 904 h 904"/>
                <a:gd name="T2" fmla="*/ 2 w 434"/>
                <a:gd name="T3" fmla="*/ 902 h 904"/>
                <a:gd name="T4" fmla="*/ 0 w 434"/>
                <a:gd name="T5" fmla="*/ 0 h 904"/>
                <a:gd name="T6" fmla="*/ 0 60000 65536"/>
                <a:gd name="T7" fmla="*/ 0 60000 65536"/>
                <a:gd name="T8" fmla="*/ 0 60000 65536"/>
              </a:gdLst>
              <a:ahLst/>
              <a:cxnLst>
                <a:cxn ang="T6">
                  <a:pos x="T0" y="T1"/>
                </a:cxn>
                <a:cxn ang="T7">
                  <a:pos x="T2" y="T3"/>
                </a:cxn>
                <a:cxn ang="T8">
                  <a:pos x="T4" y="T5"/>
                </a:cxn>
              </a:cxnLst>
              <a:rect l="0" t="0" r="r" b="b"/>
              <a:pathLst>
                <a:path w="434" h="904">
                  <a:moveTo>
                    <a:pt x="434" y="904"/>
                  </a:moveTo>
                  <a:lnTo>
                    <a:pt x="2" y="902"/>
                  </a:lnTo>
                  <a:lnTo>
                    <a:pt x="0" y="0"/>
                  </a:lnTo>
                </a:path>
              </a:pathLst>
            </a:custGeom>
            <a:noFill/>
            <a:ln w="19050" cap="flat" cmpd="sng">
              <a:solidFill>
                <a:srgbClr val="CC0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grpSp>
      <p:grpSp>
        <p:nvGrpSpPr>
          <p:cNvPr id="362668" name="Group 172"/>
          <p:cNvGrpSpPr>
            <a:grpSpLocks/>
          </p:cNvGrpSpPr>
          <p:nvPr/>
        </p:nvGrpSpPr>
        <p:grpSpPr bwMode="auto">
          <a:xfrm>
            <a:off x="5394325" y="2809875"/>
            <a:ext cx="1047750" cy="1441450"/>
            <a:chOff x="2432" y="1758"/>
            <a:chExt cx="660" cy="908"/>
          </a:xfrm>
        </p:grpSpPr>
        <p:sp>
          <p:nvSpPr>
            <p:cNvPr id="8293" name="Oval 170"/>
            <p:cNvSpPr>
              <a:spLocks noChangeArrowheads="1"/>
            </p:cNvSpPr>
            <p:nvPr/>
          </p:nvSpPr>
          <p:spPr bwMode="auto">
            <a:xfrm>
              <a:off x="2432" y="2564"/>
              <a:ext cx="144" cy="102"/>
            </a:xfrm>
            <a:prstGeom prst="ellipse">
              <a:avLst/>
            </a:prstGeom>
            <a:noFill/>
            <a:ln w="28575">
              <a:solidFill>
                <a:srgbClr val="CC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22629" name="Freeform 171"/>
            <p:cNvSpPr>
              <a:spLocks/>
            </p:cNvSpPr>
            <p:nvPr/>
          </p:nvSpPr>
          <p:spPr bwMode="auto">
            <a:xfrm>
              <a:off x="2506" y="1758"/>
              <a:ext cx="586" cy="810"/>
            </a:xfrm>
            <a:custGeom>
              <a:avLst/>
              <a:gdLst>
                <a:gd name="T0" fmla="*/ 0 w 586"/>
                <a:gd name="T1" fmla="*/ 810 h 810"/>
                <a:gd name="T2" fmla="*/ 2 w 586"/>
                <a:gd name="T3" fmla="*/ 808 h 810"/>
                <a:gd name="T4" fmla="*/ 2 w 586"/>
                <a:gd name="T5" fmla="*/ 170 h 810"/>
                <a:gd name="T6" fmla="*/ 586 w 586"/>
                <a:gd name="T7" fmla="*/ 0 h 8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6" h="810">
                  <a:moveTo>
                    <a:pt x="0" y="810"/>
                  </a:moveTo>
                  <a:lnTo>
                    <a:pt x="2" y="808"/>
                  </a:lnTo>
                  <a:lnTo>
                    <a:pt x="2" y="170"/>
                  </a:lnTo>
                  <a:lnTo>
                    <a:pt x="586" y="0"/>
                  </a:lnTo>
                </a:path>
              </a:pathLst>
            </a:custGeom>
            <a:noFill/>
            <a:ln w="12700" cap="flat" cmpd="sng">
              <a:solidFill>
                <a:srgbClr val="CC0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grpSp>
      <p:grpSp>
        <p:nvGrpSpPr>
          <p:cNvPr id="22589" name="Group 179"/>
          <p:cNvGrpSpPr>
            <a:grpSpLocks/>
          </p:cNvGrpSpPr>
          <p:nvPr/>
        </p:nvGrpSpPr>
        <p:grpSpPr bwMode="auto">
          <a:xfrm>
            <a:off x="1693863" y="5126039"/>
            <a:ext cx="800100" cy="828675"/>
            <a:chOff x="-44" y="1473"/>
            <a:chExt cx="981" cy="1105"/>
          </a:xfrm>
        </p:grpSpPr>
        <p:pic>
          <p:nvPicPr>
            <p:cNvPr id="22626" name="Picture 180"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27" name="Freeform 181"/>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grpSp>
      <p:grpSp>
        <p:nvGrpSpPr>
          <p:cNvPr id="22590" name="Group 182"/>
          <p:cNvGrpSpPr>
            <a:grpSpLocks/>
          </p:cNvGrpSpPr>
          <p:nvPr/>
        </p:nvGrpSpPr>
        <p:grpSpPr bwMode="auto">
          <a:xfrm flipH="1">
            <a:off x="8675689" y="5040314"/>
            <a:ext cx="788987" cy="782637"/>
            <a:chOff x="-44" y="1473"/>
            <a:chExt cx="981" cy="1105"/>
          </a:xfrm>
        </p:grpSpPr>
        <p:pic>
          <p:nvPicPr>
            <p:cNvPr id="22624" name="Picture 183"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25" name="Freeform 184"/>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grpSp>
      <p:grpSp>
        <p:nvGrpSpPr>
          <p:cNvPr id="22591" name="Group 185"/>
          <p:cNvGrpSpPr>
            <a:grpSpLocks/>
          </p:cNvGrpSpPr>
          <p:nvPr/>
        </p:nvGrpSpPr>
        <p:grpSpPr bwMode="auto">
          <a:xfrm>
            <a:off x="4265614" y="4625975"/>
            <a:ext cx="358775" cy="704850"/>
            <a:chOff x="4140" y="429"/>
            <a:chExt cx="1425" cy="2396"/>
          </a:xfrm>
        </p:grpSpPr>
        <p:sp>
          <p:nvSpPr>
            <p:cNvPr id="22592" name="Freeform 186"/>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8258" name="Rectangle 187"/>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22594" name="Freeform 188"/>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95" name="Freeform 189"/>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8261" name="Rectangle 190"/>
            <p:cNvSpPr>
              <a:spLocks noChangeArrowheads="1"/>
            </p:cNvSpPr>
            <p:nvPr/>
          </p:nvSpPr>
          <p:spPr bwMode="auto">
            <a:xfrm>
              <a:off x="4209" y="693"/>
              <a:ext cx="599"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nvGrpSpPr>
            <p:cNvPr id="22597" name="Group 191"/>
            <p:cNvGrpSpPr>
              <a:grpSpLocks/>
            </p:cNvGrpSpPr>
            <p:nvPr/>
          </p:nvGrpSpPr>
          <p:grpSpPr bwMode="auto">
            <a:xfrm>
              <a:off x="4749" y="668"/>
              <a:ext cx="581" cy="145"/>
              <a:chOff x="614" y="2568"/>
              <a:chExt cx="725" cy="139"/>
            </a:xfrm>
          </p:grpSpPr>
          <p:sp>
            <p:nvSpPr>
              <p:cNvPr id="8287" name="AutoShape 192"/>
              <p:cNvSpPr>
                <a:spLocks noChangeArrowheads="1"/>
              </p:cNvSpPr>
              <p:nvPr/>
            </p:nvSpPr>
            <p:spPr bwMode="auto">
              <a:xfrm>
                <a:off x="617" y="2567"/>
                <a:ext cx="724" cy="140"/>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88" name="AutoShape 193"/>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8263" name="Rectangle 194"/>
            <p:cNvSpPr>
              <a:spLocks noChangeArrowheads="1"/>
            </p:cNvSpPr>
            <p:nvPr/>
          </p:nvSpPr>
          <p:spPr bwMode="auto">
            <a:xfrm>
              <a:off x="4222" y="1017"/>
              <a:ext cx="599"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nvGrpSpPr>
            <p:cNvPr id="22599" name="Group 195"/>
            <p:cNvGrpSpPr>
              <a:grpSpLocks/>
            </p:cNvGrpSpPr>
            <p:nvPr/>
          </p:nvGrpSpPr>
          <p:grpSpPr bwMode="auto">
            <a:xfrm>
              <a:off x="4747" y="994"/>
              <a:ext cx="581" cy="134"/>
              <a:chOff x="614" y="2568"/>
              <a:chExt cx="725" cy="139"/>
            </a:xfrm>
          </p:grpSpPr>
          <p:sp>
            <p:nvSpPr>
              <p:cNvPr id="8285" name="AutoShape 196"/>
              <p:cNvSpPr>
                <a:spLocks noChangeArrowheads="1"/>
              </p:cNvSpPr>
              <p:nvPr/>
            </p:nvSpPr>
            <p:spPr bwMode="auto">
              <a:xfrm>
                <a:off x="612" y="2570"/>
                <a:ext cx="724" cy="162"/>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86" name="AutoShape 197"/>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8265" name="Rectangle 198"/>
            <p:cNvSpPr>
              <a:spLocks noChangeArrowheads="1"/>
            </p:cNvSpPr>
            <p:nvPr/>
          </p:nvSpPr>
          <p:spPr bwMode="auto">
            <a:xfrm>
              <a:off x="4216" y="1357"/>
              <a:ext cx="599"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66" name="Rectangle 199"/>
            <p:cNvSpPr>
              <a:spLocks noChangeArrowheads="1"/>
            </p:cNvSpPr>
            <p:nvPr/>
          </p:nvSpPr>
          <p:spPr bwMode="auto">
            <a:xfrm>
              <a:off x="4228" y="1654"/>
              <a:ext cx="593"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nvGrpSpPr>
            <p:cNvPr id="22602" name="Group 200"/>
            <p:cNvGrpSpPr>
              <a:grpSpLocks/>
            </p:cNvGrpSpPr>
            <p:nvPr/>
          </p:nvGrpSpPr>
          <p:grpSpPr bwMode="auto">
            <a:xfrm>
              <a:off x="4735" y="1627"/>
              <a:ext cx="582" cy="151"/>
              <a:chOff x="614" y="2568"/>
              <a:chExt cx="725" cy="139"/>
            </a:xfrm>
          </p:grpSpPr>
          <p:sp>
            <p:nvSpPr>
              <p:cNvPr id="8283" name="AutoShape 201"/>
              <p:cNvSpPr>
                <a:spLocks noChangeArrowheads="1"/>
              </p:cNvSpPr>
              <p:nvPr/>
            </p:nvSpPr>
            <p:spPr bwMode="auto">
              <a:xfrm>
                <a:off x="611" y="2568"/>
                <a:ext cx="730"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84" name="AutoShape 202"/>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22603" name="Freeform 203"/>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grpSp>
          <p:nvGrpSpPr>
            <p:cNvPr id="22604" name="Group 204"/>
            <p:cNvGrpSpPr>
              <a:grpSpLocks/>
            </p:cNvGrpSpPr>
            <p:nvPr/>
          </p:nvGrpSpPr>
          <p:grpSpPr bwMode="auto">
            <a:xfrm>
              <a:off x="4739" y="1327"/>
              <a:ext cx="582" cy="139"/>
              <a:chOff x="614" y="2568"/>
              <a:chExt cx="725" cy="139"/>
            </a:xfrm>
          </p:grpSpPr>
          <p:sp>
            <p:nvSpPr>
              <p:cNvPr id="8281" name="AutoShape 205"/>
              <p:cNvSpPr>
                <a:spLocks noChangeArrowheads="1"/>
              </p:cNvSpPr>
              <p:nvPr/>
            </p:nvSpPr>
            <p:spPr bwMode="auto">
              <a:xfrm>
                <a:off x="614" y="2566"/>
                <a:ext cx="723" cy="140"/>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82" name="AutoShape 206"/>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8270" name="Rectangle 207"/>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22606" name="Freeform 208"/>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607" name="Freeform 209"/>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8273" name="Oval 210"/>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22609" name="Freeform 211"/>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8275" name="AutoShape 212"/>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76" name="AutoShape 213"/>
            <p:cNvSpPr>
              <a:spLocks noChangeArrowheads="1"/>
            </p:cNvSpPr>
            <p:nvPr/>
          </p:nvSpPr>
          <p:spPr bwMode="auto">
            <a:xfrm>
              <a:off x="4203" y="2712"/>
              <a:ext cx="1072"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77" name="Oval 214"/>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78" name="Oval 215"/>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Arial" charset="0"/>
                <a:ea typeface="ＭＳ Ｐゴシック" charset="0"/>
                <a:cs typeface="Arial" charset="0"/>
              </a:endParaRPr>
            </a:p>
          </p:txBody>
        </p:sp>
        <p:sp>
          <p:nvSpPr>
            <p:cNvPr id="8279" name="Oval 216"/>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80" name="Rectangle 217"/>
            <p:cNvSpPr>
              <a:spLocks noChangeArrowheads="1"/>
            </p:cNvSpPr>
            <p:nvPr/>
          </p:nvSpPr>
          <p:spPr bwMode="auto">
            <a:xfrm>
              <a:off x="5061" y="1837"/>
              <a:ext cx="88" cy="761"/>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135" name="Rectangle 7"/>
          <p:cNvSpPr txBox="1">
            <a:spLocks noChangeArrowheads="1"/>
          </p:cNvSpPr>
          <p:nvPr/>
        </p:nvSpPr>
        <p:spPr>
          <a:xfrm>
            <a:off x="9164912" y="6624784"/>
            <a:ext cx="2592288"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FFF65C"/>
                </a:solidFill>
                <a:effectLst/>
                <a:uLnTx/>
                <a:uFillTx/>
                <a:latin typeface="Arial" panose="020B0604020202020204" pitchFamily="34" charset="0"/>
                <a:ea typeface="ＭＳ Ｐゴシック" charset="0"/>
                <a:cs typeface="+mn-cs"/>
              </a:rPr>
              <a:t>3.2 multiplexing</a:t>
            </a:r>
            <a:r>
              <a:rPr kumimoji="0" lang="en-US" altLang="zh-CN" sz="12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charset="0"/>
                <a:cs typeface="+mn-cs"/>
              </a:rPr>
              <a:t> and </a:t>
            </a:r>
            <a:r>
              <a:rPr kumimoji="0" lang="en-US" altLang="zh-CN" sz="1200" b="0" i="0" u="none" strike="noStrike" kern="1200" cap="none" spc="0" normalizeH="0" baseline="0" noProof="0" dirty="0" err="1">
                <a:ln>
                  <a:noFill/>
                </a:ln>
                <a:solidFill>
                  <a:srgbClr val="FF0000"/>
                </a:solidFill>
                <a:effectLst/>
                <a:uLnTx/>
                <a:uFillTx/>
                <a:latin typeface="Arial" panose="020B0604020202020204" pitchFamily="34" charset="0"/>
                <a:ea typeface="ＭＳ Ｐゴシック" charset="0"/>
                <a:cs typeface="+mn-cs"/>
              </a:rPr>
              <a:t>demultiplexing</a:t>
            </a:r>
            <a:endParaRPr kumimoji="0" lang="en-US" altLang="zh-CN" sz="12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2555" name="Freeform 142"/>
          <p:cNvSpPr>
            <a:spLocks/>
          </p:cNvSpPr>
          <p:nvPr/>
        </p:nvSpPr>
        <p:spPr bwMode="auto">
          <a:xfrm>
            <a:off x="3381375" y="4029076"/>
            <a:ext cx="1962150" cy="1897063"/>
          </a:xfrm>
          <a:custGeom>
            <a:avLst/>
            <a:gdLst>
              <a:gd name="T0" fmla="*/ 0 w 1236"/>
              <a:gd name="T1" fmla="*/ 2147483647 h 1195"/>
              <a:gd name="T2" fmla="*/ 2147483647 w 1236"/>
              <a:gd name="T3" fmla="*/ 2147483647 h 1195"/>
              <a:gd name="T4" fmla="*/ 2147483647 w 1236"/>
              <a:gd name="T5" fmla="*/ 2147483647 h 1195"/>
              <a:gd name="T6" fmla="*/ 2147483647 w 1236"/>
              <a:gd name="T7" fmla="*/ 2147483647 h 1195"/>
              <a:gd name="T8" fmla="*/ 2147483647 w 1236"/>
              <a:gd name="T9" fmla="*/ 0 h 11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6" h="1195">
                <a:moveTo>
                  <a:pt x="0" y="202"/>
                </a:moveTo>
                <a:lnTo>
                  <a:pt x="6" y="1194"/>
                </a:lnTo>
                <a:lnTo>
                  <a:pt x="1236" y="1195"/>
                </a:lnTo>
                <a:lnTo>
                  <a:pt x="1227" y="150"/>
                </a:lnTo>
                <a:lnTo>
                  <a:pt x="1069" y="0"/>
                </a:lnTo>
              </a:path>
            </a:pathLst>
          </a:custGeom>
          <a:noFill/>
          <a:ln w="19050" cap="flat" cmpd="sng">
            <a:solidFill>
              <a:srgbClr val="000099"/>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54" name="Freeform 141"/>
          <p:cNvSpPr>
            <a:spLocks/>
          </p:cNvSpPr>
          <p:nvPr/>
        </p:nvSpPr>
        <p:spPr bwMode="auto">
          <a:xfrm>
            <a:off x="3317875" y="4003675"/>
            <a:ext cx="2160588" cy="1989138"/>
          </a:xfrm>
          <a:custGeom>
            <a:avLst/>
            <a:gdLst>
              <a:gd name="T0" fmla="*/ 0 w 1361"/>
              <a:gd name="T1" fmla="*/ 2147483647 h 1253"/>
              <a:gd name="T2" fmla="*/ 2147483647 w 1361"/>
              <a:gd name="T3" fmla="*/ 2147483647 h 1253"/>
              <a:gd name="T4" fmla="*/ 2147483647 w 1361"/>
              <a:gd name="T5" fmla="*/ 2147483647 h 1253"/>
              <a:gd name="T6" fmla="*/ 2147483647 w 1361"/>
              <a:gd name="T7" fmla="*/ 2147483647 h 1253"/>
              <a:gd name="T8" fmla="*/ 2147483647 w 1361"/>
              <a:gd name="T9" fmla="*/ 2147483647 h 1253"/>
              <a:gd name="T10" fmla="*/ 2147483647 w 1361"/>
              <a:gd name="T11" fmla="*/ 0 h 12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61" h="1253">
                <a:moveTo>
                  <a:pt x="0" y="216"/>
                </a:moveTo>
                <a:lnTo>
                  <a:pt x="7" y="1252"/>
                </a:lnTo>
                <a:lnTo>
                  <a:pt x="1320" y="1253"/>
                </a:lnTo>
                <a:lnTo>
                  <a:pt x="1361" y="1252"/>
                </a:lnTo>
                <a:lnTo>
                  <a:pt x="1353" y="114"/>
                </a:lnTo>
                <a:lnTo>
                  <a:pt x="1178" y="0"/>
                </a:lnTo>
              </a:path>
            </a:pathLst>
          </a:custGeom>
          <a:noFill/>
          <a:ln w="19050"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Tree>
    <p:extLst>
      <p:ext uri="{BB962C8B-B14F-4D97-AF65-F5344CB8AC3E}">
        <p14:creationId xmlns:p14="http://schemas.microsoft.com/office/powerpoint/2010/main" val="1324586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266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267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2554"/>
                                        </p:tgtEl>
                                        <p:attrNameLst>
                                          <p:attrName>style.visibility</p:attrName>
                                        </p:attrNameLst>
                                      </p:cBhvr>
                                      <p:to>
                                        <p:strVal val="visible"/>
                                      </p:to>
                                    </p:set>
                                    <p:animEffect transition="in" filter="wipe(down)">
                                      <p:cBhvr>
                                        <p:cTn id="13" dur="500"/>
                                        <p:tgtEl>
                                          <p:spTgt spid="22554"/>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22584"/>
                                        </p:tgtEl>
                                        <p:attrNameLst>
                                          <p:attrName>style.visibility</p:attrName>
                                        </p:attrNameLst>
                                      </p:cBhvr>
                                      <p:to>
                                        <p:strVal val="visible"/>
                                      </p:to>
                                    </p:set>
                                    <p:animEffect transition="in" filter="wipe(down)">
                                      <p:cBhvr>
                                        <p:cTn id="17" dur="500"/>
                                        <p:tgtEl>
                                          <p:spTgt spid="22584"/>
                                        </p:tgtEl>
                                      </p:cBhvr>
                                    </p:animEffect>
                                  </p:childTnLst>
                                </p:cTn>
                              </p:par>
                              <p:par>
                                <p:cTn id="18" presetID="1" presetClass="entr" presetSubtype="0" fill="hold" nodeType="withEffect">
                                  <p:stCondLst>
                                    <p:cond delay="0"/>
                                  </p:stCondLst>
                                  <p:childTnLst>
                                    <p:set>
                                      <p:cBhvr>
                                        <p:cTn id="19" dur="1" fill="hold">
                                          <p:stCondLst>
                                            <p:cond delay="0"/>
                                          </p:stCondLst>
                                        </p:cTn>
                                        <p:tgtEl>
                                          <p:spTgt spid="362673"/>
                                        </p:tgtEl>
                                        <p:attrNameLst>
                                          <p:attrName>style.visibility</p:attrName>
                                        </p:attrNameLst>
                                      </p:cBhvr>
                                      <p:to>
                                        <p:strVal val="visible"/>
                                      </p:to>
                                    </p:set>
                                  </p:childTnLst>
                                </p:cTn>
                              </p:par>
                            </p:childTnLst>
                          </p:cTn>
                        </p:par>
                        <p:par>
                          <p:cTn id="20" fill="hold">
                            <p:stCondLst>
                              <p:cond delay="1000"/>
                            </p:stCondLst>
                            <p:childTnLst>
                              <p:par>
                                <p:cTn id="21" presetID="1" presetClass="entr" presetSubtype="0" fill="hold" nodeType="afterEffect">
                                  <p:stCondLst>
                                    <p:cond delay="0"/>
                                  </p:stCondLst>
                                  <p:childTnLst>
                                    <p:set>
                                      <p:cBhvr>
                                        <p:cTn id="22" dur="1" fill="hold">
                                          <p:stCondLst>
                                            <p:cond delay="0"/>
                                          </p:stCondLst>
                                        </p:cTn>
                                        <p:tgtEl>
                                          <p:spTgt spid="3626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84" grpId="0" animBg="1"/>
      <p:bldP spid="2255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4177141" y="786957"/>
            <a:ext cx="5080883" cy="795338"/>
          </a:xfrm>
        </p:spPr>
        <p:txBody>
          <a:bodyPr/>
          <a:lstStyle/>
          <a:p>
            <a:pPr algn="ctr" eaLnBrk="1" hangingPunct="1"/>
            <a:r>
              <a:rPr lang="en-US" altLang="zh-CN" dirty="0"/>
              <a:t>IPC</a:t>
            </a:r>
            <a:r>
              <a:rPr lang="zh-CN" altLang="en-US" dirty="0"/>
              <a:t>需要考虑内容</a:t>
            </a:r>
          </a:p>
        </p:txBody>
      </p:sp>
      <p:sp>
        <p:nvSpPr>
          <p:cNvPr id="20484" name="Rectangle 3"/>
          <p:cNvSpPr>
            <a:spLocks noGrp="1" noChangeArrowheads="1"/>
          </p:cNvSpPr>
          <p:nvPr>
            <p:ph type="body" idx="4294967295"/>
          </p:nvPr>
        </p:nvSpPr>
        <p:spPr>
          <a:xfrm>
            <a:off x="2329732" y="1758701"/>
            <a:ext cx="8775700" cy="4875213"/>
          </a:xfrm>
        </p:spPr>
        <p:txBody>
          <a:bodyPr>
            <a:normAutofit/>
          </a:bodyPr>
          <a:lstStyle/>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进程是否会通过网络与其它机器上的进程通信，仅使用本机通信机制是否满足应用需求；</a:t>
            </a: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通信中的进程是否是处于不同的操作系统平台例如</a:t>
            </a:r>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与</a:t>
            </a:r>
            <a:r>
              <a:rPr lang="en-US" altLang="zh-CN" sz="2800" dirty="0">
                <a:latin typeface="微软雅黑" panose="020B0503020204020204" pitchFamily="34" charset="-122"/>
                <a:ea typeface="微软雅黑" panose="020B0503020204020204" pitchFamily="34" charset="-122"/>
              </a:rPr>
              <a:t>UNIX</a:t>
            </a:r>
            <a:r>
              <a:rPr lang="zh-CN" altLang="en-US" sz="2800" dirty="0">
                <a:latin typeface="微软雅黑" panose="020B0503020204020204" pitchFamily="34" charset="-122"/>
                <a:ea typeface="微软雅黑" panose="020B0503020204020204" pitchFamily="34" charset="-122"/>
              </a:rPr>
              <a:t>平台；</a:t>
            </a: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有些进程通信机制是只用于图形化窗体界面的，而不适用于控制台程序；</a:t>
            </a:r>
            <a:endParaRPr lang="en-US" altLang="zh-CN" sz="2800" dirty="0">
              <a:latin typeface="微软雅黑" panose="020B0503020204020204" pitchFamily="34" charset="-122"/>
              <a:ea typeface="微软雅黑" panose="020B0503020204020204" pitchFamily="34" charset="-122"/>
            </a:endParaRP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通信目的是用于同步控制还是数据的传送</a:t>
            </a:r>
            <a:r>
              <a:rPr lang="en-US" altLang="zh-CN" sz="2800" dirty="0">
                <a:latin typeface="微软雅黑" panose="020B0503020204020204" pitchFamily="34" charset="-122"/>
                <a:ea typeface="微软雅黑" panose="020B0503020204020204" pitchFamily="34" charset="-122"/>
              </a:rPr>
              <a:t>;</a:t>
            </a: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数据传输量考虑；</a:t>
            </a:r>
          </a:p>
        </p:txBody>
      </p:sp>
    </p:spTree>
    <p:extLst>
      <p:ext uri="{BB962C8B-B14F-4D97-AF65-F5344CB8AC3E}">
        <p14:creationId xmlns:p14="http://schemas.microsoft.com/office/powerpoint/2010/main" val="9436724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11710" y="622067"/>
            <a:ext cx="6568580" cy="796925"/>
          </a:xfrm>
        </p:spPr>
        <p:txBody>
          <a:bodyPr/>
          <a:lstStyle/>
          <a:p>
            <a:pPr algn="ctr" eaLnBrk="1" hangingPunct="1"/>
            <a:r>
              <a:rPr lang="en-US" altLang="zh-CN" dirty="0">
                <a:solidFill>
                  <a:schemeClr val="accent4">
                    <a:lumMod val="50000"/>
                  </a:schemeClr>
                </a:solidFill>
              </a:rPr>
              <a:t>Win32</a:t>
            </a:r>
            <a:r>
              <a:rPr lang="en-US" altLang="zh-CN" dirty="0"/>
              <a:t> IPC </a:t>
            </a:r>
            <a:r>
              <a:rPr lang="zh-CN" altLang="en-US" dirty="0"/>
              <a:t>是否需要网络</a:t>
            </a:r>
          </a:p>
        </p:txBody>
      </p:sp>
      <p:sp>
        <p:nvSpPr>
          <p:cNvPr id="5" name="圆角矩形 4"/>
          <p:cNvSpPr/>
          <p:nvPr/>
        </p:nvSpPr>
        <p:spPr>
          <a:xfrm>
            <a:off x="3665572" y="1764619"/>
            <a:ext cx="2190542" cy="3720488"/>
          </a:xfrm>
          <a:prstGeom prst="roundRect">
            <a:avLst>
              <a:gd name="adj" fmla="val 7199"/>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3964120" y="230040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文件</a:t>
            </a:r>
          </a:p>
        </p:txBody>
      </p:sp>
      <p:sp>
        <p:nvSpPr>
          <p:cNvPr id="7" name="文本框 6"/>
          <p:cNvSpPr txBox="1"/>
          <p:nvPr/>
        </p:nvSpPr>
        <p:spPr>
          <a:xfrm>
            <a:off x="3718268" y="1811718"/>
            <a:ext cx="2031325" cy="461665"/>
          </a:xfrm>
          <a:prstGeom prst="rect">
            <a:avLst/>
          </a:prstGeom>
          <a:noFill/>
        </p:spPr>
        <p:txBody>
          <a:bodyPr wrap="none" rtlCol="0">
            <a:spAutoFit/>
          </a:bodyPr>
          <a:lstStyle/>
          <a:p>
            <a:r>
              <a:rPr lang="zh-CN" altLang="en-US" sz="2400">
                <a:latin typeface="微软雅黑" panose="020B0503020204020204" pitchFamily="34" charset="-122"/>
                <a:ea typeface="微软雅黑" panose="020B0503020204020204" pitchFamily="34" charset="-122"/>
              </a:rPr>
              <a:t>仅适用本机内</a:t>
            </a:r>
          </a:p>
        </p:txBody>
      </p:sp>
      <p:sp>
        <p:nvSpPr>
          <p:cNvPr id="8" name="圆角矩形 7"/>
          <p:cNvSpPr/>
          <p:nvPr/>
        </p:nvSpPr>
        <p:spPr>
          <a:xfrm>
            <a:off x="3964120" y="277384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剪切板</a:t>
            </a:r>
          </a:p>
        </p:txBody>
      </p:sp>
      <p:sp>
        <p:nvSpPr>
          <p:cNvPr id="10" name="圆角矩形 9"/>
          <p:cNvSpPr/>
          <p:nvPr/>
        </p:nvSpPr>
        <p:spPr>
          <a:xfrm>
            <a:off x="6531026" y="1764619"/>
            <a:ext cx="2084022" cy="2540812"/>
          </a:xfrm>
          <a:prstGeom prst="roundRect">
            <a:avLst>
              <a:gd name="adj" fmla="val 7199"/>
            </a:avLst>
          </a:prstGeom>
          <a:solidFill>
            <a:schemeClr val="accent3">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6795058" y="2300405"/>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邮槽</a:t>
            </a:r>
          </a:p>
        </p:txBody>
      </p:sp>
      <p:sp>
        <p:nvSpPr>
          <p:cNvPr id="12" name="文本框 11"/>
          <p:cNvSpPr txBox="1"/>
          <p:nvPr/>
        </p:nvSpPr>
        <p:spPr>
          <a:xfrm>
            <a:off x="6583722" y="1811717"/>
            <a:ext cx="2031325" cy="461665"/>
          </a:xfrm>
          <a:prstGeom prst="rect">
            <a:avLst/>
          </a:prstGeom>
          <a:noFill/>
        </p:spPr>
        <p:txBody>
          <a:bodyPr wrap="none" rtlCol="0">
            <a:spAutoFit/>
          </a:bodyPr>
          <a:lstStyle/>
          <a:p>
            <a:r>
              <a:rPr lang="zh-CN" altLang="en-US" sz="2400">
                <a:latin typeface="微软雅黑" panose="020B0503020204020204" pitchFamily="34" charset="-122"/>
                <a:ea typeface="微软雅黑" panose="020B0503020204020204" pitchFamily="34" charset="-122"/>
              </a:rPr>
              <a:t>采用网络连接</a:t>
            </a:r>
          </a:p>
        </p:txBody>
      </p:sp>
      <p:sp>
        <p:nvSpPr>
          <p:cNvPr id="13" name="圆角矩形 12"/>
          <p:cNvSpPr/>
          <p:nvPr/>
        </p:nvSpPr>
        <p:spPr>
          <a:xfrm>
            <a:off x="6795058" y="2749325"/>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套接字</a:t>
            </a:r>
          </a:p>
        </p:txBody>
      </p:sp>
      <p:sp>
        <p:nvSpPr>
          <p:cNvPr id="14" name="圆角矩形 13"/>
          <p:cNvSpPr/>
          <p:nvPr/>
        </p:nvSpPr>
        <p:spPr>
          <a:xfrm>
            <a:off x="3964120" y="322637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无名管道</a:t>
            </a:r>
          </a:p>
        </p:txBody>
      </p:sp>
      <p:sp>
        <p:nvSpPr>
          <p:cNvPr id="15" name="圆角矩形 14"/>
          <p:cNvSpPr/>
          <p:nvPr/>
        </p:nvSpPr>
        <p:spPr>
          <a:xfrm>
            <a:off x="6795058" y="3226377"/>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有名管道</a:t>
            </a:r>
          </a:p>
        </p:txBody>
      </p:sp>
      <p:sp>
        <p:nvSpPr>
          <p:cNvPr id="16" name="圆角矩形 15"/>
          <p:cNvSpPr/>
          <p:nvPr/>
        </p:nvSpPr>
        <p:spPr>
          <a:xfrm>
            <a:off x="6803227" y="370342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NetBios</a:t>
            </a:r>
            <a:endParaRPr lang="zh-CN" altLang="en-US">
              <a:latin typeface="微软雅黑" panose="020B0503020204020204" pitchFamily="34" charset="-122"/>
              <a:ea typeface="微软雅黑" panose="020B0503020204020204" pitchFamily="34" charset="-122"/>
            </a:endParaRPr>
          </a:p>
        </p:txBody>
      </p:sp>
      <p:sp>
        <p:nvSpPr>
          <p:cNvPr id="17" name="圆角矩形 16"/>
          <p:cNvSpPr/>
          <p:nvPr/>
        </p:nvSpPr>
        <p:spPr>
          <a:xfrm>
            <a:off x="3964120" y="369682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事件对象</a:t>
            </a:r>
          </a:p>
        </p:txBody>
      </p:sp>
      <p:sp>
        <p:nvSpPr>
          <p:cNvPr id="18" name="圆角矩形 17"/>
          <p:cNvSpPr/>
          <p:nvPr/>
        </p:nvSpPr>
        <p:spPr>
          <a:xfrm>
            <a:off x="3998953" y="4228053"/>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消息队列</a:t>
            </a:r>
          </a:p>
        </p:txBody>
      </p:sp>
      <p:sp>
        <p:nvSpPr>
          <p:cNvPr id="19" name="圆角矩形 18"/>
          <p:cNvSpPr/>
          <p:nvPr/>
        </p:nvSpPr>
        <p:spPr>
          <a:xfrm>
            <a:off x="3998953" y="473139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进程重定向</a:t>
            </a:r>
          </a:p>
        </p:txBody>
      </p:sp>
      <p:sp>
        <p:nvSpPr>
          <p:cNvPr id="20" name="圆角矩形 15">
            <a:extLst>
              <a:ext uri="{FF2B5EF4-FFF2-40B4-BE49-F238E27FC236}">
                <a16:creationId xmlns:a16="http://schemas.microsoft.com/office/drawing/2014/main" id="{4B834BFF-CB47-4040-9E4F-C966C1FBFE1E}"/>
              </a:ext>
            </a:extLst>
          </p:cNvPr>
          <p:cNvSpPr/>
          <p:nvPr/>
        </p:nvSpPr>
        <p:spPr>
          <a:xfrm>
            <a:off x="6813014" y="4543727"/>
            <a:ext cx="1539620" cy="383772"/>
          </a:xfrm>
          <a:prstGeom prst="roundRect">
            <a:avLst/>
          </a:prstGeom>
          <a:solidFill>
            <a:schemeClr val="accent3">
              <a:lumMod val="75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DCOM</a:t>
            </a:r>
            <a:endParaRPr lang="zh-CN" altLang="en-US" dirty="0">
              <a:latin typeface="微软雅黑" panose="020B0503020204020204" pitchFamily="34" charset="-122"/>
              <a:ea typeface="微软雅黑" panose="020B0503020204020204" pitchFamily="34" charset="-122"/>
            </a:endParaRPr>
          </a:p>
        </p:txBody>
      </p:sp>
      <p:sp>
        <p:nvSpPr>
          <p:cNvPr id="21" name="圆角矩形 15">
            <a:extLst>
              <a:ext uri="{FF2B5EF4-FFF2-40B4-BE49-F238E27FC236}">
                <a16:creationId xmlns:a16="http://schemas.microsoft.com/office/drawing/2014/main" id="{7B2F9FDC-336A-4D82-98FD-46A8EFDBA836}"/>
              </a:ext>
            </a:extLst>
          </p:cNvPr>
          <p:cNvSpPr/>
          <p:nvPr/>
        </p:nvSpPr>
        <p:spPr>
          <a:xfrm>
            <a:off x="3998953" y="5660786"/>
            <a:ext cx="1539620" cy="383772"/>
          </a:xfrm>
          <a:prstGeom prst="roundRect">
            <a:avLst/>
          </a:prstGeom>
          <a:solidFill>
            <a:schemeClr val="accent3">
              <a:lumMod val="75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COM</a:t>
            </a:r>
            <a:endParaRPr lang="zh-CN" altLang="en-US" dirty="0">
              <a:latin typeface="微软雅黑" panose="020B0503020204020204" pitchFamily="34" charset="-122"/>
              <a:ea typeface="微软雅黑" panose="020B0503020204020204" pitchFamily="34" charset="-122"/>
            </a:endParaRPr>
          </a:p>
        </p:txBody>
      </p:sp>
      <p:sp>
        <p:nvSpPr>
          <p:cNvPr id="22" name="圆角矩形 15">
            <a:extLst>
              <a:ext uri="{FF2B5EF4-FFF2-40B4-BE49-F238E27FC236}">
                <a16:creationId xmlns:a16="http://schemas.microsoft.com/office/drawing/2014/main" id="{B2855016-81AA-453E-BC08-6B89FFDD79FC}"/>
              </a:ext>
            </a:extLst>
          </p:cNvPr>
          <p:cNvSpPr/>
          <p:nvPr/>
        </p:nvSpPr>
        <p:spPr>
          <a:xfrm>
            <a:off x="3740161" y="6270556"/>
            <a:ext cx="2057204" cy="383772"/>
          </a:xfrm>
          <a:prstGeom prst="roundRect">
            <a:avLst/>
          </a:prstGeom>
          <a:solidFill>
            <a:schemeClr val="accent3">
              <a:lumMod val="75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File Mapping</a:t>
            </a:r>
            <a:endParaRPr lang="zh-CN" altLang="en-US" dirty="0">
              <a:latin typeface="微软雅黑" panose="020B0503020204020204" pitchFamily="34" charset="-122"/>
              <a:ea typeface="微软雅黑" panose="020B0503020204020204" pitchFamily="34" charset="-122"/>
            </a:endParaRPr>
          </a:p>
        </p:txBody>
      </p:sp>
      <p:sp>
        <p:nvSpPr>
          <p:cNvPr id="23" name="圆角矩形 15">
            <a:extLst>
              <a:ext uri="{FF2B5EF4-FFF2-40B4-BE49-F238E27FC236}">
                <a16:creationId xmlns:a16="http://schemas.microsoft.com/office/drawing/2014/main" id="{DB6181D2-51BC-49DD-BB5E-4C86BFC08851}"/>
              </a:ext>
            </a:extLst>
          </p:cNvPr>
          <p:cNvSpPr/>
          <p:nvPr/>
        </p:nvSpPr>
        <p:spPr>
          <a:xfrm>
            <a:off x="6795058" y="5129569"/>
            <a:ext cx="1539620" cy="383772"/>
          </a:xfrm>
          <a:prstGeom prst="roundRect">
            <a:avLst/>
          </a:prstGeom>
          <a:solidFill>
            <a:schemeClr val="accent3">
              <a:lumMod val="75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RPC</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77964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006367" y="781060"/>
            <a:ext cx="8179266" cy="796925"/>
          </a:xfrm>
        </p:spPr>
        <p:txBody>
          <a:bodyPr/>
          <a:lstStyle/>
          <a:p>
            <a:pPr algn="ctr" eaLnBrk="1" hangingPunct="1"/>
            <a:r>
              <a:rPr lang="en-US" altLang="zh-CN" dirty="0"/>
              <a:t>IPC between UWP and Win32</a:t>
            </a:r>
            <a:endParaRPr lang="zh-CN" altLang="en-US" dirty="0"/>
          </a:p>
        </p:txBody>
      </p:sp>
      <p:sp>
        <p:nvSpPr>
          <p:cNvPr id="20" name="文本框 19">
            <a:extLst>
              <a:ext uri="{FF2B5EF4-FFF2-40B4-BE49-F238E27FC236}">
                <a16:creationId xmlns:a16="http://schemas.microsoft.com/office/drawing/2014/main" id="{37CBB772-2505-48E4-9111-A9698EE06B21}"/>
              </a:ext>
            </a:extLst>
          </p:cNvPr>
          <p:cNvSpPr txBox="1"/>
          <p:nvPr/>
        </p:nvSpPr>
        <p:spPr>
          <a:xfrm>
            <a:off x="1059285" y="3244334"/>
            <a:ext cx="10073429" cy="369332"/>
          </a:xfrm>
          <a:prstGeom prst="rect">
            <a:avLst/>
          </a:prstGeom>
          <a:noFill/>
        </p:spPr>
        <p:txBody>
          <a:bodyPr wrap="square">
            <a:spAutoFit/>
          </a:bodyPr>
          <a:lstStyle/>
          <a:p>
            <a:pPr algn="ctr"/>
            <a:r>
              <a:rPr lang="en-US" altLang="zh-CN" sz="1800" dirty="0">
                <a:solidFill>
                  <a:schemeClr val="accent5">
                    <a:lumMod val="50000"/>
                  </a:schemeClr>
                </a:solidFill>
              </a:rPr>
              <a:t>https://learn.microsoft.com/en-us/windows/uwp/communication/interprocess-communication</a:t>
            </a:r>
            <a:endParaRPr lang="zh-CN" altLang="en-US" sz="1800" dirty="0">
              <a:solidFill>
                <a:schemeClr val="accent5">
                  <a:lumMod val="50000"/>
                </a:schemeClr>
              </a:solidFill>
            </a:endParaRPr>
          </a:p>
        </p:txBody>
      </p:sp>
    </p:spTree>
    <p:extLst>
      <p:ext uri="{BB962C8B-B14F-4D97-AF65-F5344CB8AC3E}">
        <p14:creationId xmlns:p14="http://schemas.microsoft.com/office/powerpoint/2010/main" val="18787066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443055439"/>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81447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997227107"/>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598486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86075" y="1536333"/>
            <a:ext cx="6511925" cy="796925"/>
          </a:xfrm>
        </p:spPr>
        <p:txBody>
          <a:bodyPr>
            <a:normAutofit fontScale="90000"/>
          </a:bodyPr>
          <a:lstStyle/>
          <a:p>
            <a:pPr algn="ctr" eaLnBrk="1" hangingPunct="1"/>
            <a:r>
              <a:rPr lang="en-US" altLang="zh-CN" dirty="0"/>
              <a:t>2.3 </a:t>
            </a:r>
            <a:r>
              <a:rPr lang="zh-CN" altLang="en-US" dirty="0"/>
              <a:t>消息机制实现进程通讯</a:t>
            </a:r>
          </a:p>
        </p:txBody>
      </p:sp>
      <p:sp>
        <p:nvSpPr>
          <p:cNvPr id="2" name="矩形 1"/>
          <p:cNvSpPr/>
          <p:nvPr/>
        </p:nvSpPr>
        <p:spPr>
          <a:xfrm>
            <a:off x="89229" y="3166202"/>
            <a:ext cx="7818638" cy="246221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lP</a:t>
            </a:r>
            <a:r>
              <a:rPr lang="en-US" altLang="zh-CN" dirty="0">
                <a:solidFill>
                  <a:schemeClr val="bg1"/>
                </a:solidFill>
                <a:latin typeface="Consolas" panose="020B0609020204030204" pitchFamily="49" charset="0"/>
              </a:rPr>
              <a:t>);</a:t>
            </a:r>
          </a:p>
          <a:p>
            <a:endParaRPr lang="en-US" altLang="zh-CN" dirty="0">
              <a:solidFill>
                <a:schemeClr val="bg1"/>
              </a:solidFill>
              <a:latin typeface="Consolas" panose="020B0609020204030204" pitchFamily="49" charset="0"/>
            </a:endParaRPr>
          </a:p>
          <a:p>
            <a:r>
              <a:rPr lang="en-US" altLang="zh-CN" dirty="0">
                <a:solidFill>
                  <a:srgbClr val="00CC00"/>
                </a:solidFill>
                <a:latin typeface="Consolas" panose="020B0609020204030204" pitchFamily="49" charset="0"/>
              </a:rPr>
              <a:t>// </a:t>
            </a:r>
            <a:r>
              <a:rPr lang="zh-CN" altLang="en-US" dirty="0">
                <a:solidFill>
                  <a:srgbClr val="00CC00"/>
                </a:solidFill>
                <a:latin typeface="Consolas" panose="020B0609020204030204" pitchFamily="49" charset="0"/>
              </a:rPr>
              <a:t>或</a:t>
            </a:r>
            <a:endParaRPr lang="en-US" altLang="zh-CN" dirty="0">
              <a:solidFill>
                <a:srgbClr val="00CC00"/>
              </a:solidFill>
              <a:latin typeface="Consolas" panose="020B0609020204030204" pitchFamily="49" charset="0"/>
            </a:endParaRPr>
          </a:p>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a:t>
            </a:r>
            <a:r>
              <a:rPr lang="en-US" altLang="zh-CN" dirty="0">
                <a:solidFill>
                  <a:schemeClr val="bg1"/>
                </a:solidFill>
                <a:latin typeface="Consolas" panose="020B0609020204030204" pitchFamily="49" charset="0"/>
              </a:rPr>
              <a:t>, ref COPYDATASTRUCT </a:t>
            </a:r>
            <a:r>
              <a:rPr lang="en-US" altLang="zh-CN" dirty="0" err="1">
                <a:solidFill>
                  <a:schemeClr val="bg1"/>
                </a:solidFill>
                <a:latin typeface="Consolas" panose="020B0609020204030204" pitchFamily="49" charset="0"/>
              </a:rPr>
              <a:t>lParam</a:t>
            </a:r>
            <a:r>
              <a:rPr lang="en-US" altLang="zh-CN" dirty="0">
                <a:solidFill>
                  <a:schemeClr val="bg1"/>
                </a:solidFill>
                <a:latin typeface="Consolas" panose="020B0609020204030204" pitchFamily="49" charset="0"/>
              </a:rPr>
              <a:t>);</a:t>
            </a:r>
          </a:p>
          <a:p>
            <a:endParaRPr lang="en-US" altLang="zh-CN" dirty="0">
              <a:solidFill>
                <a:schemeClr val="bg1"/>
              </a:solidFill>
              <a:latin typeface="Consolas" panose="020B0609020204030204" pitchFamily="49" charset="0"/>
            </a:endParaRPr>
          </a:p>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PostMessage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PostMessage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a:t>
            </a:r>
            <a:r>
              <a:rPr lang="en-US" altLang="zh-CN" dirty="0">
                <a:solidFill>
                  <a:schemeClr val="bg1"/>
                </a:solidFill>
                <a:latin typeface="Consolas" panose="020B0609020204030204" pitchFamily="49" charset="0"/>
              </a:rPr>
              <a:t>, ref COPYDATASTRUCT </a:t>
            </a:r>
            <a:r>
              <a:rPr lang="en-US" altLang="zh-CN" dirty="0" err="1">
                <a:solidFill>
                  <a:schemeClr val="bg1"/>
                </a:solidFill>
                <a:latin typeface="Consolas" panose="020B0609020204030204" pitchFamily="49" charset="0"/>
              </a:rPr>
              <a:t>lParam</a:t>
            </a:r>
            <a:r>
              <a:rPr lang="en-US" altLang="zh-CN" dirty="0">
                <a:solidFill>
                  <a:schemeClr val="bg1"/>
                </a:solidFill>
                <a:latin typeface="Consolas" panose="020B0609020204030204" pitchFamily="49" charset="0"/>
              </a:rPr>
              <a:t>);</a:t>
            </a:r>
          </a:p>
        </p:txBody>
      </p:sp>
      <p:sp>
        <p:nvSpPr>
          <p:cNvPr id="3" name="矩形 2"/>
          <p:cNvSpPr/>
          <p:nvPr/>
        </p:nvSpPr>
        <p:spPr>
          <a:xfrm>
            <a:off x="8079730" y="3166202"/>
            <a:ext cx="4002206" cy="246221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ea typeface="新宋体" panose="02010609030101010101" pitchFamily="49" charset="-122"/>
              </a:rPr>
              <a:t>#region </a:t>
            </a:r>
            <a:r>
              <a:rPr lang="zh-CN" altLang="en-US" dirty="0">
                <a:solidFill>
                  <a:schemeClr val="bg1"/>
                </a:solidFill>
                <a:latin typeface="Consolas" panose="020B0609020204030204" pitchFamily="49" charset="0"/>
                <a:ea typeface="新宋体" panose="02010609030101010101" pitchFamily="49" charset="-122"/>
              </a:rPr>
              <a:t>定义结构体</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endParaRPr lang="en-US" altLang="zh-CN" dirty="0">
              <a:solidFill>
                <a:srgbClr val="000000"/>
              </a:solidFill>
              <a:latin typeface="Consolas" panose="020B0609020204030204" pitchFamily="49" charset="0"/>
              <a:ea typeface="新宋体" panose="02010609030101010101" pitchFamily="49" charset="-122"/>
            </a:endParaRP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dwData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cbData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MarshalAs</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UnmanagedType</a:t>
            </a:r>
            <a:r>
              <a:rPr lang="en-US" altLang="zh-CN" dirty="0" err="1">
                <a:solidFill>
                  <a:schemeClr val="bg1"/>
                </a:solidFill>
                <a:latin typeface="Consolas" panose="020B0609020204030204" pitchFamily="49" charset="0"/>
                <a:ea typeface="新宋体" panose="02010609030101010101" pitchFamily="49" charset="-122"/>
              </a:rPr>
              <a:t>.LPStr</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string</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lpData</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endregion</a:t>
            </a:r>
            <a:endParaRPr lang="en-US" altLang="zh-CN" dirty="0">
              <a:solidFill>
                <a:schemeClr val="bg1"/>
              </a:solidFill>
              <a:latin typeface="Consolas" panose="020B0609020204030204" pitchFamily="49" charset="0"/>
              <a:ea typeface="新宋体" panose="02010609030101010101" pitchFamily="49" charset="-122"/>
            </a:endParaRPr>
          </a:p>
          <a:p>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2710482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1339737" y="1246063"/>
            <a:ext cx="9828213" cy="796925"/>
          </a:xfrm>
        </p:spPr>
        <p:txBody>
          <a:bodyPr>
            <a:normAutofit/>
          </a:bodyPr>
          <a:lstStyle/>
          <a:p>
            <a:pPr algn="ctr" eaLnBrk="1" hangingPunct="1"/>
            <a:r>
              <a:rPr lang="zh-CN" altLang="en-US" sz="2800" dirty="0"/>
              <a:t>发送消息实现进程通讯：</a:t>
            </a:r>
            <a:r>
              <a:rPr lang="en-US" altLang="zh-CN" sz="2800" dirty="0" err="1">
                <a:latin typeface="Consolas" panose="020B0609020204030204" pitchFamily="49" charset="0"/>
              </a:rPr>
              <a:t>SendMessage</a:t>
            </a:r>
            <a:r>
              <a:rPr lang="en-US" altLang="zh-CN" sz="2800" dirty="0"/>
              <a:t> </a:t>
            </a:r>
            <a:r>
              <a:rPr lang="zh-CN" altLang="en-US" sz="2800" dirty="0"/>
              <a:t>？</a:t>
            </a:r>
            <a:r>
              <a:rPr lang="en-US" altLang="zh-CN" sz="2800" dirty="0" err="1">
                <a:latin typeface="Consolas" panose="020B0609020204030204" pitchFamily="49" charset="0"/>
              </a:rPr>
              <a:t>PostMessage</a:t>
            </a:r>
            <a:endParaRPr lang="zh-CN" altLang="en-US" sz="2800" dirty="0">
              <a:latin typeface="Consolas" panose="020B0609020204030204" pitchFamily="49" charset="0"/>
            </a:endParaRPr>
          </a:p>
        </p:txBody>
      </p:sp>
      <p:sp>
        <p:nvSpPr>
          <p:cNvPr id="5" name="文本框 4"/>
          <p:cNvSpPr txBox="1"/>
          <p:nvPr/>
        </p:nvSpPr>
        <p:spPr>
          <a:xfrm>
            <a:off x="1503081" y="2284995"/>
            <a:ext cx="9501521" cy="1407648"/>
          </a:xfrm>
          <a:prstGeom prst="rect">
            <a:avLst/>
          </a:prstGeom>
          <a:noFill/>
        </p:spPr>
        <p:txBody>
          <a:bodyPr wrap="square" rtlCol="0">
            <a:spAutoFit/>
          </a:bodyPr>
          <a:lstStyle/>
          <a:p>
            <a:pPr marL="285750" indent="-285750">
              <a:buFont typeface="Wingdings" panose="05000000000000000000" pitchFamily="2" charset="2"/>
              <a:buChar char="p"/>
            </a:pPr>
            <a:r>
              <a:rPr lang="en-US" altLang="zh-CN" dirty="0" err="1">
                <a:solidFill>
                  <a:srgbClr val="002060"/>
                </a:solidFill>
                <a:latin typeface="Consolas" panose="020B0609020204030204" pitchFamily="49" charset="0"/>
                <a:ea typeface="微软雅黑" panose="020B0503020204020204" pitchFamily="34" charset="-122"/>
              </a:rPr>
              <a:t>SendMessage</a:t>
            </a:r>
            <a:r>
              <a:rPr lang="zh-CN" altLang="en-US" dirty="0">
                <a:solidFill>
                  <a:srgbClr val="002060"/>
                </a:solidFill>
                <a:latin typeface="微软雅黑" panose="020B0503020204020204" pitchFamily="34" charset="-122"/>
                <a:ea typeface="微软雅黑" panose="020B0503020204020204" pitchFamily="34" charset="-122"/>
              </a:rPr>
              <a:t>和</a:t>
            </a:r>
            <a:r>
              <a:rPr lang="en-US" altLang="zh-CN" dirty="0" err="1">
                <a:solidFill>
                  <a:srgbClr val="002060"/>
                </a:solidFill>
                <a:latin typeface="Consolas" panose="020B0609020204030204" pitchFamily="49" charset="0"/>
                <a:ea typeface="微软雅黑" panose="020B0503020204020204" pitchFamily="34" charset="-122"/>
              </a:rPr>
              <a:t>PostMessage</a:t>
            </a:r>
            <a:r>
              <a:rPr lang="zh-CN" altLang="en-US" dirty="0">
                <a:solidFill>
                  <a:srgbClr val="002060"/>
                </a:solidFill>
                <a:latin typeface="微软雅黑" panose="020B0503020204020204" pitchFamily="34" charset="-122"/>
                <a:ea typeface="微软雅黑" panose="020B0503020204020204" pitchFamily="34" charset="-122"/>
              </a:rPr>
              <a:t>，这两个函数虽然功能非常相似，都是负责向指定的窗口发送消息，</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但是</a:t>
            </a:r>
            <a:r>
              <a:rPr lang="en-US" altLang="zh-CN" dirty="0" err="1">
                <a:solidFill>
                  <a:srgbClr val="002060"/>
                </a:solidFill>
                <a:latin typeface="Consolas" panose="020B0609020204030204" pitchFamily="49" charset="0"/>
                <a:ea typeface="微软雅黑" panose="020B0503020204020204" pitchFamily="34" charset="-122"/>
              </a:rPr>
              <a:t>SendMessage</a:t>
            </a:r>
            <a:r>
              <a:rPr lang="en-US" altLang="zh-CN" dirty="0">
                <a:solidFill>
                  <a:srgbClr val="002060"/>
                </a:solidFill>
                <a:latin typeface="Consolas" panose="020B0609020204030204" pitchFamily="49" charset="0"/>
                <a:ea typeface="微软雅黑" panose="020B0503020204020204" pitchFamily="34" charset="-122"/>
              </a:rPr>
              <a:t>() </a:t>
            </a:r>
            <a:r>
              <a:rPr lang="zh-CN" altLang="en-US" dirty="0">
                <a:solidFill>
                  <a:srgbClr val="002060"/>
                </a:solidFill>
                <a:latin typeface="微软雅黑" panose="020B0503020204020204" pitchFamily="34" charset="-122"/>
                <a:ea typeface="微软雅黑" panose="020B0503020204020204" pitchFamily="34" charset="-122"/>
              </a:rPr>
              <a:t>函数发出消息后一直等到接收方的消息响应函数处理完之后才能返回，并能够得到返回值，在此期间发送方程序将被阻塞，</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后面的语句不能被继续执行，即是说此方法是同步的</a:t>
            </a:r>
            <a:r>
              <a:rPr lang="zh-CN" altLang="en-US" dirty="0">
                <a:solidFill>
                  <a:srgbClr val="002060"/>
                </a:solidFill>
                <a:latin typeface="微软雅黑" panose="020B0503020204020204" pitchFamily="34" charset="-122"/>
                <a:ea typeface="微软雅黑" panose="020B0503020204020204" pitchFamily="34" charset="-122"/>
              </a:rPr>
              <a:t>。</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而</a:t>
            </a:r>
            <a:r>
              <a:rPr lang="en-US" altLang="zh-CN" dirty="0" err="1">
                <a:solidFill>
                  <a:srgbClr val="002060"/>
                </a:solidFill>
                <a:latin typeface="Consolas" panose="020B0609020204030204" pitchFamily="49" charset="0"/>
                <a:ea typeface="微软雅黑" panose="020B0503020204020204" pitchFamily="34" charset="-122"/>
              </a:rPr>
              <a:t>PostMessage</a:t>
            </a:r>
            <a:r>
              <a:rPr lang="en-US" altLang="zh-CN" dirty="0">
                <a:solidFill>
                  <a:srgbClr val="002060"/>
                </a:solidFill>
                <a:latin typeface="Consolas" panose="020B0609020204030204" pitchFamily="49" charset="0"/>
                <a:ea typeface="微软雅黑" panose="020B0503020204020204" pitchFamily="34" charset="-122"/>
              </a:rPr>
              <a:t>() </a:t>
            </a:r>
            <a:r>
              <a:rPr lang="zh-CN" altLang="en-US" dirty="0">
                <a:solidFill>
                  <a:srgbClr val="002060"/>
                </a:solidFill>
                <a:latin typeface="微软雅黑" panose="020B0503020204020204" pitchFamily="34" charset="-122"/>
                <a:ea typeface="微软雅黑" panose="020B0503020204020204" pitchFamily="34" charset="-122"/>
              </a:rPr>
              <a:t>函数在发出消息后马上返回，其后语句能够被立即执行，但是无法获取接收方的消息处理返回值，</a:t>
            </a:r>
            <a:r>
              <a:rPr lang="zh-CN" altLang="en-US" b="1" dirty="0">
                <a:solidFill>
                  <a:srgbClr val="FF0000"/>
                </a:solidFill>
                <a:latin typeface="微软雅黑" panose="020B0503020204020204" pitchFamily="34" charset="-122"/>
                <a:ea typeface="微软雅黑" panose="020B0503020204020204" pitchFamily="34" charset="-122"/>
              </a:rPr>
              <a:t>即是说此方法是异步的</a:t>
            </a:r>
          </a:p>
          <a:p>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868341" y="4036254"/>
            <a:ext cx="6597391" cy="1815882"/>
          </a:xfrm>
          <a:prstGeom prst="rect">
            <a:avLst/>
          </a:prstGeom>
        </p:spPr>
        <p:txBody>
          <a:bodyPr wrap="square">
            <a:spAutoFit/>
          </a:bodyPr>
          <a:lstStyle/>
          <a:p>
            <a:pPr algn="just" latinLnBrk="1"/>
            <a:r>
              <a:rPr lang="zh-CN" altLang="en-US" b="1" dirty="0">
                <a:solidFill>
                  <a:srgbClr val="FF0000"/>
                </a:solidFill>
                <a:latin typeface="微软雅黑" panose="020B0503020204020204" pitchFamily="34" charset="-122"/>
                <a:ea typeface="微软雅黑" panose="020B0503020204020204" pitchFamily="34" charset="-122"/>
              </a:rPr>
              <a:t>只能由</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来发送，而不能使用</a:t>
            </a:r>
            <a:r>
              <a:rPr lang="en-US" altLang="zh-CN" b="1" dirty="0" err="1">
                <a:solidFill>
                  <a:srgbClr val="FF0000"/>
                </a:solidFill>
                <a:latin typeface="Consolas" panose="020B0609020204030204" pitchFamily="49" charset="0"/>
                <a:ea typeface="微软雅黑" panose="020B0503020204020204" pitchFamily="34" charset="-122"/>
              </a:rPr>
              <a:t>PostMessage</a:t>
            </a:r>
            <a:r>
              <a:rPr lang="en-US" altLang="zh-CN" b="1" dirty="0">
                <a:solidFill>
                  <a:srgbClr val="FF0000"/>
                </a:solidFill>
                <a:latin typeface="Consolas" panose="020B0609020204030204" pitchFamily="49" charset="0"/>
                <a:ea typeface="微软雅黑" panose="020B0503020204020204" pitchFamily="34" charset="-122"/>
              </a:rPr>
              <a:t>()</a:t>
            </a:r>
            <a:endParaRPr lang="en-US" altLang="zh-CN" dirty="0">
              <a:solidFill>
                <a:srgbClr val="4F4F4F"/>
              </a:solidFill>
              <a:latin typeface="微软雅黑" panose="020B0503020204020204" pitchFamily="34" charset="-122"/>
              <a:ea typeface="微软雅黑" panose="020B0503020204020204" pitchFamily="34" charset="-122"/>
            </a:endParaRPr>
          </a:p>
          <a:p>
            <a:pPr algn="just" latinLnBrk="1"/>
            <a:endParaRPr lang="en-US" altLang="zh-CN" dirty="0">
              <a:solidFill>
                <a:srgbClr val="4F4F4F"/>
              </a:solidFill>
              <a:latin typeface="微软雅黑" panose="020B0503020204020204" pitchFamily="34" charset="-122"/>
              <a:ea typeface="微软雅黑" panose="020B0503020204020204" pitchFamily="34" charset="-122"/>
            </a:endParaRPr>
          </a:p>
          <a:p>
            <a:pPr algn="just" latinLnBrk="1"/>
            <a:r>
              <a:rPr lang="zh-CN" altLang="en-US" dirty="0">
                <a:solidFill>
                  <a:srgbClr val="002060"/>
                </a:solidFill>
                <a:latin typeface="微软雅黑" panose="020B0503020204020204" pitchFamily="34" charset="-122"/>
                <a:ea typeface="微软雅黑" panose="020B0503020204020204" pitchFamily="34" charset="-122"/>
              </a:rPr>
              <a:t>因为系统必须管理用以传递数据的缓冲区的生命期，如果使用了</a:t>
            </a:r>
            <a:r>
              <a:rPr lang="en-US" altLang="zh-CN" dirty="0" err="1">
                <a:solidFill>
                  <a:srgbClr val="002060"/>
                </a:solidFill>
                <a:latin typeface="Consolas" panose="020B0609020204030204" pitchFamily="49" charset="0"/>
                <a:ea typeface="微软雅黑" panose="020B0503020204020204" pitchFamily="34" charset="-122"/>
              </a:rPr>
              <a:t>PostMessage</a:t>
            </a:r>
            <a:r>
              <a:rPr lang="en-US" altLang="zh-CN" dirty="0">
                <a:solidFill>
                  <a:srgbClr val="002060"/>
                </a:solidFill>
                <a:latin typeface="Consolas" panose="020B0609020204030204" pitchFamily="49" charset="0"/>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，数据缓冲区会在接收方（线程）有机会处理该数据之前，就被系统清除和回收。此外如果</a:t>
            </a:r>
            <a:r>
              <a:rPr lang="en-US" altLang="zh-CN" dirty="0" err="1">
                <a:solidFill>
                  <a:srgbClr val="002060"/>
                </a:solidFill>
                <a:latin typeface="Consolas" panose="020B0609020204030204" pitchFamily="49" charset="0"/>
                <a:ea typeface="微软雅黑" panose="020B0503020204020204" pitchFamily="34" charset="-122"/>
              </a:rPr>
              <a:t>lpData</a:t>
            </a:r>
            <a:r>
              <a:rPr lang="zh-CN" altLang="en-US" dirty="0">
                <a:solidFill>
                  <a:srgbClr val="002060"/>
                </a:solidFill>
                <a:latin typeface="微软雅黑" panose="020B0503020204020204" pitchFamily="34" charset="-122"/>
                <a:ea typeface="微软雅黑" panose="020B0503020204020204" pitchFamily="34" charset="-122"/>
              </a:rPr>
              <a:t>指向一个带有指针或某一拥有虚函数的对象时，也要小心处理</a:t>
            </a:r>
          </a:p>
          <a:p>
            <a:pPr algn="just" latinLnBrk="1"/>
            <a:r>
              <a:rPr lang="zh-CN" altLang="en-US" dirty="0">
                <a:solidFill>
                  <a:srgbClr val="002060"/>
                </a:solidFill>
                <a:latin typeface="微软雅黑" panose="020B0503020204020204" pitchFamily="34" charset="-122"/>
                <a:ea typeface="微软雅黑" panose="020B0503020204020204" pitchFamily="34" charset="-122"/>
              </a:rPr>
              <a:t> </a:t>
            </a:r>
          </a:p>
          <a:p>
            <a:pPr algn="just" latinLnBrk="1"/>
            <a:r>
              <a:rPr lang="zh-CN" altLang="en-US" b="1" dirty="0">
                <a:solidFill>
                  <a:srgbClr val="FF0000"/>
                </a:solidFill>
                <a:latin typeface="微软雅黑" panose="020B0503020204020204" pitchFamily="34" charset="-122"/>
                <a:ea typeface="微软雅黑" panose="020B0503020204020204" pitchFamily="34" charset="-122"/>
              </a:rPr>
              <a:t>如果传入的句柄不是一个有效的窗口或当接收方进程意外终止时，</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zh-CN" altLang="en-US" b="1" dirty="0">
                <a:solidFill>
                  <a:srgbClr val="FF0000"/>
                </a:solidFill>
                <a:latin typeface="Consolas" panose="020B0609020204030204" pitchFamily="49" charset="0"/>
                <a:ea typeface="微软雅黑" panose="020B0503020204020204" pitchFamily="34" charset="-122"/>
              </a:rPr>
              <a:t>会立即返回</a:t>
            </a:r>
            <a:r>
              <a:rPr lang="zh-CN" altLang="en-US" dirty="0">
                <a:solidFill>
                  <a:srgbClr val="002060"/>
                </a:solidFill>
                <a:latin typeface="微软雅黑" panose="020B0503020204020204" pitchFamily="34" charset="-122"/>
                <a:ea typeface="微软雅黑" panose="020B0503020204020204" pitchFamily="34" charset="-122"/>
              </a:rPr>
              <a:t>，因此发送方在这种情况下不会陷入一个无穷的等待状态中</a:t>
            </a:r>
            <a:endParaRPr lang="zh-CN" altLang="en-US" b="0" i="0" dirty="0">
              <a:solidFill>
                <a:srgbClr val="00206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0822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292942AA-C80C-4567-8710-8351AD47D055}"/>
              </a:ext>
            </a:extLst>
          </p:cNvPr>
          <p:cNvSpPr>
            <a:spLocks noGrp="1" noChangeArrowheads="1"/>
          </p:cNvSpPr>
          <p:nvPr>
            <p:ph type="title"/>
          </p:nvPr>
        </p:nvSpPr>
        <p:spPr>
          <a:xfrm>
            <a:off x="146841" y="161524"/>
            <a:ext cx="9343121" cy="576262"/>
          </a:xfrm>
        </p:spPr>
        <p:txBody>
          <a:bodyPr/>
          <a:lstStyle/>
          <a:p>
            <a:pPr eaLnBrk="1" hangingPunct="1"/>
            <a:r>
              <a:rPr lang="en-US" altLang="en-US" dirty="0"/>
              <a:t>Depiction of Windows 10 Architecture</a:t>
            </a:r>
          </a:p>
        </p:txBody>
      </p:sp>
      <p:pic>
        <p:nvPicPr>
          <p:cNvPr id="23554" name="Picture 2">
            <a:extLst>
              <a:ext uri="{FF2B5EF4-FFF2-40B4-BE49-F238E27FC236}">
                <a16:creationId xmlns:a16="http://schemas.microsoft.com/office/drawing/2014/main" id="{7430212B-8F63-4564-A8E4-AC02E5A183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4617" y="903931"/>
            <a:ext cx="8397847" cy="5909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6B32A58C-847D-4A9C-9C8D-36D42C6CD5FC}"/>
              </a:ext>
            </a:extLst>
          </p:cNvPr>
          <p:cNvSpPr/>
          <p:nvPr/>
        </p:nvSpPr>
        <p:spPr>
          <a:xfrm>
            <a:off x="-9450" y="1628800"/>
            <a:ext cx="1817560" cy="497957"/>
          </a:xfrm>
          <a:prstGeom prst="rect">
            <a:avLst/>
          </a:prstGeom>
        </p:spPr>
        <p:txBody>
          <a:bodyPr wrap="square">
            <a:spAutoFit/>
          </a:bodyPr>
          <a:lstStyle/>
          <a:p>
            <a:r>
              <a:rPr lang="en-US" altLang="zh-CN" sz="2400" b="0" dirty="0">
                <a:solidFill>
                  <a:schemeClr val="accent6">
                    <a:lumMod val="75000"/>
                  </a:schemeClr>
                </a:solidFill>
                <a:latin typeface="微软雅黑" panose="020B0503020204020204" pitchFamily="34" charset="-122"/>
                <a:ea typeface="微软雅黑" panose="020B0503020204020204" pitchFamily="34" charset="-122"/>
              </a:rPr>
              <a:t>Yale CS10</a:t>
            </a:r>
            <a:endParaRPr lang="zh-CN" altLang="en-US" sz="2400" b="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0A7CF664-6373-4D02-9E12-9B816360D7C3}"/>
              </a:ext>
            </a:extLst>
          </p:cNvPr>
          <p:cNvSpPr/>
          <p:nvPr/>
        </p:nvSpPr>
        <p:spPr>
          <a:xfrm>
            <a:off x="0" y="2147355"/>
            <a:ext cx="2330510" cy="394210"/>
          </a:xfrm>
          <a:prstGeom prst="rect">
            <a:avLst/>
          </a:prstGeom>
        </p:spPr>
        <p:txBody>
          <a:bodyPr wrap="none">
            <a:spAutoFit/>
          </a:bodyPr>
          <a:lstStyle/>
          <a:p>
            <a:r>
              <a:rPr lang="en-US" altLang="zh-CN" sz="1800" b="0" dirty="0">
                <a:latin typeface="Arial" panose="020B0604020202020204" pitchFamily="34" charset="0"/>
                <a:cs typeface="Arial" panose="020B0604020202020204" pitchFamily="34" charset="0"/>
              </a:rPr>
              <a:t>AVI SILBERSCHATZ</a:t>
            </a:r>
            <a:endParaRPr lang="zh-CN" altLang="en-US" sz="1800" b="0" dirty="0">
              <a:latin typeface="Arial" panose="020B0604020202020204" pitchFamily="34" charset="0"/>
              <a:cs typeface="Arial" panose="020B0604020202020204" pitchFamily="34" charset="0"/>
            </a:endParaRPr>
          </a:p>
        </p:txBody>
      </p:sp>
      <p:pic>
        <p:nvPicPr>
          <p:cNvPr id="3" name="图片 2">
            <a:extLst>
              <a:ext uri="{FF2B5EF4-FFF2-40B4-BE49-F238E27FC236}">
                <a16:creationId xmlns:a16="http://schemas.microsoft.com/office/drawing/2014/main" id="{67579669-A7D5-4C40-9154-7FE32A21D0CD}"/>
              </a:ext>
            </a:extLst>
          </p:cNvPr>
          <p:cNvPicPr>
            <a:picLocks noChangeAspect="1"/>
          </p:cNvPicPr>
          <p:nvPr/>
        </p:nvPicPr>
        <p:blipFill>
          <a:blip r:embed="rId4"/>
          <a:stretch>
            <a:fillRect/>
          </a:stretch>
        </p:blipFill>
        <p:spPr>
          <a:xfrm>
            <a:off x="305296" y="2780928"/>
            <a:ext cx="1340886" cy="1743590"/>
          </a:xfrm>
          <a:prstGeom prst="rect">
            <a:avLst/>
          </a:prstGeom>
        </p:spPr>
      </p:pic>
      <p:sp>
        <p:nvSpPr>
          <p:cNvPr id="5" name="矩形 4">
            <a:extLst>
              <a:ext uri="{FF2B5EF4-FFF2-40B4-BE49-F238E27FC236}">
                <a16:creationId xmlns:a16="http://schemas.microsoft.com/office/drawing/2014/main" id="{AA872FE9-9DB6-4A55-AB04-884CFFB5CD4A}"/>
              </a:ext>
            </a:extLst>
          </p:cNvPr>
          <p:cNvSpPr/>
          <p:nvPr/>
        </p:nvSpPr>
        <p:spPr>
          <a:xfrm>
            <a:off x="4204905" y="819415"/>
            <a:ext cx="1428333" cy="341940"/>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DE983763-75E4-43DA-BCFC-FEB4DC62CA05}"/>
              </a:ext>
            </a:extLst>
          </p:cNvPr>
          <p:cNvSpPr/>
          <p:nvPr/>
        </p:nvSpPr>
        <p:spPr>
          <a:xfrm>
            <a:off x="8229600" y="819414"/>
            <a:ext cx="1428333" cy="809385"/>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2195FA95-FD41-4AC6-ADAC-D4BC95C9D5BB}"/>
              </a:ext>
            </a:extLst>
          </p:cNvPr>
          <p:cNvSpPr/>
          <p:nvPr/>
        </p:nvSpPr>
        <p:spPr>
          <a:xfrm>
            <a:off x="9489962" y="3852153"/>
            <a:ext cx="925119" cy="745787"/>
          </a:xfrm>
          <a:prstGeom prst="rect">
            <a:avLst/>
          </a:prstGeom>
          <a:noFill/>
          <a:ln w="12700" cap="flat" cmpd="sng" algn="ctr">
            <a:solidFill>
              <a:schemeClr val="accent2">
                <a:lumMod val="75000"/>
              </a:schemeClr>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93912" y="563535"/>
            <a:ext cx="9803911" cy="6294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2"/>
          <p:cNvSpPr>
            <a:spLocks noGrp="1" noChangeArrowheads="1"/>
          </p:cNvSpPr>
          <p:nvPr>
            <p:ph type="title" idx="4294967295"/>
          </p:nvPr>
        </p:nvSpPr>
        <p:spPr>
          <a:xfrm>
            <a:off x="3372716" y="540687"/>
            <a:ext cx="5046304" cy="469127"/>
          </a:xfrm>
        </p:spPr>
        <p:txBody>
          <a:bodyPr/>
          <a:lstStyle/>
          <a:p>
            <a:pPr algn="ctr" eaLnBrk="1" hangingPunct="1"/>
            <a:r>
              <a:rPr lang="zh-CN" altLang="en-US" sz="2400" dirty="0"/>
              <a:t>使用</a:t>
            </a:r>
            <a:r>
              <a:rPr lang="en-US" altLang="zh-CN" sz="2400" dirty="0"/>
              <a:t>spy++</a:t>
            </a:r>
            <a:r>
              <a:rPr lang="zh-CN" altLang="en-US" sz="2400" dirty="0"/>
              <a:t>查看窗体和进程</a:t>
            </a:r>
          </a:p>
        </p:txBody>
      </p:sp>
    </p:spTree>
    <p:extLst>
      <p:ext uri="{BB962C8B-B14F-4D97-AF65-F5344CB8AC3E}">
        <p14:creationId xmlns:p14="http://schemas.microsoft.com/office/powerpoint/2010/main" val="42391059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66692" y="571859"/>
            <a:ext cx="10515600" cy="1325563"/>
          </a:xfrm>
        </p:spPr>
        <p:txBody>
          <a:bodyPr/>
          <a:lstStyle/>
          <a:p>
            <a:r>
              <a:rPr lang="zh-CN" altLang="en-US" dirty="0"/>
              <a:t>消息机制实现进程通信实例</a:t>
            </a:r>
            <a:r>
              <a:rPr lang="en-US" altLang="zh-CN" dirty="0"/>
              <a:t>-</a:t>
            </a:r>
            <a:r>
              <a:rPr lang="en-US" altLang="zh-CN" dirty="0" err="1"/>
              <a:t>winform</a:t>
            </a:r>
            <a:endParaRPr lang="zh-CN" altLang="en-US" dirty="0"/>
          </a:p>
        </p:txBody>
      </p:sp>
      <p:sp>
        <p:nvSpPr>
          <p:cNvPr id="3" name="内容占位符 2"/>
          <p:cNvSpPr>
            <a:spLocks noGrp="1"/>
          </p:cNvSpPr>
          <p:nvPr>
            <p:ph idx="4294967295"/>
          </p:nvPr>
        </p:nvSpPr>
        <p:spPr>
          <a:xfrm>
            <a:off x="866692" y="2064165"/>
            <a:ext cx="10515600" cy="4351338"/>
          </a:xfrm>
        </p:spPr>
        <p:txBody>
          <a:bodyPr>
            <a:normAutofit/>
          </a:bodyPr>
          <a:lstStyle/>
          <a:p>
            <a:r>
              <a:rPr lang="zh-CN" altLang="en-US" dirty="0"/>
              <a:t>在</a:t>
            </a:r>
            <a:r>
              <a:rPr lang="en-US" altLang="zh-CN" dirty="0" err="1"/>
              <a:t>winform</a:t>
            </a:r>
            <a:r>
              <a:rPr lang="zh-CN" altLang="en-US" dirty="0"/>
              <a:t>中</a:t>
            </a:r>
            <a:endParaRPr lang="en-US" altLang="zh-CN" dirty="0"/>
          </a:p>
          <a:p>
            <a:pPr lvl="1"/>
            <a:r>
              <a:rPr lang="zh-CN" altLang="en-US" dirty="0"/>
              <a:t>在发送进程</a:t>
            </a:r>
            <a:r>
              <a:rPr lang="en-US" altLang="zh-CN" dirty="0"/>
              <a:t>application1,</a:t>
            </a:r>
            <a:r>
              <a:rPr lang="zh-CN" altLang="en-US" dirty="0"/>
              <a:t>接收进程</a:t>
            </a:r>
            <a:r>
              <a:rPr lang="en-US" altLang="zh-CN" dirty="0"/>
              <a:t>application2</a:t>
            </a:r>
            <a:r>
              <a:rPr lang="zh-CN" altLang="en-US" dirty="0"/>
              <a:t>中定义相同的消息类型</a:t>
            </a:r>
            <a:r>
              <a:rPr lang="en-US" altLang="zh-CN" dirty="0"/>
              <a:t>WM_COPYDATA = 0x004A;</a:t>
            </a:r>
          </a:p>
          <a:p>
            <a:pPr lvl="1"/>
            <a:r>
              <a:rPr lang="zh-CN" altLang="en-US" dirty="0"/>
              <a:t>在发送进程</a:t>
            </a:r>
            <a:r>
              <a:rPr lang="en-US" altLang="zh-CN" dirty="0"/>
              <a:t>application1</a:t>
            </a:r>
            <a:r>
              <a:rPr lang="zh-CN" altLang="en-US" dirty="0"/>
              <a:t>中，通过窗体标题找到接收进程</a:t>
            </a:r>
            <a:r>
              <a:rPr lang="en-US" altLang="zh-CN" dirty="0"/>
              <a:t>application2</a:t>
            </a:r>
            <a:r>
              <a:rPr lang="zh-CN" altLang="en-US" dirty="0"/>
              <a:t>，并调用</a:t>
            </a:r>
            <a:r>
              <a:rPr lang="en-US" altLang="zh-CN" dirty="0"/>
              <a:t>windows </a:t>
            </a:r>
            <a:r>
              <a:rPr lang="en-US" altLang="zh-CN" dirty="0" err="1"/>
              <a:t>api</a:t>
            </a:r>
            <a:r>
              <a:rPr lang="en-US" altLang="zh-CN" dirty="0"/>
              <a:t> </a:t>
            </a:r>
            <a:r>
              <a:rPr lang="en-US" altLang="zh-CN" dirty="0" err="1"/>
              <a:t>SendMessage</a:t>
            </a:r>
            <a:r>
              <a:rPr lang="zh-CN" altLang="en-US" dirty="0"/>
              <a:t>，向</a:t>
            </a:r>
            <a:r>
              <a:rPr lang="en-US" altLang="zh-CN" dirty="0"/>
              <a:t>application2</a:t>
            </a:r>
            <a:r>
              <a:rPr lang="zh-CN" altLang="en-US" dirty="0"/>
              <a:t>窗体句柄发送指定消息类型和内容</a:t>
            </a:r>
            <a:endParaRPr lang="en-US" altLang="zh-CN" dirty="0"/>
          </a:p>
          <a:p>
            <a:pPr lvl="1"/>
            <a:r>
              <a:rPr lang="zh-CN" altLang="en-US" dirty="0"/>
              <a:t>在接收进程</a:t>
            </a:r>
            <a:r>
              <a:rPr lang="en-US" altLang="zh-CN" dirty="0"/>
              <a:t>application2</a:t>
            </a:r>
            <a:r>
              <a:rPr lang="zh-CN" altLang="en-US" dirty="0"/>
              <a:t>中，通过重载函数</a:t>
            </a:r>
            <a:r>
              <a:rPr lang="en-US" altLang="zh-CN" dirty="0" err="1"/>
              <a:t>DefWndProc</a:t>
            </a:r>
            <a:r>
              <a:rPr lang="zh-CN" altLang="en-US" dirty="0"/>
              <a:t>实现对消息的接收和处理</a:t>
            </a:r>
            <a:endParaRPr lang="en-US" altLang="zh-CN" dirty="0"/>
          </a:p>
          <a:p>
            <a:pPr lvl="1"/>
            <a:r>
              <a:rPr lang="zh-CN" altLang="en-US" dirty="0"/>
              <a:t>参考</a:t>
            </a:r>
            <a:r>
              <a:rPr lang="en-US" altLang="zh-CN" dirty="0"/>
              <a:t>1 https://blog.csdn.net/feiren127/article/details/5459827</a:t>
            </a:r>
          </a:p>
          <a:p>
            <a:pPr lvl="1"/>
            <a:r>
              <a:rPr lang="zh-CN" altLang="en-US" dirty="0"/>
              <a:t>参考</a:t>
            </a:r>
            <a:r>
              <a:rPr lang="en-US" altLang="zh-CN" dirty="0"/>
              <a:t>2 https://www.cnblogs.com/MRRAOBX/articles/6626264.html</a:t>
            </a:r>
          </a:p>
          <a:p>
            <a:pPr lvl="1"/>
            <a:endParaRPr lang="zh-CN" altLang="en-US" dirty="0"/>
          </a:p>
        </p:txBody>
      </p:sp>
    </p:spTree>
    <p:extLst>
      <p:ext uri="{BB962C8B-B14F-4D97-AF65-F5344CB8AC3E}">
        <p14:creationId xmlns:p14="http://schemas.microsoft.com/office/powerpoint/2010/main" val="42014476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69999" y="1822447"/>
            <a:ext cx="7203674" cy="3323987"/>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protected override void </a:t>
            </a:r>
            <a:r>
              <a:rPr lang="en-US" altLang="zh-CN" dirty="0" err="1">
                <a:solidFill>
                  <a:schemeClr val="bg1"/>
                </a:solidFill>
                <a:latin typeface="Consolas" panose="020B0609020204030204" pitchFamily="49" charset="0"/>
              </a:rPr>
              <a:t>DefWndProc</a:t>
            </a:r>
            <a:r>
              <a:rPr lang="en-US" altLang="zh-CN" dirty="0">
                <a:solidFill>
                  <a:schemeClr val="bg1"/>
                </a:solidFill>
                <a:latin typeface="Consolas" panose="020B0609020204030204" pitchFamily="49" charset="0"/>
              </a:rPr>
              <a:t>(ref </a:t>
            </a:r>
            <a:r>
              <a:rPr lang="en-US" altLang="zh-CN" dirty="0" err="1">
                <a:solidFill>
                  <a:schemeClr val="bg1"/>
                </a:solidFill>
                <a:latin typeface="Consolas" panose="020B0609020204030204" pitchFamily="49" charset="0"/>
              </a:rPr>
              <a:t>System.Windows.Forms.Message</a:t>
            </a:r>
            <a:r>
              <a:rPr lang="en-US" altLang="zh-CN" dirty="0">
                <a:solidFill>
                  <a:schemeClr val="bg1"/>
                </a:solidFill>
                <a:latin typeface="Consolas" panose="020B0609020204030204" pitchFamily="49" charset="0"/>
              </a:rPr>
              <a:t> m)</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switch(</a:t>
            </a:r>
            <a:r>
              <a:rPr lang="en-US" altLang="zh-CN" dirty="0" err="1">
                <a:solidFill>
                  <a:schemeClr val="bg1"/>
                </a:solidFill>
                <a:latin typeface="Consolas" panose="020B0609020204030204" pitchFamily="49" charset="0"/>
              </a:rPr>
              <a:t>m.Msg</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case WM_COPYDATA:</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COPYDATASTRUCT </a:t>
            </a:r>
            <a:r>
              <a:rPr lang="en-US" altLang="zh-CN" dirty="0" err="1">
                <a:solidFill>
                  <a:schemeClr val="bg1"/>
                </a:solidFill>
                <a:latin typeface="Consolas" panose="020B0609020204030204" pitchFamily="49" charset="0"/>
              </a:rPr>
              <a:t>mystr</a:t>
            </a:r>
            <a:r>
              <a:rPr lang="en-US" altLang="zh-CN" dirty="0">
                <a:solidFill>
                  <a:schemeClr val="bg1"/>
                </a:solidFill>
                <a:latin typeface="Consolas" panose="020B0609020204030204" pitchFamily="49" charset="0"/>
              </a:rPr>
              <a:t> = new COPYDATASTRUCT();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Type </a:t>
            </a:r>
            <a:r>
              <a:rPr lang="en-US" altLang="zh-CN" dirty="0" err="1">
                <a:solidFill>
                  <a:schemeClr val="bg1"/>
                </a:solidFill>
                <a:latin typeface="Consolas" panose="020B0609020204030204" pitchFamily="49" charset="0"/>
              </a:rPr>
              <a:t>mytype</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mystr.GetType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mystr</a:t>
            </a:r>
            <a:r>
              <a:rPr lang="en-US" altLang="zh-CN" dirty="0">
                <a:solidFill>
                  <a:schemeClr val="bg1"/>
                </a:solidFill>
                <a:latin typeface="Consolas" panose="020B0609020204030204" pitchFamily="49" charset="0"/>
              </a:rPr>
              <a:t> =(COPYDATASTRUCT)</a:t>
            </a:r>
            <a:r>
              <a:rPr lang="en-US" altLang="zh-CN" dirty="0" err="1">
                <a:solidFill>
                  <a:schemeClr val="bg1"/>
                </a:solidFill>
                <a:latin typeface="Consolas" panose="020B0609020204030204" pitchFamily="49" charset="0"/>
              </a:rPr>
              <a:t>m.GetLParam</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mytype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this.textBox1.Text =</a:t>
            </a:r>
            <a:r>
              <a:rPr lang="en-US" altLang="zh-CN" dirty="0" err="1">
                <a:solidFill>
                  <a:schemeClr val="bg1"/>
                </a:solidFill>
                <a:latin typeface="Consolas" panose="020B0609020204030204" pitchFamily="49" charset="0"/>
              </a:rPr>
              <a:t>mystr.lpData</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break;</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default: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base.DefWndProc</a:t>
            </a:r>
            <a:r>
              <a:rPr lang="en-US" altLang="zh-CN" dirty="0">
                <a:solidFill>
                  <a:schemeClr val="bg1"/>
                </a:solidFill>
                <a:latin typeface="Consolas" panose="020B0609020204030204" pitchFamily="49" charset="0"/>
              </a:rPr>
              <a:t>(ref m);</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break;</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p>
          <a:p>
            <a:r>
              <a:rPr lang="en-US" altLang="zh-CN" dirty="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6435122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073426" y="977375"/>
            <a:ext cx="10515600" cy="1325563"/>
          </a:xfrm>
        </p:spPr>
        <p:txBody>
          <a:bodyPr/>
          <a:lstStyle/>
          <a:p>
            <a:r>
              <a:rPr lang="zh-CN" altLang="en-US" dirty="0"/>
              <a:t>消息机制实现进程通信实例</a:t>
            </a:r>
            <a:r>
              <a:rPr lang="en-US" altLang="zh-CN" dirty="0"/>
              <a:t>-</a:t>
            </a:r>
            <a:r>
              <a:rPr lang="en-US" altLang="zh-CN" dirty="0" err="1"/>
              <a:t>wpf</a:t>
            </a:r>
            <a:endParaRPr lang="zh-CN" altLang="en-US" dirty="0"/>
          </a:p>
        </p:txBody>
      </p:sp>
      <p:sp>
        <p:nvSpPr>
          <p:cNvPr id="3" name="内容占位符 2"/>
          <p:cNvSpPr>
            <a:spLocks noGrp="1"/>
          </p:cNvSpPr>
          <p:nvPr>
            <p:ph idx="4294967295"/>
          </p:nvPr>
        </p:nvSpPr>
        <p:spPr>
          <a:xfrm>
            <a:off x="1073426" y="2612804"/>
            <a:ext cx="10515600" cy="4351338"/>
          </a:xfrm>
        </p:spPr>
        <p:txBody>
          <a:bodyPr>
            <a:normAutofit/>
          </a:bodyPr>
          <a:lstStyle/>
          <a:p>
            <a:r>
              <a:rPr lang="zh-CN" altLang="en-US" dirty="0"/>
              <a:t>在</a:t>
            </a:r>
            <a:r>
              <a:rPr lang="en-US" altLang="zh-CN" dirty="0" err="1"/>
              <a:t>wpf</a:t>
            </a:r>
            <a:r>
              <a:rPr lang="zh-CN" altLang="en-US" dirty="0"/>
              <a:t>中</a:t>
            </a:r>
            <a:endParaRPr lang="en-US" altLang="zh-CN" dirty="0"/>
          </a:p>
          <a:p>
            <a:pPr lvl="1"/>
            <a:r>
              <a:rPr lang="zh-CN" altLang="en-US" dirty="0"/>
              <a:t>在发送进程</a:t>
            </a:r>
            <a:r>
              <a:rPr lang="en-US" altLang="zh-CN" dirty="0"/>
              <a:t>application1,</a:t>
            </a:r>
            <a:r>
              <a:rPr lang="zh-CN" altLang="en-US" dirty="0"/>
              <a:t>接收进程</a:t>
            </a:r>
            <a:r>
              <a:rPr lang="en-US" altLang="zh-CN" dirty="0"/>
              <a:t>application2</a:t>
            </a:r>
            <a:r>
              <a:rPr lang="zh-CN" altLang="en-US" dirty="0"/>
              <a:t>中定义相同的消息类型</a:t>
            </a:r>
            <a:r>
              <a:rPr lang="en-US" altLang="zh-CN" dirty="0"/>
              <a:t>WM_COPYDATA = 0x004A;</a:t>
            </a:r>
          </a:p>
          <a:p>
            <a:pPr lvl="1"/>
            <a:r>
              <a:rPr lang="zh-CN" altLang="en-US" dirty="0"/>
              <a:t>在发送进程</a:t>
            </a:r>
            <a:r>
              <a:rPr lang="en-US" altLang="zh-CN" dirty="0"/>
              <a:t>application1</a:t>
            </a:r>
            <a:r>
              <a:rPr lang="zh-CN" altLang="en-US" dirty="0"/>
              <a:t>中，通过窗体标题找到接收进程</a:t>
            </a:r>
            <a:r>
              <a:rPr lang="en-US" altLang="zh-CN" dirty="0"/>
              <a:t>application2</a:t>
            </a:r>
            <a:r>
              <a:rPr lang="zh-CN" altLang="en-US" dirty="0"/>
              <a:t>，并调用</a:t>
            </a:r>
            <a:r>
              <a:rPr lang="en-US" altLang="zh-CN" dirty="0"/>
              <a:t>windows </a:t>
            </a:r>
            <a:r>
              <a:rPr lang="en-US" altLang="zh-CN" dirty="0" err="1"/>
              <a:t>api</a:t>
            </a:r>
            <a:r>
              <a:rPr lang="en-US" altLang="zh-CN" dirty="0"/>
              <a:t> </a:t>
            </a:r>
            <a:r>
              <a:rPr lang="en-US" altLang="zh-CN" dirty="0" err="1"/>
              <a:t>SendMessage</a:t>
            </a:r>
            <a:r>
              <a:rPr lang="zh-CN" altLang="en-US" dirty="0"/>
              <a:t>，向</a:t>
            </a:r>
            <a:r>
              <a:rPr lang="en-US" altLang="zh-CN" dirty="0"/>
              <a:t>application</a:t>
            </a:r>
            <a:r>
              <a:rPr lang="zh-CN" altLang="en-US" dirty="0"/>
              <a:t>窗体句柄发送指定消息类型和内容</a:t>
            </a:r>
            <a:endParaRPr lang="en-US" altLang="zh-CN" dirty="0"/>
          </a:p>
          <a:p>
            <a:pPr lvl="1"/>
            <a:r>
              <a:rPr lang="zh-CN" altLang="en-US" dirty="0"/>
              <a:t>在接收进程</a:t>
            </a:r>
            <a:r>
              <a:rPr lang="en-US" altLang="zh-CN" dirty="0"/>
              <a:t>application2</a:t>
            </a:r>
            <a:r>
              <a:rPr lang="zh-CN" altLang="en-US" dirty="0"/>
              <a:t>中，通过自定义窗体钩子程序截获消息，并进行处理</a:t>
            </a:r>
          </a:p>
        </p:txBody>
      </p:sp>
    </p:spTree>
    <p:extLst>
      <p:ext uri="{BB962C8B-B14F-4D97-AF65-F5344CB8AC3E}">
        <p14:creationId xmlns:p14="http://schemas.microsoft.com/office/powerpoint/2010/main" val="36488797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85406" y="829986"/>
            <a:ext cx="10807832" cy="5478423"/>
          </a:xfrm>
          <a:prstGeom prst="rect">
            <a:avLst/>
          </a:prstGeom>
          <a:solidFill>
            <a:schemeClr val="tx1"/>
          </a:solidFill>
        </p:spPr>
        <p:txBody>
          <a:bodyPr wrap="square">
            <a:spAutoFit/>
          </a:bodyPr>
          <a:lstStyle/>
          <a:p>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页面加载时，添加消息处理钩子函数</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FF"/>
                </a:solidFill>
                <a:latin typeface="Consolas" panose="020B0609020204030204" pitchFamily="49" charset="0"/>
                <a:ea typeface="新宋体" panose="02010609030101010101" pitchFamily="49" charset="-122"/>
              </a:rPr>
              <a:t>private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void</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ChildPage_Loaded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object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sender,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RoutedEventArgs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e)</a:t>
            </a:r>
          </a:p>
          <a:p>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HwndSource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WindowInteropHelper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wih</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WindowInteropHelper</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this</a:t>
            </a:r>
            <a:r>
              <a:rPr lang="en-US" altLang="zh-CN" dirty="0" err="1">
                <a:solidFill>
                  <a:schemeClr val="bg1"/>
                </a:solidFill>
                <a:latin typeface="Consolas" panose="020B0609020204030204" pitchFamily="49" charset="0"/>
                <a:ea typeface="新宋体" panose="02010609030101010101" pitchFamily="49" charset="-122"/>
              </a:rPr>
              <a:t>.parentWindow</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HwndSource</a:t>
            </a:r>
            <a:r>
              <a:rPr lang="en-US" altLang="zh-CN" dirty="0" err="1">
                <a:solidFill>
                  <a:schemeClr val="bg1"/>
                </a:solidFill>
                <a:latin typeface="Consolas" panose="020B0609020204030204" pitchFamily="49" charset="0"/>
                <a:ea typeface="新宋体" panose="02010609030101010101" pitchFamily="49" charset="-122"/>
              </a:rPr>
              <a:t>.FromHwnd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wih.Handle</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添加处理程序 </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hWndSource.AddHook</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MainWindowProc</a:t>
            </a:r>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钩子函数，处理所收到的消息</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FF"/>
                </a:solidFill>
                <a:latin typeface="Consolas" panose="020B0609020204030204" pitchFamily="49" charset="0"/>
                <a:ea typeface="新宋体" panose="02010609030101010101" pitchFamily="49" charset="-122"/>
              </a:rPr>
              <a:t>private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MainWindowProc</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msg</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wParam</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lParam</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ref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bool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handled)</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switch</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msg</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FF"/>
                </a:solidFill>
                <a:latin typeface="Consolas" panose="020B0609020204030204" pitchFamily="49" charset="0"/>
                <a:ea typeface="新宋体" panose="02010609030101010101" pitchFamily="49" charset="-122"/>
              </a:rPr>
              <a:t>               case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WM_COPYDATA:</a:t>
            </a:r>
          </a:p>
          <a:p>
            <a:r>
              <a:rPr lang="en-US" altLang="zh-CN" dirty="0">
                <a:solidFill>
                  <a:srgbClr val="2B91AF"/>
                </a:solidFill>
                <a:latin typeface="Consolas" panose="020B0609020204030204" pitchFamily="49" charset="0"/>
                <a:ea typeface="新宋体" panose="02010609030101010101" pitchFamily="49" charset="-122"/>
              </a:rPr>
              <a:t>                        COPYDATASTRUCT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Type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mytype</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mystr.GetType</a:t>
            </a:r>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MyKeyboardHookStruct</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Marshal</a:t>
            </a:r>
            <a:r>
              <a:rPr lang="en-US" altLang="zh-CN" dirty="0" err="1">
                <a:solidFill>
                  <a:schemeClr val="bg1"/>
                </a:solidFill>
                <a:latin typeface="Consolas" panose="020B0609020204030204" pitchFamily="49" charset="0"/>
                <a:ea typeface="新宋体" panose="02010609030101010101" pitchFamily="49" charset="-122"/>
              </a:rPr>
              <a:t>.PtrToStructure</a:t>
            </a:r>
            <a:r>
              <a:rPr lang="en-US" altLang="zh-CN" dirty="0">
                <a:solidFill>
                  <a:schemeClr val="bg1"/>
                </a:solidFill>
                <a:latin typeface="Consolas" panose="020B0609020204030204" pitchFamily="49" charset="0"/>
                <a:ea typeface="新宋体" panose="02010609030101010101" pitchFamily="49" charset="-122"/>
              </a:rPr>
              <a:t> ( </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lParam</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typeof</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showComment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MyKeyboardHookStruct.lpData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break</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FF"/>
                </a:solidFill>
                <a:latin typeface="Consolas" panose="020B0609020204030204" pitchFamily="49" charset="0"/>
                <a:ea typeface="新宋体" panose="02010609030101010101" pitchFamily="49" charset="-122"/>
              </a:rPr>
              <a:t>               default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FF"/>
                </a:solidFill>
                <a:latin typeface="Consolas" panose="020B0609020204030204" pitchFamily="49" charset="0"/>
                <a:ea typeface="新宋体" panose="02010609030101010101" pitchFamily="49" charset="-122"/>
              </a:rPr>
              <a:t>                        break</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return</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41221572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709047406"/>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96070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025885666"/>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907565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body" idx="1"/>
          </p:nvPr>
        </p:nvSpPr>
        <p:spPr>
          <a:xfrm>
            <a:off x="3030942" y="2065263"/>
            <a:ext cx="5651240" cy="2876191"/>
          </a:xfrm>
        </p:spPr>
        <p:txBody>
          <a:bodyPr/>
          <a:lstStyle/>
          <a:p>
            <a:pPr marL="609600" indent="-609600"/>
            <a:r>
              <a:rPr lang="zh-CN" altLang="en-US" sz="3600" dirty="0"/>
              <a:t>概述</a:t>
            </a:r>
          </a:p>
          <a:p>
            <a:pPr marL="609600" indent="-609600"/>
            <a:r>
              <a:rPr lang="zh-CN" altLang="en-US" sz="3600" dirty="0"/>
              <a:t>进程重定向意义</a:t>
            </a:r>
          </a:p>
          <a:p>
            <a:pPr marL="609600" indent="-609600"/>
            <a:r>
              <a:rPr lang="zh-CN" altLang="en-US" sz="3600" dirty="0"/>
              <a:t>重定向回调函数</a:t>
            </a:r>
          </a:p>
          <a:p>
            <a:pPr marL="609600" indent="-609600"/>
            <a:r>
              <a:rPr lang="zh-CN" altLang="en-US" sz="3600" dirty="0"/>
              <a:t>一个重定向例子</a:t>
            </a:r>
          </a:p>
          <a:p>
            <a:pPr marL="609600" indent="-609600"/>
            <a:endParaRPr lang="en-US" altLang="zh-CN" sz="3600" dirty="0"/>
          </a:p>
        </p:txBody>
      </p:sp>
      <p:sp>
        <p:nvSpPr>
          <p:cNvPr id="5" name="Rectangle 2"/>
          <p:cNvSpPr txBox="1">
            <a:spLocks noChangeArrowheads="1"/>
          </p:cNvSpPr>
          <p:nvPr/>
        </p:nvSpPr>
        <p:spPr>
          <a:xfrm>
            <a:off x="2232355" y="875835"/>
            <a:ext cx="6791571" cy="79650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a:solidFill>
                  <a:srgbClr val="002060"/>
                </a:solidFill>
                <a:latin typeface="微软雅黑" panose="020B0503020204020204" pitchFamily="34" charset="-122"/>
                <a:ea typeface="微软雅黑" panose="020B0503020204020204" pitchFamily="34" charset="-122"/>
              </a:rPr>
              <a:t>2.4 </a:t>
            </a:r>
            <a:r>
              <a:rPr lang="zh-CN" altLang="en-US" b="1" dirty="0">
                <a:solidFill>
                  <a:srgbClr val="002060"/>
                </a:solidFill>
                <a:latin typeface="微软雅黑" panose="020B0503020204020204" pitchFamily="34" charset="-122"/>
                <a:ea typeface="微软雅黑" panose="020B0503020204020204" pitchFamily="34" charset="-122"/>
              </a:rPr>
              <a:t>进程重定向实现进程通讯</a:t>
            </a:r>
          </a:p>
        </p:txBody>
      </p:sp>
    </p:spTree>
    <p:extLst>
      <p:ext uri="{BB962C8B-B14F-4D97-AF65-F5344CB8AC3E}">
        <p14:creationId xmlns:p14="http://schemas.microsoft.com/office/powerpoint/2010/main" val="31554159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idx="4294967295"/>
          </p:nvPr>
        </p:nvSpPr>
        <p:spPr>
          <a:xfrm>
            <a:off x="2351088" y="915555"/>
            <a:ext cx="4941455" cy="795338"/>
          </a:xfrm>
        </p:spPr>
        <p:txBody>
          <a:bodyPr/>
          <a:lstStyle/>
          <a:p>
            <a:r>
              <a:rPr lang="zh-CN" altLang="en-US" sz="3600" dirty="0"/>
              <a:t>进程重定向概述</a:t>
            </a:r>
          </a:p>
        </p:txBody>
      </p:sp>
      <p:sp>
        <p:nvSpPr>
          <p:cNvPr id="431107" name="Rectangle 3"/>
          <p:cNvSpPr>
            <a:spLocks noGrp="1" noChangeArrowheads="1"/>
          </p:cNvSpPr>
          <p:nvPr>
            <p:ph type="body" idx="4294967295"/>
          </p:nvPr>
        </p:nvSpPr>
        <p:spPr>
          <a:xfrm>
            <a:off x="3584575" y="1820575"/>
            <a:ext cx="7350125" cy="2252661"/>
          </a:xfrm>
        </p:spPr>
        <p:txBody>
          <a:bodyPr>
            <a:noAutofit/>
          </a:bodyPr>
          <a:lstStyle/>
          <a:p>
            <a:pPr marL="609600" indent="-609600"/>
            <a:r>
              <a:rPr lang="zh-CN" altLang="en-US" sz="3200" dirty="0"/>
              <a:t>控制台进程文件描述符</a:t>
            </a:r>
          </a:p>
          <a:p>
            <a:pPr marL="990600" lvl="1" indent="-533400"/>
            <a:r>
              <a:rPr lang="zh-CN" altLang="en-US" sz="2800" dirty="0"/>
              <a:t>标准输入</a:t>
            </a:r>
          </a:p>
          <a:p>
            <a:pPr marL="990600" lvl="1" indent="-533400"/>
            <a:r>
              <a:rPr lang="zh-CN" altLang="en-US" sz="2800" dirty="0"/>
              <a:t>标准输出</a:t>
            </a:r>
          </a:p>
          <a:p>
            <a:pPr marL="990600" lvl="1" indent="-533400"/>
            <a:r>
              <a:rPr lang="zh-CN" altLang="en-US" sz="2800" dirty="0"/>
              <a:t>标准错误输出</a:t>
            </a:r>
          </a:p>
        </p:txBody>
      </p:sp>
      <p:pic>
        <p:nvPicPr>
          <p:cNvPr id="431109" name="Picture 5" descr="2007532148356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8" y="4292601"/>
            <a:ext cx="7632700" cy="184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7838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9" name="AutoShape 7"/>
          <p:cNvSpPr>
            <a:spLocks noChangeArrowheads="1"/>
          </p:cNvSpPr>
          <p:nvPr/>
        </p:nvSpPr>
        <p:spPr bwMode="auto">
          <a:xfrm>
            <a:off x="6320992" y="3626717"/>
            <a:ext cx="1873250" cy="792163"/>
          </a:xfrm>
          <a:prstGeom prst="rightArrow">
            <a:avLst>
              <a:gd name="adj1" fmla="val 50000"/>
              <a:gd name="adj2" fmla="val 59118"/>
            </a:avLst>
          </a:prstGeom>
          <a:gradFill rotWithShape="1">
            <a:gsLst>
              <a:gs pos="0">
                <a:srgbClr val="FFCCCC"/>
              </a:gs>
              <a:gs pos="100000">
                <a:srgbClr val="FF6600"/>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标准错误</a:t>
            </a:r>
          </a:p>
        </p:txBody>
      </p:sp>
      <p:sp>
        <p:nvSpPr>
          <p:cNvPr id="443398" name="AutoShape 6"/>
          <p:cNvSpPr>
            <a:spLocks noChangeArrowheads="1"/>
          </p:cNvSpPr>
          <p:nvPr/>
        </p:nvSpPr>
        <p:spPr bwMode="auto">
          <a:xfrm>
            <a:off x="6394017" y="3121892"/>
            <a:ext cx="1657350" cy="792163"/>
          </a:xfrm>
          <a:prstGeom prst="rightArrow">
            <a:avLst>
              <a:gd name="adj1" fmla="val 50000"/>
              <a:gd name="adj2" fmla="val 52305"/>
            </a:avLst>
          </a:prstGeom>
          <a:gradFill rotWithShape="1">
            <a:gsLst>
              <a:gs pos="0">
                <a:schemeClr val="bg1"/>
              </a:gs>
              <a:gs pos="100000">
                <a:srgbClr val="33CCFF"/>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标准输出</a:t>
            </a:r>
          </a:p>
        </p:txBody>
      </p:sp>
      <p:sp>
        <p:nvSpPr>
          <p:cNvPr id="443396" name="Oval 4"/>
          <p:cNvSpPr>
            <a:spLocks noChangeArrowheads="1"/>
          </p:cNvSpPr>
          <p:nvPr/>
        </p:nvSpPr>
        <p:spPr bwMode="auto">
          <a:xfrm>
            <a:off x="4593793" y="2834555"/>
            <a:ext cx="2016125" cy="1584325"/>
          </a:xfrm>
          <a:prstGeom prst="ellipse">
            <a:avLst/>
          </a:prstGeom>
          <a:gradFill rotWithShape="1">
            <a:gsLst>
              <a:gs pos="0">
                <a:srgbClr val="51FD7E">
                  <a:alpha val="28999"/>
                </a:srgbClr>
              </a:gs>
              <a:gs pos="100000">
                <a:srgbClr val="51FD7E">
                  <a:gamma/>
                  <a:shade val="46275"/>
                  <a:invGamma/>
                </a:srgbClr>
              </a:gs>
            </a:gsLst>
            <a:lin ang="0" scaled="1"/>
          </a:gra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Arial" panose="020B0604020202020204" pitchFamily="34" charset="0"/>
              </a:rPr>
              <a:t>进程</a:t>
            </a:r>
          </a:p>
        </p:txBody>
      </p:sp>
      <p:sp>
        <p:nvSpPr>
          <p:cNvPr id="443397" name="AutoShape 5"/>
          <p:cNvSpPr>
            <a:spLocks noChangeArrowheads="1"/>
          </p:cNvSpPr>
          <p:nvPr/>
        </p:nvSpPr>
        <p:spPr bwMode="auto">
          <a:xfrm>
            <a:off x="3801629" y="3337791"/>
            <a:ext cx="1079500" cy="647700"/>
          </a:xfrm>
          <a:prstGeom prst="rightArrow">
            <a:avLst>
              <a:gd name="adj1" fmla="val 50000"/>
              <a:gd name="adj2" fmla="val 41667"/>
            </a:avLst>
          </a:prstGeom>
          <a:gradFill rotWithShape="1">
            <a:gsLst>
              <a:gs pos="0">
                <a:schemeClr val="bg1"/>
              </a:gs>
              <a:gs pos="100000">
                <a:srgbClr val="CCFF66"/>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标准输入</a:t>
            </a:r>
          </a:p>
        </p:txBody>
      </p:sp>
      <p:pic>
        <p:nvPicPr>
          <p:cNvPr id="44340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7118" y="3194917"/>
            <a:ext cx="1150937" cy="944563"/>
          </a:xfrm>
          <a:prstGeom prst="rect">
            <a:avLst/>
          </a:prstGeom>
          <a:noFill/>
          <a:extLst>
            <a:ext uri="{909E8E84-426E-40DD-AFC4-6F175D3DCCD1}">
              <a14:hiddenFill xmlns:a14="http://schemas.microsoft.com/office/drawing/2010/main">
                <a:solidFill>
                  <a:srgbClr val="FFFFFF"/>
                </a:solidFill>
              </a14:hiddenFill>
            </a:ext>
          </a:extLst>
        </p:spPr>
      </p:pic>
      <p:pic>
        <p:nvPicPr>
          <p:cNvPr id="44340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442" y="2474191"/>
            <a:ext cx="742950" cy="1009650"/>
          </a:xfrm>
          <a:prstGeom prst="rect">
            <a:avLst/>
          </a:prstGeom>
          <a:noFill/>
          <a:extLst>
            <a:ext uri="{909E8E84-426E-40DD-AFC4-6F175D3DCCD1}">
              <a14:hiddenFill xmlns:a14="http://schemas.microsoft.com/office/drawing/2010/main">
                <a:solidFill>
                  <a:srgbClr val="FFFFFF"/>
                </a:solidFill>
              </a14:hiddenFill>
            </a:ext>
          </a:extLst>
        </p:spPr>
      </p:pic>
      <p:pic>
        <p:nvPicPr>
          <p:cNvPr id="443402" name="Picture 10" descr="e99a303e38bf219a528aa2236fd6ccc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7668" y="3698154"/>
            <a:ext cx="1152525" cy="95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305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AB097C76-7216-42E7-B23F-6FDFC3C2AEC9}"/>
              </a:ext>
            </a:extLst>
          </p:cNvPr>
          <p:cNvSpPr>
            <a:spLocks noGrp="1" noChangeArrowheads="1"/>
          </p:cNvSpPr>
          <p:nvPr>
            <p:ph type="title"/>
          </p:nvPr>
        </p:nvSpPr>
        <p:spPr>
          <a:xfrm>
            <a:off x="1822581" y="548680"/>
            <a:ext cx="6649683" cy="576262"/>
          </a:xfrm>
        </p:spPr>
        <p:txBody>
          <a:bodyPr/>
          <a:lstStyle/>
          <a:p>
            <a:pPr eaLnBrk="1" hangingPunct="1"/>
            <a:r>
              <a:rPr lang="en-US" altLang="en-US" dirty="0"/>
              <a:t>Windows 10/11 Architecture</a:t>
            </a:r>
          </a:p>
        </p:txBody>
      </p:sp>
      <p:sp>
        <p:nvSpPr>
          <p:cNvPr id="21506" name="Rectangle 3">
            <a:extLst>
              <a:ext uri="{FF2B5EF4-FFF2-40B4-BE49-F238E27FC236}">
                <a16:creationId xmlns:a16="http://schemas.microsoft.com/office/drawing/2014/main" id="{5F5F4CFF-B49A-4AEC-A837-3C9322F3FE8F}"/>
              </a:ext>
            </a:extLst>
          </p:cNvPr>
          <p:cNvSpPr>
            <a:spLocks noGrp="1" noChangeArrowheads="1"/>
          </p:cNvSpPr>
          <p:nvPr>
            <p:ph type="body" idx="1"/>
          </p:nvPr>
        </p:nvSpPr>
        <p:spPr>
          <a:xfrm>
            <a:off x="1981200" y="1988840"/>
            <a:ext cx="8070981" cy="3705912"/>
          </a:xfrm>
        </p:spPr>
        <p:txBody>
          <a:bodyPr/>
          <a:lstStyle/>
          <a:p>
            <a:r>
              <a:rPr lang="en-US" altLang="en-US" dirty="0"/>
              <a:t> Layered system of module</a:t>
            </a:r>
          </a:p>
          <a:p>
            <a:r>
              <a:rPr lang="en-US" altLang="en-US" dirty="0"/>
              <a:t> Protected mode  —  </a:t>
            </a:r>
            <a:r>
              <a:rPr lang="en-US" altLang="en-US" b="1" dirty="0">
                <a:solidFill>
                  <a:srgbClr val="006699"/>
                </a:solidFill>
                <a:latin typeface="+mj-lt"/>
              </a:rPr>
              <a:t>hardware abstraction layer</a:t>
            </a:r>
            <a:r>
              <a:rPr lang="en-US" altLang="en-US" b="1" dirty="0">
                <a:solidFill>
                  <a:srgbClr val="3366FF"/>
                </a:solidFill>
              </a:rPr>
              <a:t> </a:t>
            </a:r>
            <a:r>
              <a:rPr lang="en-US" altLang="en-US" dirty="0"/>
              <a:t>(</a:t>
            </a:r>
            <a:r>
              <a:rPr lang="en-US" altLang="en-US" b="1" dirty="0">
                <a:solidFill>
                  <a:srgbClr val="006699"/>
                </a:solidFill>
                <a:latin typeface="+mj-lt"/>
              </a:rPr>
              <a:t>HAL</a:t>
            </a:r>
            <a:r>
              <a:rPr lang="en-US" altLang="en-US" dirty="0">
                <a:solidFill>
                  <a:srgbClr val="000000"/>
                </a:solidFill>
              </a:rPr>
              <a:t>)</a:t>
            </a:r>
            <a:r>
              <a:rPr lang="en-US" altLang="en-US" dirty="0"/>
              <a:t>, kernel, executive</a:t>
            </a:r>
          </a:p>
          <a:p>
            <a:r>
              <a:rPr lang="en-US" altLang="en-US" dirty="0"/>
              <a:t> User mode  — collection of subsystems</a:t>
            </a:r>
          </a:p>
          <a:p>
            <a:pPr lvl="1"/>
            <a:r>
              <a:rPr lang="en-US" altLang="en-US" dirty="0"/>
              <a:t>Environmental subsystems emulate different operating systems </a:t>
            </a:r>
          </a:p>
          <a:p>
            <a:pPr lvl="1"/>
            <a:r>
              <a:rPr lang="en-US" altLang="en-US" dirty="0"/>
              <a:t>Protection subsystems provide security functions</a:t>
            </a:r>
          </a:p>
        </p:txBody>
      </p:sp>
      <p:sp>
        <p:nvSpPr>
          <p:cNvPr id="5" name="文本框 4">
            <a:extLst>
              <a:ext uri="{FF2B5EF4-FFF2-40B4-BE49-F238E27FC236}">
                <a16:creationId xmlns:a16="http://schemas.microsoft.com/office/drawing/2014/main" id="{403608EE-00BD-41AF-B69A-8F3A0825D388}"/>
              </a:ext>
            </a:extLst>
          </p:cNvPr>
          <p:cNvSpPr txBox="1"/>
          <p:nvPr/>
        </p:nvSpPr>
        <p:spPr>
          <a:xfrm>
            <a:off x="2731850" y="5436273"/>
            <a:ext cx="7877783" cy="646331"/>
          </a:xfrm>
          <a:prstGeom prst="rect">
            <a:avLst/>
          </a:prstGeom>
          <a:noFill/>
        </p:spPr>
        <p:txBody>
          <a:bodyPr wrap="square">
            <a:spAutoFit/>
          </a:bodyPr>
          <a:lstStyle/>
          <a:p>
            <a:r>
              <a:rPr lang="en-US" altLang="zh-CN" sz="2000" dirty="0">
                <a:solidFill>
                  <a:schemeClr val="accent2">
                    <a:lumMod val="50000"/>
                  </a:schemeClr>
                </a:solidFill>
              </a:rPr>
              <a:t>Windows 11 is built on the same foundation as Windows 10. </a:t>
            </a:r>
          </a:p>
          <a:p>
            <a:r>
              <a:rPr lang="en-US" altLang="zh-CN" sz="1600" dirty="0">
                <a:solidFill>
                  <a:schemeClr val="accent2">
                    <a:lumMod val="50000"/>
                  </a:schemeClr>
                </a:solidFill>
              </a:rPr>
              <a:t>- from https://learn.microsoft.com/en-us/windows/whats-new/windows-11-overview</a:t>
            </a:r>
            <a:endParaRPr lang="zh-CN" altLang="en-US" sz="1600" dirty="0">
              <a:solidFill>
                <a:schemeClr val="accent2">
                  <a:lumMod val="50000"/>
                </a:schemeClr>
              </a:solidFill>
            </a:endParaRPr>
          </a:p>
        </p:txBody>
      </p:sp>
      <p:sp>
        <p:nvSpPr>
          <p:cNvPr id="6" name="文本框 5">
            <a:extLst>
              <a:ext uri="{FF2B5EF4-FFF2-40B4-BE49-F238E27FC236}">
                <a16:creationId xmlns:a16="http://schemas.microsoft.com/office/drawing/2014/main" id="{66FE5FE0-EDFF-448E-AEB3-557A1ADB9BC5}"/>
              </a:ext>
            </a:extLst>
          </p:cNvPr>
          <p:cNvSpPr txBox="1"/>
          <p:nvPr/>
        </p:nvSpPr>
        <p:spPr>
          <a:xfrm>
            <a:off x="6160851" y="1185489"/>
            <a:ext cx="5551251" cy="584775"/>
          </a:xfrm>
          <a:prstGeom prst="rect">
            <a:avLst/>
          </a:prstGeom>
          <a:noFill/>
        </p:spPr>
        <p:txBody>
          <a:bodyPr wrap="square">
            <a:spAutoFit/>
          </a:bodyPr>
          <a:lstStyle/>
          <a:p>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泛读材料 </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https://dbj.org/architecture-of-windows-10/</a:t>
            </a:r>
          </a:p>
          <a:p>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谈到 </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 Kenny Kerr </a:t>
            </a:r>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也只知道 </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How </a:t>
            </a:r>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不知道 </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Why</a:t>
            </a:r>
            <a:endParaRPr lang="zh-CN" altLang="en-US" sz="1600" dirty="0">
              <a:solidFill>
                <a:schemeClr val="accent2">
                  <a:lumMod val="5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idx="4294967295"/>
          </p:nvPr>
        </p:nvSpPr>
        <p:spPr>
          <a:xfrm>
            <a:off x="0" y="365125"/>
            <a:ext cx="10515600" cy="1325563"/>
          </a:xfrm>
        </p:spPr>
        <p:txBody>
          <a:bodyPr/>
          <a:lstStyle/>
          <a:p>
            <a:r>
              <a:rPr lang="zh-CN" altLang="en-US"/>
              <a:t>进程重定向概述</a:t>
            </a:r>
          </a:p>
        </p:txBody>
      </p:sp>
      <p:sp>
        <p:nvSpPr>
          <p:cNvPr id="432131" name="Rectangle 3"/>
          <p:cNvSpPr>
            <a:spLocks noGrp="1" noChangeArrowheads="1"/>
          </p:cNvSpPr>
          <p:nvPr>
            <p:ph type="body" idx="4294967295"/>
          </p:nvPr>
        </p:nvSpPr>
        <p:spPr>
          <a:xfrm>
            <a:off x="3787920" y="2461058"/>
            <a:ext cx="7637462" cy="835025"/>
          </a:xfrm>
        </p:spPr>
        <p:txBody>
          <a:bodyPr/>
          <a:lstStyle/>
          <a:p>
            <a:pPr marL="609600" indent="-609600"/>
            <a:r>
              <a:rPr lang="zh-CN" altLang="en-US" sz="2800" dirty="0"/>
              <a:t>普通进程从键盘接收输入，输出到屏幕</a:t>
            </a:r>
          </a:p>
        </p:txBody>
      </p:sp>
      <p:pic>
        <p:nvPicPr>
          <p:cNvPr id="432133" name="Picture 5" descr="2007532148335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1805" y="3526993"/>
            <a:ext cx="5257800" cy="2566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5798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idx="4294967295"/>
          </p:nvPr>
        </p:nvSpPr>
        <p:spPr>
          <a:xfrm>
            <a:off x="526472" y="823408"/>
            <a:ext cx="10515600" cy="1325563"/>
          </a:xfrm>
        </p:spPr>
        <p:txBody>
          <a:bodyPr/>
          <a:lstStyle/>
          <a:p>
            <a:r>
              <a:rPr lang="zh-CN" altLang="en-US" dirty="0"/>
              <a:t>进程重定向概述</a:t>
            </a:r>
          </a:p>
        </p:txBody>
      </p:sp>
      <p:sp>
        <p:nvSpPr>
          <p:cNvPr id="429059" name="Rectangle 3"/>
          <p:cNvSpPr>
            <a:spLocks noGrp="1" noChangeArrowheads="1"/>
          </p:cNvSpPr>
          <p:nvPr>
            <p:ph type="body" idx="4294967295"/>
          </p:nvPr>
        </p:nvSpPr>
        <p:spPr>
          <a:xfrm>
            <a:off x="2193998" y="2400445"/>
            <a:ext cx="8396288" cy="858837"/>
          </a:xfrm>
        </p:spPr>
        <p:txBody>
          <a:bodyPr>
            <a:normAutofit/>
          </a:bodyPr>
          <a:lstStyle/>
          <a:p>
            <a:pPr marL="609600" indent="-609600"/>
            <a:r>
              <a:rPr lang="zh-CN" altLang="en-US" sz="3200" dirty="0"/>
              <a:t>使用文件作为进程的输入称为输入重定向</a:t>
            </a:r>
          </a:p>
        </p:txBody>
      </p:sp>
      <p:pic>
        <p:nvPicPr>
          <p:cNvPr id="429060" name="Picture 4" descr="2007532148382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0005" y="3510756"/>
            <a:ext cx="6264275" cy="250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5210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idx="4294967295"/>
          </p:nvPr>
        </p:nvSpPr>
        <p:spPr>
          <a:xfrm>
            <a:off x="674254" y="826943"/>
            <a:ext cx="10515600" cy="1325563"/>
          </a:xfrm>
        </p:spPr>
        <p:txBody>
          <a:bodyPr/>
          <a:lstStyle/>
          <a:p>
            <a:r>
              <a:rPr lang="zh-CN" altLang="en-US" dirty="0"/>
              <a:t>进程重定向概述</a:t>
            </a:r>
          </a:p>
        </p:txBody>
      </p:sp>
      <p:sp>
        <p:nvSpPr>
          <p:cNvPr id="424963" name="Rectangle 3"/>
          <p:cNvSpPr>
            <a:spLocks noGrp="1" noChangeArrowheads="1"/>
          </p:cNvSpPr>
          <p:nvPr>
            <p:ph type="body" idx="4294967295"/>
          </p:nvPr>
        </p:nvSpPr>
        <p:spPr>
          <a:xfrm>
            <a:off x="2272145" y="2554720"/>
            <a:ext cx="8596313" cy="3879850"/>
          </a:xfrm>
        </p:spPr>
        <p:txBody>
          <a:bodyPr>
            <a:normAutofit/>
          </a:bodyPr>
          <a:lstStyle/>
          <a:p>
            <a:pPr marL="609600" indent="-609600"/>
            <a:r>
              <a:rPr lang="zh-CN" altLang="en-US" sz="3600" dirty="0"/>
              <a:t>使用重定向符方法</a:t>
            </a:r>
          </a:p>
          <a:p>
            <a:pPr marL="609600" indent="-609600"/>
            <a:r>
              <a:rPr lang="en-US" altLang="zh-CN" sz="3600" dirty="0" err="1"/>
              <a:t>dir</a:t>
            </a:r>
            <a:r>
              <a:rPr lang="en-US" altLang="zh-CN" sz="3600" dirty="0"/>
              <a:t> &gt; list.txt </a:t>
            </a:r>
          </a:p>
          <a:p>
            <a:pPr marL="609600" indent="-609600"/>
            <a:r>
              <a:rPr lang="en-US" altLang="zh-CN" sz="3600" dirty="0" err="1"/>
              <a:t>cmd</a:t>
            </a:r>
            <a:r>
              <a:rPr lang="en-US" altLang="zh-CN" sz="3600" dirty="0"/>
              <a:t> &gt;&gt; file</a:t>
            </a:r>
          </a:p>
          <a:p>
            <a:pPr marL="609600" indent="-609600"/>
            <a:r>
              <a:rPr lang="en-US" altLang="zh-CN" sz="3600" dirty="0" err="1"/>
              <a:t>cmd</a:t>
            </a:r>
            <a:r>
              <a:rPr lang="en-US" altLang="zh-CN" sz="3600" dirty="0"/>
              <a:t> &lt; file</a:t>
            </a:r>
          </a:p>
        </p:txBody>
      </p:sp>
    </p:spTree>
    <p:extLst>
      <p:ext uri="{BB962C8B-B14F-4D97-AF65-F5344CB8AC3E}">
        <p14:creationId xmlns:p14="http://schemas.microsoft.com/office/powerpoint/2010/main" val="12122314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idx="4294967295"/>
          </p:nvPr>
        </p:nvSpPr>
        <p:spPr>
          <a:xfrm>
            <a:off x="1754909" y="1210829"/>
            <a:ext cx="4433888" cy="798513"/>
          </a:xfrm>
        </p:spPr>
        <p:txBody>
          <a:bodyPr/>
          <a:lstStyle/>
          <a:p>
            <a:r>
              <a:rPr lang="zh-CN" altLang="en-US" dirty="0"/>
              <a:t>进程重定向意义</a:t>
            </a:r>
          </a:p>
        </p:txBody>
      </p:sp>
      <p:sp>
        <p:nvSpPr>
          <p:cNvPr id="420867" name="Rectangle 3"/>
          <p:cNvSpPr>
            <a:spLocks noGrp="1" noChangeArrowheads="1"/>
          </p:cNvSpPr>
          <p:nvPr>
            <p:ph type="body" idx="4294967295"/>
          </p:nvPr>
        </p:nvSpPr>
        <p:spPr>
          <a:xfrm>
            <a:off x="2807854" y="2582286"/>
            <a:ext cx="8596313" cy="3879850"/>
          </a:xfrm>
        </p:spPr>
        <p:txBody>
          <a:bodyPr>
            <a:normAutofit/>
          </a:bodyPr>
          <a:lstStyle/>
          <a:p>
            <a:pPr marL="609600" indent="-609600"/>
            <a:r>
              <a:rPr lang="zh-CN" altLang="en-US" sz="4000" dirty="0"/>
              <a:t>调用控制台进程</a:t>
            </a:r>
          </a:p>
          <a:p>
            <a:pPr marL="990600" lvl="1" indent="-533400"/>
            <a:r>
              <a:rPr lang="en-US" altLang="zh-CN" sz="3200" dirty="0"/>
              <a:t>Ping</a:t>
            </a:r>
            <a:r>
              <a:rPr lang="zh-CN" altLang="en-US" sz="3200" dirty="0"/>
              <a:t>远程主机</a:t>
            </a:r>
            <a:endParaRPr lang="en-US" altLang="zh-CN" sz="3200" dirty="0"/>
          </a:p>
          <a:p>
            <a:pPr marL="990600" lvl="1" indent="-533400"/>
            <a:r>
              <a:rPr lang="zh-CN" altLang="en-US" sz="3200" dirty="0"/>
              <a:t>获取</a:t>
            </a:r>
            <a:r>
              <a:rPr lang="en-US" altLang="zh-CN" sz="3200" dirty="0"/>
              <a:t>MAC</a:t>
            </a:r>
            <a:r>
              <a:rPr lang="zh-CN" altLang="en-US" sz="3200" dirty="0"/>
              <a:t>地址</a:t>
            </a:r>
            <a:r>
              <a:rPr lang="en-US" altLang="zh-CN" sz="3200" dirty="0"/>
              <a:t>getmac</a:t>
            </a:r>
          </a:p>
          <a:p>
            <a:pPr marL="990600" lvl="1" indent="-533400"/>
            <a:r>
              <a:rPr lang="zh-CN" altLang="en-US" sz="3200" dirty="0"/>
              <a:t>关机</a:t>
            </a:r>
            <a:r>
              <a:rPr lang="en-US" altLang="zh-CN" sz="3200" dirty="0"/>
              <a:t>shutdown</a:t>
            </a:r>
          </a:p>
          <a:p>
            <a:pPr marL="990600" lvl="1" indent="-533400"/>
            <a:r>
              <a:rPr lang="zh-CN" altLang="en-US" sz="3200" dirty="0"/>
              <a:t>服务管理</a:t>
            </a:r>
          </a:p>
        </p:txBody>
      </p:sp>
    </p:spTree>
    <p:extLst>
      <p:ext uri="{BB962C8B-B14F-4D97-AF65-F5344CB8AC3E}">
        <p14:creationId xmlns:p14="http://schemas.microsoft.com/office/powerpoint/2010/main" val="35726860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idx="4294967295"/>
          </p:nvPr>
        </p:nvSpPr>
        <p:spPr>
          <a:xfrm>
            <a:off x="1440873" y="1187162"/>
            <a:ext cx="10515600" cy="1325563"/>
          </a:xfrm>
        </p:spPr>
        <p:txBody>
          <a:bodyPr/>
          <a:lstStyle/>
          <a:p>
            <a:r>
              <a:rPr lang="zh-CN" altLang="en-US" dirty="0"/>
              <a:t>重定向应用程序示例</a:t>
            </a:r>
          </a:p>
        </p:txBody>
      </p:sp>
      <p:sp>
        <p:nvSpPr>
          <p:cNvPr id="400441" name="Rectangle 57"/>
          <p:cNvSpPr>
            <a:spLocks noGrp="1" noChangeArrowheads="1"/>
          </p:cNvSpPr>
          <p:nvPr>
            <p:ph type="body" idx="4294967295"/>
          </p:nvPr>
        </p:nvSpPr>
        <p:spPr>
          <a:xfrm>
            <a:off x="3897745" y="2965018"/>
            <a:ext cx="5934075" cy="2951162"/>
          </a:xfrm>
        </p:spPr>
        <p:txBody>
          <a:bodyPr>
            <a:noAutofit/>
          </a:bodyPr>
          <a:lstStyle/>
          <a:p>
            <a:r>
              <a:rPr lang="zh-CN" altLang="en-US" sz="3200" dirty="0"/>
              <a:t>  界面设计</a:t>
            </a:r>
          </a:p>
          <a:p>
            <a:r>
              <a:rPr lang="zh-CN" altLang="en-US" sz="3200" dirty="0"/>
              <a:t>  两种方式</a:t>
            </a:r>
          </a:p>
          <a:p>
            <a:r>
              <a:rPr lang="zh-CN" altLang="en-US" sz="3200" dirty="0"/>
              <a:t>  内核函数使用</a:t>
            </a:r>
          </a:p>
        </p:txBody>
      </p:sp>
    </p:spTree>
    <p:extLst>
      <p:ext uri="{BB962C8B-B14F-4D97-AF65-F5344CB8AC3E}">
        <p14:creationId xmlns:p14="http://schemas.microsoft.com/office/powerpoint/2010/main" val="40302372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p:blipFill>
        <p:spPr>
          <a:xfrm>
            <a:off x="3398712" y="1079976"/>
            <a:ext cx="8394185" cy="5778024"/>
          </a:xfrm>
          <a:prstGeom prst="rect">
            <a:avLst/>
          </a:prstGeom>
        </p:spPr>
      </p:pic>
      <p:sp>
        <p:nvSpPr>
          <p:cNvPr id="435202" name="Rectangle 2"/>
          <p:cNvSpPr>
            <a:spLocks noGrp="1" noChangeArrowheads="1"/>
          </p:cNvSpPr>
          <p:nvPr>
            <p:ph type="title" idx="4294967295"/>
          </p:nvPr>
        </p:nvSpPr>
        <p:spPr>
          <a:xfrm>
            <a:off x="-562022" y="2307360"/>
            <a:ext cx="4470400" cy="768350"/>
          </a:xfrm>
        </p:spPr>
        <p:txBody>
          <a:bodyPr/>
          <a:lstStyle/>
          <a:p>
            <a:pPr algn="ctr"/>
            <a:r>
              <a:rPr lang="zh-CN" altLang="en-US" sz="4000" b="1" dirty="0"/>
              <a:t>程序界面设计</a:t>
            </a:r>
          </a:p>
        </p:txBody>
      </p:sp>
      <p:sp>
        <p:nvSpPr>
          <p:cNvPr id="3" name="矩形 2">
            <a:extLst>
              <a:ext uri="{FF2B5EF4-FFF2-40B4-BE49-F238E27FC236}">
                <a16:creationId xmlns:a16="http://schemas.microsoft.com/office/drawing/2014/main" id="{7B6B52DB-8F1D-4948-B06A-BF19CAED762C}"/>
              </a:ext>
            </a:extLst>
          </p:cNvPr>
          <p:cNvSpPr/>
          <p:nvPr/>
        </p:nvSpPr>
        <p:spPr>
          <a:xfrm>
            <a:off x="3305262" y="2541864"/>
            <a:ext cx="1442907" cy="385894"/>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6018B38F-0F21-4876-A8D2-B726C5546324}"/>
              </a:ext>
            </a:extLst>
          </p:cNvPr>
          <p:cNvSpPr/>
          <p:nvPr/>
        </p:nvSpPr>
        <p:spPr>
          <a:xfrm>
            <a:off x="10349990" y="2882763"/>
            <a:ext cx="1442907" cy="385894"/>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97B7D1FD-1CC9-4F81-B1F1-6E0D91342420}"/>
              </a:ext>
            </a:extLst>
          </p:cNvPr>
          <p:cNvSpPr/>
          <p:nvPr/>
        </p:nvSpPr>
        <p:spPr>
          <a:xfrm>
            <a:off x="10349990" y="2421369"/>
            <a:ext cx="1442907" cy="385894"/>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75304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idx="4294967295"/>
          </p:nvPr>
        </p:nvSpPr>
        <p:spPr>
          <a:xfrm>
            <a:off x="1265381" y="1122507"/>
            <a:ext cx="10515600" cy="1325563"/>
          </a:xfrm>
        </p:spPr>
        <p:txBody>
          <a:bodyPr/>
          <a:lstStyle/>
          <a:p>
            <a:r>
              <a:rPr lang="zh-CN" altLang="en-US" dirty="0"/>
              <a:t>重定向的两种方式</a:t>
            </a:r>
          </a:p>
        </p:txBody>
      </p:sp>
      <p:sp>
        <p:nvSpPr>
          <p:cNvPr id="425987" name="Rectangle 3"/>
          <p:cNvSpPr>
            <a:spLocks noGrp="1" noChangeArrowheads="1"/>
          </p:cNvSpPr>
          <p:nvPr>
            <p:ph type="body" idx="4294967295"/>
          </p:nvPr>
        </p:nvSpPr>
        <p:spPr>
          <a:xfrm>
            <a:off x="3140364" y="2923743"/>
            <a:ext cx="2376488" cy="1238250"/>
          </a:xfrm>
        </p:spPr>
        <p:txBody>
          <a:bodyPr>
            <a:noAutofit/>
          </a:bodyPr>
          <a:lstStyle/>
          <a:p>
            <a:r>
              <a:rPr lang="zh-CN" altLang="en-US" sz="2800" dirty="0">
                <a:latin typeface="微软雅黑" panose="020B0503020204020204" pitchFamily="34" charset="-122"/>
                <a:ea typeface="微软雅黑" panose="020B0503020204020204" pitchFamily="34" charset="-122"/>
              </a:rPr>
              <a:t>  同步 </a:t>
            </a:r>
          </a:p>
          <a:p>
            <a:r>
              <a:rPr lang="zh-CN" altLang="en-US" sz="2800" dirty="0">
                <a:latin typeface="微软雅黑" panose="020B0503020204020204" pitchFamily="34" charset="-122"/>
                <a:ea typeface="微软雅黑" panose="020B0503020204020204" pitchFamily="34" charset="-122"/>
              </a:rPr>
              <a:t>  异步方式</a:t>
            </a:r>
          </a:p>
        </p:txBody>
      </p:sp>
    </p:spTree>
    <p:extLst>
      <p:ext uri="{BB962C8B-B14F-4D97-AF65-F5344CB8AC3E}">
        <p14:creationId xmlns:p14="http://schemas.microsoft.com/office/powerpoint/2010/main" val="12070999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2438400" y="687834"/>
            <a:ext cx="4859338" cy="768350"/>
          </a:xfrm>
        </p:spPr>
        <p:txBody>
          <a:bodyPr/>
          <a:lstStyle/>
          <a:p>
            <a:r>
              <a:rPr lang="zh-CN" altLang="en-US" sz="4000" dirty="0"/>
              <a:t>重定向同步读写方式</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p:blipFill>
        <p:spPr>
          <a:xfrm>
            <a:off x="5893258" y="1974107"/>
            <a:ext cx="6031743" cy="3840479"/>
          </a:xfrm>
          <a:prstGeom prst="rect">
            <a:avLst/>
          </a:prstGeom>
        </p:spPr>
      </p:pic>
      <p:sp>
        <p:nvSpPr>
          <p:cNvPr id="428037" name="Text Box 5"/>
          <p:cNvSpPr txBox="1">
            <a:spLocks noChangeArrowheads="1"/>
          </p:cNvSpPr>
          <p:nvPr/>
        </p:nvSpPr>
        <p:spPr bwMode="auto">
          <a:xfrm>
            <a:off x="467063" y="1628825"/>
            <a:ext cx="5213301" cy="4185761"/>
          </a:xfrm>
          <a:prstGeom prst="rect">
            <a:avLst/>
          </a:prstGeom>
          <a:solidFill>
            <a:schemeClr val="tx1"/>
          </a:solidFill>
          <a:ln>
            <a:noFill/>
          </a:ln>
          <a:effectLst/>
        </p:spPr>
        <p:txBody>
          <a:bodyPr wrap="square">
            <a:spAutoFit/>
          </a:bodyPr>
          <a:lstStyle/>
          <a:p>
            <a:r>
              <a:rPr lang="en-US" altLang="zh-CN" noProof="1">
                <a:solidFill>
                  <a:schemeClr val="bg1"/>
                </a:solidFill>
                <a:latin typeface="Consolas" panose="020B0609020204030204" pitchFamily="49" charset="0"/>
              </a:rPr>
              <a:t>Process process = new Process();</a:t>
            </a:r>
          </a:p>
          <a:p>
            <a:r>
              <a:rPr lang="en-US" altLang="zh-CN" noProof="1">
                <a:solidFill>
                  <a:schemeClr val="bg1"/>
                </a:solidFill>
                <a:latin typeface="Consolas" panose="020B0609020204030204" pitchFamily="49" charset="0"/>
              </a:rPr>
              <a:t>process.StartInfo.FileName = "cmd.exe";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是否使用外壳程序   </a:t>
            </a:r>
          </a:p>
          <a:p>
            <a:r>
              <a:rPr lang="en-US" altLang="zh-CN" noProof="1">
                <a:solidFill>
                  <a:schemeClr val="bg1"/>
                </a:solidFill>
                <a:latin typeface="Consolas" panose="020B0609020204030204" pitchFamily="49" charset="0"/>
              </a:rPr>
              <a:t>process.StartInfo.UseShellExecute = false;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是否在新窗口中启动该进程的值   </a:t>
            </a:r>
          </a:p>
          <a:p>
            <a:r>
              <a:rPr lang="en-US" altLang="zh-CN" noProof="1">
                <a:solidFill>
                  <a:schemeClr val="bg1"/>
                </a:solidFill>
                <a:latin typeface="Consolas" panose="020B0609020204030204" pitchFamily="49" charset="0"/>
              </a:rPr>
              <a:t>process.StartInfo.CreateNoWindow = true;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重定向输入流  </a:t>
            </a:r>
          </a:p>
          <a:p>
            <a:r>
              <a:rPr lang="en-US" altLang="zh-CN" noProof="1">
                <a:solidFill>
                  <a:schemeClr val="bg1"/>
                </a:solidFill>
                <a:latin typeface="Consolas" panose="020B0609020204030204" pitchFamily="49" charset="0"/>
              </a:rPr>
              <a:t>process.StartInfo.RedirectStandardInput = true;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重定向输出流</a:t>
            </a:r>
          </a:p>
          <a:p>
            <a:r>
              <a:rPr lang="en-US" altLang="zh-CN" noProof="1">
                <a:solidFill>
                  <a:schemeClr val="bg1"/>
                </a:solidFill>
                <a:latin typeface="Consolas" panose="020B0609020204030204" pitchFamily="49" charset="0"/>
              </a:rPr>
              <a:t>process.StartInfo.RedirectStandardOutput = true;  </a:t>
            </a:r>
          </a:p>
          <a:p>
            <a:r>
              <a:rPr lang="en-US" altLang="zh-CN" noProof="1">
                <a:solidFill>
                  <a:schemeClr val="bg1"/>
                </a:solidFill>
                <a:latin typeface="Consolas" panose="020B0609020204030204" pitchFamily="49" charset="0"/>
              </a:rPr>
              <a:t>//</a:t>
            </a:r>
            <a:r>
              <a:rPr lang="zh-CN" altLang="en-US" noProof="1">
                <a:solidFill>
                  <a:schemeClr val="bg1"/>
                </a:solidFill>
                <a:latin typeface="Consolas" panose="020B0609020204030204" pitchFamily="49" charset="0"/>
              </a:rPr>
              <a:t>使</a:t>
            </a:r>
            <a:r>
              <a:rPr lang="en-US" altLang="zh-CN" noProof="1">
                <a:solidFill>
                  <a:schemeClr val="bg1"/>
                </a:solidFill>
                <a:latin typeface="Consolas" panose="020B0609020204030204" pitchFamily="49" charset="0"/>
              </a:rPr>
              <a:t>ping</a:t>
            </a:r>
            <a:r>
              <a:rPr lang="zh-CN" altLang="en-US" noProof="1">
                <a:solidFill>
                  <a:schemeClr val="bg1"/>
                </a:solidFill>
                <a:latin typeface="Consolas" panose="020B0609020204030204" pitchFamily="49" charset="0"/>
              </a:rPr>
              <a:t>命令执行九次 </a:t>
            </a:r>
          </a:p>
          <a:p>
            <a:r>
              <a:rPr lang="en-US" altLang="zh-CN" noProof="1">
                <a:solidFill>
                  <a:schemeClr val="bg1"/>
                </a:solidFill>
                <a:latin typeface="Consolas" panose="020B0609020204030204" pitchFamily="49" charset="0"/>
              </a:rPr>
              <a:t>string strCmd = "ping </a:t>
            </a:r>
            <a:r>
              <a:rPr lang="en-US" altLang="zh-CN" noProof="1">
                <a:solidFill>
                  <a:schemeClr val="accent2"/>
                </a:solidFill>
                <a:latin typeface="Consolas" panose="020B0609020204030204" pitchFamily="49" charset="0"/>
              </a:rPr>
              <a:t>www.whu.edu.cn</a:t>
            </a:r>
            <a:r>
              <a:rPr lang="en-US" altLang="zh-CN" noProof="1">
                <a:solidFill>
                  <a:schemeClr val="bg1"/>
                </a:solidFill>
                <a:latin typeface="Consolas" panose="020B0609020204030204" pitchFamily="49" charset="0"/>
              </a:rPr>
              <a:t> -n  9";</a:t>
            </a:r>
          </a:p>
          <a:p>
            <a:r>
              <a:rPr lang="en-US" altLang="zh-CN" noProof="1">
                <a:solidFill>
                  <a:schemeClr val="bg1"/>
                </a:solidFill>
                <a:latin typeface="Consolas" panose="020B0609020204030204" pitchFamily="49" charset="0"/>
              </a:rPr>
              <a:t>process.Start();</a:t>
            </a:r>
          </a:p>
          <a:p>
            <a:r>
              <a:rPr lang="en-US" altLang="zh-CN" noProof="1">
                <a:solidFill>
                  <a:schemeClr val="bg1"/>
                </a:solidFill>
                <a:latin typeface="Consolas" panose="020B0609020204030204" pitchFamily="49" charset="0"/>
              </a:rPr>
              <a:t>process.StandardInput.WriteLine(strCmd);</a:t>
            </a:r>
          </a:p>
          <a:p>
            <a:r>
              <a:rPr lang="en-US" altLang="zh-CN" noProof="1">
                <a:solidFill>
                  <a:schemeClr val="bg1"/>
                </a:solidFill>
                <a:latin typeface="Consolas" panose="020B0609020204030204" pitchFamily="49" charset="0"/>
              </a:rPr>
              <a:t>process.StandardInput.WriteLine("exit");</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获取输出信息   </a:t>
            </a:r>
          </a:p>
          <a:p>
            <a:r>
              <a:rPr lang="en-US" altLang="zh-CN" noProof="1">
                <a:solidFill>
                  <a:schemeClr val="bg1"/>
                </a:solidFill>
                <a:latin typeface="Consolas" panose="020B0609020204030204" pitchFamily="49" charset="0"/>
              </a:rPr>
              <a:t>textBox2.Text = process.StandardOutput.ReadToEnd(); </a:t>
            </a:r>
          </a:p>
          <a:p>
            <a:r>
              <a:rPr lang="en-US" altLang="zh-CN" noProof="1">
                <a:solidFill>
                  <a:schemeClr val="bg1"/>
                </a:solidFill>
                <a:latin typeface="Consolas" panose="020B0609020204030204" pitchFamily="49" charset="0"/>
              </a:rPr>
              <a:t>process.WaitForExit();  </a:t>
            </a:r>
          </a:p>
          <a:p>
            <a:r>
              <a:rPr lang="en-US" altLang="zh-CN" noProof="1">
                <a:solidFill>
                  <a:schemeClr val="bg1"/>
                </a:solidFill>
                <a:latin typeface="Consolas" panose="020B0609020204030204" pitchFamily="49" charset="0"/>
              </a:rPr>
              <a:t>process.Close(); </a:t>
            </a:r>
            <a:endParaRPr lang="en-US" altLang="zh-CN" dirty="0">
              <a:solidFill>
                <a:schemeClr val="bg1"/>
              </a:solidFill>
              <a:latin typeface="Consolas" panose="020B0609020204030204" pitchFamily="49" charset="0"/>
            </a:endParaRPr>
          </a:p>
        </p:txBody>
      </p:sp>
      <p:sp>
        <p:nvSpPr>
          <p:cNvPr id="3" name="矩形 2">
            <a:extLst>
              <a:ext uri="{FF2B5EF4-FFF2-40B4-BE49-F238E27FC236}">
                <a16:creationId xmlns:a16="http://schemas.microsoft.com/office/drawing/2014/main" id="{12757870-F844-49ED-9E91-57FF3A7E2A6C}"/>
              </a:ext>
            </a:extLst>
          </p:cNvPr>
          <p:cNvSpPr/>
          <p:nvPr/>
        </p:nvSpPr>
        <p:spPr>
          <a:xfrm>
            <a:off x="5813571" y="2743200"/>
            <a:ext cx="1031846" cy="243281"/>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869432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idx="4294967295"/>
          </p:nvPr>
        </p:nvSpPr>
        <p:spPr>
          <a:xfrm>
            <a:off x="1431635" y="1218715"/>
            <a:ext cx="5615709" cy="671513"/>
          </a:xfrm>
        </p:spPr>
        <p:txBody>
          <a:bodyPr/>
          <a:lstStyle/>
          <a:p>
            <a:r>
              <a:rPr lang="zh-CN" altLang="en-US" dirty="0"/>
              <a:t>重定向同步读写方式</a:t>
            </a:r>
          </a:p>
        </p:txBody>
      </p:sp>
      <p:sp>
        <p:nvSpPr>
          <p:cNvPr id="434179" name="Rectangle 3"/>
          <p:cNvSpPr>
            <a:spLocks noGrp="1" noChangeArrowheads="1"/>
          </p:cNvSpPr>
          <p:nvPr>
            <p:ph type="body" idx="4294967295"/>
          </p:nvPr>
        </p:nvSpPr>
        <p:spPr>
          <a:xfrm>
            <a:off x="2890982" y="2427574"/>
            <a:ext cx="5121275" cy="547688"/>
          </a:xfrm>
        </p:spPr>
        <p:txBody>
          <a:bodyPr>
            <a:noAutofit/>
          </a:bodyPr>
          <a:lstStyle/>
          <a:p>
            <a:r>
              <a:rPr lang="zh-CN" altLang="en-US" sz="2800">
                <a:latin typeface="微软雅黑" panose="020B0503020204020204" pitchFamily="34" charset="-122"/>
                <a:ea typeface="微软雅黑" panose="020B0503020204020204" pitchFamily="34" charset="-122"/>
              </a:rPr>
              <a:t>造成窗体没有响应的</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问题</a:t>
            </a:r>
            <a:r>
              <a:rPr lang="en-US" altLang="zh-CN"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3514436" y="3450695"/>
            <a:ext cx="62384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latin typeface="微软雅黑" panose="020B0503020204020204" pitchFamily="34" charset="-122"/>
                <a:ea typeface="微软雅黑" panose="020B0503020204020204" pitchFamily="34" charset="-122"/>
              </a:rPr>
              <a:t>不得在窗体线程中构造耗时的操作</a:t>
            </a:r>
          </a:p>
        </p:txBody>
      </p:sp>
      <p:sp>
        <p:nvSpPr>
          <p:cNvPr id="7" name="Rectangle 3"/>
          <p:cNvSpPr txBox="1">
            <a:spLocks noChangeArrowheads="1"/>
          </p:cNvSpPr>
          <p:nvPr/>
        </p:nvSpPr>
        <p:spPr>
          <a:xfrm>
            <a:off x="3514436" y="4223390"/>
            <a:ext cx="66702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a:latin typeface="微软雅黑" panose="020B0503020204020204" pitchFamily="34" charset="-122"/>
                <a:ea typeface="微软雅黑" panose="020B0503020204020204" pitchFamily="34" charset="-122"/>
              </a:rPr>
              <a:t>窗体控件事件函数都属于窗体线程</a:t>
            </a:r>
          </a:p>
        </p:txBody>
      </p:sp>
      <p:sp>
        <p:nvSpPr>
          <p:cNvPr id="3" name="圆角矩形标注 2"/>
          <p:cNvSpPr/>
          <p:nvPr/>
        </p:nvSpPr>
        <p:spPr>
          <a:xfrm>
            <a:off x="3514436" y="5174674"/>
            <a:ext cx="6197600" cy="965200"/>
          </a:xfrm>
          <a:prstGeom prst="wedgeRoundRectCallout">
            <a:avLst>
              <a:gd name="adj1" fmla="val -24122"/>
              <a:gd name="adj2" fmla="val -777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latin typeface="微软雅黑" panose="020B0503020204020204" pitchFamily="34" charset="-122"/>
                <a:ea typeface="微软雅黑" panose="020B0503020204020204" pitchFamily="34" charset="-122"/>
              </a:rPr>
              <a:t>特殊的</a:t>
            </a:r>
            <a:r>
              <a:rPr lang="en-US" altLang="zh-CN" sz="3200">
                <a:latin typeface="微软雅黑" panose="020B0503020204020204" pitchFamily="34" charset="-122"/>
                <a:ea typeface="微软雅黑" panose="020B0503020204020204" pitchFamily="34" charset="-122"/>
              </a:rPr>
              <a:t>BackGroundWorker</a:t>
            </a:r>
            <a:r>
              <a:rPr lang="zh-CN" altLang="en-US" sz="3200">
                <a:latin typeface="微软雅黑" panose="020B0503020204020204" pitchFamily="34" charset="-122"/>
                <a:ea typeface="微软雅黑" panose="020B0503020204020204" pitchFamily="34" charset="-122"/>
              </a:rPr>
              <a:t>控件</a:t>
            </a:r>
          </a:p>
        </p:txBody>
      </p:sp>
    </p:spTree>
    <p:extLst>
      <p:ext uri="{BB962C8B-B14F-4D97-AF65-F5344CB8AC3E}">
        <p14:creationId xmlns:p14="http://schemas.microsoft.com/office/powerpoint/2010/main" val="37999712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idx="4294967295"/>
          </p:nvPr>
        </p:nvSpPr>
        <p:spPr>
          <a:xfrm>
            <a:off x="1047172" y="1168834"/>
            <a:ext cx="9171709" cy="669925"/>
          </a:xfrm>
        </p:spPr>
        <p:txBody>
          <a:bodyPr/>
          <a:lstStyle/>
          <a:p>
            <a:r>
              <a:rPr lang="zh-CN" altLang="en-US" dirty="0">
                <a:latin typeface="微软雅黑" panose="020B0503020204020204" pitchFamily="34" charset="-122"/>
                <a:ea typeface="微软雅黑" panose="020B0503020204020204" pitchFamily="34" charset="-122"/>
              </a:rPr>
              <a:t>特殊的</a:t>
            </a:r>
            <a:r>
              <a:rPr lang="en-US" altLang="zh-CN" dirty="0" err="1">
                <a:latin typeface="Consolas" panose="020B0609020204030204" pitchFamily="49" charset="0"/>
              </a:rPr>
              <a:t>BackGroundWorker</a:t>
            </a:r>
            <a:r>
              <a:rPr lang="zh-CN" altLang="en-US" dirty="0">
                <a:latin typeface="微软雅黑" panose="020B0503020204020204" pitchFamily="34" charset="-122"/>
                <a:ea typeface="微软雅黑" panose="020B0503020204020204" pitchFamily="34" charset="-122"/>
              </a:rPr>
              <a:t>控件</a:t>
            </a:r>
          </a:p>
        </p:txBody>
      </p:sp>
      <p:sp>
        <p:nvSpPr>
          <p:cNvPr id="434179" name="Rectangle 3"/>
          <p:cNvSpPr>
            <a:spLocks noGrp="1" noChangeArrowheads="1"/>
          </p:cNvSpPr>
          <p:nvPr>
            <p:ph type="body" idx="4294967295"/>
          </p:nvPr>
        </p:nvSpPr>
        <p:spPr>
          <a:xfrm>
            <a:off x="2992581" y="3065896"/>
            <a:ext cx="5121275" cy="547688"/>
          </a:xfrm>
        </p:spPr>
        <p:txBody>
          <a:bodyPr>
            <a:noAutofit/>
          </a:bodyPr>
          <a:lstStyle/>
          <a:p>
            <a:r>
              <a:rPr lang="zh-CN" altLang="en-US" sz="2800">
                <a:latin typeface="微软雅黑" panose="020B0503020204020204" pitchFamily="34" charset="-122"/>
                <a:ea typeface="微软雅黑" panose="020B0503020204020204" pitchFamily="34" charset="-122"/>
              </a:rPr>
              <a:t>造成窗体没有响应的</a:t>
            </a:r>
            <a:r>
              <a:rPr lang="en-US" altLang="zh-CN" sz="2800">
                <a:latin typeface="微软雅黑" panose="020B0503020204020204" pitchFamily="34" charset="-122"/>
                <a:ea typeface="微软雅黑" panose="020B0503020204020204" pitchFamily="34" charset="-122"/>
              </a:rPr>
              <a:t>"</a:t>
            </a:r>
            <a:r>
              <a:rPr lang="zh-CN" altLang="en-US" sz="2800">
                <a:latin typeface="微软雅黑" panose="020B0503020204020204" pitchFamily="34" charset="-122"/>
                <a:ea typeface="微软雅黑" panose="020B0503020204020204" pitchFamily="34" charset="-122"/>
              </a:rPr>
              <a:t>问题</a:t>
            </a:r>
            <a:r>
              <a:rPr lang="en-US" altLang="zh-CN" sz="2800">
                <a:latin typeface="微软雅黑" panose="020B0503020204020204" pitchFamily="34" charset="-122"/>
                <a:ea typeface="微软雅黑" panose="020B0503020204020204" pitchFamily="34" charset="-122"/>
              </a:rPr>
              <a:t>"</a:t>
            </a:r>
            <a:endParaRPr lang="zh-CN" altLang="en-US" sz="280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3980465" y="3838623"/>
            <a:ext cx="62384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a:latin typeface="微软雅黑" panose="020B0503020204020204" pitchFamily="34" charset="-122"/>
                <a:ea typeface="微软雅黑" panose="020B0503020204020204" pitchFamily="34" charset="-122"/>
              </a:rPr>
              <a:t>不得在窗体线程中构造耗时的操作</a:t>
            </a:r>
          </a:p>
        </p:txBody>
      </p:sp>
      <p:sp>
        <p:nvSpPr>
          <p:cNvPr id="7" name="Rectangle 3"/>
          <p:cNvSpPr txBox="1">
            <a:spLocks noChangeArrowheads="1"/>
          </p:cNvSpPr>
          <p:nvPr/>
        </p:nvSpPr>
        <p:spPr>
          <a:xfrm>
            <a:off x="3980465" y="4611318"/>
            <a:ext cx="66702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a:latin typeface="微软雅黑" panose="020B0503020204020204" pitchFamily="34" charset="-122"/>
                <a:ea typeface="微软雅黑" panose="020B0503020204020204" pitchFamily="34" charset="-122"/>
              </a:rPr>
              <a:t>窗体控件事件函数都属于窗体线程</a:t>
            </a:r>
          </a:p>
        </p:txBody>
      </p:sp>
      <p:sp>
        <p:nvSpPr>
          <p:cNvPr id="8" name="文本框 7">
            <a:extLst>
              <a:ext uri="{FF2B5EF4-FFF2-40B4-BE49-F238E27FC236}">
                <a16:creationId xmlns:a16="http://schemas.microsoft.com/office/drawing/2014/main" id="{32900D99-E260-4828-8FF9-DE3F9F400A09}"/>
              </a:ext>
            </a:extLst>
          </p:cNvPr>
          <p:cNvSpPr txBox="1"/>
          <p:nvPr/>
        </p:nvSpPr>
        <p:spPr>
          <a:xfrm>
            <a:off x="592822" y="2137571"/>
            <a:ext cx="11006356" cy="400110"/>
          </a:xfrm>
          <a:prstGeom prst="rect">
            <a:avLst/>
          </a:prstGeom>
          <a:noFill/>
        </p:spPr>
        <p:txBody>
          <a:bodyPr wrap="square">
            <a:spAutoFit/>
          </a:bodyPr>
          <a:lstStyle/>
          <a:p>
            <a:pPr algn="ctr"/>
            <a:r>
              <a:rPr lang="en-US" altLang="zh-CN" sz="2000" dirty="0">
                <a:solidFill>
                  <a:schemeClr val="accent2">
                    <a:lumMod val="50000"/>
                  </a:schemeClr>
                </a:solidFill>
              </a:rPr>
              <a:t>https://learn.microsoft.com/en-us/dotnet/api/system.componentmodel.backgroundworker</a:t>
            </a:r>
            <a:endParaRPr lang="zh-CN" altLang="en-US" sz="2000" dirty="0">
              <a:solidFill>
                <a:schemeClr val="accent2">
                  <a:lumMod val="50000"/>
                </a:schemeClr>
              </a:solidFill>
            </a:endParaRPr>
          </a:p>
        </p:txBody>
      </p:sp>
    </p:spTree>
    <p:extLst>
      <p:ext uri="{BB962C8B-B14F-4D97-AF65-F5344CB8AC3E}">
        <p14:creationId xmlns:p14="http://schemas.microsoft.com/office/powerpoint/2010/main" val="3566519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292942AA-C80C-4567-8710-8351AD47D055}"/>
              </a:ext>
            </a:extLst>
          </p:cNvPr>
          <p:cNvSpPr>
            <a:spLocks noGrp="1" noChangeArrowheads="1"/>
          </p:cNvSpPr>
          <p:nvPr>
            <p:ph type="title"/>
          </p:nvPr>
        </p:nvSpPr>
        <p:spPr>
          <a:xfrm>
            <a:off x="146841" y="161524"/>
            <a:ext cx="9343121" cy="576262"/>
          </a:xfrm>
        </p:spPr>
        <p:txBody>
          <a:bodyPr/>
          <a:lstStyle/>
          <a:p>
            <a:pPr eaLnBrk="1" hangingPunct="1"/>
            <a:r>
              <a:rPr lang="en-US" altLang="en-US" dirty="0"/>
              <a:t>Depiction of Windows 10 Architecture</a:t>
            </a:r>
          </a:p>
        </p:txBody>
      </p:sp>
      <p:pic>
        <p:nvPicPr>
          <p:cNvPr id="7" name="图片 6">
            <a:extLst>
              <a:ext uri="{FF2B5EF4-FFF2-40B4-BE49-F238E27FC236}">
                <a16:creationId xmlns:a16="http://schemas.microsoft.com/office/drawing/2014/main" id="{B6D2485C-2D4E-4E56-840C-6A5E03098DF1}"/>
              </a:ext>
            </a:extLst>
          </p:cNvPr>
          <p:cNvPicPr>
            <a:picLocks noChangeAspect="1"/>
          </p:cNvPicPr>
          <p:nvPr/>
        </p:nvPicPr>
        <p:blipFill>
          <a:blip r:embed="rId3"/>
          <a:stretch>
            <a:fillRect/>
          </a:stretch>
        </p:blipFill>
        <p:spPr>
          <a:xfrm>
            <a:off x="3426529" y="-16779"/>
            <a:ext cx="5390300" cy="6911215"/>
          </a:xfrm>
          <a:prstGeom prst="rect">
            <a:avLst/>
          </a:prstGeom>
        </p:spPr>
      </p:pic>
    </p:spTree>
    <p:extLst>
      <p:ext uri="{BB962C8B-B14F-4D97-AF65-F5344CB8AC3E}">
        <p14:creationId xmlns:p14="http://schemas.microsoft.com/office/powerpoint/2010/main" val="11279834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idx="4294967295"/>
          </p:nvPr>
        </p:nvSpPr>
        <p:spPr>
          <a:xfrm>
            <a:off x="489528" y="365124"/>
            <a:ext cx="10515600" cy="1325563"/>
          </a:xfrm>
        </p:spPr>
        <p:txBody>
          <a:bodyPr/>
          <a:lstStyle/>
          <a:p>
            <a:r>
              <a:rPr lang="zh-CN" altLang="en-US" dirty="0"/>
              <a:t>重定向异步读取方式</a:t>
            </a:r>
          </a:p>
        </p:txBody>
      </p:sp>
      <p:sp>
        <p:nvSpPr>
          <p:cNvPr id="427011" name="Rectangle 3"/>
          <p:cNvSpPr>
            <a:spLocks noGrp="1" noChangeArrowheads="1"/>
          </p:cNvSpPr>
          <p:nvPr>
            <p:ph type="body" idx="4294967295"/>
          </p:nvPr>
        </p:nvSpPr>
        <p:spPr>
          <a:xfrm>
            <a:off x="1293091" y="1819039"/>
            <a:ext cx="5772727" cy="1457902"/>
          </a:xfrm>
        </p:spPr>
        <p:txBody>
          <a:bodyPr/>
          <a:lstStyle/>
          <a:p>
            <a:r>
              <a:rPr lang="zh-CN" altLang="en-US" dirty="0">
                <a:latin typeface="微软雅黑" panose="020B0503020204020204" pitchFamily="34" charset="-122"/>
                <a:ea typeface="微软雅黑" panose="020B0503020204020204" pitchFamily="34" charset="-122"/>
              </a:rPr>
              <a:t> 回调函数编写与设置</a:t>
            </a:r>
          </a:p>
          <a:p>
            <a:r>
              <a:rPr lang="zh-CN" altLang="en-US" dirty="0">
                <a:latin typeface="微软雅黑" panose="020B0503020204020204" pitchFamily="34" charset="-122"/>
                <a:ea typeface="微软雅黑" panose="020B0503020204020204" pitchFamily="34" charset="-122"/>
              </a:rPr>
              <a:t> 窗体消息处理函数重载</a:t>
            </a:r>
          </a:p>
        </p:txBody>
      </p:sp>
      <p:sp>
        <p:nvSpPr>
          <p:cNvPr id="2" name="矩形 1"/>
          <p:cNvSpPr/>
          <p:nvPr/>
        </p:nvSpPr>
        <p:spPr>
          <a:xfrm>
            <a:off x="7272062" y="1944254"/>
            <a:ext cx="6096000" cy="5355312"/>
          </a:xfrm>
          <a:prstGeom prst="rect">
            <a:avLst/>
          </a:prstGeom>
        </p:spPr>
        <p:txBody>
          <a:bodyPr>
            <a:spAutoFit/>
          </a:bodyPr>
          <a:lstStyle/>
          <a:p>
            <a:r>
              <a:rPr lang="en-US" altLang="zh-CN" noProof="1"/>
              <a:t>Process process = new Process();</a:t>
            </a:r>
          </a:p>
          <a:p>
            <a:r>
              <a:rPr lang="en-US" altLang="zh-CN" noProof="1"/>
              <a:t>process.StartInfo.FileName = "cmd.exe";</a:t>
            </a:r>
          </a:p>
          <a:p>
            <a:r>
              <a:rPr lang="en-US" altLang="zh-CN" noProof="1"/>
              <a:t>// </a:t>
            </a:r>
            <a:r>
              <a:rPr lang="zh-CN" altLang="en-US" noProof="1"/>
              <a:t>是否使用外壳程序   </a:t>
            </a:r>
          </a:p>
          <a:p>
            <a:r>
              <a:rPr lang="en-US" altLang="zh-CN" noProof="1"/>
              <a:t>process.StartInfo.UseShellExecute = false;</a:t>
            </a:r>
          </a:p>
          <a:p>
            <a:r>
              <a:rPr lang="en-US" altLang="zh-CN" noProof="1"/>
              <a:t>// </a:t>
            </a:r>
            <a:r>
              <a:rPr lang="zh-CN" altLang="en-US" noProof="1"/>
              <a:t>是否在新窗口中启动该进程的值   </a:t>
            </a:r>
          </a:p>
          <a:p>
            <a:r>
              <a:rPr lang="en-US" altLang="zh-CN" noProof="1"/>
              <a:t>process.StartInfo.CreateNoWindow = true;</a:t>
            </a:r>
          </a:p>
          <a:p>
            <a:r>
              <a:rPr lang="en-US" altLang="zh-CN" noProof="1"/>
              <a:t>// </a:t>
            </a:r>
            <a:r>
              <a:rPr lang="zh-CN" altLang="en-US" noProof="1"/>
              <a:t>重定向输入流  </a:t>
            </a:r>
          </a:p>
          <a:p>
            <a:r>
              <a:rPr lang="en-US" altLang="zh-CN" noProof="1"/>
              <a:t>process.StartInfo.RedirectStandardInput = true;</a:t>
            </a:r>
          </a:p>
          <a:p>
            <a:r>
              <a:rPr lang="en-US" altLang="zh-CN" noProof="1"/>
              <a:t>// </a:t>
            </a:r>
            <a:r>
              <a:rPr lang="zh-CN" altLang="en-US" noProof="1"/>
              <a:t>重定向输出流</a:t>
            </a:r>
          </a:p>
          <a:p>
            <a:r>
              <a:rPr lang="en-US" altLang="zh-CN" noProof="1"/>
              <a:t>process.StartInfo.RedirectStandardOutput = true;  </a:t>
            </a:r>
          </a:p>
          <a:p>
            <a:r>
              <a:rPr lang="en-US" altLang="zh-CN" noProof="1"/>
              <a:t>//</a:t>
            </a:r>
            <a:r>
              <a:rPr lang="zh-CN" altLang="en-US" noProof="1"/>
              <a:t>使</a:t>
            </a:r>
            <a:r>
              <a:rPr lang="en-US" altLang="zh-CN" noProof="1"/>
              <a:t>ping</a:t>
            </a:r>
            <a:r>
              <a:rPr lang="zh-CN" altLang="en-US" noProof="1"/>
              <a:t>命令执行九次 </a:t>
            </a:r>
          </a:p>
          <a:p>
            <a:r>
              <a:rPr lang="en-US" altLang="zh-CN" noProof="1"/>
              <a:t>string strCmd = "ping </a:t>
            </a:r>
            <a:r>
              <a:rPr lang="en-US" altLang="zh-CN" noProof="1">
                <a:hlinkClick r:id="rId2"/>
              </a:rPr>
              <a:t>www.whu</a:t>
            </a:r>
            <a:r>
              <a:rPr lang="en-US" altLang="zh-CN" noProof="1"/>
              <a:t>.edu.cn -n  9";</a:t>
            </a:r>
          </a:p>
          <a:p>
            <a:r>
              <a:rPr lang="en-US" altLang="zh-CN" noProof="1"/>
              <a:t>process.Start();</a:t>
            </a:r>
          </a:p>
          <a:p>
            <a:r>
              <a:rPr lang="en-US" altLang="zh-CN" noProof="1"/>
              <a:t>process.StandardInput.WriteLine(strCmd);</a:t>
            </a:r>
          </a:p>
          <a:p>
            <a:r>
              <a:rPr lang="en-US" altLang="zh-CN" noProof="1"/>
              <a:t>process.StandardInput.WriteLine("exit");</a:t>
            </a:r>
          </a:p>
          <a:p>
            <a:endParaRPr lang="en-US" altLang="zh-CN" noProof="1"/>
          </a:p>
          <a:p>
            <a:r>
              <a:rPr lang="en-US" altLang="zh-CN" b="1" noProof="1">
                <a:solidFill>
                  <a:srgbClr val="FF0000"/>
                </a:solidFill>
              </a:rPr>
              <a:t>process</a:t>
            </a:r>
            <a:r>
              <a:rPr lang="en-US" altLang="zh-CN" b="1" dirty="0">
                <a:solidFill>
                  <a:srgbClr val="FF0000"/>
                </a:solidFill>
              </a:rPr>
              <a:t>.</a:t>
            </a:r>
            <a:r>
              <a:rPr lang="en-US" altLang="zh-CN" b="1" dirty="0" err="1">
                <a:solidFill>
                  <a:srgbClr val="FF0000"/>
                </a:solidFill>
              </a:rPr>
              <a:t>OutputDataReceived</a:t>
            </a:r>
            <a:r>
              <a:rPr lang="en-US" altLang="zh-CN" b="1" dirty="0">
                <a:solidFill>
                  <a:srgbClr val="FF0000"/>
                </a:solidFill>
              </a:rPr>
              <a:t> += new </a:t>
            </a:r>
            <a:r>
              <a:rPr lang="en-US" altLang="zh-CN" b="1" dirty="0" err="1">
                <a:solidFill>
                  <a:srgbClr val="FF0000"/>
                </a:solidFill>
              </a:rPr>
              <a:t>DataReceivedEventHandler</a:t>
            </a:r>
            <a:r>
              <a:rPr lang="en-US" altLang="zh-CN" b="1" dirty="0">
                <a:solidFill>
                  <a:srgbClr val="FF0000"/>
                </a:solidFill>
              </a:rPr>
              <a:t>(</a:t>
            </a:r>
            <a:r>
              <a:rPr lang="en-US" altLang="zh-CN" b="1" dirty="0" err="1">
                <a:solidFill>
                  <a:srgbClr val="FF0000"/>
                </a:solidFill>
              </a:rPr>
              <a:t>strOutputHandler</a:t>
            </a:r>
            <a:r>
              <a:rPr lang="en-US" altLang="zh-CN" b="1" dirty="0">
                <a:solidFill>
                  <a:srgbClr val="FF0000"/>
                </a:solidFill>
              </a:rPr>
              <a:t>);</a:t>
            </a:r>
          </a:p>
          <a:p>
            <a:r>
              <a:rPr lang="en-US" altLang="zh-CN" dirty="0"/>
              <a:t> </a:t>
            </a:r>
            <a:r>
              <a:rPr lang="en-US" altLang="zh-CN" noProof="1"/>
              <a:t>process</a:t>
            </a:r>
            <a:r>
              <a:rPr lang="en-US" altLang="zh-CN" dirty="0"/>
              <a:t>.Start();</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rcRect/>
          <a:stretch/>
        </p:blipFill>
        <p:spPr>
          <a:xfrm>
            <a:off x="1534048" y="3276941"/>
            <a:ext cx="5032194" cy="3463843"/>
          </a:xfrm>
          <a:prstGeom prst="rect">
            <a:avLst/>
          </a:prstGeom>
        </p:spPr>
      </p:pic>
    </p:spTree>
    <p:extLst>
      <p:ext uri="{BB962C8B-B14F-4D97-AF65-F5344CB8AC3E}">
        <p14:creationId xmlns:p14="http://schemas.microsoft.com/office/powerpoint/2010/main" val="23877987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63623" y="862950"/>
            <a:ext cx="8661862" cy="5693866"/>
          </a:xfrm>
          <a:prstGeom prst="rect">
            <a:avLst/>
          </a:prstGeom>
          <a:solidFill>
            <a:schemeClr val="tx1"/>
          </a:solidFill>
        </p:spPr>
        <p:txBody>
          <a:bodyPr wrap="square">
            <a:spAutoFit/>
          </a:bodyPr>
          <a:lstStyle/>
          <a:p>
            <a:r>
              <a:rPr lang="en-US" altLang="zh-CN" dirty="0">
                <a:solidFill>
                  <a:srgbClr val="0000FF"/>
                </a:solidFill>
                <a:latin typeface="Consolas" panose="020B0609020204030204" pitchFamily="49" charset="0"/>
                <a:ea typeface="新宋体" panose="02010609030101010101" pitchFamily="49" charset="-122"/>
              </a:rPr>
              <a:t>private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void</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strOutputHandler</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object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sendingProcess</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DataReceivedEventArgs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outLine</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chemeClr val="bg1"/>
                </a:solidFill>
                <a:latin typeface="Consolas" panose="020B0609020204030204" pitchFamily="49" charset="0"/>
                <a:ea typeface="新宋体" panose="02010609030101010101" pitchFamily="49" charset="-122"/>
              </a:rPr>
              <a:t>cmdOutput.AppendLine</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1"/>
            <a:endParaRPr lang="en-US" altLang="zh-CN" dirty="0">
              <a:solidFill>
                <a:schemeClr val="bg1"/>
              </a:solidFill>
              <a:latin typeface="Consolas" panose="020B0609020204030204" pitchFamily="49" charset="0"/>
              <a:ea typeface="新宋体" panose="02010609030101010101" pitchFamily="49" charset="-122"/>
            </a:endParaRPr>
          </a:p>
          <a:p>
            <a:pPr lvl="1"/>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通过</a:t>
            </a:r>
            <a:r>
              <a:rPr lang="en-US" altLang="zh-CN" dirty="0" err="1">
                <a:solidFill>
                  <a:srgbClr val="008000"/>
                </a:solidFill>
                <a:latin typeface="Consolas" panose="020B0609020204030204" pitchFamily="49" charset="0"/>
                <a:ea typeface="新宋体" panose="02010609030101010101" pitchFamily="49" charset="-122"/>
              </a:rPr>
              <a:t>FindWindow</a:t>
            </a:r>
            <a:r>
              <a:rPr lang="en-US" altLang="zh-CN" dirty="0">
                <a:solidFill>
                  <a:srgbClr val="008000"/>
                </a:solidFill>
                <a:latin typeface="Consolas" panose="020B0609020204030204" pitchFamily="49" charset="0"/>
                <a:ea typeface="新宋体" panose="02010609030101010101" pitchFamily="49" charset="-122"/>
              </a:rPr>
              <a:t> API</a:t>
            </a:r>
            <a:r>
              <a:rPr lang="zh-CN" altLang="en-US" dirty="0">
                <a:solidFill>
                  <a:srgbClr val="008000"/>
                </a:solidFill>
                <a:latin typeface="Consolas" panose="020B0609020204030204" pitchFamily="49" charset="0"/>
                <a:ea typeface="新宋体" panose="02010609030101010101" pitchFamily="49" charset="-122"/>
              </a:rPr>
              <a:t>的方式找到目标进程句柄，然后发送消息</a:t>
            </a:r>
            <a:endParaRPr lang="zh-CN" altLang="en-US" dirty="0">
              <a:solidFill>
                <a:srgbClr val="000000"/>
              </a:solidFill>
              <a:latin typeface="Consolas" panose="020B0609020204030204" pitchFamily="49" charset="0"/>
              <a:ea typeface="新宋体" panose="02010609030101010101" pitchFamily="49" charset="-122"/>
            </a:endParaRPr>
          </a:p>
          <a:p>
            <a:pPr lvl="1"/>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WINDOW_HANDLER = </a:t>
            </a:r>
            <a:r>
              <a:rPr lang="en-US" altLang="zh-CN" dirty="0" err="1">
                <a:solidFill>
                  <a:schemeClr val="bg1"/>
                </a:solidFill>
                <a:latin typeface="Consolas" panose="020B0609020204030204" pitchFamily="49" charset="0"/>
                <a:ea typeface="新宋体" panose="02010609030101010101" pitchFamily="49" charset="-122"/>
              </a:rPr>
              <a:t>FindWindow</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null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wpfTest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pPr lvl="1"/>
            <a:r>
              <a:rPr lang="en-US" altLang="zh-CN" dirty="0">
                <a:solidFill>
                  <a:srgbClr val="0000FF"/>
                </a:solidFill>
                <a:latin typeface="Consolas" panose="020B0609020204030204" pitchFamily="49" charset="0"/>
                <a:ea typeface="新宋体" panose="02010609030101010101" pitchFamily="49" charset="-122"/>
              </a:rPr>
              <a:t>if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(WINDOW_HANDLER !=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err="1">
                <a:solidFill>
                  <a:schemeClr val="bg1"/>
                </a:solidFill>
                <a:latin typeface="Consolas" panose="020B0609020204030204" pitchFamily="49" charset="0"/>
                <a:ea typeface="新宋体" panose="02010609030101010101" pitchFamily="49" charset="-122"/>
              </a:rPr>
              <a:t>.Zero</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err="1">
                <a:solidFill>
                  <a:schemeClr val="bg1"/>
                </a:solidFill>
                <a:latin typeface="Consolas" panose="020B0609020204030204" pitchFamily="49" charset="0"/>
                <a:ea typeface="新宋体" panose="02010609030101010101" pitchFamily="49" charset="-122"/>
              </a:rPr>
              <a:t>mystr.dwData</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chemeClr val="bg1"/>
                </a:solidFill>
                <a:latin typeface="Consolas" panose="020B0609020204030204" pitchFamily="49" charset="0"/>
                <a:ea typeface="新宋体" panose="02010609030101010101" pitchFamily="49" charset="-122"/>
              </a:rPr>
              <a:t>)0;</a:t>
            </a:r>
          </a:p>
          <a:p>
            <a:pPr lvl="2"/>
            <a:r>
              <a:rPr lang="en-US" altLang="zh-CN" dirty="0">
                <a:solidFill>
                  <a:srgbClr val="0000FF"/>
                </a:solidFill>
                <a:latin typeface="Consolas" panose="020B0609020204030204" pitchFamily="49" charset="0"/>
                <a:ea typeface="新宋体" panose="02010609030101010101" pitchFamily="49" charset="-122"/>
              </a:rPr>
              <a:t>if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MyStringUtil.isEmpty</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chemeClr val="bg1"/>
                </a:solidFill>
                <a:latin typeface="Consolas" panose="020B0609020204030204" pitchFamily="49" charset="0"/>
                <a:ea typeface="新宋体" panose="02010609030101010101" pitchFamily="49" charset="-122"/>
              </a:rPr>
              <a:t>{</a:t>
            </a:r>
          </a:p>
          <a:p>
            <a:pPr lvl="3"/>
            <a:r>
              <a:rPr lang="en-US" altLang="zh-CN" dirty="0" err="1">
                <a:solidFill>
                  <a:schemeClr val="bg1"/>
                </a:solidFill>
                <a:latin typeface="Consolas" panose="020B0609020204030204" pitchFamily="49" charset="0"/>
                <a:ea typeface="新宋体" panose="02010609030101010101" pitchFamily="49" charset="-122"/>
              </a:rPr>
              <a:t>mystr.cbData</a:t>
            </a:r>
            <a:r>
              <a:rPr lang="en-US" altLang="zh-CN" dirty="0">
                <a:solidFill>
                  <a:schemeClr val="bg1"/>
                </a:solidFill>
                <a:latin typeface="Consolas" panose="020B0609020204030204" pitchFamily="49" charset="0"/>
                <a:ea typeface="新宋体" panose="02010609030101010101" pitchFamily="49" charset="-122"/>
              </a:rPr>
              <a:t> = 0;</a:t>
            </a:r>
          </a:p>
          <a:p>
            <a:pPr lvl="3"/>
            <a:r>
              <a:rPr lang="en-US" altLang="zh-CN" dirty="0" err="1">
                <a:solidFill>
                  <a:schemeClr val="bg1"/>
                </a:solidFill>
                <a:latin typeface="Consolas" panose="020B0609020204030204" pitchFamily="49" charset="0"/>
                <a:ea typeface="新宋体" panose="02010609030101010101" pitchFamily="49" charset="-122"/>
              </a:rPr>
              <a:t>mystr.lpData</a:t>
            </a:r>
            <a:r>
              <a:rPr lang="en-US" altLang="zh-CN" dirty="0">
                <a:solidFill>
                  <a:schemeClr val="bg1"/>
                </a:solidFill>
                <a:latin typeface="Consolas" panose="020B0609020204030204" pitchFamily="49" charset="0"/>
                <a:ea typeface="新宋体" panose="02010609030101010101" pitchFamily="49" charset="-122"/>
              </a:rPr>
              <a:t> = "";</a:t>
            </a:r>
          </a:p>
          <a:p>
            <a:pPr lvl="2"/>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rgbClr val="0000FF"/>
                </a:solidFill>
                <a:latin typeface="Consolas" panose="020B0609020204030204" pitchFamily="49" charset="0"/>
                <a:ea typeface="新宋体" panose="02010609030101010101" pitchFamily="49" charset="-122"/>
              </a:rPr>
              <a:t>Else</a:t>
            </a:r>
          </a:p>
          <a:p>
            <a:pPr lvl="2"/>
            <a:r>
              <a:rPr lang="en-US" altLang="zh-CN" dirty="0">
                <a:solidFill>
                  <a:schemeClr val="bg1"/>
                </a:solidFill>
                <a:latin typeface="Consolas" panose="020B0609020204030204" pitchFamily="49" charset="0"/>
                <a:ea typeface="新宋体" panose="02010609030101010101" pitchFamily="49" charset="-122"/>
              </a:rPr>
              <a:t>{</a:t>
            </a:r>
          </a:p>
          <a:p>
            <a:pPr lvl="3"/>
            <a:r>
              <a:rPr lang="en-US" altLang="zh-CN" dirty="0">
                <a:solidFill>
                  <a:srgbClr val="0000FF"/>
                </a:solidFill>
                <a:latin typeface="Consolas" panose="020B0609020204030204" pitchFamily="49" charset="0"/>
                <a:ea typeface="新宋体" panose="02010609030101010101" pitchFamily="49" charset="-122"/>
              </a:rPr>
              <a:t>byte</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sarr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System.Text.</a:t>
            </a:r>
            <a:r>
              <a:rPr lang="en-US" altLang="zh-CN" dirty="0" err="1">
                <a:solidFill>
                  <a:srgbClr val="2B91AF"/>
                </a:solidFill>
                <a:latin typeface="Consolas" panose="020B0609020204030204" pitchFamily="49" charset="0"/>
                <a:ea typeface="新宋体" panose="02010609030101010101" pitchFamily="49" charset="-122"/>
              </a:rPr>
              <a:t>Encoding</a:t>
            </a:r>
            <a:r>
              <a:rPr lang="en-US" altLang="zh-CN" dirty="0" err="1">
                <a:solidFill>
                  <a:schemeClr val="bg1"/>
                </a:solidFill>
                <a:latin typeface="Consolas" panose="020B0609020204030204" pitchFamily="49" charset="0"/>
                <a:ea typeface="新宋体" panose="02010609030101010101" pitchFamily="49" charset="-122"/>
              </a:rPr>
              <a:t>.Unicode.GetBytes</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mystr.cbData</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sarr.Length</a:t>
            </a:r>
            <a:r>
              <a:rPr lang="en-US" altLang="zh-CN" dirty="0">
                <a:solidFill>
                  <a:schemeClr val="bg1"/>
                </a:solidFill>
                <a:latin typeface="Consolas" panose="020B0609020204030204" pitchFamily="49" charset="0"/>
                <a:ea typeface="新宋体" panose="02010609030101010101" pitchFamily="49" charset="-122"/>
              </a:rPr>
              <a:t> + 1;</a:t>
            </a:r>
          </a:p>
          <a:p>
            <a:pPr lvl="3"/>
            <a:r>
              <a:rPr lang="en-US" altLang="zh-CN" dirty="0" err="1">
                <a:solidFill>
                  <a:schemeClr val="bg1"/>
                </a:solidFill>
                <a:latin typeface="Consolas" panose="020B0609020204030204" pitchFamily="49" charset="0"/>
                <a:ea typeface="新宋体" panose="02010609030101010101" pitchFamily="49" charset="-122"/>
              </a:rPr>
              <a:t>mystr.lpData</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chemeClr val="bg1"/>
                </a:solidFill>
                <a:latin typeface="Consolas" panose="020B0609020204030204" pitchFamily="49" charset="0"/>
                <a:ea typeface="新宋体" panose="02010609030101010101" pitchFamily="49" charset="-122"/>
              </a:rPr>
              <a:t>}</a:t>
            </a:r>
          </a:p>
          <a:p>
            <a:pPr lvl="2"/>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SendMessage</a:t>
            </a:r>
            <a:r>
              <a:rPr lang="en-US" altLang="zh-CN" dirty="0">
                <a:solidFill>
                  <a:schemeClr val="bg1"/>
                </a:solidFill>
                <a:latin typeface="Consolas" panose="020B0609020204030204" pitchFamily="49" charset="0"/>
                <a:ea typeface="新宋体" panose="02010609030101010101" pitchFamily="49" charset="-122"/>
              </a:rPr>
              <a:t>(WINDOW_HANDLER, WM_COPYDATA, 0, </a:t>
            </a:r>
            <a:r>
              <a:rPr lang="en-US" altLang="zh-CN" dirty="0">
                <a:solidFill>
                  <a:srgbClr val="0000FF"/>
                </a:solidFill>
                <a:latin typeface="Consolas" panose="020B0609020204030204" pitchFamily="49" charset="0"/>
                <a:ea typeface="新宋体" panose="02010609030101010101" pitchFamily="49" charset="-122"/>
              </a:rPr>
              <a:t>ref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1782177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56057488"/>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115679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246694716"/>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8074160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body" idx="1"/>
          </p:nvPr>
        </p:nvSpPr>
        <p:spPr>
          <a:xfrm>
            <a:off x="2711517" y="1794331"/>
            <a:ext cx="6345381" cy="4445603"/>
          </a:xfrm>
        </p:spPr>
        <p:txBody>
          <a:bodyPr>
            <a:normAutofit fontScale="47500" lnSpcReduction="20000"/>
          </a:bodyPr>
          <a:lstStyle/>
          <a:p>
            <a:pPr marL="0" indent="0">
              <a:lnSpc>
                <a:spcPct val="125000"/>
              </a:lnSpc>
              <a:buNone/>
            </a:pPr>
            <a:r>
              <a:rPr lang="zh-CN" altLang="en-US" sz="4000" dirty="0">
                <a:latin typeface="微软雅黑" panose="020B0503020204020204" pitchFamily="34" charset="-122"/>
                <a:ea typeface="微软雅黑" panose="020B0503020204020204" pitchFamily="34" charset="-122"/>
              </a:rPr>
              <a:t>管道机制是一种进程间通信 </a:t>
            </a:r>
            <a:r>
              <a:rPr lang="en-US" altLang="zh-CN" sz="4000" dirty="0">
                <a:latin typeface="微软雅黑" panose="020B0503020204020204" pitchFamily="34" charset="-122"/>
                <a:ea typeface="微软雅黑" panose="020B0503020204020204" pitchFamily="34" charset="-122"/>
              </a:rPr>
              <a:t>(IPC) </a:t>
            </a:r>
            <a:r>
              <a:rPr lang="zh-CN" altLang="en-US" sz="4000" dirty="0">
                <a:latin typeface="微软雅黑" panose="020B0503020204020204" pitchFamily="34" charset="-122"/>
                <a:ea typeface="微软雅黑" panose="020B0503020204020204" pitchFamily="34" charset="-122"/>
              </a:rPr>
              <a:t>方式</a:t>
            </a:r>
            <a:endParaRPr lang="en-US" altLang="zh-CN" sz="40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3600" dirty="0">
                <a:latin typeface="微软雅黑" panose="020B0503020204020204" pitchFamily="34" charset="-122"/>
                <a:ea typeface="微软雅黑" panose="020B0503020204020204" pitchFamily="34" charset="-122"/>
              </a:rPr>
              <a:t> 操作系统创建管道对象</a:t>
            </a:r>
            <a:endParaRPr lang="en-US" altLang="zh-CN" sz="36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en-US" altLang="zh-CN" sz="3600" dirty="0"/>
              <a:t> </a:t>
            </a:r>
            <a:r>
              <a:rPr lang="zh-CN" altLang="en-US" sz="3600" dirty="0">
                <a:latin typeface="微软雅黑" panose="020B0503020204020204" pitchFamily="34" charset="-122"/>
                <a:ea typeface="微软雅黑" panose="020B0503020204020204" pitchFamily="34" charset="-122"/>
              </a:rPr>
              <a:t>发送进程向管道写入数据</a:t>
            </a:r>
            <a:endParaRPr lang="en-US" altLang="zh-CN" sz="36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en-US" altLang="zh-CN" sz="3600" dirty="0"/>
              <a:t> </a:t>
            </a:r>
            <a:r>
              <a:rPr lang="zh-CN" altLang="en-US" sz="3600" dirty="0">
                <a:latin typeface="微软雅黑" panose="020B0503020204020204" pitchFamily="34" charset="-122"/>
                <a:ea typeface="微软雅黑" panose="020B0503020204020204" pitchFamily="34" charset="-122"/>
              </a:rPr>
              <a:t>接收进程由管道中读出数据</a:t>
            </a:r>
            <a:endParaRPr lang="en-US" altLang="zh-CN" sz="3600" dirty="0">
              <a:latin typeface="微软雅黑" panose="020B0503020204020204" pitchFamily="34" charset="-122"/>
              <a:ea typeface="微软雅黑" panose="020B0503020204020204" pitchFamily="34" charset="-122"/>
            </a:endParaRPr>
          </a:p>
          <a:p>
            <a:pPr marL="0" indent="0">
              <a:lnSpc>
                <a:spcPct val="125000"/>
              </a:lnSpc>
              <a:buNone/>
            </a:pPr>
            <a:endParaRPr lang="en-US" altLang="zh-CN" sz="40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4000" dirty="0">
                <a:latin typeface="微软雅黑" panose="020B0503020204020204" pitchFamily="34" charset="-122"/>
                <a:ea typeface="微软雅黑" panose="020B0503020204020204" pitchFamily="34" charset="-122"/>
              </a:rPr>
              <a:t>管道可进行跨计算机的通信，可使用网络，也可使用文件等，它屏蔽低层实现机制提供给进程通信机制</a:t>
            </a:r>
            <a:endParaRPr lang="en-US" altLang="zh-CN" sz="4000" dirty="0">
              <a:latin typeface="微软雅黑" panose="020B0503020204020204" pitchFamily="34" charset="-122"/>
              <a:ea typeface="微软雅黑" panose="020B0503020204020204" pitchFamily="34" charset="-122"/>
            </a:endParaRPr>
          </a:p>
          <a:p>
            <a:pPr marL="0" indent="0">
              <a:lnSpc>
                <a:spcPct val="125000"/>
              </a:lnSpc>
              <a:buNone/>
            </a:pPr>
            <a:endParaRPr lang="en-US" altLang="zh-CN" sz="4000" dirty="0"/>
          </a:p>
          <a:p>
            <a:pPr marL="0" indent="0">
              <a:lnSpc>
                <a:spcPct val="125000"/>
              </a:lnSpc>
              <a:buNone/>
            </a:pPr>
            <a:r>
              <a:rPr lang="zh-CN" altLang="en-US" sz="4000" dirty="0">
                <a:latin typeface="微软雅黑" panose="020B0503020204020204" pitchFamily="34" charset="-122"/>
                <a:ea typeface="微软雅黑" panose="020B0503020204020204" pitchFamily="34" charset="-122"/>
              </a:rPr>
              <a:t>有两种形式管道</a:t>
            </a:r>
            <a:endParaRPr lang="en-US" altLang="zh-CN" sz="40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3600" dirty="0"/>
              <a:t>有名管道</a:t>
            </a:r>
            <a:endParaRPr lang="en-US" altLang="zh-CN" sz="3600" dirty="0"/>
          </a:p>
          <a:p>
            <a:pPr lvl="1">
              <a:lnSpc>
                <a:spcPct val="125000"/>
              </a:lnSpc>
              <a:buFont typeface="Wingdings" panose="05000000000000000000" pitchFamily="2" charset="2"/>
              <a:buChar char="Ø"/>
            </a:pPr>
            <a:r>
              <a:rPr lang="zh-CN" altLang="en-US" sz="3600" dirty="0"/>
              <a:t>无名管道</a:t>
            </a:r>
          </a:p>
          <a:p>
            <a:pPr marL="609600" indent="-609600"/>
            <a:endParaRPr lang="en-US" altLang="zh-CN" dirty="0"/>
          </a:p>
        </p:txBody>
      </p:sp>
      <p:sp>
        <p:nvSpPr>
          <p:cNvPr id="5" name="Rectangle 2"/>
          <p:cNvSpPr txBox="1">
            <a:spLocks noChangeArrowheads="1"/>
          </p:cNvSpPr>
          <p:nvPr/>
        </p:nvSpPr>
        <p:spPr>
          <a:xfrm>
            <a:off x="3321476" y="525623"/>
            <a:ext cx="5125464" cy="796506"/>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solidFill>
                  <a:srgbClr val="7030A0"/>
                </a:solidFill>
                <a:latin typeface="微软雅黑" panose="020B0503020204020204" pitchFamily="34" charset="-122"/>
                <a:ea typeface="微软雅黑" panose="020B0503020204020204" pitchFamily="34" charset="-122"/>
              </a:rPr>
              <a:t>2.5 </a:t>
            </a:r>
            <a:r>
              <a:rPr lang="zh-CN" altLang="en-US" dirty="0">
                <a:solidFill>
                  <a:srgbClr val="7030A0"/>
                </a:solidFill>
                <a:latin typeface="微软雅黑" panose="020B0503020204020204" pitchFamily="34" charset="-122"/>
                <a:ea typeface="微软雅黑" panose="020B0503020204020204" pitchFamily="34" charset="-122"/>
              </a:rPr>
              <a:t>管道机制实现进程通讯</a:t>
            </a:r>
          </a:p>
        </p:txBody>
      </p:sp>
    </p:spTree>
    <p:extLst>
      <p:ext uri="{BB962C8B-B14F-4D97-AF65-F5344CB8AC3E}">
        <p14:creationId xmlns:p14="http://schemas.microsoft.com/office/powerpoint/2010/main" val="24228241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371273" y="1785938"/>
            <a:ext cx="2632364" cy="693737"/>
          </a:xfrm>
        </p:spPr>
        <p:txBody>
          <a:bodyPr/>
          <a:lstStyle/>
          <a:p>
            <a:r>
              <a:rPr lang="zh-CN" altLang="en-US" dirty="0"/>
              <a:t>管道类</a:t>
            </a:r>
          </a:p>
        </p:txBody>
      </p:sp>
      <p:sp>
        <p:nvSpPr>
          <p:cNvPr id="3" name="内容占位符 2"/>
          <p:cNvSpPr>
            <a:spLocks noGrp="1"/>
          </p:cNvSpPr>
          <p:nvPr>
            <p:ph idx="4294967295"/>
          </p:nvPr>
        </p:nvSpPr>
        <p:spPr>
          <a:xfrm>
            <a:off x="3805382" y="3163166"/>
            <a:ext cx="5481638" cy="2208213"/>
          </a:xfrm>
        </p:spPr>
        <p:txBody>
          <a:bodyPr>
            <a:normAutofit/>
          </a:bodyPr>
          <a:lstStyle/>
          <a:p>
            <a:r>
              <a:rPr lang="en-US" altLang="zh-CN" sz="2400" dirty="0" err="1">
                <a:latin typeface="微软雅黑" panose="020B0503020204020204" pitchFamily="34" charset="-122"/>
                <a:ea typeface="微软雅黑" panose="020B0503020204020204" pitchFamily="34" charset="-122"/>
              </a:rPr>
              <a:t>AnonymousPipeClientStream</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AnonymousPipeServerStream</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NamedPipeClientStream</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NamedPipeServerStream</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103298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752437" y="1569460"/>
            <a:ext cx="5089236" cy="796925"/>
          </a:xfrm>
        </p:spPr>
        <p:txBody>
          <a:bodyPr/>
          <a:lstStyle/>
          <a:p>
            <a:r>
              <a:rPr lang="zh-CN" altLang="en-US" dirty="0"/>
              <a:t>命名管道通信模式</a:t>
            </a:r>
          </a:p>
        </p:txBody>
      </p:sp>
      <p:sp>
        <p:nvSpPr>
          <p:cNvPr id="3" name="内容占位符 2"/>
          <p:cNvSpPr>
            <a:spLocks noGrp="1"/>
          </p:cNvSpPr>
          <p:nvPr>
            <p:ph idx="4294967295"/>
          </p:nvPr>
        </p:nvSpPr>
        <p:spPr>
          <a:xfrm>
            <a:off x="4414981" y="3114531"/>
            <a:ext cx="4137025" cy="1758950"/>
          </a:xfrm>
        </p:spPr>
        <p:txBody>
          <a:bodyPr>
            <a:normAutofit/>
          </a:bodyPr>
          <a:lstStyle/>
          <a:p>
            <a:r>
              <a:rPr lang="zh-CN" altLang="en-US" sz="2400" dirty="0">
                <a:latin typeface="微软雅黑" panose="020B0503020204020204" pitchFamily="34" charset="-122"/>
                <a:ea typeface="微软雅黑" panose="020B0503020204020204" pitchFamily="34" charset="-122"/>
              </a:rPr>
              <a:t> 字节模式</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 消息模式</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 管道通信程序示例</a:t>
            </a:r>
          </a:p>
        </p:txBody>
      </p:sp>
    </p:spTree>
    <p:extLst>
      <p:ext uri="{BB962C8B-B14F-4D97-AF65-F5344CB8AC3E}">
        <p14:creationId xmlns:p14="http://schemas.microsoft.com/office/powerpoint/2010/main" val="25464205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4136619" y="828368"/>
            <a:ext cx="1348125" cy="5849775"/>
          </a:xfrm>
          <a:prstGeom prst="roundRect">
            <a:avLst>
              <a:gd name="adj" fmla="val 5291"/>
            </a:avLst>
          </a:prstGeom>
          <a:solidFill>
            <a:srgbClr val="37BCFF"/>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4" name="圆角矩形 3"/>
          <p:cNvSpPr/>
          <p:nvPr/>
        </p:nvSpPr>
        <p:spPr>
          <a:xfrm>
            <a:off x="6033733" y="497948"/>
            <a:ext cx="1665495" cy="5949222"/>
          </a:xfrm>
          <a:prstGeom prst="roundRect">
            <a:avLst>
              <a:gd name="adj" fmla="val 5291"/>
            </a:avLst>
          </a:prstGeom>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70" name="圆角矩形 69"/>
          <p:cNvSpPr/>
          <p:nvPr/>
        </p:nvSpPr>
        <p:spPr>
          <a:xfrm>
            <a:off x="3742444" y="4819339"/>
            <a:ext cx="3704257" cy="1178125"/>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a:off x="3634934" y="2064207"/>
            <a:ext cx="4586642" cy="1295796"/>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a:off x="3742445" y="3631622"/>
            <a:ext cx="3731907" cy="1119881"/>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角矩形 60"/>
          <p:cNvSpPr/>
          <p:nvPr/>
        </p:nvSpPr>
        <p:spPr>
          <a:xfrm>
            <a:off x="7949257" y="3522596"/>
            <a:ext cx="1205802" cy="652223"/>
          </a:xfrm>
          <a:prstGeom prst="roundRect">
            <a:avLst/>
          </a:prstGeom>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其它连接</a:t>
            </a:r>
          </a:p>
        </p:txBody>
      </p:sp>
      <p:sp>
        <p:nvSpPr>
          <p:cNvPr id="5" name="文本框 4"/>
          <p:cNvSpPr txBox="1"/>
          <p:nvPr/>
        </p:nvSpPr>
        <p:spPr>
          <a:xfrm>
            <a:off x="6234890" y="530238"/>
            <a:ext cx="1338828" cy="369332"/>
          </a:xfrm>
          <a:prstGeom prst="rect">
            <a:avLst/>
          </a:prstGeom>
          <a:noFill/>
        </p:spPr>
        <p:txBody>
          <a:bodyPr wrap="none" rtlCol="0">
            <a:spAutoFit/>
          </a:bodyPr>
          <a:lstStyle/>
          <a:p>
            <a:r>
              <a:rPr lang="zh-CN" altLang="en-US">
                <a:solidFill>
                  <a:schemeClr val="bg1"/>
                </a:solidFill>
                <a:latin typeface="微软雅黑" panose="020B0503020204020204" pitchFamily="34" charset="-122"/>
                <a:ea typeface="微软雅黑" panose="020B0503020204020204" pitchFamily="34" charset="-122"/>
              </a:rPr>
              <a:t>管道服务端</a:t>
            </a:r>
          </a:p>
        </p:txBody>
      </p:sp>
      <p:sp>
        <p:nvSpPr>
          <p:cNvPr id="12" name="椭圆 11"/>
          <p:cNvSpPr/>
          <p:nvPr/>
        </p:nvSpPr>
        <p:spPr>
          <a:xfrm>
            <a:off x="5794230" y="847393"/>
            <a:ext cx="2220145" cy="373078"/>
          </a:xfrm>
          <a:prstGeom prst="ellipse">
            <a:avLst/>
          </a:prstGeom>
          <a:ln w="38100">
            <a:solidFill>
              <a:srgbClr val="0920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创建服务端</a:t>
            </a:r>
          </a:p>
        </p:txBody>
      </p:sp>
      <p:sp>
        <p:nvSpPr>
          <p:cNvPr id="11" name="下箭头 10"/>
          <p:cNvSpPr/>
          <p:nvPr/>
        </p:nvSpPr>
        <p:spPr>
          <a:xfrm>
            <a:off x="6735196" y="1220354"/>
            <a:ext cx="291173" cy="251172"/>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5816459" y="1471526"/>
            <a:ext cx="2245993" cy="321062"/>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WaitForConnection</a:t>
            </a:r>
            <a:endParaRPr lang="zh-CN" altLang="en-US"/>
          </a:p>
        </p:txBody>
      </p:sp>
      <p:sp>
        <p:nvSpPr>
          <p:cNvPr id="13" name="下箭头 12"/>
          <p:cNvSpPr/>
          <p:nvPr/>
        </p:nvSpPr>
        <p:spPr>
          <a:xfrm>
            <a:off x="6758717" y="1909792"/>
            <a:ext cx="291173" cy="251172"/>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4178218" y="838276"/>
            <a:ext cx="1338828" cy="369332"/>
          </a:xfrm>
          <a:prstGeom prst="rect">
            <a:avLst/>
          </a:prstGeom>
          <a:noFill/>
        </p:spPr>
        <p:txBody>
          <a:bodyPr wrap="none" rtlCol="0">
            <a:spAutoFit/>
          </a:bodyPr>
          <a:lstStyle/>
          <a:p>
            <a:r>
              <a:rPr lang="zh-CN" altLang="en-US">
                <a:solidFill>
                  <a:schemeClr val="bg1"/>
                </a:solidFill>
                <a:latin typeface="微软雅黑" panose="020B0503020204020204" pitchFamily="34" charset="-122"/>
                <a:ea typeface="微软雅黑" panose="020B0503020204020204" pitchFamily="34" charset="-122"/>
              </a:rPr>
              <a:t>客户端线程</a:t>
            </a:r>
          </a:p>
        </p:txBody>
      </p:sp>
      <p:sp>
        <p:nvSpPr>
          <p:cNvPr id="17" name="椭圆 16"/>
          <p:cNvSpPr/>
          <p:nvPr/>
        </p:nvSpPr>
        <p:spPr>
          <a:xfrm>
            <a:off x="3735427" y="1254136"/>
            <a:ext cx="1971070" cy="291450"/>
          </a:xfrm>
          <a:prstGeom prst="ellipse">
            <a:avLst/>
          </a:prstGeom>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创建客户端</a:t>
            </a:r>
          </a:p>
        </p:txBody>
      </p:sp>
      <p:sp>
        <p:nvSpPr>
          <p:cNvPr id="18" name="下箭头 17"/>
          <p:cNvSpPr/>
          <p:nvPr/>
        </p:nvSpPr>
        <p:spPr>
          <a:xfrm>
            <a:off x="4641908" y="1571228"/>
            <a:ext cx="299878" cy="65193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4258979" y="2223160"/>
            <a:ext cx="1130878" cy="295037"/>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Connect</a:t>
            </a:r>
            <a:endParaRPr lang="zh-CN" altLang="en-US"/>
          </a:p>
        </p:txBody>
      </p:sp>
      <p:sp>
        <p:nvSpPr>
          <p:cNvPr id="22" name="下箭头 21"/>
          <p:cNvSpPr/>
          <p:nvPr/>
        </p:nvSpPr>
        <p:spPr>
          <a:xfrm>
            <a:off x="4699887" y="3488010"/>
            <a:ext cx="327195" cy="297053"/>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4148976" y="3783294"/>
            <a:ext cx="1621729" cy="29809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Stream.Read</a:t>
            </a:r>
            <a:endParaRPr lang="zh-CN" altLang="en-US"/>
          </a:p>
        </p:txBody>
      </p:sp>
      <p:sp>
        <p:nvSpPr>
          <p:cNvPr id="24" name="下箭头 23"/>
          <p:cNvSpPr/>
          <p:nvPr/>
        </p:nvSpPr>
        <p:spPr>
          <a:xfrm>
            <a:off x="4709935" y="4100886"/>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4148976" y="4402957"/>
            <a:ext cx="1788617" cy="286259"/>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Stream.write</a:t>
            </a:r>
            <a:endParaRPr lang="zh-CN" altLang="en-US"/>
          </a:p>
        </p:txBody>
      </p:sp>
      <p:sp>
        <p:nvSpPr>
          <p:cNvPr id="41" name="右箭头 40"/>
          <p:cNvSpPr/>
          <p:nvPr/>
        </p:nvSpPr>
        <p:spPr>
          <a:xfrm>
            <a:off x="5546744" y="2252473"/>
            <a:ext cx="1160533" cy="266382"/>
          </a:xfrm>
          <a:prstGeom prst="rightArrow">
            <a:avLst/>
          </a:prstGeom>
          <a:solidFill>
            <a:srgbClr val="0070C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下箭头 42"/>
          <p:cNvSpPr/>
          <p:nvPr/>
        </p:nvSpPr>
        <p:spPr>
          <a:xfrm>
            <a:off x="6735196" y="2309296"/>
            <a:ext cx="291173" cy="3136184"/>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a:off x="6505642" y="5540719"/>
            <a:ext cx="879900" cy="25577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close</a:t>
            </a:r>
            <a:endParaRPr lang="zh-CN" altLang="en-US"/>
          </a:p>
        </p:txBody>
      </p:sp>
      <p:sp>
        <p:nvSpPr>
          <p:cNvPr id="49" name="下箭头 48"/>
          <p:cNvSpPr/>
          <p:nvPr/>
        </p:nvSpPr>
        <p:spPr>
          <a:xfrm>
            <a:off x="4675475" y="4690069"/>
            <a:ext cx="327195" cy="295061"/>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4302594" y="4985130"/>
            <a:ext cx="1229412" cy="29203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Close</a:t>
            </a:r>
            <a:endParaRPr lang="zh-CN" altLang="en-US"/>
          </a:p>
        </p:txBody>
      </p:sp>
      <p:sp>
        <p:nvSpPr>
          <p:cNvPr id="51" name="下箭头 50"/>
          <p:cNvSpPr/>
          <p:nvPr/>
        </p:nvSpPr>
        <p:spPr>
          <a:xfrm>
            <a:off x="4706957" y="5309844"/>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圆角矩形 51"/>
          <p:cNvSpPr/>
          <p:nvPr/>
        </p:nvSpPr>
        <p:spPr>
          <a:xfrm>
            <a:off x="4325940" y="6106808"/>
            <a:ext cx="1075088" cy="255534"/>
          </a:xfrm>
          <a:prstGeom prst="roundRect">
            <a:avLst/>
          </a:prstGeom>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结束</a:t>
            </a:r>
          </a:p>
        </p:txBody>
      </p:sp>
      <p:sp>
        <p:nvSpPr>
          <p:cNvPr id="53" name="右箭头 52"/>
          <p:cNvSpPr/>
          <p:nvPr/>
        </p:nvSpPr>
        <p:spPr>
          <a:xfrm>
            <a:off x="6320140" y="3746332"/>
            <a:ext cx="406492" cy="323614"/>
          </a:xfrm>
          <a:prstGeom prst="rightArrow">
            <a:avLst/>
          </a:prstGeom>
          <a:solidFill>
            <a:srgbClr val="FFFF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右箭头 53"/>
          <p:cNvSpPr/>
          <p:nvPr/>
        </p:nvSpPr>
        <p:spPr>
          <a:xfrm flipH="1">
            <a:off x="6271425" y="4226798"/>
            <a:ext cx="410855" cy="363281"/>
          </a:xfrm>
          <a:prstGeom prst="rightArrow">
            <a:avLst/>
          </a:prstGeom>
          <a:solidFill>
            <a:srgbClr val="FFFF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流程图: 终止 55"/>
          <p:cNvSpPr/>
          <p:nvPr/>
        </p:nvSpPr>
        <p:spPr>
          <a:xfrm>
            <a:off x="4184237" y="2953213"/>
            <a:ext cx="1275681" cy="295061"/>
          </a:xfrm>
          <a:prstGeom prst="flowChartTerminator">
            <a:avLst/>
          </a:prstGeom>
          <a:solidFill>
            <a:schemeClr val="accent2">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连接成功</a:t>
            </a:r>
          </a:p>
        </p:txBody>
      </p:sp>
      <p:sp>
        <p:nvSpPr>
          <p:cNvPr id="57" name="下箭头 56"/>
          <p:cNvSpPr/>
          <p:nvPr/>
        </p:nvSpPr>
        <p:spPr>
          <a:xfrm>
            <a:off x="4655112" y="2586033"/>
            <a:ext cx="270257" cy="308254"/>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右箭头 58"/>
          <p:cNvSpPr/>
          <p:nvPr/>
        </p:nvSpPr>
        <p:spPr>
          <a:xfrm flipH="1">
            <a:off x="7289397" y="2552912"/>
            <a:ext cx="835165" cy="318386"/>
          </a:xfrm>
          <a:prstGeom prst="rightArrow">
            <a:avLst/>
          </a:prstGeom>
          <a:solidFill>
            <a:srgbClr val="0070C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圆角右箭头 59"/>
          <p:cNvSpPr/>
          <p:nvPr/>
        </p:nvSpPr>
        <p:spPr>
          <a:xfrm rot="16200000" flipH="1" flipV="1">
            <a:off x="7756882" y="2658983"/>
            <a:ext cx="389603" cy="1120269"/>
          </a:xfrm>
          <a:prstGeom prst="bentArrow">
            <a:avLst>
              <a:gd name="adj1" fmla="val 38251"/>
              <a:gd name="adj2" fmla="val 44842"/>
              <a:gd name="adj3" fmla="val 25000"/>
              <a:gd name="adj4" fmla="val 46684"/>
            </a:avLst>
          </a:prstGeom>
          <a:solidFill>
            <a:schemeClr val="accent5">
              <a:lumMod val="60000"/>
              <a:lumOff val="40000"/>
            </a:schemeClr>
          </a:solidFill>
          <a:ln w="19050">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2" name="流程图: 终止 61"/>
          <p:cNvSpPr/>
          <p:nvPr/>
        </p:nvSpPr>
        <p:spPr>
          <a:xfrm>
            <a:off x="4258480" y="5540719"/>
            <a:ext cx="1275681" cy="295061"/>
          </a:xfrm>
          <a:prstGeom prst="flowChartTerminator">
            <a:avLst/>
          </a:prstGeom>
          <a:solidFill>
            <a:schemeClr val="accent2">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断开成功</a:t>
            </a:r>
          </a:p>
        </p:txBody>
      </p:sp>
      <p:sp>
        <p:nvSpPr>
          <p:cNvPr id="63" name="下箭头 62"/>
          <p:cNvSpPr/>
          <p:nvPr/>
        </p:nvSpPr>
        <p:spPr>
          <a:xfrm>
            <a:off x="4718683" y="5854125"/>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p:nvSpPr>
        <p:spPr>
          <a:xfrm>
            <a:off x="3773365" y="3648230"/>
            <a:ext cx="461665" cy="1015663"/>
          </a:xfrm>
          <a:prstGeom prst="rect">
            <a:avLst/>
          </a:prstGeom>
          <a:noFill/>
        </p:spPr>
        <p:txBody>
          <a:bodyPr vert="eaVert" wrap="none" rtlCol="0">
            <a:spAutoFit/>
          </a:bodyPr>
          <a:lstStyle/>
          <a:p>
            <a:r>
              <a:rPr lang="zh-CN" altLang="en-US">
                <a:latin typeface="微软雅黑" panose="020B0503020204020204" pitchFamily="34" charset="-122"/>
                <a:ea typeface="微软雅黑" panose="020B0503020204020204" pitchFamily="34" charset="-122"/>
              </a:rPr>
              <a:t>数据传输</a:t>
            </a:r>
          </a:p>
        </p:txBody>
      </p:sp>
      <p:sp>
        <p:nvSpPr>
          <p:cNvPr id="69" name="文本框 68"/>
          <p:cNvSpPr txBox="1"/>
          <p:nvPr/>
        </p:nvSpPr>
        <p:spPr>
          <a:xfrm>
            <a:off x="3707395" y="2232377"/>
            <a:ext cx="461665" cy="1094135"/>
          </a:xfrm>
          <a:prstGeom prst="rect">
            <a:avLst/>
          </a:prstGeom>
          <a:noFill/>
        </p:spPr>
        <p:txBody>
          <a:bodyPr vert="eaVert" wrap="square" rtlCol="0">
            <a:spAutoFit/>
          </a:bodyPr>
          <a:lstStyle/>
          <a:p>
            <a:r>
              <a:rPr lang="zh-CN" altLang="en-US">
                <a:latin typeface="微软雅黑" panose="020B0503020204020204" pitchFamily="34" charset="-122"/>
                <a:ea typeface="微软雅黑" panose="020B0503020204020204" pitchFamily="34" charset="-122"/>
              </a:rPr>
              <a:t>建立连接</a:t>
            </a:r>
          </a:p>
        </p:txBody>
      </p:sp>
      <p:sp>
        <p:nvSpPr>
          <p:cNvPr id="71" name="文本框 70"/>
          <p:cNvSpPr txBox="1"/>
          <p:nvPr/>
        </p:nvSpPr>
        <p:spPr>
          <a:xfrm>
            <a:off x="3765976" y="4927598"/>
            <a:ext cx="461665" cy="1015663"/>
          </a:xfrm>
          <a:prstGeom prst="rect">
            <a:avLst/>
          </a:prstGeom>
          <a:noFill/>
        </p:spPr>
        <p:txBody>
          <a:bodyPr vert="eaVert" wrap="none" rtlCol="0">
            <a:spAutoFit/>
          </a:bodyPr>
          <a:lstStyle/>
          <a:p>
            <a:r>
              <a:rPr lang="zh-CN" altLang="en-US">
                <a:latin typeface="微软雅黑" panose="020B0503020204020204" pitchFamily="34" charset="-122"/>
                <a:ea typeface="微软雅黑" panose="020B0503020204020204" pitchFamily="34" charset="-122"/>
              </a:rPr>
              <a:t>断开连接</a:t>
            </a:r>
          </a:p>
        </p:txBody>
      </p:sp>
      <p:sp>
        <p:nvSpPr>
          <p:cNvPr id="72" name="标题 1"/>
          <p:cNvSpPr>
            <a:spLocks noGrp="1"/>
          </p:cNvSpPr>
          <p:nvPr>
            <p:ph type="title" idx="4294967295"/>
          </p:nvPr>
        </p:nvSpPr>
        <p:spPr>
          <a:xfrm>
            <a:off x="8198800" y="5131145"/>
            <a:ext cx="3716109" cy="795337"/>
          </a:xfrm>
        </p:spPr>
        <p:txBody>
          <a:bodyPr/>
          <a:lstStyle/>
          <a:p>
            <a:r>
              <a:rPr lang="zh-CN" altLang="en-US" sz="3200" dirty="0"/>
              <a:t>命名管道通信模式</a:t>
            </a:r>
          </a:p>
        </p:txBody>
      </p:sp>
    </p:spTree>
    <p:extLst>
      <p:ext uri="{BB962C8B-B14F-4D97-AF65-F5344CB8AC3E}">
        <p14:creationId xmlns:p14="http://schemas.microsoft.com/office/powerpoint/2010/main" val="8351787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idx="4294967295"/>
          </p:nvPr>
        </p:nvSpPr>
        <p:spPr>
          <a:xfrm>
            <a:off x="692728" y="697634"/>
            <a:ext cx="10515600" cy="1325563"/>
          </a:xfrm>
        </p:spPr>
        <p:txBody>
          <a:bodyPr/>
          <a:lstStyle/>
          <a:p>
            <a:r>
              <a:rPr lang="zh-CN" altLang="en-US"/>
              <a:t>上机练习作业</a:t>
            </a:r>
            <a:endParaRPr lang="zh-CN" altLang="en-US" dirty="0"/>
          </a:p>
        </p:txBody>
      </p:sp>
      <p:sp>
        <p:nvSpPr>
          <p:cNvPr id="357379" name="Rectangle 3"/>
          <p:cNvSpPr>
            <a:spLocks noGrp="1" noChangeArrowheads="1"/>
          </p:cNvSpPr>
          <p:nvPr>
            <p:ph type="body" idx="4294967295"/>
          </p:nvPr>
        </p:nvSpPr>
        <p:spPr>
          <a:xfrm>
            <a:off x="692728" y="2380818"/>
            <a:ext cx="10515600" cy="3698875"/>
          </a:xfrm>
        </p:spPr>
        <p:txBody>
          <a:bodyPr>
            <a:normAutofit/>
          </a:bodyPr>
          <a:lstStyle/>
          <a:p>
            <a:r>
              <a:rPr lang="zh-CN" altLang="en-US" sz="2400" dirty="0"/>
              <a:t> 通过重定向机制实现进程间通信</a:t>
            </a:r>
            <a:endParaRPr lang="en-US" altLang="zh-CN" sz="2400" dirty="0"/>
          </a:p>
          <a:p>
            <a:pPr lvl="1"/>
            <a:r>
              <a:rPr lang="en-US" altLang="zh-CN" sz="2200" dirty="0"/>
              <a:t> </a:t>
            </a:r>
            <a:r>
              <a:rPr lang="zh-CN" altLang="en-US" sz="2200" dirty="0"/>
              <a:t>调用</a:t>
            </a:r>
            <a:r>
              <a:rPr lang="en-US" altLang="zh-CN" sz="2200" dirty="0"/>
              <a:t>getmac</a:t>
            </a:r>
            <a:r>
              <a:rPr lang="zh-CN" altLang="en-US" sz="2200" dirty="0"/>
              <a:t>获取网卡</a:t>
            </a:r>
            <a:r>
              <a:rPr lang="en-US" altLang="zh-CN" sz="2200" dirty="0"/>
              <a:t>mac</a:t>
            </a:r>
          </a:p>
          <a:p>
            <a:pPr lvl="1"/>
            <a:r>
              <a:rPr lang="en-US" altLang="zh-CN" sz="2200" dirty="0"/>
              <a:t> </a:t>
            </a:r>
            <a:r>
              <a:rPr lang="zh-CN" altLang="en-US" sz="2200" dirty="0"/>
              <a:t>调用</a:t>
            </a:r>
            <a:r>
              <a:rPr lang="en-US" altLang="zh-CN" sz="2200" dirty="0"/>
              <a:t>shutdown</a:t>
            </a:r>
            <a:r>
              <a:rPr lang="zh-CN" altLang="en-US" sz="2200" dirty="0"/>
              <a:t>命令关闭或重启电脑</a:t>
            </a:r>
            <a:endParaRPr lang="en-US" altLang="zh-CN" sz="2200" dirty="0"/>
          </a:p>
          <a:p>
            <a:pPr lvl="1"/>
            <a:r>
              <a:rPr lang="en-US" altLang="zh-CN" sz="2200" dirty="0"/>
              <a:t> </a:t>
            </a:r>
            <a:r>
              <a:rPr lang="en-US" altLang="zh-CN" sz="2200" dirty="0" err="1"/>
              <a:t>wpfTest</a:t>
            </a:r>
            <a:r>
              <a:rPr lang="en-US" altLang="zh-CN" sz="2200" dirty="0"/>
              <a:t> </a:t>
            </a:r>
            <a:r>
              <a:rPr lang="zh-CN" altLang="en-US" sz="2200" dirty="0"/>
              <a:t>的 </a:t>
            </a:r>
            <a:r>
              <a:rPr lang="en-US" altLang="zh-CN" sz="2200" dirty="0"/>
              <a:t>C2_SY1.xaml.cs </a:t>
            </a:r>
            <a:r>
              <a:rPr lang="zh-CN" altLang="en-US" sz="2200" dirty="0"/>
              <a:t>中使用 </a:t>
            </a:r>
            <a:r>
              <a:rPr lang="en-US" altLang="zh-CN" sz="2200" dirty="0" err="1"/>
              <a:t>BackgroundWorker</a:t>
            </a:r>
            <a:r>
              <a:rPr lang="en-US" altLang="zh-CN" sz="2200" dirty="0"/>
              <a:t> </a:t>
            </a:r>
            <a:r>
              <a:rPr lang="zh-CN" altLang="en-US" sz="2200" dirty="0"/>
              <a:t>解决界面锁死问题</a:t>
            </a:r>
            <a:r>
              <a:rPr lang="en-US" altLang="zh-CN" sz="2200" dirty="0"/>
              <a:t> </a:t>
            </a:r>
          </a:p>
          <a:p>
            <a:pPr lvl="1"/>
            <a:endParaRPr lang="en-US" altLang="zh-CN" sz="2200" dirty="0"/>
          </a:p>
          <a:p>
            <a:r>
              <a:rPr lang="zh-CN" altLang="en-US" sz="2400" dirty="0"/>
              <a:t> 通过管道机制实现进程间通信</a:t>
            </a:r>
            <a:endParaRPr lang="en-US" altLang="zh-CN" sz="2400" dirty="0"/>
          </a:p>
          <a:p>
            <a:pPr lvl="1"/>
            <a:r>
              <a:rPr lang="zh-CN" altLang="en-US" sz="2200" dirty="0"/>
              <a:t> 客户端向服务器端发送数据</a:t>
            </a:r>
            <a:endParaRPr lang="en-US" altLang="zh-CN" sz="2200" dirty="0"/>
          </a:p>
          <a:p>
            <a:pPr lvl="1"/>
            <a:r>
              <a:rPr lang="zh-CN" altLang="en-US" sz="2200" dirty="0"/>
              <a:t> 服务器显示数据</a:t>
            </a:r>
            <a:endParaRPr lang="en-US" altLang="zh-CN" sz="2200" dirty="0"/>
          </a:p>
        </p:txBody>
      </p:sp>
    </p:spTree>
    <p:extLst>
      <p:ext uri="{BB962C8B-B14F-4D97-AF65-F5344CB8AC3E}">
        <p14:creationId xmlns:p14="http://schemas.microsoft.com/office/powerpoint/2010/main" val="25407991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739471" y="3571243"/>
            <a:ext cx="7140272" cy="718868"/>
          </a:xfrm>
        </p:spPr>
        <p:txBody>
          <a:bodyPr>
            <a:noAutofit/>
          </a:bodyPr>
          <a:lstStyle/>
          <a:p>
            <a:pPr lvl="0"/>
            <a:r>
              <a:rPr lang="en-US" altLang="zh-CN" sz="6000" dirty="0">
                <a:latin typeface="Arial Black" panose="020B0A04020102020204" pitchFamily="34" charset="0"/>
              </a:rPr>
              <a:t>THANK YOU !</a:t>
            </a:r>
            <a:endParaRPr lang="zh-CN" altLang="en-US" sz="6000" dirty="0">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292942AA-C80C-4567-8710-8351AD47D055}"/>
              </a:ext>
            </a:extLst>
          </p:cNvPr>
          <p:cNvSpPr>
            <a:spLocks noGrp="1" noChangeArrowheads="1"/>
          </p:cNvSpPr>
          <p:nvPr>
            <p:ph type="title"/>
          </p:nvPr>
        </p:nvSpPr>
        <p:spPr>
          <a:xfrm>
            <a:off x="146841" y="161524"/>
            <a:ext cx="9343121" cy="576262"/>
          </a:xfrm>
        </p:spPr>
        <p:txBody>
          <a:bodyPr/>
          <a:lstStyle/>
          <a:p>
            <a:pPr eaLnBrk="1" hangingPunct="1"/>
            <a:r>
              <a:rPr lang="en-US" altLang="en-US" dirty="0"/>
              <a:t>Linux Architecture</a:t>
            </a:r>
          </a:p>
        </p:txBody>
      </p:sp>
      <p:pic>
        <p:nvPicPr>
          <p:cNvPr id="2" name="图片 1">
            <a:extLst>
              <a:ext uri="{FF2B5EF4-FFF2-40B4-BE49-F238E27FC236}">
                <a16:creationId xmlns:a16="http://schemas.microsoft.com/office/drawing/2014/main" id="{F082A141-CE29-4675-AAC5-8D1088A60C39}"/>
              </a:ext>
            </a:extLst>
          </p:cNvPr>
          <p:cNvPicPr>
            <a:picLocks noChangeAspect="1"/>
          </p:cNvPicPr>
          <p:nvPr/>
        </p:nvPicPr>
        <p:blipFill>
          <a:blip r:embed="rId3"/>
          <a:stretch>
            <a:fillRect/>
          </a:stretch>
        </p:blipFill>
        <p:spPr>
          <a:xfrm>
            <a:off x="3043766" y="2030900"/>
            <a:ext cx="5630524" cy="4037770"/>
          </a:xfrm>
          <a:prstGeom prst="rect">
            <a:avLst/>
          </a:prstGeom>
        </p:spPr>
      </p:pic>
      <p:sp>
        <p:nvSpPr>
          <p:cNvPr id="5" name="文本框 4">
            <a:extLst>
              <a:ext uri="{FF2B5EF4-FFF2-40B4-BE49-F238E27FC236}">
                <a16:creationId xmlns:a16="http://schemas.microsoft.com/office/drawing/2014/main" id="{CFAA300E-4541-4EB9-A27E-430E886D20C2}"/>
              </a:ext>
            </a:extLst>
          </p:cNvPr>
          <p:cNvSpPr txBox="1"/>
          <p:nvPr/>
        </p:nvSpPr>
        <p:spPr>
          <a:xfrm>
            <a:off x="418086" y="881122"/>
            <a:ext cx="10881885" cy="830997"/>
          </a:xfrm>
          <a:prstGeom prst="rect">
            <a:avLst/>
          </a:prstGeom>
          <a:noFill/>
        </p:spPr>
        <p:txBody>
          <a:bodyPr wrap="square">
            <a:spAutoFit/>
          </a:bodyPr>
          <a:lstStyle/>
          <a:p>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延申阅读</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a:t>
            </a:r>
          </a:p>
          <a:p>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https://github.com/LordNoteworthy/windows-internals/</a:t>
            </a:r>
          </a:p>
          <a:p>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blob/master/windows-internals-6th-ed/chapter-02-system-architecture.md</a:t>
            </a:r>
          </a:p>
        </p:txBody>
      </p:sp>
    </p:spTree>
    <p:extLst>
      <p:ext uri="{BB962C8B-B14F-4D97-AF65-F5344CB8AC3E}">
        <p14:creationId xmlns:p14="http://schemas.microsoft.com/office/powerpoint/2010/main" val="1973868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292942AA-C80C-4567-8710-8351AD47D055}"/>
              </a:ext>
            </a:extLst>
          </p:cNvPr>
          <p:cNvSpPr>
            <a:spLocks noGrp="1" noChangeArrowheads="1"/>
          </p:cNvSpPr>
          <p:nvPr>
            <p:ph type="title"/>
          </p:nvPr>
        </p:nvSpPr>
        <p:spPr>
          <a:xfrm>
            <a:off x="146841" y="161524"/>
            <a:ext cx="9343121" cy="576262"/>
          </a:xfrm>
        </p:spPr>
        <p:txBody>
          <a:bodyPr/>
          <a:lstStyle/>
          <a:p>
            <a:r>
              <a:rPr lang="en-US" altLang="en-US" dirty="0"/>
              <a:t>Windows client architecture</a:t>
            </a:r>
          </a:p>
        </p:txBody>
      </p:sp>
      <p:pic>
        <p:nvPicPr>
          <p:cNvPr id="6" name="图片 5">
            <a:extLst>
              <a:ext uri="{FF2B5EF4-FFF2-40B4-BE49-F238E27FC236}">
                <a16:creationId xmlns:a16="http://schemas.microsoft.com/office/drawing/2014/main" id="{D426F27A-56A8-4C71-86AB-78B97C5F46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3619" y="1038725"/>
            <a:ext cx="7704762" cy="5200000"/>
          </a:xfrm>
          <a:prstGeom prst="rect">
            <a:avLst/>
          </a:prstGeom>
        </p:spPr>
      </p:pic>
    </p:spTree>
    <p:extLst>
      <p:ext uri="{BB962C8B-B14F-4D97-AF65-F5344CB8AC3E}">
        <p14:creationId xmlns:p14="http://schemas.microsoft.com/office/powerpoint/2010/main" val="416256168"/>
      </p:ext>
    </p:extLst>
  </p:cSld>
  <p:clrMapOvr>
    <a:masterClrMapping/>
  </p:clrMapOvr>
</p:sld>
</file>

<file path=ppt/theme/theme1.xml><?xml version="1.0" encoding="utf-8"?>
<a:theme xmlns:a="http://schemas.openxmlformats.org/drawingml/2006/main" name="自定义设计方案">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INPAGE">
  <a:themeElements>
    <a:clrScheme name="PPTSHOP-ORANGE">
      <a:dk1>
        <a:srgbClr val="4C4C4C"/>
      </a:dk1>
      <a:lt1>
        <a:srgbClr val="FFFFFF"/>
      </a:lt1>
      <a:dk2>
        <a:srgbClr val="777777"/>
      </a:dk2>
      <a:lt2>
        <a:srgbClr val="B2B2B2"/>
      </a:lt2>
      <a:accent1>
        <a:srgbClr val="E45327"/>
      </a:accent1>
      <a:accent2>
        <a:srgbClr val="FF6600"/>
      </a:accent2>
      <a:accent3>
        <a:srgbClr val="FFBA37"/>
      </a:accent3>
      <a:accent4>
        <a:srgbClr val="FFF65C"/>
      </a:accent4>
      <a:accent5>
        <a:srgbClr val="B2B2B2"/>
      </a:accent5>
      <a:accent6>
        <a:srgbClr val="16C6CC"/>
      </a:accent6>
      <a:hlink>
        <a:srgbClr val="373737"/>
      </a:hlink>
      <a:folHlink>
        <a:srgbClr val="6E6E6E"/>
      </a:folHlink>
    </a:clrScheme>
    <a:fontScheme name="PPTSHOP">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accent2"/>
            </a:gs>
            <a:gs pos="100000">
              <a:schemeClr val="accent2">
                <a:lumMod val="50000"/>
                <a:alpha val="31000"/>
              </a:schemeClr>
            </a:gs>
          </a:gsLst>
          <a:path path="circle">
            <a:fillToRect r="100000" b="100000"/>
          </a:path>
          <a:tileRect l="-100000" t="-100000"/>
        </a:gradFill>
        <a:ln w="9525" cap="flat" cmpd="sng" algn="ctr">
          <a:noFill/>
          <a:prstDash val="solid"/>
          <a:round/>
          <a:headEnd type="none" w="med" len="med"/>
          <a:tailEnd type="none" w="med" len="med"/>
        </a:ln>
      </a:spPr>
      <a:bodyPr vert="horz" wrap="square" lIns="91440" tIns="45720" rIns="91440" bIns="45720" numCol="1" rtlCol="0" anchor="ctr" anchorCtr="0" compatLnSpc="1">
        <a:noAutofit/>
      </a:bodyPr>
      <a:lstStyle>
        <a:defPPr marL="0" marR="0" indent="0" algn="l" defTabSz="914400" rtl="0" eaLnBrk="0" fontAlgn="base" latinLnBrk="0" hangingPunct="0">
          <a:lnSpc>
            <a:spcPct val="100000"/>
          </a:lnSpc>
          <a:spcBef>
            <a:spcPct val="0"/>
          </a:spcBef>
          <a:spcAft>
            <a:spcPct val="0"/>
          </a:spcAft>
          <a:buClrTx/>
          <a:buSzTx/>
          <a:buFontTx/>
          <a:buNone/>
          <a:defRPr kumimoji="0" sz="4000" b="0" i="0" u="none" strike="noStrike" cap="none" normalizeH="0" baseline="0" smtClean="0">
            <a:ln>
              <a:noFill/>
            </a:ln>
            <a:solidFill>
              <a:schemeClr val="bg1"/>
            </a:solidFill>
            <a:effectLst/>
            <a:latin typeface="Stone Sans" pitchFamily="2" charset="0"/>
            <a:ea typeface="宋体" panose="02010600030101010101" pitchFamily="2" charset="-122"/>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15073</TotalTime>
  <Words>5201</Words>
  <Application>Microsoft Office PowerPoint</Application>
  <PresentationFormat>宽屏</PresentationFormat>
  <Paragraphs>766</Paragraphs>
  <Slides>79</Slides>
  <Notes>33</Notes>
  <HiddenSlides>0</HiddenSlides>
  <MMClips>0</MMClips>
  <ScaleCrop>false</ScaleCrop>
  <HeadingPairs>
    <vt:vector size="6" baseType="variant">
      <vt:variant>
        <vt:lpstr>已用的字体</vt:lpstr>
      </vt:variant>
      <vt:variant>
        <vt:i4>19</vt:i4>
      </vt:variant>
      <vt:variant>
        <vt:lpstr>主题</vt:lpstr>
      </vt:variant>
      <vt:variant>
        <vt:i4>4</vt:i4>
      </vt:variant>
      <vt:variant>
        <vt:lpstr>幻灯片标题</vt:lpstr>
      </vt:variant>
      <vt:variant>
        <vt:i4>79</vt:i4>
      </vt:variant>
    </vt:vector>
  </HeadingPairs>
  <TitlesOfParts>
    <vt:vector size="102" baseType="lpstr">
      <vt:lpstr>Courier</vt:lpstr>
      <vt:lpstr>Monotype Sorts</vt:lpstr>
      <vt:lpstr>ＭＳ Ｐゴシック</vt:lpstr>
      <vt:lpstr>ＭＳ Ｐゴシック</vt:lpstr>
      <vt:lpstr>宋体</vt:lpstr>
      <vt:lpstr>微软雅黑</vt:lpstr>
      <vt:lpstr>微软雅黑 Light</vt:lpstr>
      <vt:lpstr>新宋体</vt:lpstr>
      <vt:lpstr>Arial</vt:lpstr>
      <vt:lpstr>Arial Black</vt:lpstr>
      <vt:lpstr>Calibri</vt:lpstr>
      <vt:lpstr>Calibri Light</vt:lpstr>
      <vt:lpstr>Comic Sans MS</vt:lpstr>
      <vt:lpstr>Consolas</vt:lpstr>
      <vt:lpstr>Courier New</vt:lpstr>
      <vt:lpstr>Tahoma</vt:lpstr>
      <vt:lpstr>Times New Roman</vt:lpstr>
      <vt:lpstr>Wingdings</vt:lpstr>
      <vt:lpstr>Wingdings 3</vt:lpstr>
      <vt:lpstr>自定义设计方案</vt:lpstr>
      <vt:lpstr>2_蓝色互联网</vt:lpstr>
      <vt:lpstr>3_蓝色互联网</vt:lpstr>
      <vt:lpstr>INPAGE</vt:lpstr>
      <vt:lpstr>PowerPoint 演示文稿</vt:lpstr>
      <vt:lpstr>PowerPoint 演示文稿</vt:lpstr>
      <vt:lpstr>内容提要 - 程序进程与进程间通信</vt:lpstr>
      <vt:lpstr>内容提要 - 程序进程与进程间通信</vt:lpstr>
      <vt:lpstr>Depiction of Windows 10 Architecture</vt:lpstr>
      <vt:lpstr>Windows 10/11 Architecture</vt:lpstr>
      <vt:lpstr>Depiction of Windows 10 Architecture</vt:lpstr>
      <vt:lpstr>Linux Architecture</vt:lpstr>
      <vt:lpstr>Windows client architecture</vt:lpstr>
      <vt:lpstr>2.1 Program and Process</vt:lpstr>
      <vt:lpstr>2.1.1 Process Address Space</vt:lpstr>
      <vt:lpstr>2.1.2 Memory Regions in a Process</vt:lpstr>
      <vt:lpstr>Memory Layout of a C Program</vt:lpstr>
      <vt:lpstr>2.1.3 操作系统中的进程</vt:lpstr>
      <vt:lpstr>PowerPoint 演示文稿</vt:lpstr>
      <vt:lpstr>PowerPoint 演示文稿</vt:lpstr>
      <vt:lpstr>并发与并行（concurrency &amp; parallel）</vt:lpstr>
      <vt:lpstr>程序与线程</vt:lpstr>
      <vt:lpstr>程序与线程</vt:lpstr>
      <vt:lpstr>2.1.4 进程对象结构</vt:lpstr>
      <vt:lpstr>进程对象数据结构</vt:lpstr>
      <vt:lpstr>Process Representation in Linux</vt:lpstr>
      <vt:lpstr>线程对象数据结构</vt:lpstr>
      <vt:lpstr>2.1.5 Process State</vt:lpstr>
      <vt:lpstr>Diagram of Process State</vt:lpstr>
      <vt:lpstr>Process Control Block (PCB)</vt:lpstr>
      <vt:lpstr>2.1.6 Operations on Processes</vt:lpstr>
      <vt:lpstr>进程的创建过程</vt:lpstr>
      <vt:lpstr>Programmer Interface —  Process Management</vt:lpstr>
      <vt:lpstr>Process Management (Cont.)</vt:lpstr>
      <vt:lpstr>Process Management (Cont.)</vt:lpstr>
      <vt:lpstr>进程的创建与启动代码-c#</vt:lpstr>
      <vt:lpstr>进程的其它操作 - c#</vt:lpstr>
      <vt:lpstr>PowerPoint 演示文稿</vt:lpstr>
      <vt:lpstr>PowerPoint 演示文稿</vt:lpstr>
      <vt:lpstr>内容提要 - 程序进程与进程间通信</vt:lpstr>
      <vt:lpstr>内容提要 - 程序进程与进程间通信</vt:lpstr>
      <vt:lpstr>2.2 进程间通信机制简介</vt:lpstr>
      <vt:lpstr>通信目的及数据传输量考虑</vt:lpstr>
      <vt:lpstr>Win32 进程间通信方法分类</vt:lpstr>
      <vt:lpstr>Transport services and protocols</vt:lpstr>
      <vt:lpstr>Multiplexing/demultiplexing</vt:lpstr>
      <vt:lpstr>IPC需要考虑内容</vt:lpstr>
      <vt:lpstr>Win32 IPC 是否需要网络</vt:lpstr>
      <vt:lpstr>IPC between UWP and Win32</vt:lpstr>
      <vt:lpstr>内容提要 - 程序进程与进程间通信</vt:lpstr>
      <vt:lpstr>内容提要 - 程序进程与进程间通信</vt:lpstr>
      <vt:lpstr>2.3 消息机制实现进程通讯</vt:lpstr>
      <vt:lpstr>发送消息实现进程通讯：SendMessage ？PostMessage</vt:lpstr>
      <vt:lpstr>使用spy++查看窗体和进程</vt:lpstr>
      <vt:lpstr>消息机制实现进程通信实例-winform</vt:lpstr>
      <vt:lpstr>PowerPoint 演示文稿</vt:lpstr>
      <vt:lpstr>消息机制实现进程通信实例-wpf</vt:lpstr>
      <vt:lpstr>PowerPoint 演示文稿</vt:lpstr>
      <vt:lpstr>内容提要 - 程序进程与进程间通信</vt:lpstr>
      <vt:lpstr>内容提要 - 程序进程与进程间通信</vt:lpstr>
      <vt:lpstr>PowerPoint 演示文稿</vt:lpstr>
      <vt:lpstr>进程重定向概述</vt:lpstr>
      <vt:lpstr>PowerPoint 演示文稿</vt:lpstr>
      <vt:lpstr>进程重定向概述</vt:lpstr>
      <vt:lpstr>进程重定向概述</vt:lpstr>
      <vt:lpstr>进程重定向概述</vt:lpstr>
      <vt:lpstr>进程重定向意义</vt:lpstr>
      <vt:lpstr>重定向应用程序示例</vt:lpstr>
      <vt:lpstr>程序界面设计</vt:lpstr>
      <vt:lpstr>重定向的两种方式</vt:lpstr>
      <vt:lpstr>重定向同步读写方式</vt:lpstr>
      <vt:lpstr>重定向同步读写方式</vt:lpstr>
      <vt:lpstr>特殊的BackGroundWorker控件</vt:lpstr>
      <vt:lpstr>重定向异步读取方式</vt:lpstr>
      <vt:lpstr>PowerPoint 演示文稿</vt:lpstr>
      <vt:lpstr>内容提要 - 程序进程与进程间通信</vt:lpstr>
      <vt:lpstr>内容提要 - 程序进程与进程间通信</vt:lpstr>
      <vt:lpstr>PowerPoint 演示文稿</vt:lpstr>
      <vt:lpstr>管道类</vt:lpstr>
      <vt:lpstr>命名管道通信模式</vt:lpstr>
      <vt:lpstr>命名管道通信模式</vt:lpstr>
      <vt:lpstr>上机练习作业</vt:lpstr>
      <vt:lpstr>THANK YOU !</vt:lpstr>
    </vt:vector>
  </TitlesOfParts>
  <Company>Wuhan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 Jicheng</dc:creator>
  <cp:lastModifiedBy>Jicheng Hu</cp:lastModifiedBy>
  <cp:revision>2040</cp:revision>
  <dcterms:created xsi:type="dcterms:W3CDTF">2014-12-05T07:09:50Z</dcterms:created>
  <dcterms:modified xsi:type="dcterms:W3CDTF">2023-10-07T08:15:23Z</dcterms:modified>
</cp:coreProperties>
</file>