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79"/>
  </p:notesMasterIdLst>
  <p:handoutMasterIdLst>
    <p:handoutMasterId r:id="rId80"/>
  </p:handoutMasterIdLst>
  <p:sldIdLst>
    <p:sldId id="503" r:id="rId3"/>
    <p:sldId id="558" r:id="rId4"/>
    <p:sldId id="562" r:id="rId5"/>
    <p:sldId id="504" r:id="rId6"/>
    <p:sldId id="565" r:id="rId7"/>
    <p:sldId id="378" r:id="rId8"/>
    <p:sldId id="564" r:id="rId9"/>
    <p:sldId id="507" r:id="rId10"/>
    <p:sldId id="520" r:id="rId11"/>
    <p:sldId id="567" r:id="rId12"/>
    <p:sldId id="506" r:id="rId13"/>
    <p:sldId id="510" r:id="rId14"/>
    <p:sldId id="511" r:id="rId15"/>
    <p:sldId id="512" r:id="rId16"/>
    <p:sldId id="513" r:id="rId17"/>
    <p:sldId id="566" r:id="rId18"/>
    <p:sldId id="508" r:id="rId19"/>
    <p:sldId id="509" r:id="rId20"/>
    <p:sldId id="515" r:id="rId21"/>
    <p:sldId id="516" r:id="rId22"/>
    <p:sldId id="569" r:id="rId23"/>
    <p:sldId id="563" r:id="rId24"/>
    <p:sldId id="517" r:id="rId25"/>
    <p:sldId id="518" r:id="rId26"/>
    <p:sldId id="519" r:id="rId27"/>
    <p:sldId id="568" r:id="rId28"/>
    <p:sldId id="521" r:id="rId29"/>
    <p:sldId id="522" r:id="rId30"/>
    <p:sldId id="523" r:id="rId31"/>
    <p:sldId id="524" r:id="rId32"/>
    <p:sldId id="525" r:id="rId33"/>
    <p:sldId id="559" r:id="rId34"/>
    <p:sldId id="570" r:id="rId35"/>
    <p:sldId id="526" r:id="rId36"/>
    <p:sldId id="571" r:id="rId37"/>
    <p:sldId id="527" r:id="rId38"/>
    <p:sldId id="528" r:id="rId39"/>
    <p:sldId id="529" r:id="rId40"/>
    <p:sldId id="530" r:id="rId41"/>
    <p:sldId id="531" r:id="rId42"/>
    <p:sldId id="532" r:id="rId43"/>
    <p:sldId id="572" r:id="rId44"/>
    <p:sldId id="574" r:id="rId45"/>
    <p:sldId id="575" r:id="rId46"/>
    <p:sldId id="533" r:id="rId47"/>
    <p:sldId id="534" r:id="rId48"/>
    <p:sldId id="535" r:id="rId49"/>
    <p:sldId id="536" r:id="rId50"/>
    <p:sldId id="576" r:id="rId51"/>
    <p:sldId id="537" r:id="rId52"/>
    <p:sldId id="538" r:id="rId53"/>
    <p:sldId id="539" r:id="rId54"/>
    <p:sldId id="577" r:id="rId55"/>
    <p:sldId id="540" r:id="rId56"/>
    <p:sldId id="541" r:id="rId57"/>
    <p:sldId id="542" r:id="rId58"/>
    <p:sldId id="543" r:id="rId59"/>
    <p:sldId id="544" r:id="rId60"/>
    <p:sldId id="573" r:id="rId61"/>
    <p:sldId id="578" r:id="rId62"/>
    <p:sldId id="579" r:id="rId63"/>
    <p:sldId id="545" r:id="rId64"/>
    <p:sldId id="547" r:id="rId65"/>
    <p:sldId id="581" r:id="rId66"/>
    <p:sldId id="546" r:id="rId67"/>
    <p:sldId id="548" r:id="rId68"/>
    <p:sldId id="582" r:id="rId69"/>
    <p:sldId id="549" r:id="rId70"/>
    <p:sldId id="550" r:id="rId71"/>
    <p:sldId id="551" r:id="rId72"/>
    <p:sldId id="552" r:id="rId73"/>
    <p:sldId id="553" r:id="rId74"/>
    <p:sldId id="580" r:id="rId75"/>
    <p:sldId id="554" r:id="rId76"/>
    <p:sldId id="555" r:id="rId77"/>
    <p:sldId id="455" r:id="rId78"/>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80" autoAdjust="0"/>
  </p:normalViewPr>
  <p:slideViewPr>
    <p:cSldViewPr snapToGrid="0">
      <p:cViewPr varScale="1">
        <p:scale>
          <a:sx n="135" d="100"/>
          <a:sy n="135" d="100"/>
        </p:scale>
        <p:origin x="3546" y="114"/>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127" d="100"/>
          <a:sy n="127" d="100"/>
        </p:scale>
        <p:origin x="7548" y="1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solidFill>
                <a:schemeClr val="bg2">
                  <a:lumMod val="25000"/>
                </a:schemeClr>
              </a:solidFill>
              <a:latin typeface="微软雅黑" panose="020B0503020204020204" pitchFamily="34" charset="-122"/>
              <a:ea typeface="微软雅黑" panose="020B0503020204020204" pitchFamily="34" charset="-122"/>
            </a:rPr>
            <a:t>3.4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线程间同步模式</a:t>
          </a:r>
          <a:r>
            <a:rPr lang="en-US" altLang="zh-CN" sz="2800" dirty="0">
              <a:solidFill>
                <a:schemeClr val="bg2">
                  <a:lumMod val="25000"/>
                </a:schemeClr>
              </a:solidFill>
              <a:latin typeface="微软雅黑" panose="020B0503020204020204" pitchFamily="34" charset="-122"/>
              <a:ea typeface="微软雅黑" panose="020B0503020204020204" pitchFamily="34" charset="-122"/>
            </a:rPr>
            <a:t>/</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通信机制</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latin typeface="微软雅黑" panose="020B0503020204020204" pitchFamily="34" charset="-122"/>
              <a:ea typeface="微软雅黑" panose="020B0503020204020204" pitchFamily="34" charset="-122"/>
            </a:rPr>
            <a:t>工作状态</a:t>
          </a:r>
        </a:p>
      </dgm:t>
    </dgm:pt>
    <dgm:pt modelId="{72AF20CC-F3A1-4E7C-9F4F-6605263E6D60}" type="parTrans" cxnId="{6DE0D236-3689-4D5F-A722-DBD7953E0791}">
      <dgm:prSet/>
      <dgm:spPr/>
      <dgm:t>
        <a:bodyPr/>
        <a:lstStyle/>
        <a:p>
          <a:endParaRPr lang="zh-CN" altLang="en-US">
            <a:latin typeface="微软雅黑" panose="020B0503020204020204" pitchFamily="34" charset="-122"/>
            <a:ea typeface="微软雅黑" panose="020B0503020204020204" pitchFamily="34" charset="-122"/>
          </a:endParaRPr>
        </a:p>
      </dgm:t>
    </dgm:pt>
    <dgm:pt modelId="{8F4334BF-631C-4B1D-83E9-DA7E848A0381}" type="sibTrans" cxnId="{6DE0D236-3689-4D5F-A722-DBD7953E0791}">
      <dgm:prSet/>
      <dgm:spPr/>
      <dgm:t>
        <a:bodyPr/>
        <a:lstStyle/>
        <a:p>
          <a:endParaRPr lang="zh-CN" altLang="en-US">
            <a:latin typeface="微软雅黑" panose="020B0503020204020204" pitchFamily="34" charset="-122"/>
            <a:ea typeface="微软雅黑" panose="020B0503020204020204" pitchFamily="34" charset="-122"/>
          </a:endParaRPr>
        </a:p>
      </dgm:t>
    </dgm:pt>
    <dgm:pt modelId="{AA83504C-390B-40F4-8F1D-A98EC43A72EE}">
      <dgm:prSet phldrT="[文本]"/>
      <dgm:spPr/>
      <dgm:t>
        <a:bodyPr/>
        <a:lstStyle/>
        <a:p>
          <a:r>
            <a:rPr lang="zh-CN" altLang="en-US" dirty="0">
              <a:latin typeface="微软雅黑" panose="020B0503020204020204" pitchFamily="34" charset="-122"/>
              <a:ea typeface="微软雅黑" panose="020B0503020204020204" pitchFamily="34" charset="-122"/>
            </a:rPr>
            <a:t>下次循环</a:t>
          </a:r>
        </a:p>
      </dgm:t>
    </dgm:pt>
    <dgm:pt modelId="{4FCDF2A7-D4B4-41A7-9F0D-5A626979DEA7}" type="parTrans" cxnId="{EECBA701-9AE9-42F4-8CF0-D5E8508BF979}">
      <dgm:prSet/>
      <dgm:spPr/>
      <dgm:t>
        <a:bodyPr/>
        <a:lstStyle/>
        <a:p>
          <a:endParaRPr lang="zh-CN" altLang="en-US">
            <a:latin typeface="微软雅黑" panose="020B0503020204020204" pitchFamily="34" charset="-122"/>
            <a:ea typeface="微软雅黑" panose="020B0503020204020204" pitchFamily="34" charset="-122"/>
          </a:endParaRPr>
        </a:p>
      </dgm:t>
    </dgm:pt>
    <dgm:pt modelId="{712285A4-5032-4AC1-9EA2-FD43ADDEDC25}" type="sibTrans" cxnId="{EECBA701-9AE9-42F4-8CF0-D5E8508BF979}">
      <dgm:prSet/>
      <dgm:spPr/>
      <dgm:t>
        <a:bodyPr/>
        <a:lstStyle/>
        <a:p>
          <a:endParaRPr lang="zh-CN" altLang="en-US">
            <a:latin typeface="微软雅黑" panose="020B0503020204020204" pitchFamily="34" charset="-122"/>
            <a:ea typeface="微软雅黑" panose="020B0503020204020204" pitchFamily="34" charset="-122"/>
          </a:endParaRPr>
        </a:p>
      </dgm:t>
    </dgm:pt>
    <dgm:pt modelId="{804EAF5C-334B-4853-A083-81D6DFC4A7AA}">
      <dgm:prSet phldrT="[文本]"/>
      <dgm:spPr>
        <a:solidFill>
          <a:srgbClr val="00B0F0"/>
        </a:solidFill>
      </dgm:spPr>
      <dgm:t>
        <a:bodyPr/>
        <a:lstStyle/>
        <a:p>
          <a:r>
            <a:rPr lang="zh-CN" altLang="en-US" dirty="0">
              <a:latin typeface="微软雅黑" panose="020B0503020204020204" pitchFamily="34" charset="-122"/>
              <a:ea typeface="微软雅黑" panose="020B0503020204020204" pitchFamily="34" charset="-122"/>
            </a:rPr>
            <a:t>检查事件状态</a:t>
          </a:r>
        </a:p>
      </dgm:t>
    </dgm:pt>
    <dgm:pt modelId="{8ACCCA41-5EBD-4DE7-BD4D-C88D18110C28}" type="parTrans" cxnId="{DEAF2F0C-9B51-442F-B4C5-2D00E8B21E34}">
      <dgm:prSet/>
      <dgm:spPr/>
      <dgm:t>
        <a:bodyPr/>
        <a:lstStyle/>
        <a:p>
          <a:endParaRPr lang="zh-CN" altLang="en-US">
            <a:latin typeface="微软雅黑" panose="020B0503020204020204" pitchFamily="34" charset="-122"/>
            <a:ea typeface="微软雅黑" panose="020B0503020204020204" pitchFamily="34" charset="-122"/>
          </a:endParaRPr>
        </a:p>
      </dgm:t>
    </dgm:pt>
    <dgm:pt modelId="{B4F7F840-0381-4287-BAF3-85E0DE3846AE}" type="sibTrans" cxnId="{DEAF2F0C-9B51-442F-B4C5-2D00E8B21E34}">
      <dgm:prSet/>
      <dgm:spPr/>
      <dgm:t>
        <a:bodyPr/>
        <a:lstStyle/>
        <a:p>
          <a:endParaRPr lang="zh-CN" altLang="en-US">
            <a:latin typeface="微软雅黑" panose="020B0503020204020204" pitchFamily="34" charset="-122"/>
            <a:ea typeface="微软雅黑" panose="020B0503020204020204" pitchFamily="34" charset="-122"/>
          </a:endParaRPr>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3.4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线程间同步模式</a:t>
          </a: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通信机制</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2A7763E-4FBC-47D6-8EC8-AB8AF84228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B275621-8C4D-4BE3-AFE3-36DE5F4F8C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04B0EB-370A-44F5-9C21-7063865FAAED}" type="datetimeFigureOut">
              <a:rPr lang="zh-CN" altLang="en-US" smtClean="0"/>
              <a:t>2023/10/27</a:t>
            </a:fld>
            <a:endParaRPr lang="zh-CN" altLang="en-US"/>
          </a:p>
        </p:txBody>
      </p:sp>
      <p:sp>
        <p:nvSpPr>
          <p:cNvPr id="4" name="页脚占位符 3">
            <a:extLst>
              <a:ext uri="{FF2B5EF4-FFF2-40B4-BE49-F238E27FC236}">
                <a16:creationId xmlns:a16="http://schemas.microsoft.com/office/drawing/2014/main" id="{12D48701-7165-4ACA-BC29-C3310FE61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19A382F-2901-4577-9FA4-98ADA9396D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4D6E9B-A3AD-45B0-B59C-F95D2E52EE20}" type="slidenum">
              <a:rPr lang="zh-CN" altLang="en-US" smtClean="0"/>
              <a:t>‹#›</a:t>
            </a:fld>
            <a:endParaRPr lang="zh-CN" altLang="en-US"/>
          </a:p>
        </p:txBody>
      </p:sp>
    </p:spTree>
    <p:extLst>
      <p:ext uri="{BB962C8B-B14F-4D97-AF65-F5344CB8AC3E}">
        <p14:creationId xmlns:p14="http://schemas.microsoft.com/office/powerpoint/2010/main" val="99081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782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3435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59259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3043983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r>
              <a:rPr lang="en-US" altLang="zh-CN" dirty="0"/>
              <a:t>3</a:t>
            </a:r>
            <a:r>
              <a:rPr lang="zh-CN" altLang="en-US" dirty="0"/>
              <a:t>、一个线程在执行的过程中，可能调用另一个线程，前者可以称为调用线程，后者成为被调用线程。</a:t>
            </a:r>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3932356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托管代码、托管数据和托管类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3518468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4007573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369017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402137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27383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3763200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AMD </a:t>
            </a:r>
            <a:r>
              <a:rPr lang="en-US" altLang="zh-CN" b="0" i="0" dirty="0" err="1">
                <a:solidFill>
                  <a:srgbClr val="666666"/>
                </a:solidFill>
                <a:effectLst/>
                <a:latin typeface="Arial" panose="020B0604020202020204" pitchFamily="34" charset="0"/>
              </a:rPr>
              <a:t>Threadripper</a:t>
            </a:r>
            <a:r>
              <a:rPr lang="en-US" altLang="zh-CN" b="0" i="0" dirty="0">
                <a:solidFill>
                  <a:srgbClr val="666666"/>
                </a:solidFill>
                <a:effectLst/>
                <a:latin typeface="Arial" panose="020B0604020202020204" pitchFamily="34" charset="0"/>
              </a:rPr>
              <a:t> PRO 5995WX</a:t>
            </a:r>
            <a:r>
              <a:rPr lang="zh-CN" altLang="en-US" b="0" dirty="0"/>
              <a:t>，</a:t>
            </a:r>
            <a:r>
              <a:rPr lang="en-US" altLang="zh-CN" b="0" dirty="0"/>
              <a:t>64</a:t>
            </a:r>
            <a:r>
              <a:rPr lang="zh-CN" altLang="en-US" b="0" dirty="0"/>
              <a:t>核</a:t>
            </a:r>
            <a:r>
              <a:rPr lang="en-US" altLang="zh-CN" b="0" dirty="0"/>
              <a:t>128</a:t>
            </a:r>
            <a:r>
              <a:rPr lang="zh-CN" altLang="en-US" b="0" dirty="0"/>
              <a:t>线程，</a:t>
            </a:r>
            <a:r>
              <a:rPr lang="en-US" altLang="zh-CN" b="0" dirty="0"/>
              <a:t>7nm</a:t>
            </a:r>
            <a:r>
              <a:rPr lang="zh-CN" altLang="en-US" b="0" dirty="0"/>
              <a:t>工艺，基础频率</a:t>
            </a:r>
            <a:r>
              <a:rPr lang="en-US" altLang="zh-CN" b="0" dirty="0"/>
              <a:t>2.7GHz</a:t>
            </a:r>
            <a:r>
              <a:rPr lang="zh-CN" altLang="en-US" b="0" dirty="0"/>
              <a:t>，最高</a:t>
            </a:r>
            <a:r>
              <a:rPr lang="en-US" altLang="zh-CN" b="0" dirty="0"/>
              <a:t>4.5G</a:t>
            </a:r>
          </a:p>
          <a:p>
            <a:r>
              <a:rPr lang="en-US" altLang="zh-CN" b="0" dirty="0"/>
              <a:t>Ryzen 9 7950X3D</a:t>
            </a:r>
            <a:r>
              <a:rPr lang="zh-CN" altLang="en-US" b="0" dirty="0"/>
              <a:t>，</a:t>
            </a:r>
            <a:r>
              <a:rPr lang="en-US" altLang="zh-CN" sz="1200" b="0" i="0" kern="1200" dirty="0">
                <a:solidFill>
                  <a:schemeClr val="tx1"/>
                </a:solidFill>
                <a:effectLst/>
                <a:latin typeface="+mn-lt"/>
                <a:ea typeface="+mn-ea"/>
                <a:cs typeface="+mn-cs"/>
              </a:rPr>
              <a:t>16 CPU Cores and 32 Threads</a:t>
            </a:r>
            <a:endParaRPr lang="en-US" altLang="zh-CN" b="0" dirty="0"/>
          </a:p>
          <a:p>
            <a:r>
              <a:rPr lang="en-US" altLang="zh-CN" b="0" dirty="0"/>
              <a:t>X Elite </a:t>
            </a:r>
            <a:r>
              <a:rPr lang="en-US" altLang="zh-CN" sz="1200" b="0" i="0" kern="1200" dirty="0">
                <a:solidFill>
                  <a:schemeClr val="tx1"/>
                </a:solidFill>
                <a:effectLst/>
                <a:latin typeface="+mn-lt"/>
                <a:ea typeface="+mn-ea"/>
                <a:cs typeface="+mn-cs"/>
              </a:rPr>
              <a:t>12 high-performance cores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3.8GHz</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dual-core boost up to 4.3GHz</a:t>
            </a:r>
            <a:endParaRPr lang="zh-CN" altLang="en-US" b="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28</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29</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1668098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6959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31615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resource contention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392080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C3_SY1.xaml.cs line376</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951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Tree>
    <p:extLst>
      <p:ext uri="{BB962C8B-B14F-4D97-AF65-F5344CB8AC3E}">
        <p14:creationId xmlns:p14="http://schemas.microsoft.com/office/powerpoint/2010/main" val="4136480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Tree>
    <p:extLst>
      <p:ext uri="{BB962C8B-B14F-4D97-AF65-F5344CB8AC3E}">
        <p14:creationId xmlns:p14="http://schemas.microsoft.com/office/powerpoint/2010/main" val="3976122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35714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46</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2981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74573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17469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36818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23032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2086965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4022368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41581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14359033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4257736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370778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70</a:t>
            </a:fld>
            <a:endParaRPr lang="zh-CN" altLang="en-US"/>
          </a:p>
        </p:txBody>
      </p:sp>
    </p:spTree>
    <p:extLst>
      <p:ext uri="{BB962C8B-B14F-4D97-AF65-F5344CB8AC3E}">
        <p14:creationId xmlns:p14="http://schemas.microsoft.com/office/powerpoint/2010/main" val="10420807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58454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75</a:t>
            </a:fld>
            <a:endParaRPr lang="zh-CN" altLang="en-US"/>
          </a:p>
        </p:txBody>
      </p:sp>
    </p:spTree>
    <p:extLst>
      <p:ext uri="{BB962C8B-B14F-4D97-AF65-F5344CB8AC3E}">
        <p14:creationId xmlns:p14="http://schemas.microsoft.com/office/powerpoint/2010/main" val="3296746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87102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117602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77651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1585627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a:extLst>
              <a:ext uri="{FF2B5EF4-FFF2-40B4-BE49-F238E27FC236}">
                <a16:creationId xmlns:a16="http://schemas.microsoft.com/office/drawing/2014/main" id="{F5739616-9E66-4854-9A55-B541E8B13735}"/>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8" name="文本占位符 2">
            <a:extLst>
              <a:ext uri="{FF2B5EF4-FFF2-40B4-BE49-F238E27FC236}">
                <a16:creationId xmlns:a16="http://schemas.microsoft.com/office/drawing/2014/main" id="{8349880B-97F3-425F-9C9C-7700C7C9D07F}"/>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50510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362"/>
            <a:ext cx="285252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4.5 </a:t>
            </a:r>
            <a:r>
              <a:rPr lang="zh-CN" altLang="en-US" sz="1600" b="1" dirty="0">
                <a:solidFill>
                  <a:srgbClr val="1C4885"/>
                </a:solidFill>
                <a:latin typeface="微软雅黑" panose="020B0503020204020204" pitchFamily="34" charset="-122"/>
                <a:ea typeface="微软雅黑" panose="020B0503020204020204" pitchFamily="34" charset="-122"/>
              </a:rPr>
              <a:t>支持文件系统的存储设备</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3CE37C73-0DFA-4AA5-8F6D-45CDED3FEB72}"/>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AA9DF823-6A31-4043-BB82-A7EB1FC820F5}"/>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355641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
        <p:nvSpPr>
          <p:cNvPr id="3" name="标题占位符 1">
            <a:extLst>
              <a:ext uri="{FF2B5EF4-FFF2-40B4-BE49-F238E27FC236}">
                <a16:creationId xmlns:a16="http://schemas.microsoft.com/office/drawing/2014/main" id="{6132BD86-EE97-4F12-8CB9-B8C2A21E4921}"/>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D8C6C167-AFBD-40EF-B61A-68389289A3DA}"/>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
        <p:nvSpPr>
          <p:cNvPr id="3" name="标题占位符 1">
            <a:extLst>
              <a:ext uri="{FF2B5EF4-FFF2-40B4-BE49-F238E27FC236}">
                <a16:creationId xmlns:a16="http://schemas.microsoft.com/office/drawing/2014/main" id="{A8FEBC50-9A2A-443A-9D65-31B23A7FD986}"/>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7147CC17-BEF7-407F-9D6A-C544F80ECA12}"/>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
        <p:nvSpPr>
          <p:cNvPr id="3" name="标题占位符 1">
            <a:extLst>
              <a:ext uri="{FF2B5EF4-FFF2-40B4-BE49-F238E27FC236}">
                <a16:creationId xmlns:a16="http://schemas.microsoft.com/office/drawing/2014/main" id="{1A30F763-0287-4A14-A1E5-F4AB1ED55946}"/>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C591D13D-965E-46D4-9696-77E879C12524}"/>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
        <p:nvSpPr>
          <p:cNvPr id="3" name="标题占位符 1">
            <a:extLst>
              <a:ext uri="{FF2B5EF4-FFF2-40B4-BE49-F238E27FC236}">
                <a16:creationId xmlns:a16="http://schemas.microsoft.com/office/drawing/2014/main" id="{34056F45-4388-4421-A352-486FA0F6B620}"/>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9FC8BD35-5CCF-4CC2-BE6C-1D89A637C850}"/>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
        <p:nvSpPr>
          <p:cNvPr id="3" name="标题占位符 1">
            <a:extLst>
              <a:ext uri="{FF2B5EF4-FFF2-40B4-BE49-F238E27FC236}">
                <a16:creationId xmlns:a16="http://schemas.microsoft.com/office/drawing/2014/main" id="{9C97F13B-C5BD-4F1E-ACE5-A4EBD86BD4AE}"/>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A95591A7-04FB-42D1-94FC-726C2065CEF3}"/>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灯片编号占位符 4"/>
          <p:cNvSpPr>
            <a:spLocks noGrp="1"/>
          </p:cNvSpPr>
          <p:nvPr/>
        </p:nvSpPr>
        <p:spPr>
          <a:xfrm>
            <a:off x="24549"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cxnSp>
        <p:nvCxnSpPr>
          <p:cNvPr id="9" name="直接连接符 8">
            <a:extLst>
              <a:ext uri="{FF2B5EF4-FFF2-40B4-BE49-F238E27FC236}">
                <a16:creationId xmlns:a16="http://schemas.microsoft.com/office/drawing/2014/main" id="{99CD123B-6F77-4440-BDC9-536524A110BA}"/>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副标题 2">
            <a:extLst>
              <a:ext uri="{FF2B5EF4-FFF2-40B4-BE49-F238E27FC236}">
                <a16:creationId xmlns:a16="http://schemas.microsoft.com/office/drawing/2014/main" id="{25DB50E5-2294-4A31-9065-95056BFD280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3893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创建与启动</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1939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
        <p:nvSpPr>
          <p:cNvPr id="4" name="文本框 3">
            <a:extLst>
              <a:ext uri="{FF2B5EF4-FFF2-40B4-BE49-F238E27FC236}">
                <a16:creationId xmlns:a16="http://schemas.microsoft.com/office/drawing/2014/main" id="{A4A10C0F-2B9D-4E02-8DF1-3B188F09579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91651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4455284" y="1793188"/>
            <a:ext cx="7669227" cy="4347850"/>
          </a:xfrm>
          <a:prstGeom prst="rect">
            <a:avLst/>
          </a:prstGeom>
        </p:spPr>
      </p:pic>
      <p:sp>
        <p:nvSpPr>
          <p:cNvPr id="5" name="矩形 4">
            <a:extLst>
              <a:ext uri="{FF2B5EF4-FFF2-40B4-BE49-F238E27FC236}">
                <a16:creationId xmlns:a16="http://schemas.microsoft.com/office/drawing/2014/main" id="{9D7F4EBF-0923-4B44-814C-85C10FFA3047}"/>
              </a:ext>
            </a:extLst>
          </p:cNvPr>
          <p:cNvSpPr/>
          <p:nvPr/>
        </p:nvSpPr>
        <p:spPr>
          <a:xfrm>
            <a:off x="4309607" y="2740840"/>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C4B88AB-278F-4196-A4E9-4D4D86D0F77D}"/>
              </a:ext>
            </a:extLst>
          </p:cNvPr>
          <p:cNvSpPr/>
          <p:nvPr/>
        </p:nvSpPr>
        <p:spPr>
          <a:xfrm>
            <a:off x="10915651" y="2927758"/>
            <a:ext cx="1042987"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2FD7C96-9D4C-4D04-96D2-2D8EC4303CD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22295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680915" y="521111"/>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1088646"/>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
        <p:nvSpPr>
          <p:cNvPr id="6" name="文本框 5">
            <a:extLst>
              <a:ext uri="{FF2B5EF4-FFF2-40B4-BE49-F238E27FC236}">
                <a16:creationId xmlns:a16="http://schemas.microsoft.com/office/drawing/2014/main" id="{2B9DB584-FD3B-4A35-A8E4-0D91A65845F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5249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
        <p:nvSpPr>
          <p:cNvPr id="5" name="文本框 4">
            <a:extLst>
              <a:ext uri="{FF2B5EF4-FFF2-40B4-BE49-F238E27FC236}">
                <a16:creationId xmlns:a16="http://schemas.microsoft.com/office/drawing/2014/main" id="{7B9F961B-C763-4848-A798-C6637AD3E5F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85776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
        <p:nvSpPr>
          <p:cNvPr id="5" name="文本框 4">
            <a:extLst>
              <a:ext uri="{FF2B5EF4-FFF2-40B4-BE49-F238E27FC236}">
                <a16:creationId xmlns:a16="http://schemas.microsoft.com/office/drawing/2014/main" id="{ADE43926-FCC8-40AC-AA20-BA85F8AE7DEB}"/>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209924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0903"/>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终止与结束</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8560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39ABEA72-4C61-4FEF-9F94-2803905E64A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190937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
        <p:nvSpPr>
          <p:cNvPr id="4" name="文本框 3">
            <a:extLst>
              <a:ext uri="{FF2B5EF4-FFF2-40B4-BE49-F238E27FC236}">
                <a16:creationId xmlns:a16="http://schemas.microsoft.com/office/drawing/2014/main" id="{8FB0514D-9CCA-4143-90DC-5DCF282DE32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2429372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p:blipFill>
        <p:spPr>
          <a:xfrm>
            <a:off x="6135928" y="649210"/>
            <a:ext cx="5966254" cy="3382397"/>
          </a:xfrm>
          <a:prstGeom prst="rect">
            <a:avLst/>
          </a:prstGeom>
        </p:spPr>
      </p:pic>
      <p:sp>
        <p:nvSpPr>
          <p:cNvPr id="7" name="矩形 6">
            <a:extLst>
              <a:ext uri="{FF2B5EF4-FFF2-40B4-BE49-F238E27FC236}">
                <a16:creationId xmlns:a16="http://schemas.microsoft.com/office/drawing/2014/main" id="{0C5ACC4F-B42C-44B0-A7B0-C1B20C37E58D}"/>
              </a:ext>
            </a:extLst>
          </p:cNvPr>
          <p:cNvSpPr/>
          <p:nvPr/>
        </p:nvSpPr>
        <p:spPr>
          <a:xfrm>
            <a:off x="5896776" y="1376883"/>
            <a:ext cx="1419181" cy="2149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4747CD30-EC96-43CD-9029-5F5F10855714}"/>
              </a:ext>
            </a:extLst>
          </p:cNvPr>
          <p:cNvSpPr/>
          <p:nvPr/>
        </p:nvSpPr>
        <p:spPr>
          <a:xfrm>
            <a:off x="11059195" y="2028145"/>
            <a:ext cx="1042987" cy="2149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6741CEC-778B-4B82-8EFE-3503EA70E8B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8626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
        <p:nvSpPr>
          <p:cNvPr id="7" name="文本框 6">
            <a:extLst>
              <a:ext uri="{FF2B5EF4-FFF2-40B4-BE49-F238E27FC236}">
                <a16:creationId xmlns:a16="http://schemas.microsoft.com/office/drawing/2014/main" id="{63C740E4-22C4-4528-8495-F55B6B5AA08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998881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86288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线程的其它属性</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0716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graphicFrame>
        <p:nvGraphicFramePr>
          <p:cNvPr id="2" name="表格 1">
            <a:extLst>
              <a:ext uri="{FF2B5EF4-FFF2-40B4-BE49-F238E27FC236}">
                <a16:creationId xmlns:a16="http://schemas.microsoft.com/office/drawing/2014/main" id="{A322B6A9-7217-4898-9C35-D18387AE985C}"/>
              </a:ext>
            </a:extLst>
          </p:cNvPr>
          <p:cNvGraphicFramePr>
            <a:graphicFrameLocks noGrp="1"/>
          </p:cNvGraphicFramePr>
          <p:nvPr>
            <p:extLst>
              <p:ext uri="{D42A27DB-BD31-4B8C-83A1-F6EECF244321}">
                <p14:modId xmlns:p14="http://schemas.microsoft.com/office/powerpoint/2010/main" val="357061659"/>
              </p:ext>
            </p:extLst>
          </p:nvPr>
        </p:nvGraphicFramePr>
        <p:xfrm>
          <a:off x="2032000" y="2340264"/>
          <a:ext cx="8128000" cy="3757930"/>
        </p:xfrm>
        <a:graphic>
          <a:graphicData uri="http://schemas.openxmlformats.org/drawingml/2006/table">
            <a:tbl>
              <a:tblPr firstRow="1" bandRow="1">
                <a:tableStyleId>{5C22544A-7EE6-4342-B048-85BDC9FD1C3A}</a:tableStyleId>
              </a:tblPr>
              <a:tblGrid>
                <a:gridCol w="1987107">
                  <a:extLst>
                    <a:ext uri="{9D8B030D-6E8A-4147-A177-3AD203B41FA5}">
                      <a16:colId xmlns:a16="http://schemas.microsoft.com/office/drawing/2014/main" val="3731844217"/>
                    </a:ext>
                  </a:extLst>
                </a:gridCol>
                <a:gridCol w="6140893">
                  <a:extLst>
                    <a:ext uri="{9D8B030D-6E8A-4147-A177-3AD203B41FA5}">
                      <a16:colId xmlns:a16="http://schemas.microsoft.com/office/drawing/2014/main" val="368092980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方法名称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541963757"/>
                  </a:ext>
                </a:extLst>
              </a:tr>
              <a:tr h="370840">
                <a:tc>
                  <a:txBody>
                    <a:bodyPr/>
                    <a:lstStyle/>
                    <a:p>
                      <a:r>
                        <a:rPr lang="en-US" altLang="zh-CN" dirty="0">
                          <a:latin typeface="微软雅黑" panose="020B0503020204020204" pitchFamily="34" charset="-122"/>
                          <a:ea typeface="微软雅黑" panose="020B0503020204020204" pitchFamily="34" charset="-122"/>
                        </a:rPr>
                        <a:t>Abort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终止本线程</a:t>
                      </a:r>
                    </a:p>
                  </a:txBody>
                  <a:tcPr/>
                </a:tc>
                <a:extLst>
                  <a:ext uri="{0D108BD9-81ED-4DB2-BD59-A6C34878D82A}">
                    <a16:rowId xmlns:a16="http://schemas.microsoft.com/office/drawing/2014/main" val="3313006458"/>
                  </a:ext>
                </a:extLst>
              </a:tr>
              <a:tr h="370840">
                <a:tc>
                  <a:txBody>
                    <a:bodyPr/>
                    <a:lstStyle/>
                    <a:p>
                      <a:r>
                        <a:rPr lang="en-US" altLang="zh-CN" dirty="0" err="1">
                          <a:latin typeface="微软雅黑" panose="020B0503020204020204" pitchFamily="34" charset="-122"/>
                          <a:ea typeface="微软雅黑" panose="020B0503020204020204" pitchFamily="34" charset="-122"/>
                        </a:rPr>
                        <a:t>GetDomain</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p>
                  </a:txBody>
                  <a:tcPr/>
                </a:tc>
                <a:extLst>
                  <a:ext uri="{0D108BD9-81ED-4DB2-BD59-A6C34878D82A}">
                    <a16:rowId xmlns:a16="http://schemas.microsoft.com/office/drawing/2014/main" val="1922458421"/>
                  </a:ext>
                </a:extLst>
              </a:tr>
              <a:tr h="370840">
                <a:tc>
                  <a:txBody>
                    <a:bodyPr/>
                    <a:lstStyle/>
                    <a:p>
                      <a:r>
                        <a:rPr lang="en-US" altLang="zh-CN" dirty="0" err="1">
                          <a:latin typeface="微软雅黑" panose="020B0503020204020204" pitchFamily="34" charset="-122"/>
                          <a:ea typeface="微软雅黑" panose="020B0503020204020204" pitchFamily="34" charset="-122"/>
                        </a:rPr>
                        <a:t>GetDomainId</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r>
                        <a:rPr lang="en-US" altLang="zh-CN" dirty="0">
                          <a:latin typeface="微软雅黑" panose="020B0503020204020204" pitchFamily="34" charset="-122"/>
                          <a:ea typeface="微软雅黑" panose="020B0503020204020204" pitchFamily="34" charset="-122"/>
                        </a:rPr>
                        <a:t>Id</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22047173"/>
                  </a:ext>
                </a:extLst>
              </a:tr>
              <a:tr h="370840">
                <a:tc>
                  <a:txBody>
                    <a:bodyPr/>
                    <a:lstStyle/>
                    <a:p>
                      <a:r>
                        <a:rPr lang="en-US" altLang="zh-CN" dirty="0">
                          <a:latin typeface="微软雅黑" panose="020B0503020204020204" pitchFamily="34" charset="-122"/>
                          <a:ea typeface="微软雅黑" panose="020B0503020204020204" pitchFamily="34" charset="-122"/>
                        </a:rPr>
                        <a:t>Interrupt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中断处于 </a:t>
                      </a:r>
                      <a:r>
                        <a:rPr lang="en-US" altLang="zh-CN" dirty="0" err="1">
                          <a:latin typeface="微软雅黑" panose="020B0503020204020204" pitchFamily="34" charset="-122"/>
                          <a:ea typeface="微软雅黑" panose="020B0503020204020204" pitchFamily="34" charset="-122"/>
                        </a:rPr>
                        <a:t>WaitSleepJoin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线程状态的线程</a:t>
                      </a:r>
                    </a:p>
                  </a:txBody>
                  <a:tcPr/>
                </a:tc>
                <a:extLst>
                  <a:ext uri="{0D108BD9-81ED-4DB2-BD59-A6C34878D82A}">
                    <a16:rowId xmlns:a16="http://schemas.microsoft.com/office/drawing/2014/main" val="4179266855"/>
                  </a:ext>
                </a:extLst>
              </a:tr>
              <a:tr h="370840">
                <a:tc>
                  <a:txBody>
                    <a:bodyPr/>
                    <a:lstStyle/>
                    <a:p>
                      <a:r>
                        <a:rPr lang="en-US" altLang="zh-CN" dirty="0">
                          <a:latin typeface="微软雅黑" panose="020B0503020204020204" pitchFamily="34" charset="-122"/>
                          <a:ea typeface="微软雅黑" panose="020B0503020204020204" pitchFamily="34" charset="-122"/>
                        </a:rPr>
                        <a:t>Join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已重载。阻塞调用线程，直到某个线程终止时为止</a:t>
                      </a:r>
                    </a:p>
                  </a:txBody>
                  <a:tcPr/>
                </a:tc>
                <a:extLst>
                  <a:ext uri="{0D108BD9-81ED-4DB2-BD59-A6C34878D82A}">
                    <a16:rowId xmlns:a16="http://schemas.microsoft.com/office/drawing/2014/main" val="1555504635"/>
                  </a:ext>
                </a:extLst>
              </a:tr>
              <a:tr h="370840">
                <a:tc>
                  <a:txBody>
                    <a:bodyPr/>
                    <a:lstStyle/>
                    <a:p>
                      <a:r>
                        <a:rPr lang="en-US" altLang="zh-CN" dirty="0">
                          <a:latin typeface="微软雅黑" panose="020B0503020204020204" pitchFamily="34" charset="-122"/>
                          <a:ea typeface="微软雅黑" panose="020B0503020204020204" pitchFamily="34" charset="-122"/>
                        </a:rPr>
                        <a:t>Resume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继续运行已挂起的线程</a:t>
                      </a:r>
                    </a:p>
                  </a:txBody>
                  <a:tcPr/>
                </a:tc>
                <a:extLst>
                  <a:ext uri="{0D108BD9-81ED-4DB2-BD59-A6C34878D82A}">
                    <a16:rowId xmlns:a16="http://schemas.microsoft.com/office/drawing/2014/main" val="2332820234"/>
                  </a:ext>
                </a:extLst>
              </a:tr>
              <a:tr h="370840">
                <a:tc>
                  <a:txBody>
                    <a:bodyPr/>
                    <a:lstStyle/>
                    <a:p>
                      <a:r>
                        <a:rPr lang="en-US" altLang="zh-CN" dirty="0">
                          <a:latin typeface="微软雅黑" panose="020B0503020204020204" pitchFamily="34" charset="-122"/>
                          <a:ea typeface="微软雅黑" panose="020B0503020204020204" pitchFamily="34" charset="-122"/>
                        </a:rPr>
                        <a:t>Start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执行本线程</a:t>
                      </a:r>
                    </a:p>
                  </a:txBody>
                  <a:tcPr/>
                </a:tc>
                <a:extLst>
                  <a:ext uri="{0D108BD9-81ED-4DB2-BD59-A6C34878D82A}">
                    <a16:rowId xmlns:a16="http://schemas.microsoft.com/office/drawing/2014/main" val="3527511794"/>
                  </a:ext>
                </a:extLst>
              </a:tr>
              <a:tr h="370840">
                <a:tc>
                  <a:txBody>
                    <a:bodyPr/>
                    <a:lstStyle/>
                    <a:p>
                      <a:r>
                        <a:rPr lang="en-US" altLang="zh-CN" dirty="0">
                          <a:latin typeface="微软雅黑" panose="020B0503020204020204" pitchFamily="34" charset="-122"/>
                          <a:ea typeface="微软雅黑" panose="020B0503020204020204" pitchFamily="34" charset="-122"/>
                        </a:rPr>
                        <a:t>Suspend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挂起当前线程，如果当前线程已属于挂起状态则不起作用</a:t>
                      </a:r>
                    </a:p>
                  </a:txBody>
                  <a:tcPr/>
                </a:tc>
                <a:extLst>
                  <a:ext uri="{0D108BD9-81ED-4DB2-BD59-A6C34878D82A}">
                    <a16:rowId xmlns:a16="http://schemas.microsoft.com/office/drawing/2014/main" val="2937154791"/>
                  </a:ext>
                </a:extLst>
              </a:tr>
              <a:tr h="370840">
                <a:tc>
                  <a:txBody>
                    <a:bodyPr/>
                    <a:lstStyle/>
                    <a:p>
                      <a:r>
                        <a:rPr lang="en-US" altLang="zh-CN" dirty="0">
                          <a:latin typeface="微软雅黑" panose="020B0503020204020204" pitchFamily="34" charset="-122"/>
                          <a:ea typeface="微软雅黑" panose="020B0503020204020204" pitchFamily="34" charset="-122"/>
                        </a:rPr>
                        <a:t>Sleep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把正在运行的线程挂起一段时间</a:t>
                      </a:r>
                    </a:p>
                  </a:txBody>
                  <a:tcPr/>
                </a:tc>
                <a:extLst>
                  <a:ext uri="{0D108BD9-81ED-4DB2-BD59-A6C34878D82A}">
                    <a16:rowId xmlns:a16="http://schemas.microsoft.com/office/drawing/2014/main" val="3187346368"/>
                  </a:ext>
                </a:extLst>
              </a:tr>
            </a:tbl>
          </a:graphicData>
        </a:graphic>
      </p:graphicFrame>
      <p:sp>
        <p:nvSpPr>
          <p:cNvPr id="3" name="矩形 2">
            <a:extLst>
              <a:ext uri="{FF2B5EF4-FFF2-40B4-BE49-F238E27FC236}">
                <a16:creationId xmlns:a16="http://schemas.microsoft.com/office/drawing/2014/main" id="{ECE0E194-F6C8-476A-8909-D8776BA473F4}"/>
              </a:ext>
            </a:extLst>
          </p:cNvPr>
          <p:cNvSpPr/>
          <p:nvPr/>
        </p:nvSpPr>
        <p:spPr>
          <a:xfrm>
            <a:off x="1041992" y="6160146"/>
            <a:ext cx="11249246" cy="369332"/>
          </a:xfrm>
          <a:prstGeom prst="rect">
            <a:avLst/>
          </a:prstGeom>
        </p:spPr>
        <p:txBody>
          <a:bodyPr wrap="square">
            <a:spAutoFit/>
          </a:bodyPr>
          <a:lstStyle/>
          <a:p>
            <a:r>
              <a:rPr lang="en-US" altLang="zh-CN" sz="1800" dirty="0">
                <a:latin typeface="Consolas" panose="020B0609020204030204" pitchFamily="49" charset="0"/>
              </a:rPr>
              <a:t>https://learn.microsoft.com/en-us/dotnet/api/system.threading.thread </a:t>
            </a:r>
            <a:r>
              <a:rPr lang="zh-CN" altLang="en-US" sz="1800" dirty="0">
                <a:latin typeface="微软雅黑" panose="020B0503020204020204" pitchFamily="34" charset="-122"/>
                <a:ea typeface="微软雅黑" panose="020B0503020204020204" pitchFamily="34" charset="-122"/>
              </a:rPr>
              <a:t>选取</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C#</a:t>
            </a:r>
            <a:endParaRPr lang="zh-CN" altLang="en-US" sz="1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ADDFBF8-D79B-4361-91D2-0C2AEBF7A9F5}"/>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355198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graphicFrame>
        <p:nvGraphicFramePr>
          <p:cNvPr id="2" name="表格 1">
            <a:extLst>
              <a:ext uri="{FF2B5EF4-FFF2-40B4-BE49-F238E27FC236}">
                <a16:creationId xmlns:a16="http://schemas.microsoft.com/office/drawing/2014/main" id="{5EDC230E-77CE-41ED-9C75-8F7EDCA95591}"/>
              </a:ext>
            </a:extLst>
          </p:cNvPr>
          <p:cNvGraphicFramePr>
            <a:graphicFrameLocks noGrp="1"/>
          </p:cNvGraphicFramePr>
          <p:nvPr>
            <p:extLst>
              <p:ext uri="{D42A27DB-BD31-4B8C-83A1-F6EECF244321}">
                <p14:modId xmlns:p14="http://schemas.microsoft.com/office/powerpoint/2010/main" val="641247093"/>
              </p:ext>
            </p:extLst>
          </p:nvPr>
        </p:nvGraphicFramePr>
        <p:xfrm>
          <a:off x="1886687" y="1649523"/>
          <a:ext cx="8418625" cy="4418076"/>
        </p:xfrm>
        <a:graphic>
          <a:graphicData uri="http://schemas.openxmlformats.org/drawingml/2006/table">
            <a:tbl>
              <a:tblPr firstRow="1" bandRow="1">
                <a:tableStyleId>{5C22544A-7EE6-4342-B048-85BDC9FD1C3A}</a:tableStyleId>
              </a:tblPr>
              <a:tblGrid>
                <a:gridCol w="2526064">
                  <a:extLst>
                    <a:ext uri="{9D8B030D-6E8A-4147-A177-3AD203B41FA5}">
                      <a16:colId xmlns:a16="http://schemas.microsoft.com/office/drawing/2014/main" val="3335242699"/>
                    </a:ext>
                  </a:extLst>
                </a:gridCol>
                <a:gridCol w="5892561">
                  <a:extLst>
                    <a:ext uri="{9D8B030D-6E8A-4147-A177-3AD203B41FA5}">
                      <a16:colId xmlns:a16="http://schemas.microsoft.com/office/drawing/2014/main" val="347361505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属性名称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97438488"/>
                  </a:ext>
                </a:extLst>
              </a:tr>
              <a:tr h="370840">
                <a:tc>
                  <a:txBody>
                    <a:bodyPr/>
                    <a:lstStyle/>
                    <a:p>
                      <a:r>
                        <a:rPr lang="en-US" altLang="zh-CN" b="0" dirty="0" err="1">
                          <a:latin typeface="微软雅黑" panose="020B0503020204020204" pitchFamily="34" charset="-122"/>
                          <a:ea typeface="微软雅黑" panose="020B0503020204020204" pitchFamily="34" charset="-122"/>
                        </a:rPr>
                        <a:t>CurrentContext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获取线程正在其中执行的当前上下文</a:t>
                      </a:r>
                    </a:p>
                  </a:txBody>
                  <a:tcPr/>
                </a:tc>
                <a:extLst>
                  <a:ext uri="{0D108BD9-81ED-4DB2-BD59-A6C34878D82A}">
                    <a16:rowId xmlns:a16="http://schemas.microsoft.com/office/drawing/2014/main" val="613715097"/>
                  </a:ext>
                </a:extLst>
              </a:tr>
              <a:tr h="370840">
                <a:tc>
                  <a:txBody>
                    <a:bodyPr/>
                    <a:lstStyle/>
                    <a:p>
                      <a:r>
                        <a:rPr lang="en-US" altLang="zh-CN" b="0" dirty="0" err="1">
                          <a:latin typeface="微软雅黑" panose="020B0503020204020204" pitchFamily="34" charset="-122"/>
                          <a:ea typeface="微软雅黑" panose="020B0503020204020204" pitchFamily="34" charset="-122"/>
                        </a:rPr>
                        <a:t>CurrentThread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获取当前正在运行的线程</a:t>
                      </a:r>
                    </a:p>
                  </a:txBody>
                  <a:tcPr/>
                </a:tc>
                <a:extLst>
                  <a:ext uri="{0D108BD9-81ED-4DB2-BD59-A6C34878D82A}">
                    <a16:rowId xmlns:a16="http://schemas.microsoft.com/office/drawing/2014/main" val="131415144"/>
                  </a:ext>
                </a:extLst>
              </a:tr>
              <a:tr h="370840">
                <a:tc>
                  <a:txBody>
                    <a:bodyPr/>
                    <a:lstStyle/>
                    <a:p>
                      <a:r>
                        <a:rPr lang="en-US" altLang="zh-CN" b="0" dirty="0" err="1">
                          <a:latin typeface="微软雅黑" panose="020B0503020204020204" pitchFamily="34" charset="-122"/>
                          <a:ea typeface="微软雅黑" panose="020B0503020204020204" pitchFamily="34" charset="-122"/>
                        </a:rPr>
                        <a:t>ExecutionContext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a:t>
                      </a:r>
                      <a:r>
                        <a:rPr lang="en-US" altLang="zh-CN" b="0" dirty="0" err="1">
                          <a:latin typeface="微软雅黑" panose="020B0503020204020204" pitchFamily="34" charset="-122"/>
                          <a:ea typeface="微软雅黑" panose="020B0503020204020204" pitchFamily="34" charset="-122"/>
                        </a:rPr>
                        <a:t>ExecutionContext</a:t>
                      </a:r>
                      <a:r>
                        <a:rPr lang="zh-CN" altLang="en-US" b="0" dirty="0">
                          <a:latin typeface="微软雅黑" panose="020B0503020204020204" pitchFamily="34" charset="-122"/>
                          <a:ea typeface="微软雅黑" panose="020B0503020204020204" pitchFamily="34" charset="-122"/>
                        </a:rPr>
                        <a:t>对象，该对象包含有关当前线程的各种上下文的信息</a:t>
                      </a:r>
                    </a:p>
                  </a:txBody>
                  <a:tcPr/>
                </a:tc>
                <a:extLst>
                  <a:ext uri="{0D108BD9-81ED-4DB2-BD59-A6C34878D82A}">
                    <a16:rowId xmlns:a16="http://schemas.microsoft.com/office/drawing/2014/main" val="1337599727"/>
                  </a:ext>
                </a:extLst>
              </a:tr>
              <a:tr h="370840">
                <a:tc>
                  <a:txBody>
                    <a:bodyPr/>
                    <a:lstStyle/>
                    <a:p>
                      <a:r>
                        <a:rPr lang="en-US" altLang="zh-CN" b="0" dirty="0" err="1">
                          <a:latin typeface="微软雅黑" panose="020B0503020204020204" pitchFamily="34" charset="-122"/>
                          <a:ea typeface="微软雅黑" panose="020B0503020204020204" pitchFamily="34" charset="-122"/>
                        </a:rPr>
                        <a:t>IsAlive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获取一个值，该值指示当前线程的执行状态</a:t>
                      </a:r>
                    </a:p>
                  </a:txBody>
                  <a:tcPr/>
                </a:tc>
                <a:extLst>
                  <a:ext uri="{0D108BD9-81ED-4DB2-BD59-A6C34878D82A}">
                    <a16:rowId xmlns:a16="http://schemas.microsoft.com/office/drawing/2014/main" val="496540248"/>
                  </a:ext>
                </a:extLst>
              </a:tr>
              <a:tr h="370840">
                <a:tc>
                  <a:txBody>
                    <a:bodyPr/>
                    <a:lstStyle/>
                    <a:p>
                      <a:r>
                        <a:rPr lang="en-US" altLang="zh-CN" b="0" dirty="0" err="1">
                          <a:latin typeface="微软雅黑" panose="020B0503020204020204" pitchFamily="34" charset="-122"/>
                          <a:ea typeface="微软雅黑" panose="020B0503020204020204" pitchFamily="34" charset="-122"/>
                        </a:rPr>
                        <a:t>IsBackground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获取或设置一个值，该值指示某个线程是否为后台线程</a:t>
                      </a:r>
                    </a:p>
                  </a:txBody>
                  <a:tcPr/>
                </a:tc>
                <a:extLst>
                  <a:ext uri="{0D108BD9-81ED-4DB2-BD59-A6C34878D82A}">
                    <a16:rowId xmlns:a16="http://schemas.microsoft.com/office/drawing/2014/main" val="3441002146"/>
                  </a:ext>
                </a:extLst>
              </a:tr>
              <a:tr h="370840">
                <a:tc>
                  <a:txBody>
                    <a:bodyPr/>
                    <a:lstStyle/>
                    <a:p>
                      <a:r>
                        <a:rPr lang="en-US" altLang="zh-CN" b="0" dirty="0" err="1">
                          <a:latin typeface="微软雅黑" panose="020B0503020204020204" pitchFamily="34" charset="-122"/>
                          <a:ea typeface="微软雅黑" panose="020B0503020204020204" pitchFamily="34" charset="-122"/>
                        </a:rPr>
                        <a:t>IsThreadPoolThread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获取一个值，该值指示线程是否属于托管线程池</a:t>
                      </a:r>
                    </a:p>
                  </a:txBody>
                  <a:tcPr/>
                </a:tc>
                <a:extLst>
                  <a:ext uri="{0D108BD9-81ED-4DB2-BD59-A6C34878D82A}">
                    <a16:rowId xmlns:a16="http://schemas.microsoft.com/office/drawing/2014/main" val="139721547"/>
                  </a:ext>
                </a:extLst>
              </a:tr>
              <a:tr h="370840">
                <a:tc>
                  <a:txBody>
                    <a:bodyPr/>
                    <a:lstStyle/>
                    <a:p>
                      <a:r>
                        <a:rPr lang="en-US" altLang="zh-CN" b="0" dirty="0" err="1">
                          <a:latin typeface="微软雅黑" panose="020B0503020204020204" pitchFamily="34" charset="-122"/>
                          <a:ea typeface="微软雅黑" panose="020B0503020204020204" pitchFamily="34" charset="-122"/>
                        </a:rPr>
                        <a:t>ManagedThreadId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获取当前托管线程的唯一标识符</a:t>
                      </a:r>
                    </a:p>
                  </a:txBody>
                  <a:tcPr/>
                </a:tc>
                <a:extLst>
                  <a:ext uri="{0D108BD9-81ED-4DB2-BD59-A6C34878D82A}">
                    <a16:rowId xmlns:a16="http://schemas.microsoft.com/office/drawing/2014/main" val="3186558174"/>
                  </a:ext>
                </a:extLst>
              </a:tr>
              <a:tr h="370840">
                <a:tc>
                  <a:txBody>
                    <a:bodyPr/>
                    <a:lstStyle/>
                    <a:p>
                      <a:r>
                        <a:rPr lang="en-US" altLang="zh-CN" b="0" dirty="0">
                          <a:latin typeface="微软雅黑" panose="020B0503020204020204" pitchFamily="34" charset="-122"/>
                          <a:ea typeface="微软雅黑" panose="020B0503020204020204" pitchFamily="34" charset="-122"/>
                        </a:rPr>
                        <a:t>Name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获取或设置线程的名称</a:t>
                      </a:r>
                    </a:p>
                  </a:txBody>
                  <a:tcPr/>
                </a:tc>
                <a:extLst>
                  <a:ext uri="{0D108BD9-81ED-4DB2-BD59-A6C34878D82A}">
                    <a16:rowId xmlns:a16="http://schemas.microsoft.com/office/drawing/2014/main" val="171765863"/>
                  </a:ext>
                </a:extLst>
              </a:tr>
              <a:tr h="370840">
                <a:tc>
                  <a:txBody>
                    <a:bodyPr/>
                    <a:lstStyle/>
                    <a:p>
                      <a:r>
                        <a:rPr lang="en-US" altLang="zh-CN" b="0" dirty="0">
                          <a:latin typeface="微软雅黑" panose="020B0503020204020204" pitchFamily="34" charset="-122"/>
                          <a:ea typeface="微软雅黑" panose="020B0503020204020204" pitchFamily="34" charset="-122"/>
                        </a:rPr>
                        <a:t>Priority</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获取或设置一个值，该值指示线程的调度优先级</a:t>
                      </a:r>
                    </a:p>
                  </a:txBody>
                  <a:tcPr/>
                </a:tc>
                <a:extLst>
                  <a:ext uri="{0D108BD9-81ED-4DB2-BD59-A6C34878D82A}">
                    <a16:rowId xmlns:a16="http://schemas.microsoft.com/office/drawing/2014/main" val="1077941533"/>
                  </a:ext>
                </a:extLst>
              </a:tr>
              <a:tr h="370840">
                <a:tc>
                  <a:txBody>
                    <a:bodyPr/>
                    <a:lstStyle/>
                    <a:p>
                      <a:r>
                        <a:rPr lang="en-US" altLang="zh-CN" b="0" dirty="0" err="1">
                          <a:latin typeface="微软雅黑" panose="020B0503020204020204" pitchFamily="34" charset="-122"/>
                          <a:ea typeface="微软雅黑" panose="020B0503020204020204" pitchFamily="34" charset="-122"/>
                        </a:rPr>
                        <a:t>ThreadState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获取一个值，该值包含当前线程的状态</a:t>
                      </a:r>
                    </a:p>
                  </a:txBody>
                  <a:tcPr/>
                </a:tc>
                <a:extLst>
                  <a:ext uri="{0D108BD9-81ED-4DB2-BD59-A6C34878D82A}">
                    <a16:rowId xmlns:a16="http://schemas.microsoft.com/office/drawing/2014/main" val="3604783540"/>
                  </a:ext>
                </a:extLst>
              </a:tr>
            </a:tbl>
          </a:graphicData>
        </a:graphic>
      </p:graphicFrame>
      <p:sp>
        <p:nvSpPr>
          <p:cNvPr id="4" name="文本框 3">
            <a:extLst>
              <a:ext uri="{FF2B5EF4-FFF2-40B4-BE49-F238E27FC236}">
                <a16:creationId xmlns:a16="http://schemas.microsoft.com/office/drawing/2014/main" id="{EF81CC70-1FB5-483C-8387-E33D361F4DC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19615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6162365" y="2056549"/>
            <a:ext cx="5954237" cy="3375585"/>
          </a:xfrm>
          <a:prstGeom prst="rect">
            <a:avLst/>
          </a:prstGeom>
        </p:spPr>
      </p:pic>
      <p:sp>
        <p:nvSpPr>
          <p:cNvPr id="5" name="矩形 4">
            <a:extLst>
              <a:ext uri="{FF2B5EF4-FFF2-40B4-BE49-F238E27FC236}">
                <a16:creationId xmlns:a16="http://schemas.microsoft.com/office/drawing/2014/main" id="{2C4CD2B7-3D78-44C7-832B-B874FC5113BE}"/>
              </a:ext>
            </a:extLst>
          </p:cNvPr>
          <p:cNvSpPr/>
          <p:nvPr/>
        </p:nvSpPr>
        <p:spPr>
          <a:xfrm>
            <a:off x="6029637" y="2769415"/>
            <a:ext cx="1121258"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C42DE91-B912-4042-A98A-C140FB6CCB7A}"/>
              </a:ext>
            </a:extLst>
          </p:cNvPr>
          <p:cNvSpPr/>
          <p:nvPr/>
        </p:nvSpPr>
        <p:spPr>
          <a:xfrm>
            <a:off x="11158538" y="3120639"/>
            <a:ext cx="857250" cy="30836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755BB0A-692E-4277-BFBD-77F397CE5B2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89897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graphicFrame>
        <p:nvGraphicFramePr>
          <p:cNvPr id="4" name="表格 3">
            <a:extLst>
              <a:ext uri="{FF2B5EF4-FFF2-40B4-BE49-F238E27FC236}">
                <a16:creationId xmlns:a16="http://schemas.microsoft.com/office/drawing/2014/main" id="{FE201E4A-38A1-4384-BBC4-C93D53E39F85}"/>
              </a:ext>
            </a:extLst>
          </p:cNvPr>
          <p:cNvGraphicFramePr>
            <a:graphicFrameLocks noGrp="1"/>
          </p:cNvGraphicFramePr>
          <p:nvPr>
            <p:extLst>
              <p:ext uri="{D42A27DB-BD31-4B8C-83A1-F6EECF244321}">
                <p14:modId xmlns:p14="http://schemas.microsoft.com/office/powerpoint/2010/main" val="2841579706"/>
              </p:ext>
            </p:extLst>
          </p:nvPr>
        </p:nvGraphicFramePr>
        <p:xfrm>
          <a:off x="1845874" y="3080093"/>
          <a:ext cx="8500252" cy="3107817"/>
        </p:xfrm>
        <a:graphic>
          <a:graphicData uri="http://schemas.openxmlformats.org/drawingml/2006/table">
            <a:tbl>
              <a:tblPr firstRow="1" bandRow="1">
                <a:tableStyleId>{5C22544A-7EE6-4342-B048-85BDC9FD1C3A}</a:tableStyleId>
              </a:tblPr>
              <a:tblGrid>
                <a:gridCol w="2071936">
                  <a:extLst>
                    <a:ext uri="{9D8B030D-6E8A-4147-A177-3AD203B41FA5}">
                      <a16:colId xmlns:a16="http://schemas.microsoft.com/office/drawing/2014/main" val="3154505206"/>
                    </a:ext>
                  </a:extLst>
                </a:gridCol>
                <a:gridCol w="6428316">
                  <a:extLst>
                    <a:ext uri="{9D8B030D-6E8A-4147-A177-3AD203B41FA5}">
                      <a16:colId xmlns:a16="http://schemas.microsoft.com/office/drawing/2014/main" val="194025266"/>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成员名称</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999031553"/>
                  </a:ext>
                </a:extLst>
              </a:tr>
              <a:tr h="370840">
                <a:tc>
                  <a:txBody>
                    <a:bodyPr/>
                    <a:lstStyle/>
                    <a:p>
                      <a:r>
                        <a:rPr lang="en-US" altLang="zh-CN" dirty="0">
                          <a:latin typeface="微软雅黑" panose="020B0503020204020204" pitchFamily="34" charset="-122"/>
                          <a:ea typeface="微软雅黑" panose="020B0503020204020204" pitchFamily="34" charset="-122"/>
                        </a:rPr>
                        <a:t>Lowest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安排在具有任何其它优先级的线程之后</a:t>
                      </a:r>
                    </a:p>
                  </a:txBody>
                  <a:tcPr/>
                </a:tc>
                <a:extLst>
                  <a:ext uri="{0D108BD9-81ED-4DB2-BD59-A6C34878D82A}">
                    <a16:rowId xmlns:a16="http://schemas.microsoft.com/office/drawing/2014/main" val="3232363943"/>
                  </a:ext>
                </a:extLst>
              </a:tr>
              <a:tr h="370840">
                <a:tc>
                  <a:txBody>
                    <a:bodyPr/>
                    <a:lstStyle/>
                    <a:p>
                      <a:r>
                        <a:rPr lang="en-US" altLang="zh-CN" dirty="0" err="1">
                          <a:latin typeface="微软雅黑" panose="020B0503020204020204" pitchFamily="34" charset="-122"/>
                          <a:ea typeface="微软雅黑" panose="020B0503020204020204" pitchFamily="34" charset="-122"/>
                        </a:rPr>
                        <a:t>BelowNormal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Lowest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640876962"/>
                  </a:ext>
                </a:extLst>
              </a:tr>
              <a:tr h="370840">
                <a:tc>
                  <a:txBody>
                    <a:bodyPr/>
                    <a:lstStyle/>
                    <a:p>
                      <a:r>
                        <a:rPr lang="en-US" altLang="zh-CN" dirty="0">
                          <a:latin typeface="微软雅黑" panose="020B0503020204020204" pitchFamily="34" charset="-122"/>
                          <a:ea typeface="微软雅黑" panose="020B0503020204020204" pitchFamily="34" charset="-122"/>
                        </a:rPr>
                        <a:t>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默认选择。可以将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err="1">
                          <a:latin typeface="微软雅黑" panose="020B0503020204020204" pitchFamily="34" charset="-122"/>
                          <a:ea typeface="微软雅黑" panose="020B0503020204020204" pitchFamily="34" charset="-122"/>
                        </a:rPr>
                        <a:t>AboveNormaI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err="1">
                          <a:latin typeface="微软雅黑" panose="020B0503020204020204" pitchFamily="34" charset="-122"/>
                          <a:ea typeface="微软雅黑" panose="020B0503020204020204" pitchFamily="34" charset="-122"/>
                        </a:rPr>
                        <a:t>BelowNormal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3867001458"/>
                  </a:ext>
                </a:extLst>
              </a:tr>
              <a:tr h="370840">
                <a:tc>
                  <a:txBody>
                    <a:bodyPr/>
                    <a:lstStyle/>
                    <a:p>
                      <a:r>
                        <a:rPr lang="en-US" altLang="zh-CN" dirty="0" err="1">
                          <a:latin typeface="微软雅黑" panose="020B0503020204020204" pitchFamily="34" charset="-122"/>
                          <a:ea typeface="微软雅黑" panose="020B0503020204020204" pitchFamily="34" charset="-122"/>
                        </a:rPr>
                        <a:t>AboveNormal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Highest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96866061"/>
                  </a:ext>
                </a:extLst>
              </a:tr>
              <a:tr h="370840">
                <a:tc>
                  <a:txBody>
                    <a:bodyPr/>
                    <a:lstStyle/>
                    <a:p>
                      <a:r>
                        <a:rPr lang="en-US" altLang="zh-CN" dirty="0">
                          <a:latin typeface="微软雅黑" panose="020B0503020204020204" pitchFamily="34" charset="-122"/>
                          <a:ea typeface="微软雅黑" panose="020B0503020204020204" pitchFamily="34" charset="-122"/>
                        </a:rPr>
                        <a:t>Highest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安排在具有任何其它优先级的线程之前</a:t>
                      </a:r>
                    </a:p>
                  </a:txBody>
                  <a:tcPr/>
                </a:tc>
                <a:extLst>
                  <a:ext uri="{0D108BD9-81ED-4DB2-BD59-A6C34878D82A}">
                    <a16:rowId xmlns:a16="http://schemas.microsoft.com/office/drawing/2014/main" val="1747788523"/>
                  </a:ext>
                </a:extLst>
              </a:tr>
            </a:tbl>
          </a:graphicData>
        </a:graphic>
      </p:graphicFrame>
      <p:sp>
        <p:nvSpPr>
          <p:cNvPr id="5" name="文本框 4">
            <a:extLst>
              <a:ext uri="{FF2B5EF4-FFF2-40B4-BE49-F238E27FC236}">
                <a16:creationId xmlns:a16="http://schemas.microsoft.com/office/drawing/2014/main" id="{D69E709F-E5F2-4459-8DED-A89C4E3B710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706382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3372477"/>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开发与应用</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3250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838200" y="1261835"/>
            <a:ext cx="10834688" cy="5345113"/>
          </a:xfrm>
        </p:spPr>
        <p:txBody>
          <a:bodyPr>
            <a:normAutofit fontScale="925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 5995WX</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C36925CF-6157-4C1E-99F4-8BAB86D61DE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2396508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
        <p:nvSpPr>
          <p:cNvPr id="4" name="文本框 3">
            <a:extLst>
              <a:ext uri="{FF2B5EF4-FFF2-40B4-BE49-F238E27FC236}">
                <a16:creationId xmlns:a16="http://schemas.microsoft.com/office/drawing/2014/main" id="{B1F1B0A7-A4F9-4901-B593-FF73F6E577A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4048757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
        <p:nvSpPr>
          <p:cNvPr id="17" name="文本框 16">
            <a:extLst>
              <a:ext uri="{FF2B5EF4-FFF2-40B4-BE49-F238E27FC236}">
                <a16:creationId xmlns:a16="http://schemas.microsoft.com/office/drawing/2014/main" id="{1580F7AF-8269-4DF7-9C8E-2E370AA35DD7}"/>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33817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350653" y="5526435"/>
            <a:ext cx="6121585" cy="707886"/>
          </a:xfrm>
          <a:prstGeom prst="rect">
            <a:avLst/>
          </a:prstGeom>
          <a:no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第</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5</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周周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下午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14:00-17:00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B302</a:t>
            </a: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线程应用场合</a:t>
            </a:r>
          </a:p>
        </p:txBody>
      </p:sp>
      <p:sp>
        <p:nvSpPr>
          <p:cNvPr id="25604" name="Rectangle 3"/>
          <p:cNvSpPr>
            <a:spLocks noGrp="1" noChangeArrowheads="1"/>
          </p:cNvSpPr>
          <p:nvPr>
            <p:ph idx="9"/>
          </p:nvPr>
        </p:nvSpPr>
        <p:spPr>
          <a:xfrm>
            <a:off x="2986088" y="1964531"/>
            <a:ext cx="8367711" cy="4498742"/>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B5D53B1-B7FB-427C-8F30-731166780227}"/>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
        <p:nvSpPr>
          <p:cNvPr id="2" name="矩形 1">
            <a:extLst>
              <a:ext uri="{FF2B5EF4-FFF2-40B4-BE49-F238E27FC236}">
                <a16:creationId xmlns:a16="http://schemas.microsoft.com/office/drawing/2014/main" id="{EEAFA9E5-D656-4248-A7B2-8391A04CE99B}"/>
              </a:ext>
            </a:extLst>
          </p:cNvPr>
          <p:cNvSpPr/>
          <p:nvPr/>
        </p:nvSpPr>
        <p:spPr>
          <a:xfrm>
            <a:off x="1201551" y="5564655"/>
            <a:ext cx="9788898" cy="400110"/>
          </a:xfrm>
          <a:prstGeom prst="rect">
            <a:avLst/>
          </a:prstGeom>
        </p:spPr>
        <p:txBody>
          <a:bodyPr wrap="none">
            <a:spAutoFit/>
          </a:bodyPr>
          <a:lstStyle/>
          <a:p>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https://learn.microsoft.com/en-us/windows/win32/fileio/i-o-completion-ports</a:t>
            </a:r>
            <a:endParaRPr lang="zh-CN" altLang="en-US" sz="2000"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26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normAutofit/>
          </a:bodyPr>
          <a:lstStyle/>
          <a:p>
            <a:pPr eaLnBrk="1" hangingPunct="1"/>
            <a:r>
              <a:rPr lang="zh-CN" altLang="en-US" dirty="0"/>
              <a:t>线程缺点</a:t>
            </a:r>
          </a:p>
        </p:txBody>
      </p:sp>
      <p:sp>
        <p:nvSpPr>
          <p:cNvPr id="26628" name="Rectangle 3"/>
          <p:cNvSpPr>
            <a:spLocks noGrp="1" noChangeArrowheads="1"/>
          </p:cNvSpPr>
          <p:nvPr>
            <p:ph idx="9"/>
          </p:nvPr>
        </p:nvSpPr>
        <p:spPr/>
        <p:txBody>
          <a:bodyPr>
            <a:norm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
        <p:nvSpPr>
          <p:cNvPr id="4" name="文本框 3">
            <a:extLst>
              <a:ext uri="{FF2B5EF4-FFF2-40B4-BE49-F238E27FC236}">
                <a16:creationId xmlns:a16="http://schemas.microsoft.com/office/drawing/2014/main" id="{C95C26E5-D35C-4FEC-876D-BD8271BF64F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
        <p:nvSpPr>
          <p:cNvPr id="5" name="矩形 4">
            <a:extLst>
              <a:ext uri="{FF2B5EF4-FFF2-40B4-BE49-F238E27FC236}">
                <a16:creationId xmlns:a16="http://schemas.microsoft.com/office/drawing/2014/main" id="{89F83166-0B6C-44DA-B2A6-5CDF29693BF9}"/>
              </a:ext>
            </a:extLst>
          </p:cNvPr>
          <p:cNvSpPr/>
          <p:nvPr/>
        </p:nvSpPr>
        <p:spPr>
          <a:xfrm>
            <a:off x="2857517" y="5578832"/>
            <a:ext cx="6476966" cy="400110"/>
          </a:xfrm>
          <a:prstGeom prst="rect">
            <a:avLst/>
          </a:prstGeom>
        </p:spPr>
        <p:txBody>
          <a:bodyPr wrap="none">
            <a:spAutoFit/>
          </a:bodyPr>
          <a:lstStyle/>
          <a:p>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fibers / coroutine: see principleWindows_extra.pptx</a:t>
            </a:r>
            <a:endParaRPr lang="zh-CN" altLang="en-US" sz="2000"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6319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idx="9"/>
          </p:nvPr>
        </p:nvSpPr>
        <p:spPr/>
        <p:txBody>
          <a:bodyPr>
            <a:normAutofit lnSpcReduction="1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https://open-cas.github.io/cache_line.html</a:t>
            </a: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p:txBody>
      </p:sp>
      <p:sp>
        <p:nvSpPr>
          <p:cNvPr id="4" name="文本框 3">
            <a:extLst>
              <a:ext uri="{FF2B5EF4-FFF2-40B4-BE49-F238E27FC236}">
                <a16:creationId xmlns:a16="http://schemas.microsoft.com/office/drawing/2014/main" id="{B327E38C-2166-424C-A29C-89229958508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1987470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633171978"/>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25920" y="2515539"/>
            <a:ext cx="5725336"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25214" y="7641"/>
              <a:ext cx="555674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3.2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线程跨域访问</a:t>
              </a:r>
            </a:p>
          </p:txBody>
        </p:sp>
      </p:grpSp>
    </p:spTree>
    <p:extLst>
      <p:ext uri="{BB962C8B-B14F-4D97-AF65-F5344CB8AC3E}">
        <p14:creationId xmlns:p14="http://schemas.microsoft.com/office/powerpoint/2010/main" val="35183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安全标准的前提下，实现从一个线程成功地访问另一个线程创建的控件，要使用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96726127"/>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25920" y="3608540"/>
            <a:ext cx="5725336"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25214" y="7641"/>
              <a:ext cx="555674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3.3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a:t>
              </a:r>
              <a:r>
                <a:rPr lang="zh-CN" altLang="en-US" sz="2800" dirty="0">
                  <a:solidFill>
                    <a:srgbClr val="FFC000"/>
                  </a:solidFill>
                  <a:latin typeface="微软雅黑" panose="020B0503020204020204" pitchFamily="34" charset="-122"/>
                  <a:ea typeface="微软雅黑" panose="020B0503020204020204" pitchFamily="34" charset="-122"/>
                </a:rPr>
                <a:t>同步与异步</a:t>
              </a:r>
              <a:endPar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78557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idx="4294967295"/>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无期限</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33000"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007734"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364495"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953606"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46904"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46712"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94398"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868232"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p:blipFill>
        <p:spPr>
          <a:xfrm>
            <a:off x="5473913" y="693075"/>
            <a:ext cx="6622671" cy="3754534"/>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异步方法由多个线程并行运行，所以执行速度快，但并不是线性增长的（资源争用 </a:t>
            </a:r>
            <a:r>
              <a:rPr lang="en-US" altLang="zh-CN" sz="1800" dirty="0">
                <a:solidFill>
                  <a:srgbClr val="002060"/>
                </a:solidFill>
                <a:latin typeface="微软雅黑" panose="020B0503020204020204" pitchFamily="34" charset="-122"/>
                <a:ea typeface="微软雅黑" panose="020B0503020204020204" pitchFamily="34" charset="-122"/>
              </a:rPr>
              <a:t>resource contention</a:t>
            </a:r>
            <a:r>
              <a:rPr lang="zh-CN" altLang="en-US" sz="1800" dirty="0">
                <a:solidFill>
                  <a:srgbClr val="002060"/>
                </a:solidFill>
                <a:latin typeface="微软雅黑" panose="020B0503020204020204" pitchFamily="34" charset="-122"/>
                <a:ea typeface="微软雅黑" panose="020B0503020204020204" pitchFamily="34" charset="-122"/>
              </a:rPr>
              <a:t>）。多线程也不是越多越好，只有多个独立的任务同时运行，才能加快速度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11" name="矩形 10">
            <a:extLst>
              <a:ext uri="{FF2B5EF4-FFF2-40B4-BE49-F238E27FC236}">
                <a16:creationId xmlns:a16="http://schemas.microsoft.com/office/drawing/2014/main" id="{F2B790E2-B627-44D2-8EAD-71F889E29D5B}"/>
              </a:ext>
            </a:extLst>
          </p:cNvPr>
          <p:cNvSpPr/>
          <p:nvPr/>
        </p:nvSpPr>
        <p:spPr>
          <a:xfrm>
            <a:off x="5252582" y="1500238"/>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DF180F80-33FC-43E9-883A-A2E78E90E412}"/>
              </a:ext>
            </a:extLst>
          </p:cNvPr>
          <p:cNvSpPr/>
          <p:nvPr/>
        </p:nvSpPr>
        <p:spPr>
          <a:xfrm>
            <a:off x="11053597" y="2421731"/>
            <a:ext cx="1042987" cy="378619"/>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64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47352" y="1422535"/>
            <a:ext cx="5675330" cy="856322"/>
            <a:chOff x="1583817" y="2683"/>
            <a:chExt cx="5698143" cy="594281"/>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32387" y="2683"/>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800" kern="1200" dirty="0">
                  <a:solidFill>
                    <a:srgbClr val="FFC000"/>
                  </a:solidFill>
                  <a:latin typeface="微软雅黑" panose="020B0503020204020204" pitchFamily="34" charset="-122"/>
                  <a:ea typeface="微软雅黑" panose="020B0503020204020204" pitchFamily="34" charset="-122"/>
                </a:rPr>
                <a:t>  3.1 </a:t>
              </a:r>
              <a:r>
                <a:rPr lang="zh-CN" altLang="en-US" sz="2800" kern="1200" dirty="0">
                  <a:solidFill>
                    <a:srgbClr val="FFC000"/>
                  </a:solidFill>
                  <a:latin typeface="微软雅黑" panose="020B0503020204020204" pitchFamily="34" charset="-122"/>
                  <a:ea typeface="微软雅黑" panose="020B0503020204020204" pitchFamily="34" charset="-122"/>
                </a:rPr>
                <a:t>线程及其创建过程</a:t>
              </a: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sz="1400" dirty="0">
                <a:solidFill>
                  <a:srgbClr val="008000"/>
                </a:solidFill>
                <a:latin typeface="微软雅黑" panose="020B0503020204020204" pitchFamily="34" charset="-122"/>
                <a:ea typeface="微软雅黑" panose="020B0503020204020204" pitchFamily="34" charset="-122"/>
              </a:rPr>
              <a:t>// </a:t>
            </a:r>
            <a:r>
              <a:rPr lang="zh-CN" altLang="en-US" sz="1400" dirty="0">
                <a:solidFill>
                  <a:srgbClr val="008000"/>
                </a:solidFill>
                <a:latin typeface="微软雅黑" panose="020B0503020204020204" pitchFamily="34" charset="-122"/>
                <a:ea typeface="微软雅黑" panose="020B0503020204020204" pitchFamily="34" charset="-122"/>
              </a:rPr>
              <a:t>定义一个回调</a:t>
            </a:r>
            <a:endParaRPr lang="en-US" altLang="zh-CN" sz="1400" dirty="0">
              <a:solidFill>
                <a:srgbClr val="008000"/>
              </a:solidFill>
              <a:latin typeface="微软雅黑" panose="020B0503020204020204" pitchFamily="34" charset="-122"/>
              <a:ea typeface="微软雅黑" panose="020B0503020204020204" pitchFamily="34"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sz="1400" dirty="0">
                <a:solidFill>
                  <a:srgbClr val="008000"/>
                </a:solidFill>
                <a:latin typeface="微软雅黑" panose="020B0503020204020204" pitchFamily="34" charset="-122"/>
                <a:ea typeface="微软雅黑" panose="020B0503020204020204" pitchFamily="34" charset="-122"/>
              </a:rPr>
              <a:t>// </a:t>
            </a:r>
            <a:r>
              <a:rPr lang="zh-CN" altLang="en-US" sz="1400" dirty="0">
                <a:solidFill>
                  <a:srgbClr val="008000"/>
                </a:solidFill>
                <a:latin typeface="微软雅黑" panose="020B0503020204020204" pitchFamily="34" charset="-122"/>
                <a:ea typeface="微软雅黑" panose="020B0503020204020204" pitchFamily="34" charset="-122"/>
              </a:rPr>
              <a:t>异步调用回调</a:t>
            </a:r>
            <a:endParaRPr lang="zh-CN" altLang="en-US" dirty="0">
              <a:solidFill>
                <a:schemeClr val="bg1"/>
              </a:solidFill>
              <a:latin typeface="微软雅黑" panose="020B0503020204020204" pitchFamily="34" charset="-122"/>
              <a:ea typeface="微软雅黑" panose="020B0503020204020204" pitchFamily="34" charset="-122"/>
            </a:endParaRPr>
          </a:p>
          <a:p>
            <a:r>
              <a:rPr lang="en-US" altLang="zh-CN" sz="1400" dirty="0">
                <a:solidFill>
                  <a:srgbClr val="0000FF"/>
                </a:solidFill>
                <a:latin typeface="Cascadia Mono" panose="020B0609020000020004" pitchFamily="49" charset="0"/>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6144632" y="588682"/>
            <a:ext cx="5996629" cy="3399618"/>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
        <p:nvSpPr>
          <p:cNvPr id="13" name="矩形 12">
            <a:extLst>
              <a:ext uri="{FF2B5EF4-FFF2-40B4-BE49-F238E27FC236}">
                <a16:creationId xmlns:a16="http://schemas.microsoft.com/office/drawing/2014/main" id="{09B3995D-1770-4EAA-98C0-E37FED86E577}"/>
              </a:ext>
            </a:extLst>
          </p:cNvPr>
          <p:cNvSpPr/>
          <p:nvPr/>
        </p:nvSpPr>
        <p:spPr>
          <a:xfrm>
            <a:off x="6096000" y="1295524"/>
            <a:ext cx="1006769"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96ADE963-E306-443B-B279-E143A2CAC663}"/>
              </a:ext>
            </a:extLst>
          </p:cNvPr>
          <p:cNvSpPr/>
          <p:nvPr/>
        </p:nvSpPr>
        <p:spPr>
          <a:xfrm>
            <a:off x="11187112" y="2507453"/>
            <a:ext cx="902328" cy="18573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13D6597-BFF2-4B1A-A147-71B6472F35AF}"/>
              </a:ext>
            </a:extLst>
          </p:cNvPr>
          <p:cNvSpPr txBox="1"/>
          <p:nvPr/>
        </p:nvSpPr>
        <p:spPr>
          <a:xfrm>
            <a:off x="107989" y="3042940"/>
            <a:ext cx="2920961" cy="307777"/>
          </a:xfrm>
          <a:prstGeom prst="rect">
            <a:avLst/>
          </a:prstGeom>
          <a:noFill/>
        </p:spPr>
        <p:txBody>
          <a:bodyPr wrap="square">
            <a:spAutoFit/>
          </a:bodyPr>
          <a:lstStyle/>
          <a:p>
            <a:r>
              <a:rPr lang="en-US" altLang="zh-CN" dirty="0">
                <a:solidFill>
                  <a:schemeClr val="accent5">
                    <a:lumMod val="50000"/>
                  </a:schemeClr>
                </a:solidFill>
                <a:latin typeface="Consolas" panose="020B0609020204030204" pitchFamily="49" charset="0"/>
              </a:rPr>
              <a:t>C3_SY1.xaml.cs __line__376</a:t>
            </a:r>
          </a:p>
        </p:txBody>
      </p:sp>
    </p:spTree>
    <p:extLst>
      <p:ext uri="{BB962C8B-B14F-4D97-AF65-F5344CB8AC3E}">
        <p14:creationId xmlns:p14="http://schemas.microsoft.com/office/powerpoint/2010/main" val="3709385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750722186"/>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140180" y="4694398"/>
            <a:ext cx="5911077" cy="863466"/>
            <a:chOff x="1583817" y="2683"/>
            <a:chExt cx="5698144"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669535" y="7641"/>
              <a:ext cx="561242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3.4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线程间同步模式</a:t>
              </a: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通信机制</a:t>
              </a:r>
            </a:p>
          </p:txBody>
        </p:sp>
      </p:grpSp>
    </p:spTree>
    <p:extLst>
      <p:ext uri="{BB962C8B-B14F-4D97-AF65-F5344CB8AC3E}">
        <p14:creationId xmlns:p14="http://schemas.microsoft.com/office/powerpoint/2010/main" val="34420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0933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xfrm>
            <a:off x="838200" y="531777"/>
            <a:ext cx="10515600" cy="623258"/>
          </a:xfrm>
          <a:prstGeom prst="rect">
            <a:avLst/>
          </a:prstGeom>
          <a:noFill/>
        </p:spPr>
        <p:txBody>
          <a:bodyPr wrap="square" rtlCol="0">
            <a:spAutoFit/>
          </a:bodyPr>
          <a:lstStyle/>
          <a:p>
            <a:r>
              <a:rPr lang="en-US" altLang="zh-CN" sz="4000" dirty="0"/>
              <a:t>3.4 </a:t>
            </a:r>
            <a:r>
              <a:rPr lang="zh-CN" altLang="en-US" sz="4000" dirty="0"/>
              <a:t>线程间同步模式</a:t>
            </a:r>
            <a:r>
              <a:rPr lang="en-US" altLang="zh-CN" sz="4000" dirty="0"/>
              <a:t>/</a:t>
            </a:r>
            <a:r>
              <a:rPr lang="zh-CN" altLang="en-US" sz="4000" dirty="0"/>
              <a:t>通信机制</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F6E9D5A8-5C4E-460E-B7FE-B52F79437D38}"/>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9983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4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同步模式</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232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4203615"/>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2348862"/>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3054369"/>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2321847"/>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1556264"/>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2516200"/>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p:txBody>
          <a:bodyPr>
            <a:normAutofit/>
          </a:bodyPr>
          <a:lstStyle/>
          <a:p>
            <a:r>
              <a:rPr lang="zh-CN" altLang="en-US" dirty="0"/>
              <a:t>线程间同步模式</a:t>
            </a:r>
          </a:p>
        </p:txBody>
      </p:sp>
      <p:sp>
        <p:nvSpPr>
          <p:cNvPr id="21" name="圆角矩形 20"/>
          <p:cNvSpPr/>
          <p:nvPr/>
        </p:nvSpPr>
        <p:spPr>
          <a:xfrm>
            <a:off x="7065123" y="1992979"/>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256294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5115038"/>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2205680"/>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2449522"/>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43108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248961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780959"/>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3173002"/>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3091491"/>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3764825"/>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4310827"/>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9929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1582737"/>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375210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803366"/>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4290852"/>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3924832" y="5880475"/>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A9A4531C-C432-4077-854E-72A9A1C75B29}"/>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2441449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3267792"/>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1967597"/>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2636545"/>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3479591"/>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3456752"/>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4231411"/>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4231411"/>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2495426"/>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4305608"/>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2495426"/>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3164374"/>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3496266"/>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4204585"/>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3459489"/>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文本框 23">
            <a:extLst>
              <a:ext uri="{FF2B5EF4-FFF2-40B4-BE49-F238E27FC236}">
                <a16:creationId xmlns:a16="http://schemas.microsoft.com/office/drawing/2014/main" id="{0A02937E-78EB-4E44-96B6-50ED217F551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3159266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idx="9"/>
          </p:nvPr>
        </p:nvSpPr>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254526" y="4957916"/>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4671066" y="3464607"/>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3781902" y="3933973"/>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8479046" y="5079567"/>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287831" y="3321425"/>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199459" y="4089789"/>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6598692" y="4586038"/>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611325" y="5020632"/>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3920106" y="460216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111351" y="5531157"/>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5588671" y="5194736"/>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640689" y="1139003"/>
            <a:ext cx="11010396"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5B8BC43-FEEB-4D73-A18B-C88A449B36F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149645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p:txBody>
          <a:bodyPr>
            <a:normAutofit/>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idx="9"/>
          </p:nvPr>
        </p:nvSpPr>
        <p:spPr/>
        <p:txBody>
          <a:bodyPr>
            <a:normAutofit/>
          </a:body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 采用 </a:t>
            </a:r>
            <a:r>
              <a:rPr lang="en-US" altLang="zh-CN" sz="2400" dirty="0" err="1">
                <a:latin typeface="微软雅黑" panose="020B0503020204020204" pitchFamily="34" charset="-122"/>
                <a:ea typeface="微软雅黑" panose="020B0503020204020204" pitchFamily="34" charset="-122"/>
              </a:rPr>
              <a:t>IsOut</a:t>
            </a:r>
            <a:r>
              <a:rPr lang="en-US" altLang="zh-CN" sz="2400" dirty="0">
                <a:latin typeface="微软雅黑" panose="020B0503020204020204" pitchFamily="34" charset="-122"/>
                <a:ea typeface="微软雅黑" panose="020B0503020204020204" pitchFamily="34" charset="-122"/>
              </a:rPr>
              <a:t> + Sleep </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endParaRPr lang="en-US" altLang="zh-CN" sz="2400" dirty="0"/>
          </a:p>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A6008EF-4501-4268-973F-165CDF866BD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1659867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38938"/>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低级事件对象</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6267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36361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r>
              <a:rPr lang="en-US" altLang="zh-CN" sz="4000" dirty="0"/>
              <a:t>3.1 </a:t>
            </a:r>
            <a:r>
              <a:rPr lang="zh-CN" altLang="en-US" sz="4000" dirty="0"/>
              <a:t>线程及其创建过程</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15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p:txBody>
          <a:bodyPr/>
          <a:lstStyle/>
          <a:p>
            <a:pPr eaLnBrk="1" hangingPunct="1"/>
            <a:r>
              <a:rPr lang="zh-CN" altLang="en-US" dirty="0"/>
              <a:t>低级事件对象</a:t>
            </a:r>
          </a:p>
        </p:txBody>
      </p:sp>
      <p:sp>
        <p:nvSpPr>
          <p:cNvPr id="54276" name="Rectangle 3"/>
          <p:cNvSpPr>
            <a:spLocks noGrp="1" noChangeArrowheads="1"/>
          </p:cNvSpPr>
          <p:nvPr>
            <p:ph idx="9"/>
          </p:nvPr>
        </p:nvSpPr>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4909998"/>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4909998"/>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3799775"/>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5F464DD-F1D1-44FC-A71B-4A05B9A491B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Tree>
    <p:extLst>
      <p:ext uri="{BB962C8B-B14F-4D97-AF65-F5344CB8AC3E}">
        <p14:creationId xmlns:p14="http://schemas.microsoft.com/office/powerpoint/2010/main" val="912985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下箭头 18"/>
          <p:cNvSpPr/>
          <p:nvPr/>
        </p:nvSpPr>
        <p:spPr>
          <a:xfrm rot="16200000">
            <a:off x="4813316" y="388592"/>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13800"/>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836514"/>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676259"/>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848833"/>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825565"/>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560100"/>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08849"/>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155978"/>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825564"/>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776474"/>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779658"/>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07871"/>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579498"/>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540018"/>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184919"/>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469239"/>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144639"/>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872518"/>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424655"/>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889252"/>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
        <p:nvSpPr>
          <p:cNvPr id="39" name="文本框 38">
            <a:extLst>
              <a:ext uri="{FF2B5EF4-FFF2-40B4-BE49-F238E27FC236}">
                <a16:creationId xmlns:a16="http://schemas.microsoft.com/office/drawing/2014/main" id="{081901F2-C6C6-4480-9214-70814CC2768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
        <p:nvSpPr>
          <p:cNvPr id="4" name="标题 3">
            <a:extLst>
              <a:ext uri="{FF2B5EF4-FFF2-40B4-BE49-F238E27FC236}">
                <a16:creationId xmlns:a16="http://schemas.microsoft.com/office/drawing/2014/main" id="{EEB0D228-0721-4F8C-A875-59F9FE1E5654}"/>
              </a:ext>
            </a:extLst>
          </p:cNvPr>
          <p:cNvSpPr>
            <a:spLocks noGrp="1"/>
          </p:cNvSpPr>
          <p:nvPr>
            <p:ph type="title" idx="4294967295"/>
          </p:nvPr>
        </p:nvSpPr>
        <p:spPr/>
        <p:txBody>
          <a:bodyPr/>
          <a:lstStyle/>
          <a:p>
            <a:r>
              <a:rPr lang="en-US" altLang="zh-CN" dirty="0" err="1"/>
              <a:t>WaitOne</a:t>
            </a:r>
            <a:r>
              <a:rPr lang="zh-CN" altLang="en-US" dirty="0"/>
              <a:t>与</a:t>
            </a:r>
            <a:r>
              <a:rPr lang="en-US" altLang="zh-CN" dirty="0"/>
              <a:t>Sleep</a:t>
            </a:r>
            <a:r>
              <a:rPr lang="zh-CN" altLang="en-US" dirty="0"/>
              <a:t>比较</a:t>
            </a:r>
          </a:p>
        </p:txBody>
      </p:sp>
      <p:sp>
        <p:nvSpPr>
          <p:cNvPr id="3" name="标注: 弯曲线形 2">
            <a:extLst>
              <a:ext uri="{FF2B5EF4-FFF2-40B4-BE49-F238E27FC236}">
                <a16:creationId xmlns:a16="http://schemas.microsoft.com/office/drawing/2014/main" id="{6923DB80-AC25-4B78-8D9E-C9F3793102DD}"/>
              </a:ext>
            </a:extLst>
          </p:cNvPr>
          <p:cNvSpPr/>
          <p:nvPr/>
        </p:nvSpPr>
        <p:spPr>
          <a:xfrm>
            <a:off x="6785260" y="1350848"/>
            <a:ext cx="2320807" cy="325411"/>
          </a:xfrm>
          <a:prstGeom prst="borderCallout2">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err="1">
                <a:solidFill>
                  <a:srgbClr val="002060"/>
                </a:solidFill>
                <a:latin typeface="微软雅黑" panose="020B0503020204020204" pitchFamily="34" charset="-122"/>
                <a:ea typeface="微软雅黑" panose="020B0503020204020204" pitchFamily="34" charset="-122"/>
              </a:rPr>
              <a:t>ManualResetEvent</a:t>
            </a:r>
            <a:r>
              <a:rPr lang="en-US" altLang="zh-CN" sz="1200" dirty="0">
                <a:solidFill>
                  <a:srgbClr val="002060"/>
                </a:solidFill>
                <a:latin typeface="微软雅黑" panose="020B0503020204020204" pitchFamily="34" charset="-122"/>
                <a:ea typeface="微软雅黑" panose="020B0503020204020204" pitchFamily="34" charset="-122"/>
              </a:rPr>
              <a:t> </a:t>
            </a:r>
            <a:r>
              <a:rPr lang="zh-CN" altLang="en-US" sz="1200" dirty="0">
                <a:solidFill>
                  <a:srgbClr val="002060"/>
                </a:solidFill>
                <a:latin typeface="微软雅黑" panose="020B0503020204020204" pitchFamily="34" charset="-122"/>
                <a:ea typeface="微软雅黑" panose="020B0503020204020204" pitchFamily="34" charset="-122"/>
              </a:rPr>
              <a:t>返回 </a:t>
            </a:r>
            <a:r>
              <a:rPr lang="en-US" altLang="zh-CN" sz="1200" dirty="0">
                <a:solidFill>
                  <a:srgbClr val="002060"/>
                </a:solidFill>
                <a:latin typeface="微软雅黑" panose="020B0503020204020204" pitchFamily="34" charset="-122"/>
                <a:ea typeface="微软雅黑" panose="020B0503020204020204" pitchFamily="34" charset="-122"/>
              </a:rPr>
              <a:t>TRUE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0" name="标注: 弯曲线形 39">
            <a:extLst>
              <a:ext uri="{FF2B5EF4-FFF2-40B4-BE49-F238E27FC236}">
                <a16:creationId xmlns:a16="http://schemas.microsoft.com/office/drawing/2014/main" id="{075C4C36-70B7-496D-B206-8F3AD4BDCE28}"/>
              </a:ext>
            </a:extLst>
          </p:cNvPr>
          <p:cNvSpPr/>
          <p:nvPr/>
        </p:nvSpPr>
        <p:spPr>
          <a:xfrm>
            <a:off x="9745864" y="2350121"/>
            <a:ext cx="2320807" cy="325411"/>
          </a:xfrm>
          <a:prstGeom prst="borderCallout2">
            <a:avLst>
              <a:gd name="adj1" fmla="val 18750"/>
              <a:gd name="adj2" fmla="val -8333"/>
              <a:gd name="adj3" fmla="val 18750"/>
              <a:gd name="adj4" fmla="val -16667"/>
              <a:gd name="adj5" fmla="val 132104"/>
              <a:gd name="adj6" fmla="val -27120"/>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err="1">
                <a:solidFill>
                  <a:srgbClr val="002060"/>
                </a:solidFill>
                <a:latin typeface="微软雅黑" panose="020B0503020204020204" pitchFamily="34" charset="-122"/>
                <a:ea typeface="微软雅黑" panose="020B0503020204020204" pitchFamily="34" charset="-122"/>
              </a:rPr>
              <a:t>ManualResetEvent</a:t>
            </a:r>
            <a:r>
              <a:rPr lang="en-US" altLang="zh-CN" sz="1200" dirty="0">
                <a:solidFill>
                  <a:srgbClr val="002060"/>
                </a:solidFill>
                <a:latin typeface="微软雅黑" panose="020B0503020204020204" pitchFamily="34" charset="-122"/>
                <a:ea typeface="微软雅黑" panose="020B0503020204020204" pitchFamily="34" charset="-122"/>
              </a:rPr>
              <a:t> </a:t>
            </a:r>
            <a:r>
              <a:rPr lang="zh-CN" altLang="en-US" sz="1200" dirty="0">
                <a:solidFill>
                  <a:srgbClr val="002060"/>
                </a:solidFill>
                <a:latin typeface="微软雅黑" panose="020B0503020204020204" pitchFamily="34" charset="-122"/>
                <a:ea typeface="微软雅黑" panose="020B0503020204020204" pitchFamily="34" charset="-122"/>
              </a:rPr>
              <a:t>返回 </a:t>
            </a:r>
            <a:r>
              <a:rPr lang="en-US" altLang="zh-CN" sz="1200" dirty="0">
                <a:solidFill>
                  <a:srgbClr val="002060"/>
                </a:solidFill>
                <a:latin typeface="微软雅黑" panose="020B0503020204020204" pitchFamily="34" charset="-122"/>
                <a:ea typeface="微软雅黑" panose="020B0503020204020204" pitchFamily="34" charset="-122"/>
              </a:rPr>
              <a:t>FALSE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8777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p:txBody>
          <a:bodyPr>
            <a:normAutofit/>
          </a:bodyPr>
          <a:lstStyle/>
          <a:p>
            <a:pPr eaLnBrk="1" hangingPunct="1"/>
            <a:r>
              <a:rPr lang="zh-CN" altLang="en-US" dirty="0"/>
              <a:t>工作线程运行逻辑</a:t>
            </a:r>
          </a:p>
        </p:txBody>
      </p:sp>
      <p:sp>
        <p:nvSpPr>
          <p:cNvPr id="8" name="圆角矩形 7"/>
          <p:cNvSpPr/>
          <p:nvPr/>
        </p:nvSpPr>
        <p:spPr>
          <a:xfrm>
            <a:off x="1680173" y="2861372"/>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3647469" y="3559793"/>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6799897" y="4030527"/>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5928965" y="4145380"/>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680173" y="4968001"/>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3630378" y="5579359"/>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6814771" y="4968001"/>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5928966" y="5059203"/>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3630379" y="2027426"/>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065905" y="1407322"/>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1680173" y="132900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C850DF7-C417-44D3-B0A7-62C5C1445C5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Tree>
    <p:extLst>
      <p:ext uri="{BB962C8B-B14F-4D97-AF65-F5344CB8AC3E}">
        <p14:creationId xmlns:p14="http://schemas.microsoft.com/office/powerpoint/2010/main" val="473269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092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线程间同步通信</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51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785812" y="1340362"/>
            <a:ext cx="10567988" cy="2552981"/>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p:txBody>
          <a:bodyPr>
            <a:normAutofit/>
          </a:bodyPr>
          <a:lstStyle/>
          <a:p>
            <a:pPr eaLnBrk="1" hangingPunct="1"/>
            <a:r>
              <a:rPr lang="zh-CN" altLang="en-US" dirty="0"/>
              <a:t>工作线程间的通信</a:t>
            </a:r>
          </a:p>
        </p:txBody>
      </p:sp>
      <p:sp>
        <p:nvSpPr>
          <p:cNvPr id="57348" name="Rectangle 3"/>
          <p:cNvSpPr>
            <a:spLocks noGrp="1" noChangeArrowheads="1"/>
          </p:cNvSpPr>
          <p:nvPr>
            <p:ph idx="9"/>
          </p:nvPr>
        </p:nvSpPr>
        <p:spPr/>
        <p:txBody>
          <a:bodyPr>
            <a:normAutofit/>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8AEAA22-CE18-45AD-A7C3-2EC1C3A42DB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1720877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p:txBody>
          <a:bodyPr>
            <a:normAutofit/>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idx="9"/>
          </p:nvPr>
        </p:nvSpPr>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25722" y="1326533"/>
            <a:ext cx="10747141"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3B46988-D8C6-4F24-8C7A-DDEEEEFA7E9B}"/>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3812047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p:txBody>
          <a:bodyPr/>
          <a:lstStyle/>
          <a:p>
            <a:pPr eaLnBrk="1" hangingPunct="1"/>
            <a:r>
              <a:rPr lang="zh-CN" altLang="en-US" dirty="0"/>
              <a:t>具有与关系的同步方式</a:t>
            </a:r>
          </a:p>
        </p:txBody>
      </p:sp>
      <p:sp>
        <p:nvSpPr>
          <p:cNvPr id="58372" name="Rectangle 3"/>
          <p:cNvSpPr>
            <a:spLocks noGrp="1" noChangeArrowheads="1"/>
          </p:cNvSpPr>
          <p:nvPr>
            <p:ph idx="9"/>
          </p:nvPr>
        </p:nvSpPr>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6" name="Picture 2">
            <a:extLst>
              <a:ext uri="{FF2B5EF4-FFF2-40B4-BE49-F238E27FC236}">
                <a16:creationId xmlns:a16="http://schemas.microsoft.com/office/drawing/2014/main" id="{65497F67-B060-475B-AA05-6DFB91185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8895"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338F98-74DD-4187-B5F2-17652CE2A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7B286E2-C242-4417-BFDF-1830730DD2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0149"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7E7FE91-2403-4543-9717-CD6ACC751A09}"/>
              </a:ext>
            </a:extLst>
          </p:cNvPr>
          <p:cNvSpPr txBox="1"/>
          <p:nvPr/>
        </p:nvSpPr>
        <p:spPr>
          <a:xfrm>
            <a:off x="3308895" y="5501626"/>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A</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9657C7C-6D1D-4ABA-907C-622E036704B6}"/>
              </a:ext>
            </a:extLst>
          </p:cNvPr>
          <p:cNvSpPr txBox="1"/>
          <p:nvPr/>
        </p:nvSpPr>
        <p:spPr>
          <a:xfrm>
            <a:off x="5360149" y="5501626"/>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B</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93A71BF-3509-4D4E-9E05-4AE31C4F78A1}"/>
              </a:ext>
            </a:extLst>
          </p:cNvPr>
          <p:cNvSpPr txBox="1"/>
          <p:nvPr/>
        </p:nvSpPr>
        <p:spPr>
          <a:xfrm>
            <a:off x="7411403" y="5502363"/>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C</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0D8CC40A-E4C1-4896-B1AA-CEF5972A7D3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1429842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p:txBody>
          <a:bodyPr/>
          <a:lstStyle/>
          <a:p>
            <a:pPr eaLnBrk="1" hangingPunct="1"/>
            <a:r>
              <a:rPr lang="zh-CN" altLang="en-US" dirty="0"/>
              <a:t>具有或关系的同步方式</a:t>
            </a:r>
          </a:p>
        </p:txBody>
      </p:sp>
      <p:sp>
        <p:nvSpPr>
          <p:cNvPr id="59396" name="Rectangle 3"/>
          <p:cNvSpPr>
            <a:spLocks noGrp="1" noChangeArrowheads="1"/>
          </p:cNvSpPr>
          <p:nvPr>
            <p:ph idx="9"/>
          </p:nvPr>
        </p:nvSpPr>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 name="Picture 2">
            <a:extLst>
              <a:ext uri="{FF2B5EF4-FFF2-40B4-BE49-F238E27FC236}">
                <a16:creationId xmlns:a16="http://schemas.microsoft.com/office/drawing/2014/main" id="{48FE31F4-B929-4594-AE7C-FC7E75287A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2871784"/>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0FFE88E-0EB6-4E0D-92A6-DFB734B45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8895" y="2959296"/>
            <a:ext cx="1162049" cy="2396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97606F7-B577-4AFB-8150-B494C85AE8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0149" y="2959296"/>
            <a:ext cx="1162049" cy="23967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0683600-EFBC-4F08-A02D-33B010A20875}"/>
              </a:ext>
            </a:extLst>
          </p:cNvPr>
          <p:cNvSpPr txBox="1"/>
          <p:nvPr/>
        </p:nvSpPr>
        <p:spPr>
          <a:xfrm>
            <a:off x="3308895" y="572308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甲门</a:t>
            </a:r>
          </a:p>
        </p:txBody>
      </p:sp>
      <p:sp>
        <p:nvSpPr>
          <p:cNvPr id="9" name="文本框 8">
            <a:extLst>
              <a:ext uri="{FF2B5EF4-FFF2-40B4-BE49-F238E27FC236}">
                <a16:creationId xmlns:a16="http://schemas.microsoft.com/office/drawing/2014/main" id="{4E724228-EB60-48F5-A5F0-E985DD307A22}"/>
              </a:ext>
            </a:extLst>
          </p:cNvPr>
          <p:cNvSpPr txBox="1"/>
          <p:nvPr/>
        </p:nvSpPr>
        <p:spPr>
          <a:xfrm>
            <a:off x="5360149" y="572308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乙门</a:t>
            </a:r>
          </a:p>
        </p:txBody>
      </p:sp>
      <p:sp>
        <p:nvSpPr>
          <p:cNvPr id="10" name="文本框 9">
            <a:extLst>
              <a:ext uri="{FF2B5EF4-FFF2-40B4-BE49-F238E27FC236}">
                <a16:creationId xmlns:a16="http://schemas.microsoft.com/office/drawing/2014/main" id="{D4E151FC-3F4C-48EC-BFF1-A4D997454914}"/>
              </a:ext>
            </a:extLst>
          </p:cNvPr>
          <p:cNvSpPr txBox="1"/>
          <p:nvPr/>
        </p:nvSpPr>
        <p:spPr>
          <a:xfrm>
            <a:off x="7411403" y="5723819"/>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丙门</a:t>
            </a:r>
          </a:p>
        </p:txBody>
      </p:sp>
      <p:sp>
        <p:nvSpPr>
          <p:cNvPr id="11" name="文本框 10">
            <a:extLst>
              <a:ext uri="{FF2B5EF4-FFF2-40B4-BE49-F238E27FC236}">
                <a16:creationId xmlns:a16="http://schemas.microsoft.com/office/drawing/2014/main" id="{B7925E9F-2C75-42ED-87BF-B24388D19AD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3697090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1360" y="3633293"/>
            <a:ext cx="2192320"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p:blipFill>
        <p:spPr>
          <a:xfrm>
            <a:off x="2936700" y="1353373"/>
            <a:ext cx="9010650" cy="5108331"/>
          </a:xfrm>
          <a:prstGeom prst="rect">
            <a:avLst/>
          </a:prstGeom>
        </p:spPr>
      </p:pic>
      <p:sp>
        <p:nvSpPr>
          <p:cNvPr id="5" name="矩形 4">
            <a:extLst>
              <a:ext uri="{FF2B5EF4-FFF2-40B4-BE49-F238E27FC236}">
                <a16:creationId xmlns:a16="http://schemas.microsoft.com/office/drawing/2014/main" id="{B80F01EA-4F54-42D4-A557-D16DCB8CDC8A}"/>
              </a:ext>
            </a:extLst>
          </p:cNvPr>
          <p:cNvSpPr/>
          <p:nvPr/>
        </p:nvSpPr>
        <p:spPr>
          <a:xfrm>
            <a:off x="2922412" y="2790851"/>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81E5120-89E8-49CD-B529-ADF001572BA1}"/>
              </a:ext>
            </a:extLst>
          </p:cNvPr>
          <p:cNvSpPr/>
          <p:nvPr/>
        </p:nvSpPr>
        <p:spPr>
          <a:xfrm>
            <a:off x="10587037" y="2443166"/>
            <a:ext cx="1150143" cy="157162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5D73E82-F963-46C5-B778-071CE0D5BB5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
        <p:nvSpPr>
          <p:cNvPr id="8" name="标题 7">
            <a:extLst>
              <a:ext uri="{FF2B5EF4-FFF2-40B4-BE49-F238E27FC236}">
                <a16:creationId xmlns:a16="http://schemas.microsoft.com/office/drawing/2014/main" id="{A7886B1A-691D-456E-BF70-FC48086695EC}"/>
              </a:ext>
            </a:extLst>
          </p:cNvPr>
          <p:cNvSpPr>
            <a:spLocks noGrp="1"/>
          </p:cNvSpPr>
          <p:nvPr>
            <p:ph type="title" idx="4294967295"/>
          </p:nvPr>
        </p:nvSpPr>
        <p:spPr/>
        <p:txBody>
          <a:bodyPr/>
          <a:lstStyle/>
          <a:p>
            <a:r>
              <a:rPr lang="zh-CN" altLang="en-US" dirty="0"/>
              <a:t>使用事件的抓屏程序</a:t>
            </a:r>
          </a:p>
        </p:txBody>
      </p:sp>
    </p:spTree>
    <p:extLst>
      <p:ext uri="{BB962C8B-B14F-4D97-AF65-F5344CB8AC3E}">
        <p14:creationId xmlns:p14="http://schemas.microsoft.com/office/powerpoint/2010/main" val="1733561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0396794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36256" y="5781654"/>
            <a:ext cx="5715000"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669536" y="7641"/>
              <a:ext cx="5479747"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3.5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线程的同步与死锁</a:t>
              </a:r>
            </a:p>
          </p:txBody>
        </p:sp>
      </p:grpSp>
    </p:spTree>
    <p:extLst>
      <p:ext uri="{BB962C8B-B14F-4D97-AF65-F5344CB8AC3E}">
        <p14:creationId xmlns:p14="http://schemas.microsoft.com/office/powerpoint/2010/main" val="110717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4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 </a:t>
            </a:r>
            <a:r>
              <a:rPr lang="zh-CN" altLang="en-US" sz="2800" kern="0" noProof="0" dirty="0">
                <a:solidFill>
                  <a:schemeClr val="accent2">
                    <a:lumMod val="75000"/>
                  </a:schemeClr>
                </a:solidFill>
                <a:latin typeface="微软雅黑" panose="020B0503020204020204" pitchFamily="34" charset="-122"/>
                <a:ea typeface="微软雅黑" panose="020B0503020204020204" pitchFamily="34" charset="-122"/>
              </a:rPr>
              <a:t>综述</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7526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0933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120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xfrm>
            <a:off x="838200" y="531777"/>
            <a:ext cx="10515600" cy="623258"/>
          </a:xfrm>
          <a:prstGeom prst="rect">
            <a:avLst/>
          </a:prstGeom>
          <a:noFill/>
        </p:spPr>
        <p:txBody>
          <a:bodyPr wrap="square" rtlCol="0">
            <a:spAutoFit/>
          </a:bodyPr>
          <a:lstStyle/>
          <a:p>
            <a:r>
              <a:rPr lang="en-US" altLang="zh-CN" sz="4000" dirty="0"/>
              <a:t>3.5 </a:t>
            </a:r>
            <a:r>
              <a:rPr lang="zh-CN" altLang="en-US" sz="4000" dirty="0"/>
              <a:t>线程的同步与死锁</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2DE56F5F-61D0-4169-B4A4-73B2320DBB0A}"/>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352147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5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资源争用与死锁</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9058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normAutofit/>
          </a:bodyPr>
          <a:lstStyle/>
          <a:p>
            <a:pPr eaLnBrk="1" hangingPunct="1"/>
            <a:r>
              <a:rPr lang="zh-CN" altLang="en-US" dirty="0"/>
              <a:t>线程同步与死锁</a:t>
            </a:r>
          </a:p>
        </p:txBody>
      </p:sp>
      <p:sp>
        <p:nvSpPr>
          <p:cNvPr id="30724" name="Rectangle 3"/>
          <p:cNvSpPr>
            <a:spLocks noGrp="1" noChangeArrowheads="1"/>
          </p:cNvSpPr>
          <p:nvPr>
            <p:ph idx="9"/>
          </p:nvPr>
        </p:nvSpPr>
        <p:spPr/>
        <p:txBody>
          <a:bodyPr>
            <a:normAutofit/>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777240" y="1340363"/>
            <a:ext cx="10629900" cy="330783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E5FEBF2-2A8E-4DC0-B874-98C4ACA9B79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.5.1</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资源争用与死锁</a:t>
            </a:r>
          </a:p>
        </p:txBody>
      </p:sp>
    </p:spTree>
    <p:extLst>
      <p:ext uri="{BB962C8B-B14F-4D97-AF65-F5344CB8AC3E}">
        <p14:creationId xmlns:p14="http://schemas.microsoft.com/office/powerpoint/2010/main" val="25847528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3869675" y="1314657"/>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
        <p:nvSpPr>
          <p:cNvPr id="7" name="文本框 6">
            <a:extLst>
              <a:ext uri="{FF2B5EF4-FFF2-40B4-BE49-F238E27FC236}">
                <a16:creationId xmlns:a16="http://schemas.microsoft.com/office/drawing/2014/main" id="{ED7B1AAD-C1C4-4863-8EFB-12570E25B53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.5.1</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资源争用与死锁</a:t>
            </a:r>
          </a:p>
        </p:txBody>
      </p:sp>
    </p:spTree>
    <p:extLst>
      <p:ext uri="{BB962C8B-B14F-4D97-AF65-F5344CB8AC3E}">
        <p14:creationId xmlns:p14="http://schemas.microsoft.com/office/powerpoint/2010/main" val="36025576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4051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资源同步访问控制</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1922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p:txBody>
          <a:bodyPr>
            <a:normAutofit/>
          </a:bodyPr>
          <a:lstStyle/>
          <a:p>
            <a:pPr eaLnBrk="1" hangingPunct="1"/>
            <a:r>
              <a:rPr lang="zh-CN" altLang="en-US" dirty="0"/>
              <a:t>同步资源访问控制</a:t>
            </a:r>
          </a:p>
        </p:txBody>
      </p:sp>
      <p:pic>
        <p:nvPicPr>
          <p:cNvPr id="3" name="图片 2">
            <a:extLst>
              <a:ext uri="{FF2B5EF4-FFF2-40B4-BE49-F238E27FC236}">
                <a16:creationId xmlns:a16="http://schemas.microsoft.com/office/drawing/2014/main" id="{1D719792-942B-44B8-AA4D-742B307F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143" y="3770049"/>
            <a:ext cx="6285714" cy="1476190"/>
          </a:xfrm>
          <a:prstGeom prst="rect">
            <a:avLst/>
          </a:prstGeom>
        </p:spPr>
      </p:pic>
      <p:pic>
        <p:nvPicPr>
          <p:cNvPr id="5" name="图片 4">
            <a:extLst>
              <a:ext uri="{FF2B5EF4-FFF2-40B4-BE49-F238E27FC236}">
                <a16:creationId xmlns:a16="http://schemas.microsoft.com/office/drawing/2014/main" id="{569A0B3D-B3F4-4567-81E0-C6C7809B5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0937" y="2112335"/>
            <a:ext cx="491814" cy="1088442"/>
          </a:xfrm>
          <a:prstGeom prst="rect">
            <a:avLst/>
          </a:prstGeom>
        </p:spPr>
      </p:pic>
      <p:pic>
        <p:nvPicPr>
          <p:cNvPr id="7" name="图片 6">
            <a:extLst>
              <a:ext uri="{FF2B5EF4-FFF2-40B4-BE49-F238E27FC236}">
                <a16:creationId xmlns:a16="http://schemas.microsoft.com/office/drawing/2014/main" id="{2D88A6EE-6F13-4FBE-A5F0-121ED3C1A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0937" y="2112335"/>
            <a:ext cx="491814" cy="1014366"/>
          </a:xfrm>
          <a:prstGeom prst="rect">
            <a:avLst/>
          </a:prstGeom>
        </p:spPr>
      </p:pic>
      <p:sp>
        <p:nvSpPr>
          <p:cNvPr id="10" name="文本框 9">
            <a:extLst>
              <a:ext uri="{FF2B5EF4-FFF2-40B4-BE49-F238E27FC236}">
                <a16:creationId xmlns:a16="http://schemas.microsoft.com/office/drawing/2014/main" id="{D6F1AE05-6ED1-4C30-A23F-19C4290675B0}"/>
              </a:ext>
            </a:extLst>
          </p:cNvPr>
          <p:cNvSpPr txBox="1"/>
          <p:nvPr/>
        </p:nvSpPr>
        <p:spPr>
          <a:xfrm>
            <a:off x="4483770"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生产者</a:t>
            </a:r>
          </a:p>
        </p:txBody>
      </p:sp>
      <p:sp>
        <p:nvSpPr>
          <p:cNvPr id="11" name="文本框 10">
            <a:extLst>
              <a:ext uri="{FF2B5EF4-FFF2-40B4-BE49-F238E27FC236}">
                <a16:creationId xmlns:a16="http://schemas.microsoft.com/office/drawing/2014/main" id="{F4E372E5-BEE7-4FA6-828C-28E4540C6213}"/>
              </a:ext>
            </a:extLst>
          </p:cNvPr>
          <p:cNvSpPr txBox="1"/>
          <p:nvPr/>
        </p:nvSpPr>
        <p:spPr>
          <a:xfrm>
            <a:off x="6472751"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消费者</a:t>
            </a:r>
          </a:p>
        </p:txBody>
      </p:sp>
      <p:sp>
        <p:nvSpPr>
          <p:cNvPr id="12" name="文本框 11">
            <a:extLst>
              <a:ext uri="{FF2B5EF4-FFF2-40B4-BE49-F238E27FC236}">
                <a16:creationId xmlns:a16="http://schemas.microsoft.com/office/drawing/2014/main" id="{DFD20D9C-5864-462E-B7FA-5AD67B6C45E0}"/>
              </a:ext>
            </a:extLst>
          </p:cNvPr>
          <p:cNvSpPr txBox="1"/>
          <p:nvPr/>
        </p:nvSpPr>
        <p:spPr>
          <a:xfrm>
            <a:off x="5645819" y="165012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同步信号</a:t>
            </a:r>
          </a:p>
        </p:txBody>
      </p:sp>
      <p:sp>
        <p:nvSpPr>
          <p:cNvPr id="13" name="文本框 12">
            <a:extLst>
              <a:ext uri="{FF2B5EF4-FFF2-40B4-BE49-F238E27FC236}">
                <a16:creationId xmlns:a16="http://schemas.microsoft.com/office/drawing/2014/main" id="{CC33A7C2-6C10-40AE-8EFA-4F2DC4BDC73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资源同步访问控制</a:t>
            </a:r>
          </a:p>
        </p:txBody>
      </p:sp>
    </p:spTree>
    <p:extLst>
      <p:ext uri="{BB962C8B-B14F-4D97-AF65-F5344CB8AC3E}">
        <p14:creationId xmlns:p14="http://schemas.microsoft.com/office/powerpoint/2010/main" val="39586095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p:txBody>
          <a:bodyPr/>
          <a:lstStyle/>
          <a:p>
            <a:pPr eaLnBrk="1" hangingPunct="1"/>
            <a:r>
              <a:rPr lang="zh-CN" altLang="en-US" dirty="0"/>
              <a:t>同步控制类</a:t>
            </a:r>
          </a:p>
        </p:txBody>
      </p:sp>
      <p:sp>
        <p:nvSpPr>
          <p:cNvPr id="2" name="内容占位符 1">
            <a:extLst>
              <a:ext uri="{FF2B5EF4-FFF2-40B4-BE49-F238E27FC236}">
                <a16:creationId xmlns:a16="http://schemas.microsoft.com/office/drawing/2014/main" id="{B90A3036-C2A1-4BF3-B66E-1E0515BCD9B1}"/>
              </a:ext>
            </a:extLst>
          </p:cNvPr>
          <p:cNvSpPr>
            <a:spLocks noGrp="1"/>
          </p:cNvSpPr>
          <p:nvPr>
            <p:ph idx="9"/>
          </p:nvPr>
        </p:nvSpPr>
        <p:spPr/>
        <p:txBody>
          <a:bodyPr/>
          <a:lstStyle/>
          <a:p>
            <a:endParaRPr lang="zh-CN" altLang="en-US"/>
          </a:p>
        </p:txBody>
      </p:sp>
      <p:pic>
        <p:nvPicPr>
          <p:cNvPr id="33796" name="Picture 4" descr="ORY$_V5CW3_`QBQKR7Z[E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594EAC7E-CD5A-43BE-A458-96EE04627B89}"/>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资源同步访问控制</a:t>
            </a:r>
          </a:p>
        </p:txBody>
      </p:sp>
    </p:spTree>
    <p:extLst>
      <p:ext uri="{BB962C8B-B14F-4D97-AF65-F5344CB8AC3E}">
        <p14:creationId xmlns:p14="http://schemas.microsoft.com/office/powerpoint/2010/main" val="3187159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1691"/>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互斥量及使用</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5024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
        <p:nvSpPr>
          <p:cNvPr id="4" name="文本框 3">
            <a:extLst>
              <a:ext uri="{FF2B5EF4-FFF2-40B4-BE49-F238E27FC236}">
                <a16:creationId xmlns:a16="http://schemas.microsoft.com/office/drawing/2014/main" id="{DE5BB117-9D53-4BCD-9613-11DB5000AE3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9598249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
        <p:nvSpPr>
          <p:cNvPr id="4" name="文本框 3">
            <a:extLst>
              <a:ext uri="{FF2B5EF4-FFF2-40B4-BE49-F238E27FC236}">
                <a16:creationId xmlns:a16="http://schemas.microsoft.com/office/drawing/2014/main" id="{6E24AB39-789E-4860-801C-7A0E58E5F46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208580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38200" y="488437"/>
            <a:ext cx="10515600" cy="709938"/>
          </a:xfrm>
        </p:spPr>
        <p:txBody>
          <a:bodyPr/>
          <a:lstStyle/>
          <a:p>
            <a:pPr eaLnBrk="1" hangingPunct="1"/>
            <a:r>
              <a:rPr lang="zh-CN" altLang="en-US" dirty="0"/>
              <a:t>进程与线程</a:t>
            </a:r>
          </a:p>
        </p:txBody>
      </p:sp>
      <p:sp>
        <p:nvSpPr>
          <p:cNvPr id="12292" name="Rectangle 3"/>
          <p:cNvSpPr>
            <a:spLocks noGrp="1" noChangeArrowheads="1"/>
          </p:cNvSpPr>
          <p:nvPr>
            <p:ph type="body" idx="4294967295"/>
          </p:nvPr>
        </p:nvSpPr>
        <p:spPr>
          <a:xfrm>
            <a:off x="2546350" y="2255838"/>
            <a:ext cx="7099300" cy="2078037"/>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
        <p:nvSpPr>
          <p:cNvPr id="4" name="文本框 3">
            <a:extLst>
              <a:ext uri="{FF2B5EF4-FFF2-40B4-BE49-F238E27FC236}">
                <a16:creationId xmlns:a16="http://schemas.microsoft.com/office/drawing/2014/main" id="{2D35CB96-E0BC-460F-A955-5DE1D849EC0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3174061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9942C17-E634-476E-B3BC-55F3F2AC7355}"/>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7001046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58FEE47-822B-4324-A45E-56249A7CD45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3421498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08DECF5-77B1-426C-90FA-21DA84FE67F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25446120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86286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低级事件对象的使用</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997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146133436"/>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
        <p:nvSpPr>
          <p:cNvPr id="12" name="文本框 11">
            <a:extLst>
              <a:ext uri="{FF2B5EF4-FFF2-40B4-BE49-F238E27FC236}">
                <a16:creationId xmlns:a16="http://schemas.microsoft.com/office/drawing/2014/main" id="{55F14744-DF1C-4183-9E35-88375E20E61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低级事件对象的使用</a:t>
            </a:r>
          </a:p>
        </p:txBody>
      </p:sp>
    </p:spTree>
    <p:extLst>
      <p:ext uri="{BB962C8B-B14F-4D97-AF65-F5344CB8AC3E}">
        <p14:creationId xmlns:p14="http://schemas.microsoft.com/office/powerpoint/2010/main" val="394752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1188058" y="826302"/>
            <a:ext cx="3956437" cy="1325563"/>
          </a:xfrm>
        </p:spPr>
        <p:txBody>
          <a:bodyPr/>
          <a:lstStyle/>
          <a:p>
            <a:r>
              <a:rPr lang="zh-CN" altLang="en-US" dirty="0"/>
              <a:t>上机练习</a:t>
            </a:r>
          </a:p>
        </p:txBody>
      </p:sp>
      <p:sp>
        <p:nvSpPr>
          <p:cNvPr id="357379" name="Rectangle 3"/>
          <p:cNvSpPr>
            <a:spLocks noGrp="1" noChangeArrowheads="1"/>
          </p:cNvSpPr>
          <p:nvPr>
            <p:ph type="body" idx="4294967295"/>
          </p:nvPr>
        </p:nvSpPr>
        <p:spPr>
          <a:xfrm>
            <a:off x="2483362" y="2864503"/>
            <a:ext cx="7368400" cy="2308387"/>
          </a:xfrm>
        </p:spPr>
        <p:txBody>
          <a:bodyPr>
            <a:normAutofit/>
          </a:bodyPr>
          <a:lstStyle/>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772632" y="3522256"/>
            <a:ext cx="7140575" cy="717550"/>
          </a:xfrm>
        </p:spPr>
        <p:txBody>
          <a:bodyPr>
            <a:noAutofit/>
          </a:bodyPr>
          <a:lstStyle/>
          <a:p>
            <a:pPr lvl="0"/>
            <a:r>
              <a:rPr lang="en-US" altLang="zh-CN" sz="6000" dirty="0">
                <a:solidFill>
                  <a:schemeClr val="accent1">
                    <a:lumMod val="75000"/>
                  </a:schemeClr>
                </a:solidFill>
                <a:latin typeface="Arial Black" panose="020B0A04020102020204" pitchFamily="34" charset="0"/>
              </a:rPr>
              <a:t>THANK YOU !</a:t>
            </a:r>
            <a:endParaRPr lang="zh-CN" altLang="en-US" sz="6000" dirty="0">
              <a:solidFill>
                <a:schemeClr val="accent1">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A762CD7-8BFC-44BB-9293-CDD56910DD1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297885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
        <p:nvSpPr>
          <p:cNvPr id="5" name="文本框 4">
            <a:extLst>
              <a:ext uri="{FF2B5EF4-FFF2-40B4-BE49-F238E27FC236}">
                <a16:creationId xmlns:a16="http://schemas.microsoft.com/office/drawing/2014/main" id="{B6CD1603-7BBF-4B96-A169-4D75CF54E20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308263389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12306</TotalTime>
  <Words>5112</Words>
  <Application>Microsoft Office PowerPoint</Application>
  <PresentationFormat>宽屏</PresentationFormat>
  <Paragraphs>713</Paragraphs>
  <Slides>76</Slides>
  <Notes>47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76</vt:i4>
      </vt:variant>
    </vt:vector>
  </HeadingPairs>
  <TitlesOfParts>
    <vt:vector size="92" baseType="lpstr">
      <vt:lpstr>等线</vt:lpstr>
      <vt:lpstr>华文彩云</vt: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Agenda</vt:lpstr>
      <vt:lpstr>进程与线程</vt:lpstr>
      <vt:lpstr>线程的生命期</vt:lpstr>
      <vt:lpstr>线程状态</vt:lpstr>
      <vt:lpstr>Agenda</vt:lpstr>
      <vt:lpstr>线程创建过程</vt:lpstr>
      <vt:lpstr>线程的创建与启动代码-c#</vt:lpstr>
      <vt:lpstr>线程的创建与启动代码-c#</vt:lpstr>
      <vt:lpstr>线程的创建与启动代码-c#</vt:lpstr>
      <vt:lpstr>线程的创建与启动代码-c#</vt:lpstr>
      <vt:lpstr>Agenda</vt:lpstr>
      <vt:lpstr>工作线程的结束</vt:lpstr>
      <vt:lpstr>线程非正常结束的后果</vt:lpstr>
      <vt:lpstr>Thread方法</vt:lpstr>
      <vt:lpstr>PowerPoint 演示文稿</vt:lpstr>
      <vt:lpstr>Agenda</vt:lpstr>
      <vt:lpstr>线程的其它操作 - c# System.Threading.Thread的方法</vt:lpstr>
      <vt:lpstr>线程的常用属性</vt:lpstr>
      <vt:lpstr>前台线程与后台线程</vt:lpstr>
      <vt:lpstr>线程的优先级与线程调度</vt:lpstr>
      <vt:lpstr>Agenda</vt:lpstr>
      <vt:lpstr>多线程</vt:lpstr>
      <vt:lpstr>线程的并行</vt:lpstr>
      <vt:lpstr>线程的并发</vt:lpstr>
      <vt:lpstr>线程应用场合</vt:lpstr>
      <vt:lpstr>线程缺点</vt:lpstr>
      <vt:lpstr>Cache与提升多线程效率</vt:lpstr>
      <vt:lpstr>内容提要 -线程间通信与同步</vt:lpstr>
      <vt:lpstr>3.2 线程跨域访问</vt:lpstr>
      <vt:lpstr>内容提要 -线程间通信与同步</vt:lpstr>
      <vt:lpstr>3.3 线程同步与异步调用</vt:lpstr>
      <vt:lpstr>同步运行</vt:lpstr>
      <vt:lpstr>线程的异步执行</vt:lpstr>
      <vt:lpstr>PowerPoint 演示文稿</vt:lpstr>
      <vt:lpstr>PowerPoint 演示文稿</vt:lpstr>
      <vt:lpstr>PowerPoint 演示文稿</vt:lpstr>
      <vt:lpstr>内容提要 -线程间通信与同步</vt:lpstr>
      <vt:lpstr>3.4 线程间同步模式/通信机制</vt:lpstr>
      <vt:lpstr>Agenda</vt:lpstr>
      <vt:lpstr>线程间同步模式</vt:lpstr>
      <vt:lpstr>WaitHandle类继承关系 </vt:lpstr>
      <vt:lpstr>线程如何接收消息?</vt:lpstr>
      <vt:lpstr>工作线程响应前打发时间的两种方式</vt:lpstr>
      <vt:lpstr>Agenda</vt:lpstr>
      <vt:lpstr>低级事件对象</vt:lpstr>
      <vt:lpstr>WaitOne与Sleep比较</vt:lpstr>
      <vt:lpstr>工作线程运行逻辑</vt:lpstr>
      <vt:lpstr>Agenda</vt:lpstr>
      <vt:lpstr>工作线程间的通信</vt:lpstr>
      <vt:lpstr>ManualResetEvent.WaitOne要点</vt:lpstr>
      <vt:lpstr>具有与关系的同步方式</vt:lpstr>
      <vt:lpstr>具有或关系的同步方式</vt:lpstr>
      <vt:lpstr>使用事件的抓屏程序</vt:lpstr>
      <vt:lpstr>内容提要 -线程间通信与同步</vt:lpstr>
      <vt:lpstr>3.5 线程的同步与死锁</vt:lpstr>
      <vt:lpstr>Agenda</vt:lpstr>
      <vt:lpstr>线程同步与死锁</vt:lpstr>
      <vt:lpstr>需要同步的资源</vt:lpstr>
      <vt:lpstr>Agenda</vt:lpstr>
      <vt:lpstr>同步资源访问控制</vt:lpstr>
      <vt:lpstr>同步控制类</vt:lpstr>
      <vt:lpstr>Agenda</vt:lpstr>
      <vt:lpstr>互斥量Mutex介绍</vt:lpstr>
      <vt:lpstr>互斥量的使用</vt:lpstr>
      <vt:lpstr>互斥量的使用</vt:lpstr>
      <vt:lpstr>互斥量的使用</vt:lpstr>
      <vt:lpstr>互斥量的使用</vt:lpstr>
      <vt:lpstr>Agenda</vt:lpstr>
      <vt:lpstr>ManualResetEvent 的使用</vt:lpstr>
      <vt:lpstr>上机练习</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532</cp:revision>
  <dcterms:created xsi:type="dcterms:W3CDTF">2014-12-05T07:09:50Z</dcterms:created>
  <dcterms:modified xsi:type="dcterms:W3CDTF">2023-10-27T00:39:43Z</dcterms:modified>
</cp:coreProperties>
</file>