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3" r:id="rId2"/>
  </p:sldMasterIdLst>
  <p:notesMasterIdLst>
    <p:notesMasterId r:id="rId120"/>
  </p:notesMasterIdLst>
  <p:sldIdLst>
    <p:sldId id="256" r:id="rId3"/>
    <p:sldId id="504" r:id="rId4"/>
    <p:sldId id="530" r:id="rId5"/>
    <p:sldId id="531" r:id="rId6"/>
    <p:sldId id="505" r:id="rId7"/>
    <p:sldId id="508" r:id="rId8"/>
    <p:sldId id="532" r:id="rId9"/>
    <p:sldId id="517" r:id="rId10"/>
    <p:sldId id="509" r:id="rId11"/>
    <p:sldId id="510" r:id="rId12"/>
    <p:sldId id="506" r:id="rId13"/>
    <p:sldId id="533" r:id="rId14"/>
    <p:sldId id="452" r:id="rId15"/>
    <p:sldId id="507" r:id="rId16"/>
    <p:sldId id="534" r:id="rId17"/>
    <p:sldId id="535" r:id="rId18"/>
    <p:sldId id="536" r:id="rId19"/>
    <p:sldId id="537" r:id="rId20"/>
    <p:sldId id="538" r:id="rId21"/>
    <p:sldId id="511" r:id="rId22"/>
    <p:sldId id="344" r:id="rId23"/>
    <p:sldId id="361" r:id="rId24"/>
    <p:sldId id="362" r:id="rId25"/>
    <p:sldId id="512" r:id="rId26"/>
    <p:sldId id="365" r:id="rId27"/>
    <p:sldId id="366" r:id="rId28"/>
    <p:sldId id="367" r:id="rId29"/>
    <p:sldId id="368" r:id="rId30"/>
    <p:sldId id="375" r:id="rId31"/>
    <p:sldId id="513" r:id="rId32"/>
    <p:sldId id="376" r:id="rId33"/>
    <p:sldId id="514" r:id="rId34"/>
    <p:sldId id="522" r:id="rId35"/>
    <p:sldId id="378" r:id="rId36"/>
    <p:sldId id="525" r:id="rId37"/>
    <p:sldId id="526" r:id="rId38"/>
    <p:sldId id="527" r:id="rId39"/>
    <p:sldId id="528" r:id="rId40"/>
    <p:sldId id="529" r:id="rId41"/>
    <p:sldId id="523" r:id="rId42"/>
    <p:sldId id="518" r:id="rId43"/>
    <p:sldId id="379" r:id="rId44"/>
    <p:sldId id="380" r:id="rId45"/>
    <p:sldId id="381"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18" r:id="rId83"/>
    <p:sldId id="419" r:id="rId84"/>
    <p:sldId id="420" r:id="rId85"/>
    <p:sldId id="421" r:id="rId86"/>
    <p:sldId id="422" r:id="rId87"/>
    <p:sldId id="423" r:id="rId88"/>
    <p:sldId id="424" r:id="rId89"/>
    <p:sldId id="515" r:id="rId90"/>
    <p:sldId id="425" r:id="rId91"/>
    <p:sldId id="427" r:id="rId92"/>
    <p:sldId id="428" r:id="rId93"/>
    <p:sldId id="429" r:id="rId94"/>
    <p:sldId id="430" r:id="rId95"/>
    <p:sldId id="431" r:id="rId96"/>
    <p:sldId id="432" r:id="rId97"/>
    <p:sldId id="433" r:id="rId98"/>
    <p:sldId id="434" r:id="rId99"/>
    <p:sldId id="516" r:id="rId100"/>
    <p:sldId id="435" r:id="rId101"/>
    <p:sldId id="436" r:id="rId102"/>
    <p:sldId id="437" r:id="rId103"/>
    <p:sldId id="438" r:id="rId104"/>
    <p:sldId id="439" r:id="rId105"/>
    <p:sldId id="440" r:id="rId106"/>
    <p:sldId id="441" r:id="rId107"/>
    <p:sldId id="442" r:id="rId108"/>
    <p:sldId id="443" r:id="rId109"/>
    <p:sldId id="444" r:id="rId110"/>
    <p:sldId id="445" r:id="rId111"/>
    <p:sldId id="446" r:id="rId112"/>
    <p:sldId id="447" r:id="rId113"/>
    <p:sldId id="448" r:id="rId114"/>
    <p:sldId id="449" r:id="rId115"/>
    <p:sldId id="450" r:id="rId116"/>
    <p:sldId id="451" r:id="rId117"/>
    <p:sldId id="343" r:id="rId118"/>
    <p:sldId id="455" r:id="rId119"/>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279" autoAdjust="0"/>
  </p:normalViewPr>
  <p:slideViewPr>
    <p:cSldViewPr snapToGrid="0">
      <p:cViewPr varScale="1">
        <p:scale>
          <a:sx n="124" d="100"/>
          <a:sy n="124" d="100"/>
        </p:scale>
        <p:origin x="3948" y="9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tableStyles" Target="tableStyle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4.6 </a:t>
          </a:r>
          <a:r>
            <a:rPr lang="zh-CN" altLang="zh-CN" sz="2000" dirty="0">
              <a:solidFill>
                <a:schemeClr val="tx2">
                  <a:lumMod val="75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kern="12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kern="12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4.6 </a:t>
          </a:r>
          <a:r>
            <a:rPr lang="zh-CN" altLang="zh-CN" sz="2000" kern="1200" dirty="0">
              <a:solidFill>
                <a:schemeClr val="tx2">
                  <a:lumMod val="75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21921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https://docs.microsoft.com/en-us/windows/win32/fileio/filesystem-functionality-comparison</a:t>
            </a:r>
          </a:p>
          <a:p>
            <a:r>
              <a:rPr lang="en-US" altLang="zh-CN" dirty="0"/>
              <a:t>https://docs.microsoft.com/en-us/windows/client-management/connect-to-remote-aadj-pc</a:t>
            </a:r>
          </a:p>
          <a:p>
            <a:r>
              <a:rPr lang="en-US" altLang="zh-CN" dirty="0"/>
              <a:t>https://docs.microsoft.com/en-us/azure/cloud-shell/overview</a:t>
            </a:r>
          </a:p>
          <a:p>
            <a:r>
              <a:rPr lang="en-US" altLang="zh-CN" dirty="0"/>
              <a:t>https://github.com/Azure/azure-powershell</a:t>
            </a:r>
          </a:p>
          <a:p>
            <a:r>
              <a:rPr lang="en-US" altLang="zh-CN" dirty="0"/>
              <a:t>https://docs.microsoft.com/en-us/powershell/azure/install-az-ps?view=azps-2.8.0</a:t>
            </a:r>
          </a:p>
          <a:p>
            <a:r>
              <a:rPr lang="en-US" altLang="zh-CN" dirty="0"/>
              <a:t>https://docs.microsoft.com/en-us/windows-server/storage/storage</a:t>
            </a:r>
          </a:p>
          <a:p>
            <a:r>
              <a:rPr lang="en-US" altLang="zh-CN" dirty="0"/>
              <a:t>https://docs.microsoft.com/en-us/windows/compatibility/resilient-file-system</a:t>
            </a:r>
          </a:p>
          <a:p>
            <a:r>
              <a:rPr lang="en-US" altLang="zh-CN" dirty="0"/>
              <a:t>https://www.ntfs.com/refs-basics.htm</a:t>
            </a:r>
          </a:p>
          <a:p>
            <a:r>
              <a:rPr lang="en-US" altLang="zh-CN" dirty="0"/>
              <a:t>https://tipsmake.com/enable-disable-refs-resilient-file-system-on-windows-10</a:t>
            </a:r>
          </a:p>
          <a:p>
            <a:r>
              <a:rPr lang="en-US" altLang="zh-CN" dirty="0"/>
              <a:t>https://help.aliyun.com/document_detail/25446.html?spm=a2c6h.13066369.0.0.449a2fee7atfPp</a:t>
            </a:r>
          </a:p>
          <a:p>
            <a:r>
              <a:rPr lang="en-US" altLang="zh-CN" dirty="0"/>
              <a:t>https://www.cnblogs.com/jiangyunfeng/p/12012774.html</a:t>
            </a:r>
          </a:p>
          <a:p>
            <a:r>
              <a:rPr lang="en-US" altLang="zh-CN" dirty="0"/>
              <a:t>https://docs.microsoft.com/en-us/windows-hardware/drivers/ifs/installing-a-file-system-driver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1285239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https://docs.microsoft.com/en-us/windows-hardware/drivers/ifs/</a:t>
            </a:r>
          </a:p>
          <a:p>
            <a:r>
              <a:rPr lang="en-US" altLang="zh-CN" dirty="0"/>
              <a:t>intercept: </a:t>
            </a:r>
            <a:r>
              <a:rPr lang="zh-CN" altLang="en-US"/>
              <a:t>拦截</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4186343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12</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7984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15</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42787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https://learn.microsoft.com/en-us/powershell/module/dism/get-windowsoptionalfeature?view=windowsserver2022-ps</a:t>
            </a:r>
          </a:p>
          <a:p>
            <a:r>
              <a:rPr lang="en-US" altLang="zh-CN" dirty="0"/>
              <a:t>https://learn.microsoft.com/en-us/windows-server/storage/file-server/troubleshoot/detect-enable-and-disable-smbv1-v2-v3</a:t>
            </a:r>
          </a:p>
          <a:p>
            <a:r>
              <a:rPr lang="en-US" altLang="zh-CN" dirty="0"/>
              <a:t>https://learn.microsoft.com/en-us/previous-versions/windows/it-pro/windows-server-2012-R2-and-2012/hh831795(v=ws.11)</a:t>
            </a:r>
          </a:p>
          <a:p>
            <a:r>
              <a:rPr lang="en-US" altLang="zh-CN" dirty="0"/>
              <a:t>https://learn.microsoft.com/en-us/windows-server/storage/whats-new-in-storage</a:t>
            </a:r>
          </a:p>
          <a:p>
            <a:r>
              <a:rPr lang="en-US" altLang="zh-CN" dirty="0"/>
              <a:t>https://learn.microsoft.com/en-us/windows-server/storage/file-server/file-server-smb-overview</a:t>
            </a:r>
          </a:p>
          <a:p>
            <a:r>
              <a:rPr lang="en-US" altLang="zh-CN" dirty="0"/>
              <a:t>https://learn.microsoft.com/en-us/windows-server/storage/file-server/smb-over-quic</a:t>
            </a:r>
          </a:p>
          <a:p>
            <a:r>
              <a:rPr lang="en-US" altLang="zh-CN" dirty="0"/>
              <a:t>https://learn.microsoft.com/en-us/windows-server/storage/storage</a:t>
            </a:r>
          </a:p>
          <a:p>
            <a:r>
              <a:rPr lang="en-US" altLang="zh-CN" dirty="0"/>
              <a:t>https://learn.microsoft.com/en-us/windows/win32/data-access-and-storage</a:t>
            </a:r>
          </a:p>
          <a:p>
            <a:r>
              <a:rPr lang="en-US" altLang="zh-CN" dirty="0"/>
              <a:t>https://learn.microsoft.com/en-us/windows/win32/fileio/file-systems</a:t>
            </a:r>
          </a:p>
          <a:p>
            <a:r>
              <a:rPr lang="en-US" altLang="zh-CN" dirty="0"/>
              <a:t>https://learn.microsoft.com/en-us/windows-hardware/drivers/ifs/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3887593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17</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9682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https://www.digitaltrends.com/computing/what-is-directstorage/</a:t>
            </a:r>
          </a:p>
          <a:p>
            <a:r>
              <a:rPr lang="en-US" altLang="zh-CN" dirty="0"/>
              <a:t>https://devblogs.microsoft.com/directx/directstorage-api-available-on-pc/</a:t>
            </a:r>
          </a:p>
          <a:p>
            <a:r>
              <a:rPr lang="en-US" altLang="zh-CN" dirty="0"/>
              <a:t>https://learn.microsoft.com/en-us/gaming/gdk/_content/gc/system/overviews/directstorage/directstorage-overview</a:t>
            </a:r>
          </a:p>
          <a:p>
            <a:r>
              <a:rPr lang="en-US" altLang="zh-CN" dirty="0"/>
              <a:t>https://learn.microsoft.com/en-us/gaming/gdk/_content/gc/system/overviews/directstorage-toc</a:t>
            </a:r>
          </a:p>
          <a:p>
            <a:r>
              <a:rPr lang="en-US" altLang="zh-CN" dirty="0"/>
              <a:t>https://www.howtogeek.com/785339/what-is-directstorage-on-windows-11-and-xbox/</a:t>
            </a:r>
          </a:p>
          <a:p>
            <a:r>
              <a:rPr lang="en-US" altLang="zh-CN" dirty="0"/>
              <a:t>https://www.pcmag.com/news/microsofts-directstorage-11-promises-to-reduce-game-load-times-by-3x</a:t>
            </a:r>
          </a:p>
          <a:p>
            <a:r>
              <a:rPr lang="en-US" altLang="zh-CN" dirty="0"/>
              <a:t>https://www.pcworld.com/article/1355547/1355547.html</a:t>
            </a:r>
          </a:p>
          <a:p>
            <a:r>
              <a:rPr lang="en-US" altLang="zh-CN" dirty="0"/>
              <a:t>https://www.pcworld.com/article/626171/626171.html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3043933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348941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3033609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Arial" panose="020B0604020202020204" pitchFamily="34" charset="0"/>
              <a:buChar char="•"/>
            </a:pPr>
            <a:r>
              <a:rPr lang="en-US" altLang="zh-CN" sz="2000" dirty="0"/>
              <a:t>NTFS</a:t>
            </a:r>
            <a:r>
              <a:rPr lang="zh-CN" altLang="en-US" sz="2000" dirty="0"/>
              <a:t>支持的簇大小的种类为：</a:t>
            </a:r>
            <a:r>
              <a:rPr lang="en-US" altLang="zh-CN" sz="2000" dirty="0"/>
              <a:t>512Byte</a:t>
            </a:r>
            <a:r>
              <a:rPr lang="zh-CN" altLang="en-US" sz="2000" dirty="0"/>
              <a:t>、</a:t>
            </a:r>
            <a:r>
              <a:rPr lang="en-US" altLang="zh-CN" sz="2000" dirty="0"/>
              <a:t>1024Byte</a:t>
            </a:r>
            <a:r>
              <a:rPr lang="zh-CN" altLang="en-US" sz="2000" dirty="0"/>
              <a:t>、</a:t>
            </a:r>
            <a:r>
              <a:rPr lang="en-US" altLang="zh-CN" sz="2000" dirty="0"/>
              <a:t>2048Byte</a:t>
            </a:r>
            <a:r>
              <a:rPr lang="zh-CN" altLang="en-US" sz="2000" dirty="0"/>
              <a:t>、</a:t>
            </a:r>
            <a:r>
              <a:rPr lang="en-US" altLang="zh-CN" sz="2000" dirty="0"/>
              <a:t>4096Byte</a:t>
            </a:r>
            <a:r>
              <a:rPr lang="zh-CN" altLang="en-US" sz="2000" dirty="0"/>
              <a:t>等</a:t>
            </a:r>
            <a:endParaRPr lang="en-US" altLang="zh-CN" sz="2000" dirty="0"/>
          </a:p>
          <a:p>
            <a:pPr marL="457200" indent="-457200">
              <a:buFont typeface="Arial" panose="020B0604020202020204" pitchFamily="34" charset="0"/>
              <a:buChar char="•"/>
            </a:pPr>
            <a:r>
              <a:rPr lang="zh-CN" altLang="en-US" sz="2000" dirty="0"/>
              <a:t>固态硬盘经常用到的</a:t>
            </a:r>
            <a:r>
              <a:rPr lang="en-US" altLang="zh-CN" sz="2000" dirty="0"/>
              <a:t>4K</a:t>
            </a:r>
            <a:r>
              <a:rPr lang="zh-CN" altLang="en-US" sz="2000" dirty="0"/>
              <a:t>对齐就是簇的大小。</a:t>
            </a:r>
            <a:r>
              <a:rPr lang="en-US" altLang="zh-CN" sz="2000" dirty="0"/>
              <a:t>4K</a:t>
            </a:r>
            <a:r>
              <a:rPr lang="zh-CN" altLang="en-US" sz="2000" dirty="0"/>
              <a:t>对齐在分区时选择的就是</a:t>
            </a:r>
            <a:r>
              <a:rPr lang="en-US" altLang="zh-CN" sz="2000" dirty="0"/>
              <a:t>4096Byte</a:t>
            </a:r>
          </a:p>
          <a:p>
            <a:pPr marL="457200" indent="-457200">
              <a:buFont typeface="Arial" panose="020B0604020202020204" pitchFamily="34" charset="0"/>
              <a:buChar char="•"/>
            </a:pPr>
            <a:r>
              <a:rPr lang="en-US" altLang="zh-CN" sz="2000" dirty="0"/>
              <a:t>win10</a:t>
            </a:r>
            <a:r>
              <a:rPr lang="zh-CN" altLang="en-US" sz="2000" dirty="0"/>
              <a:t>系统默认</a:t>
            </a:r>
            <a:r>
              <a:rPr lang="en-US" altLang="zh-CN" sz="2000" dirty="0"/>
              <a:t>4K</a:t>
            </a:r>
            <a:r>
              <a:rPr lang="zh-CN" altLang="en-US" sz="2000" dirty="0"/>
              <a:t>对齐的。一般情况下，在分区软件中可以选择要创建的</a:t>
            </a:r>
            <a:r>
              <a:rPr lang="en-US" altLang="zh-CN" sz="2000" dirty="0"/>
              <a:t>NTFS</a:t>
            </a:r>
            <a:r>
              <a:rPr lang="zh-CN" altLang="en-US" sz="2000" dirty="0"/>
              <a:t>文件系统，但安装</a:t>
            </a:r>
            <a:r>
              <a:rPr lang="en-US" altLang="zh-CN" sz="2000" dirty="0"/>
              <a:t>win10</a:t>
            </a:r>
            <a:r>
              <a:rPr lang="zh-CN" altLang="en-US" sz="2000" dirty="0"/>
              <a:t>系统时，默认创建</a:t>
            </a:r>
            <a:r>
              <a:rPr lang="en-US" altLang="zh-CN" sz="2000" dirty="0"/>
              <a:t>NTFS</a:t>
            </a:r>
            <a:r>
              <a:rPr lang="zh-CN" altLang="en-US" sz="2000" dirty="0"/>
              <a:t>文件系统</a:t>
            </a:r>
            <a:endParaRPr lang="en-US" altLang="zh-CN" sz="2000" dirty="0"/>
          </a:p>
          <a:p>
            <a:pPr marL="457200" indent="-457200">
              <a:buFont typeface="Arial" panose="020B0604020202020204" pitchFamily="34" charset="0"/>
              <a:buChar char="•"/>
            </a:pPr>
            <a:r>
              <a:rPr lang="en-US" altLang="zh-CN" sz="2000" dirty="0"/>
              <a:t>FAT32</a:t>
            </a:r>
            <a:r>
              <a:rPr lang="zh-CN" altLang="en-US" sz="2000" dirty="0"/>
              <a:t>可以用</a:t>
            </a:r>
            <a:r>
              <a:rPr lang="en-US" altLang="zh-CN" sz="2000" dirty="0"/>
              <a:t>Convert.exe</a:t>
            </a:r>
            <a:r>
              <a:rPr lang="zh-CN" altLang="en-US" sz="2000" dirty="0"/>
              <a:t>命令转换到</a:t>
            </a:r>
            <a:r>
              <a:rPr lang="en-US" altLang="zh-CN" sz="2000" dirty="0"/>
              <a:t>NTFS</a:t>
            </a:r>
            <a:r>
              <a:rPr lang="zh-CN" altLang="en-US" sz="2000" dirty="0"/>
              <a:t>文件系统。此命令需要在系统下的命令行窗口运行，可以实现系统下文件系统的无损转换。</a:t>
            </a:r>
            <a:endParaRPr lang="en-US" altLang="zh-CN" sz="2000" dirty="0"/>
          </a:p>
          <a:p>
            <a:pPr marL="457200" indent="-457200">
              <a:buFont typeface="Arial" panose="020B0604020202020204" pitchFamily="34" charset="0"/>
              <a:buChar char="•"/>
            </a:pPr>
            <a:r>
              <a:rPr lang="zh-CN" altLang="en-US" sz="2000" dirty="0"/>
              <a:t>对单个文件的支持突破了</a:t>
            </a:r>
            <a:r>
              <a:rPr lang="en-US" altLang="zh-CN" sz="2000" dirty="0"/>
              <a:t>4GB</a:t>
            </a:r>
            <a:r>
              <a:rPr lang="zh-CN" altLang="en-US" sz="2000" dirty="0"/>
              <a:t>的限制</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122063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510921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当多个进程同时访问磁盘时，会出现磁盘冲突。大多数磁盘系统都对访问次数</a:t>
            </a:r>
            <a:r>
              <a:rPr lang="en-US" altLang="zh-CN" dirty="0"/>
              <a:t>(</a:t>
            </a:r>
            <a:r>
              <a:rPr lang="zh-CN" altLang="en-US" dirty="0"/>
              <a:t>每秒的</a:t>
            </a:r>
            <a:r>
              <a:rPr lang="en-US" altLang="zh-CN" dirty="0"/>
              <a:t>I/O</a:t>
            </a:r>
            <a:r>
              <a:rPr lang="zh-CN" altLang="en-US" dirty="0"/>
              <a:t>操作</a:t>
            </a:r>
            <a:r>
              <a:rPr lang="en-US" altLang="zh-CN" dirty="0"/>
              <a:t>)</a:t>
            </a:r>
            <a:r>
              <a:rPr lang="zh-CN" altLang="en-US" dirty="0"/>
              <a:t>和数据传输率</a:t>
            </a:r>
            <a:r>
              <a:rPr lang="en-US" altLang="zh-CN" dirty="0"/>
              <a:t>(</a:t>
            </a:r>
            <a:r>
              <a:rPr lang="zh-CN" altLang="en-US" dirty="0"/>
              <a:t>每秒传输的数据量</a:t>
            </a:r>
            <a:r>
              <a:rPr lang="en-US" altLang="zh-CN" dirty="0"/>
              <a:t>)</a:t>
            </a:r>
            <a:r>
              <a:rPr lang="zh-CN" altLang="en-US" dirty="0"/>
              <a:t>有限制。当达到这些限制时，后面需要访问磁盘的进程就需要等待，这就是所谓的磁盘冲突。磁盘条带化是指利用条带化技术就是将一块连续的数据分成很多小部分并把它们分别存储到不同磁盘上去。</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3697938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4201147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3368106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Tree>
    <p:extLst>
      <p:ext uri="{BB962C8B-B14F-4D97-AF65-F5344CB8AC3E}">
        <p14:creationId xmlns:p14="http://schemas.microsoft.com/office/powerpoint/2010/main" val="4136480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2086965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4208221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032371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2234623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2111382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606586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3</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59509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737338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FAT16</a:t>
            </a:r>
            <a:r>
              <a:rPr lang="zh-CN" altLang="en-US" dirty="0"/>
              <a:t>文件系统分区包含簇的最大数目是</a:t>
            </a:r>
            <a:r>
              <a:rPr lang="en-US" altLang="zh-CN" dirty="0"/>
              <a:t>2^16=65,536</a:t>
            </a:r>
            <a:r>
              <a:rPr lang="zh-CN" altLang="en-US" dirty="0"/>
              <a:t>个簇。</a:t>
            </a:r>
            <a:endParaRPr lang="en-US" altLang="zh-CN" dirty="0"/>
          </a:p>
          <a:p>
            <a:r>
              <a:rPr lang="zh-CN" altLang="en-US" dirty="0"/>
              <a:t>在</a:t>
            </a:r>
            <a:r>
              <a:rPr lang="en-US" altLang="zh-CN" dirty="0"/>
              <a:t>Win9X</a:t>
            </a:r>
            <a:r>
              <a:rPr lang="zh-CN" altLang="en-US" dirty="0"/>
              <a:t>平台中，最大簇为</a:t>
            </a:r>
            <a:r>
              <a:rPr lang="en-US" altLang="zh-CN" dirty="0"/>
              <a:t>64</a:t>
            </a:r>
            <a:r>
              <a:rPr lang="zh-CN" altLang="en-US" dirty="0"/>
              <a:t>个扇区</a:t>
            </a:r>
            <a:r>
              <a:rPr lang="en-US" altLang="zh-CN" dirty="0"/>
              <a:t>=2^6*2^9=2^15=32,768</a:t>
            </a:r>
            <a:r>
              <a:rPr lang="zh-CN" altLang="en-US" dirty="0"/>
              <a:t>字节，对应分区容量为</a:t>
            </a:r>
            <a:r>
              <a:rPr lang="en-US" altLang="zh-CN" dirty="0"/>
              <a:t>2^16*2^15=2^31=2G</a:t>
            </a:r>
            <a:r>
              <a:rPr lang="zh-CN" altLang="en-US" dirty="0"/>
              <a:t>字节。</a:t>
            </a:r>
            <a:endParaRPr lang="en-US" altLang="zh-CN" dirty="0"/>
          </a:p>
          <a:p>
            <a:r>
              <a:rPr lang="zh-CN" altLang="en-US" dirty="0"/>
              <a:t>在</a:t>
            </a:r>
            <a:r>
              <a:rPr lang="en-US" altLang="zh-CN" dirty="0"/>
              <a:t>Win2000</a:t>
            </a:r>
            <a:r>
              <a:rPr lang="zh-CN" altLang="en-US" dirty="0"/>
              <a:t>中，最大簇为</a:t>
            </a:r>
            <a:r>
              <a:rPr lang="en-US" altLang="zh-CN" dirty="0"/>
              <a:t>128</a:t>
            </a:r>
            <a:r>
              <a:rPr lang="zh-CN" altLang="en-US" dirty="0"/>
              <a:t>个扇区</a:t>
            </a:r>
            <a:r>
              <a:rPr lang="en-US" altLang="zh-CN" dirty="0"/>
              <a:t>=2^7*2^9=2^16=65,536</a:t>
            </a:r>
            <a:r>
              <a:rPr lang="zh-CN" altLang="en-US" dirty="0"/>
              <a:t>字节，对应分区容量为</a:t>
            </a:r>
            <a:r>
              <a:rPr lang="en-US" altLang="zh-CN" dirty="0"/>
              <a:t>2^16*2^16=2^32=4G</a:t>
            </a:r>
            <a:r>
              <a:rPr lang="zh-CN" altLang="en-US" dirty="0"/>
              <a:t>字节。</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299443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116</a:t>
            </a:fld>
            <a:endParaRPr lang="zh-CN" altLang="en-US"/>
          </a:p>
        </p:txBody>
      </p:sp>
    </p:spTree>
    <p:extLst>
      <p:ext uri="{BB962C8B-B14F-4D97-AF65-F5344CB8AC3E}">
        <p14:creationId xmlns:p14="http://schemas.microsoft.com/office/powerpoint/2010/main" val="354718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4</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2113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Cross-Origin Resource Sharing</a:t>
            </a:r>
          </a:p>
          <a:p>
            <a:r>
              <a:rPr lang="en-US" altLang="zh-CN" dirty="0"/>
              <a:t>https://developer.mozilla.org/en-US/docs/Web/HTTP/CORS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72036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1212045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7</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1692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https://learn.microsoft.com/en-us/windows-hardware/drivers/ifs/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93653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https://learn.microsoft.com/en-us/windows-server/storage/refs/refs-overview</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32712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4.7 </a:t>
            </a:r>
            <a:r>
              <a:rPr lang="zh-CN" altLang="en-US" sz="1600" b="1" dirty="0">
                <a:solidFill>
                  <a:srgbClr val="1C4885"/>
                </a:solidFill>
                <a:latin typeface="微软雅黑" panose="020B0503020204020204" pitchFamily="34" charset="-122"/>
                <a:ea typeface="微软雅黑" panose="020B0503020204020204" pitchFamily="34" charset="-122"/>
              </a:rPr>
              <a:t>共享文件夹</a:t>
            </a:r>
          </a:p>
        </p:txBody>
      </p:sp>
      <p:sp>
        <p:nvSpPr>
          <p:cNvPr id="5" name="标题占位符 1">
            <a:extLst>
              <a:ext uri="{FF2B5EF4-FFF2-40B4-BE49-F238E27FC236}">
                <a16:creationId xmlns:a16="http://schemas.microsoft.com/office/drawing/2014/main" id="{6643F24D-AE4F-4DDF-AA54-D8A43ECD7337}"/>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DEB00CFD-B21A-4795-8FC7-9A94DC67BA70}"/>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214370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7666624F-E957-42F3-A8C0-8F34F36FBFB8}"/>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7" name="文本占位符 2">
            <a:extLst>
              <a:ext uri="{FF2B5EF4-FFF2-40B4-BE49-F238E27FC236}">
                <a16:creationId xmlns:a16="http://schemas.microsoft.com/office/drawing/2014/main" id="{7729E72D-75AA-41D8-86FF-EFA800F16D1C}"/>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98210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8000" y="614117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自伐无功 自矜不长</a:t>
            </a:r>
          </a:p>
        </p:txBody>
      </p:sp>
    </p:spTree>
    <p:extLst>
      <p:ext uri="{BB962C8B-B14F-4D97-AF65-F5344CB8AC3E}">
        <p14:creationId xmlns:p14="http://schemas.microsoft.com/office/powerpoint/2010/main" val="371680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73442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28859"/>
            <a:ext cx="434055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4.1 Introduction to Windows File System</a:t>
            </a:r>
          </a:p>
        </p:txBody>
      </p:sp>
      <p:sp>
        <p:nvSpPr>
          <p:cNvPr id="5" name="标题占位符 1">
            <a:extLst>
              <a:ext uri="{FF2B5EF4-FFF2-40B4-BE49-F238E27FC236}">
                <a16:creationId xmlns:a16="http://schemas.microsoft.com/office/drawing/2014/main" id="{239626BD-6B67-46CF-8C07-727D55DE438F}"/>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C0C36270-50C1-41D4-88E4-14C406C34E91}"/>
              </a:ext>
            </a:extLst>
          </p:cNvPr>
          <p:cNvSpPr>
            <a:spLocks noGrp="1" noChangeArrowheads="1"/>
          </p:cNvSpPr>
          <p:nvPr>
            <p:ph idx="9" hasCustomPrompt="1"/>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marL="171395" indent="-171395">
              <a:defRPr lang="zh-CN" altLang="en-US" sz="2800" dirty="0">
                <a:solidFill>
                  <a:srgbClr val="002060"/>
                </a:solidFill>
                <a:latin typeface="微软雅黑" panose="020B0503020204020204" pitchFamily="34" charset="-122"/>
                <a:ea typeface="微软雅黑" panose="020B0503020204020204" pitchFamily="34" charset="-122"/>
                <a:cs typeface="+mn-cs"/>
              </a:defRPr>
            </a:lvl1pPr>
          </a:lstStyle>
          <a:p>
            <a:pPr marL="171395" lvl="0" indent="-171395" algn="l" rtl="0" eaLnBrk="1" fontAlgn="base" hangingPunct="1">
              <a:lnSpc>
                <a:spcPct val="90000"/>
              </a:lnSpc>
              <a:spcBef>
                <a:spcPts val="750"/>
              </a:spcBef>
              <a:spcAft>
                <a:spcPct val="0"/>
              </a:spcAft>
              <a:buFont typeface="Wingdings" panose="05000000000000000000" charset="0"/>
              <a:buChar char=""/>
            </a:pPr>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221328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4.2 FAT File System</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EB503D71-B27A-493E-9A3D-7D53F2E046AE}"/>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E6B754F0-A518-4206-92BE-A1F1001406FF}"/>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101602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2330013"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4.3 NTFS File System</a:t>
            </a:r>
          </a:p>
        </p:txBody>
      </p:sp>
      <p:sp>
        <p:nvSpPr>
          <p:cNvPr id="5" name="标题占位符 1">
            <a:extLst>
              <a:ext uri="{FF2B5EF4-FFF2-40B4-BE49-F238E27FC236}">
                <a16:creationId xmlns:a16="http://schemas.microsoft.com/office/drawing/2014/main" id="{C9444EA4-A499-4936-B294-0E0E9A51287E}"/>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6" name="文本占位符 2">
            <a:extLst>
              <a:ext uri="{FF2B5EF4-FFF2-40B4-BE49-F238E27FC236}">
                <a16:creationId xmlns:a16="http://schemas.microsoft.com/office/drawing/2014/main" id="{E84DD538-BC40-483C-BEAE-65C19910CB4D}"/>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53288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2108513"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4.4 CDFS and UDF</a:t>
            </a:r>
          </a:p>
        </p:txBody>
      </p:sp>
      <p:sp>
        <p:nvSpPr>
          <p:cNvPr id="5" name="标题占位符 1">
            <a:extLst>
              <a:ext uri="{FF2B5EF4-FFF2-40B4-BE49-F238E27FC236}">
                <a16:creationId xmlns:a16="http://schemas.microsoft.com/office/drawing/2014/main" id="{F2B3F2DF-44A2-4DA6-9E40-EAC828EF9EC3}"/>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B485CB3F-8265-4E30-97C4-586F33584BEE}"/>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410019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362"/>
            <a:ext cx="285252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4.5 </a:t>
            </a:r>
            <a:r>
              <a:rPr lang="zh-CN" altLang="en-US" sz="1600" b="1" dirty="0">
                <a:solidFill>
                  <a:srgbClr val="1C4885"/>
                </a:solidFill>
                <a:latin typeface="微软雅黑" panose="020B0503020204020204" pitchFamily="34" charset="-122"/>
                <a:ea typeface="微软雅黑" panose="020B0503020204020204" pitchFamily="34" charset="-122"/>
              </a:rPr>
              <a:t>支持文件系统的存储设备</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3CE37C73-0DFA-4AA5-8F6D-45CDED3FEB72}"/>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AA9DF823-6A31-4043-BB82-A7EB1FC820F5}"/>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333451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4.6 </a:t>
            </a:r>
            <a:r>
              <a:rPr lang="zh-CN" altLang="en-US" sz="1600" b="1" dirty="0">
                <a:solidFill>
                  <a:srgbClr val="1C4885"/>
                </a:solidFill>
                <a:latin typeface="微软雅黑" panose="020B0503020204020204" pitchFamily="34" charset="-122"/>
                <a:ea typeface="微软雅黑" panose="020B0503020204020204" pitchFamily="34" charset="-122"/>
              </a:rPr>
              <a:t>管理文件与文件夹的访问许可权</a:t>
            </a:r>
          </a:p>
        </p:txBody>
      </p:sp>
      <p:sp>
        <p:nvSpPr>
          <p:cNvPr id="5" name="标题占位符 1">
            <a:extLst>
              <a:ext uri="{FF2B5EF4-FFF2-40B4-BE49-F238E27FC236}">
                <a16:creationId xmlns:a16="http://schemas.microsoft.com/office/drawing/2014/main" id="{508AEE42-EA99-4F58-9507-C108C8D8176C}"/>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0A736E61-EB3F-4F99-AC8F-00564370E746}"/>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18320094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6721446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1" r:id="rId3"/>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
        <p:nvSpPr>
          <p:cNvPr id="2" name="灯片编号占位符 4"/>
          <p:cNvSpPr>
            <a:spLocks noGrp="1"/>
          </p:cNvSpPr>
          <p:nvPr/>
        </p:nvSpPr>
        <p:spPr>
          <a:xfrm>
            <a:off x="24550" y="659722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2023</a:t>
            </a:r>
          </a:p>
        </p:txBody>
      </p:sp>
      <p:sp>
        <p:nvSpPr>
          <p:cNvPr id="3" name="灯片编号占位符 4"/>
          <p:cNvSpPr>
            <a:spLocks noGrp="1"/>
          </p:cNvSpPr>
          <p:nvPr/>
        </p:nvSpPr>
        <p:spPr>
          <a:xfrm>
            <a:off x="9610539" y="659722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dirty="0"/>
          </a:p>
        </p:txBody>
      </p:sp>
      <p:grpSp>
        <p:nvGrpSpPr>
          <p:cNvPr id="28" name="组合 27"/>
          <p:cNvGrpSpPr/>
          <p:nvPr/>
        </p:nvGrpSpPr>
        <p:grpSpPr>
          <a:xfrm>
            <a:off x="9908603" y="20976"/>
            <a:ext cx="2245940" cy="284393"/>
            <a:chOff x="1268" y="3828"/>
            <a:chExt cx="2608" cy="336"/>
          </a:xfrm>
        </p:grpSpPr>
        <p:sp>
          <p:nvSpPr>
            <p:cNvPr id="26" name="Rectangle 6"/>
            <p:cNvSpPr>
              <a:spLocks noChangeArrowheads="1"/>
            </p:cNvSpPr>
            <p:nvPr/>
          </p:nvSpPr>
          <p:spPr bwMode="auto">
            <a:xfrm>
              <a:off x="2193" y="3828"/>
              <a:ext cx="1683"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zh-CN" altLang="en-US" sz="1600" b="1" dirty="0">
                  <a:solidFill>
                    <a:srgbClr val="1C4885"/>
                  </a:solidFill>
                  <a:latin typeface="微软雅黑" panose="020B0503020204020204" pitchFamily="34" charset="-122"/>
                  <a:ea typeface="微软雅黑" panose="020B0503020204020204" pitchFamily="34" charset="-122"/>
                </a:rPr>
                <a:t>文件系统管理</a:t>
              </a: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4</a:t>
              </a:r>
            </a:p>
          </p:txBody>
        </p:sp>
      </p:grpSp>
      <p:cxnSp>
        <p:nvCxnSpPr>
          <p:cNvPr id="9" name="直接连接符 8">
            <a:extLst>
              <a:ext uri="{FF2B5EF4-FFF2-40B4-BE49-F238E27FC236}">
                <a16:creationId xmlns:a16="http://schemas.microsoft.com/office/drawing/2014/main" id="{C396EEBE-393E-4E74-A7D7-74B71E7488A6}"/>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130545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1" r:id="rId7"/>
    <p:sldLayoutId id="2147483690" r:id="rId8"/>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2000">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600">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24.png"/></Relationships>
</file>

<file path=ppt/slides/_rels/slide73.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31.png"/></Relationships>
</file>

<file path=ppt/slides/_rels/slide8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78A6ABE-5284-4D28-8E1D-4EB8B296364F}"/>
              </a:ext>
            </a:extLst>
          </p:cNvPr>
          <p:cNvSpPr txBox="1"/>
          <p:nvPr/>
        </p:nvSpPr>
        <p:spPr>
          <a:xfrm>
            <a:off x="74818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4 </a:t>
            </a:r>
            <a:r>
              <a:rPr lang="zh-CN" altLang="en-US" sz="4800" b="0" dirty="0">
                <a:solidFill>
                  <a:schemeClr val="accent1">
                    <a:lumMod val="75000"/>
                  </a:schemeClr>
                </a:solidFill>
                <a:latin typeface="微软雅黑" panose="020B0503020204020204" pitchFamily="34" charset="-122"/>
                <a:ea typeface="微软雅黑" panose="020B0503020204020204" pitchFamily="34" charset="-122"/>
              </a:rPr>
              <a:t>文件系统管理</a:t>
            </a:r>
          </a:p>
        </p:txBody>
      </p:sp>
      <p:sp>
        <p:nvSpPr>
          <p:cNvPr id="4" name="副标题 2">
            <a:extLst>
              <a:ext uri="{FF2B5EF4-FFF2-40B4-BE49-F238E27FC236}">
                <a16:creationId xmlns:a16="http://schemas.microsoft.com/office/drawing/2014/main" id="{2446476E-5EE4-4B83-B161-113550B4594E}"/>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b="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1325563"/>
          </a:xfrm>
        </p:spPr>
        <p:txBody>
          <a:bodyPr/>
          <a:lstStyle/>
          <a:p>
            <a:pPr algn="ctr"/>
            <a:r>
              <a:rPr lang="zh-CN" altLang="en-US" dirty="0"/>
              <a:t>问题</a:t>
            </a:r>
          </a:p>
        </p:txBody>
      </p:sp>
      <p:sp>
        <p:nvSpPr>
          <p:cNvPr id="6" name="文本占位符 1">
            <a:extLst>
              <a:ext uri="{FF2B5EF4-FFF2-40B4-BE49-F238E27FC236}">
                <a16:creationId xmlns:a16="http://schemas.microsoft.com/office/drawing/2014/main" id="{A2077F2C-81C4-406F-A14D-9A70F652B4FF}"/>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2400" b="0" dirty="0">
                <a:solidFill>
                  <a:schemeClr val="bg2">
                    <a:lumMod val="25000"/>
                  </a:schemeClr>
                </a:solidFill>
              </a:rPr>
              <a:t> 是否象 </a:t>
            </a:r>
            <a:r>
              <a:rPr lang="en-US" altLang="zh-CN" sz="2400" b="0" dirty="0">
                <a:solidFill>
                  <a:schemeClr val="bg2">
                    <a:lumMod val="25000"/>
                  </a:schemeClr>
                </a:solidFill>
              </a:rPr>
              <a:t>Linux </a:t>
            </a:r>
            <a:r>
              <a:rPr lang="zh-CN" altLang="en-US" sz="2400" b="0" dirty="0">
                <a:solidFill>
                  <a:schemeClr val="bg2">
                    <a:lumMod val="25000"/>
                  </a:schemeClr>
                </a:solidFill>
              </a:rPr>
              <a:t>那样有根文件系统、树形结构？</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是否能象 </a:t>
            </a:r>
            <a:r>
              <a:rPr lang="en-US" altLang="zh-CN" sz="2400" b="0" dirty="0">
                <a:solidFill>
                  <a:schemeClr val="bg2">
                    <a:lumMod val="25000"/>
                  </a:schemeClr>
                </a:solidFill>
              </a:rPr>
              <a:t>NFS </a:t>
            </a:r>
            <a:r>
              <a:rPr lang="zh-CN" altLang="en-US" sz="2400" b="0" dirty="0">
                <a:solidFill>
                  <a:schemeClr val="bg2">
                    <a:lumMod val="25000"/>
                  </a:schemeClr>
                </a:solidFill>
              </a:rPr>
              <a:t>那样通过 </a:t>
            </a:r>
            <a:r>
              <a:rPr lang="en-US" altLang="zh-CN" sz="2400" b="0" dirty="0">
                <a:solidFill>
                  <a:schemeClr val="bg2">
                    <a:lumMod val="25000"/>
                  </a:schemeClr>
                </a:solidFill>
              </a:rPr>
              <a:t>TFTP</a:t>
            </a:r>
            <a:r>
              <a:rPr lang="zh-CN" altLang="en-US" sz="2400" b="0" dirty="0">
                <a:solidFill>
                  <a:schemeClr val="bg2">
                    <a:lumMod val="25000"/>
                  </a:schemeClr>
                </a:solidFill>
              </a:rPr>
              <a:t>进行挂载？</a:t>
            </a:r>
            <a:r>
              <a:rPr lang="en-US" altLang="zh-CN" sz="2400" b="0" dirty="0" err="1">
                <a:solidFill>
                  <a:schemeClr val="bg2">
                    <a:lumMod val="25000"/>
                  </a:schemeClr>
                </a:solidFill>
              </a:rPr>
              <a:t>wsl</a:t>
            </a:r>
            <a:r>
              <a:rPr lang="en-US" altLang="zh-CN" sz="2400" b="0" dirty="0">
                <a:solidFill>
                  <a:schemeClr val="bg2">
                    <a:lumMod val="25000"/>
                  </a:schemeClr>
                </a:solidFill>
              </a:rPr>
              <a:t> </a:t>
            </a:r>
            <a:r>
              <a:rPr lang="zh-CN" altLang="en-US" sz="2400" b="0" dirty="0">
                <a:solidFill>
                  <a:schemeClr val="bg2">
                    <a:lumMod val="25000"/>
                  </a:schemeClr>
                </a:solidFill>
              </a:rPr>
              <a:t>呢？</a:t>
            </a:r>
            <a:endParaRPr lang="en-US" altLang="zh-CN" sz="2400" b="0" dirty="0">
              <a:solidFill>
                <a:schemeClr val="bg2">
                  <a:lumMod val="25000"/>
                </a:schemeClr>
              </a:solidFill>
            </a:endParaRPr>
          </a:p>
          <a:p>
            <a:r>
              <a:rPr lang="en-US" altLang="zh-CN" sz="2400" b="0" dirty="0">
                <a:solidFill>
                  <a:schemeClr val="bg2">
                    <a:lumMod val="25000"/>
                  </a:schemeClr>
                </a:solidFill>
              </a:rPr>
              <a:t> azure </a:t>
            </a:r>
            <a:r>
              <a:rPr lang="zh-CN" altLang="en-US" sz="2400" b="0" dirty="0">
                <a:solidFill>
                  <a:schemeClr val="bg2">
                    <a:lumMod val="25000"/>
                  </a:schemeClr>
                </a:solidFill>
              </a:rPr>
              <a:t>活动目录能否挂载到本地？阿里云盘呢</a:t>
            </a:r>
            <a:r>
              <a:rPr lang="en-US" altLang="zh-CN" sz="2400" b="0" dirty="0">
                <a:solidFill>
                  <a:schemeClr val="bg2">
                    <a:lumMod val="25000"/>
                  </a:schemeClr>
                </a:solidFill>
              </a:rPr>
              <a:t>?</a:t>
            </a:r>
          </a:p>
          <a:p>
            <a:r>
              <a:rPr lang="zh-CN" altLang="en-US" sz="2400" b="0" dirty="0">
                <a:solidFill>
                  <a:schemeClr val="bg2">
                    <a:lumMod val="25000"/>
                  </a:schemeClr>
                </a:solidFill>
              </a:rPr>
              <a:t> 本地目录能否挂载到 </a:t>
            </a:r>
            <a:r>
              <a:rPr lang="en-US" altLang="zh-CN" sz="2400" b="0" dirty="0">
                <a:solidFill>
                  <a:schemeClr val="bg2">
                    <a:lumMod val="25000"/>
                  </a:schemeClr>
                </a:solidFill>
              </a:rPr>
              <a:t>azure </a:t>
            </a:r>
            <a:r>
              <a:rPr lang="zh-CN" altLang="en-US" sz="2400" b="0" dirty="0">
                <a:solidFill>
                  <a:schemeClr val="bg2">
                    <a:lumMod val="25000"/>
                  </a:schemeClr>
                </a:solidFill>
              </a:rPr>
              <a:t>活动目录</a:t>
            </a:r>
            <a:r>
              <a:rPr lang="en-US" altLang="zh-CN" sz="2400" b="0" dirty="0">
                <a:solidFill>
                  <a:schemeClr val="bg2">
                    <a:lumMod val="25000"/>
                  </a:schemeClr>
                </a:solidFill>
              </a:rPr>
              <a:t>?</a:t>
            </a:r>
          </a:p>
          <a:p>
            <a:r>
              <a:rPr lang="en-US" altLang="zh-CN" sz="2400" b="0" dirty="0">
                <a:solidFill>
                  <a:schemeClr val="bg2">
                    <a:lumMod val="25000"/>
                  </a:schemeClr>
                </a:solidFill>
              </a:rPr>
              <a:t> Azure PowerShell</a:t>
            </a:r>
          </a:p>
          <a:p>
            <a:pPr lvl="1"/>
            <a:r>
              <a:rPr lang="zh-CN" altLang="en-US" sz="2100" b="0" dirty="0">
                <a:solidFill>
                  <a:schemeClr val="bg2">
                    <a:lumMod val="25000"/>
                  </a:schemeClr>
                </a:solidFill>
              </a:rPr>
              <a:t>安装非常缓慢</a:t>
            </a:r>
            <a:endParaRPr lang="en-US" altLang="zh-CN" sz="2100" b="0" dirty="0">
              <a:solidFill>
                <a:schemeClr val="bg2">
                  <a:lumMod val="25000"/>
                </a:schemeClr>
              </a:solidFill>
            </a:endParaRPr>
          </a:p>
          <a:p>
            <a:r>
              <a:rPr lang="en-US" altLang="zh-CN" sz="2400" b="0" kern="0" dirty="0">
                <a:solidFill>
                  <a:schemeClr val="bg2">
                    <a:lumMod val="25000"/>
                  </a:schemeClr>
                </a:solidFill>
              </a:rPr>
              <a:t> </a:t>
            </a:r>
            <a:r>
              <a:rPr lang="en-US" altLang="zh-CN" sz="2400" b="0" kern="0" dirty="0" err="1">
                <a:solidFill>
                  <a:schemeClr val="bg2">
                    <a:lumMod val="25000"/>
                  </a:schemeClr>
                </a:solidFill>
              </a:rPr>
              <a:t>ReFS</a:t>
            </a:r>
            <a:r>
              <a:rPr lang="en-US" altLang="zh-CN" sz="2400" b="0" kern="0" dirty="0">
                <a:solidFill>
                  <a:schemeClr val="bg2">
                    <a:lumMod val="25000"/>
                  </a:schemeClr>
                </a:solidFill>
              </a:rPr>
              <a:t> </a:t>
            </a:r>
            <a:r>
              <a:rPr lang="zh-CN" altLang="en-US" sz="2400" b="0" kern="0" dirty="0">
                <a:solidFill>
                  <a:schemeClr val="bg2">
                    <a:lumMod val="25000"/>
                  </a:schemeClr>
                </a:solidFill>
              </a:rPr>
              <a:t>的讲解</a:t>
            </a:r>
            <a:endParaRPr lang="en-US" altLang="zh-CN" sz="2400" b="0" kern="0" dirty="0">
              <a:solidFill>
                <a:schemeClr val="bg2">
                  <a:lumMod val="25000"/>
                </a:schemeClr>
              </a:solidFill>
            </a:endParaRPr>
          </a:p>
          <a:p>
            <a:pPr lvl="1"/>
            <a:r>
              <a:rPr lang="zh-CN" altLang="en-US" sz="2100" b="0" kern="0" dirty="0">
                <a:solidFill>
                  <a:schemeClr val="bg2">
                    <a:lumMod val="25000"/>
                  </a:schemeClr>
                </a:solidFill>
              </a:rPr>
              <a:t>如何打开、使用？</a:t>
            </a:r>
            <a:endParaRPr lang="en-US" altLang="zh-CN" sz="2100" b="0" kern="0" dirty="0">
              <a:solidFill>
                <a:schemeClr val="bg2">
                  <a:lumMod val="25000"/>
                </a:schemeClr>
              </a:solidFill>
            </a:endParaRPr>
          </a:p>
          <a:p>
            <a:r>
              <a:rPr lang="en-US" altLang="zh-CN" b="0" kern="0" dirty="0"/>
              <a:t> </a:t>
            </a:r>
            <a:r>
              <a:rPr lang="zh-CN" altLang="en-US" b="0" kern="0" dirty="0"/>
              <a:t>与 </a:t>
            </a:r>
            <a:r>
              <a:rPr lang="en-US" altLang="zh-CN" b="0" kern="0" dirty="0"/>
              <a:t>ext4 </a:t>
            </a:r>
            <a:r>
              <a:rPr lang="zh-CN" altLang="en-US" b="0" kern="0" dirty="0"/>
              <a:t>对比</a:t>
            </a:r>
            <a:endParaRPr lang="en-US" altLang="zh-CN" b="0" kern="0" dirty="0"/>
          </a:p>
          <a:p>
            <a:endParaRPr lang="en-US" altLang="zh-CN" b="0" kern="0" dirty="0"/>
          </a:p>
          <a:p>
            <a:endParaRPr lang="en-US" altLang="zh-CN" b="0" kern="0" dirty="0"/>
          </a:p>
        </p:txBody>
      </p:sp>
      <p:pic>
        <p:nvPicPr>
          <p:cNvPr id="3" name="图片 2">
            <a:extLst>
              <a:ext uri="{FF2B5EF4-FFF2-40B4-BE49-F238E27FC236}">
                <a16:creationId xmlns:a16="http://schemas.microsoft.com/office/drawing/2014/main" id="{2CA051B4-106D-4FD0-A916-79EED0829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597" y="708729"/>
            <a:ext cx="9878804" cy="5334744"/>
          </a:xfrm>
          <a:prstGeom prst="rect">
            <a:avLst/>
          </a:prstGeom>
        </p:spPr>
      </p:pic>
      <p:sp>
        <p:nvSpPr>
          <p:cNvPr id="2" name="矩形 1">
            <a:extLst>
              <a:ext uri="{FF2B5EF4-FFF2-40B4-BE49-F238E27FC236}">
                <a16:creationId xmlns:a16="http://schemas.microsoft.com/office/drawing/2014/main" id="{61159FEB-664B-4F38-8C1D-13AF5865C60E}"/>
              </a:ext>
            </a:extLst>
          </p:cNvPr>
          <p:cNvSpPr/>
          <p:nvPr/>
        </p:nvSpPr>
        <p:spPr>
          <a:xfrm>
            <a:off x="3048000" y="6148304"/>
            <a:ext cx="7894572" cy="435312"/>
          </a:xfrm>
          <a:prstGeom prst="rect">
            <a:avLst/>
          </a:prstGeom>
        </p:spPr>
        <p:txBody>
          <a:bodyPr wrap="square">
            <a:spAutoFit/>
          </a:bodyPr>
          <a:lstStyle/>
          <a:p>
            <a:pPr algn="l"/>
            <a:r>
              <a:rPr lang="en-US" altLang="zh-CN" sz="2000" b="0" dirty="0">
                <a:solidFill>
                  <a:schemeClr val="accent3">
                    <a:lumMod val="50000"/>
                  </a:schemeClr>
                </a:solidFill>
                <a:latin typeface="Consolas" panose="020B0609020204030204" pitchFamily="49" charset="0"/>
              </a:rPr>
              <a:t>https://learn.microsoft.com/en-us/sysinternals/</a:t>
            </a:r>
            <a:endParaRPr lang="zh-CN" altLang="en-US" sz="2000" b="0" dirty="0">
              <a:solidFill>
                <a:schemeClr val="accent3">
                  <a:lumMod val="50000"/>
                </a:schemeClr>
              </a:solidFill>
              <a:latin typeface="Consolas" panose="020B0609020204030204" pitchFamily="49" charset="0"/>
            </a:endParaRPr>
          </a:p>
        </p:txBody>
      </p:sp>
      <p:sp>
        <p:nvSpPr>
          <p:cNvPr id="8" name="文本框 7">
            <a:extLst>
              <a:ext uri="{FF2B5EF4-FFF2-40B4-BE49-F238E27FC236}">
                <a16:creationId xmlns:a16="http://schemas.microsoft.com/office/drawing/2014/main" id="{1EF93F71-0080-4FDB-925F-7D6FA2780AD7}"/>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45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idx="4294967295"/>
          </p:nvPr>
        </p:nvSpPr>
        <p:spPr>
          <a:xfrm>
            <a:off x="67383" y="460954"/>
            <a:ext cx="10515600" cy="639956"/>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ctr">
            <a:normAutofit/>
          </a:bodyPr>
          <a:lstStyle/>
          <a:p>
            <a:pPr eaLnBrk="1" hangingPunct="1"/>
            <a:r>
              <a:rPr lang="en-US" altLang="zh-CN" dirty="0"/>
              <a:t>4.7.1 </a:t>
            </a:r>
            <a:r>
              <a:rPr lang="zh-CN" altLang="en-US" dirty="0"/>
              <a:t>共享文件夹</a:t>
            </a:r>
          </a:p>
        </p:txBody>
      </p:sp>
      <p:sp>
        <p:nvSpPr>
          <p:cNvPr id="74754" name="Rectangle 2"/>
          <p:cNvSpPr>
            <a:spLocks noGrp="1" noChangeArrowheads="1"/>
          </p:cNvSpPr>
          <p:nvPr>
            <p:ph type="body" sz="quarter" idx="4294967295"/>
          </p:nvPr>
        </p:nvSpPr>
        <p:spPr>
          <a:xfrm>
            <a:off x="1876479" y="1530694"/>
            <a:ext cx="8439041" cy="4213865"/>
          </a:xfrm>
        </p:spPr>
        <p:txBody>
          <a:bodyPr>
            <a:normAutofit/>
          </a:bodyPr>
          <a:lstStyle/>
          <a:p>
            <a:pPr eaLnBrk="1" hangingPunct="1"/>
            <a:r>
              <a:rPr lang="zh-CN" altLang="en-US" sz="2400" dirty="0"/>
              <a:t>概念</a:t>
            </a:r>
          </a:p>
          <a:p>
            <a:pPr eaLnBrk="1" hangingPunct="1"/>
            <a:r>
              <a:rPr lang="zh-CN" altLang="en-US" sz="2400" dirty="0"/>
              <a:t>权限</a:t>
            </a:r>
          </a:p>
        </p:txBody>
      </p:sp>
      <p:graphicFrame>
        <p:nvGraphicFramePr>
          <p:cNvPr id="139268" name="Group 4"/>
          <p:cNvGraphicFramePr>
            <a:graphicFrameLocks noGrp="1"/>
          </p:cNvGraphicFramePr>
          <p:nvPr>
            <p:extLst>
              <p:ext uri="{D42A27DB-BD31-4B8C-83A1-F6EECF244321}">
                <p14:modId xmlns:p14="http://schemas.microsoft.com/office/powerpoint/2010/main" val="1623806559"/>
              </p:ext>
            </p:extLst>
          </p:nvPr>
        </p:nvGraphicFramePr>
        <p:xfrm>
          <a:off x="1557052" y="2627865"/>
          <a:ext cx="8382000" cy="3546478"/>
        </p:xfrm>
        <a:graphic>
          <a:graphicData uri="http://schemas.openxmlformats.org/drawingml/2006/table">
            <a:tbl>
              <a:tblPr/>
              <a:tblGrid>
                <a:gridCol w="5181600">
                  <a:extLst>
                    <a:ext uri="{9D8B030D-6E8A-4147-A177-3AD203B41FA5}">
                      <a16:colId xmlns:a16="http://schemas.microsoft.com/office/drawing/2014/main" val="1224503130"/>
                    </a:ext>
                  </a:extLst>
                </a:gridCol>
                <a:gridCol w="914400">
                  <a:extLst>
                    <a:ext uri="{9D8B030D-6E8A-4147-A177-3AD203B41FA5}">
                      <a16:colId xmlns:a16="http://schemas.microsoft.com/office/drawing/2014/main" val="2723325316"/>
                    </a:ext>
                  </a:extLst>
                </a:gridCol>
                <a:gridCol w="838200">
                  <a:extLst>
                    <a:ext uri="{9D8B030D-6E8A-4147-A177-3AD203B41FA5}">
                      <a16:colId xmlns:a16="http://schemas.microsoft.com/office/drawing/2014/main" val="434689607"/>
                    </a:ext>
                  </a:extLst>
                </a:gridCol>
                <a:gridCol w="1447800">
                  <a:extLst>
                    <a:ext uri="{9D8B030D-6E8A-4147-A177-3AD203B41FA5}">
                      <a16:colId xmlns:a16="http://schemas.microsoft.com/office/drawing/2014/main" val="1637719666"/>
                    </a:ext>
                  </a:extLst>
                </a:gridCol>
              </a:tblGrid>
              <a:tr h="457282">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具备的能力</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读取</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完全控制</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8249238"/>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查看该共享文件夹内的文件名称、子文件夹名称</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1747005"/>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查看文件内数据、运行程序</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3109848"/>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遍历子文件夹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9189191"/>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添加文件、子文件夹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6297077"/>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修改文件内的数据</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0243691"/>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删除文件与子文件夹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4354609"/>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修改权限</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5315468"/>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取得所有权</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6202234"/>
                  </a:ext>
                </a:extLst>
              </a:tr>
            </a:tbl>
          </a:graphicData>
        </a:graphic>
      </p:graphicFrame>
    </p:spTree>
    <p:extLst>
      <p:ext uri="{BB962C8B-B14F-4D97-AF65-F5344CB8AC3E}">
        <p14:creationId xmlns:p14="http://schemas.microsoft.com/office/powerpoint/2010/main" val="1301119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74941" y="357571"/>
            <a:ext cx="10515600" cy="677741"/>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ctr">
            <a:normAutofit/>
          </a:bodyPr>
          <a:lstStyle/>
          <a:p>
            <a:pPr eaLnBrk="1" hangingPunct="1"/>
            <a:r>
              <a:rPr lang="en-US" altLang="zh-CN" dirty="0"/>
              <a:t>4.7.2 </a:t>
            </a:r>
            <a:r>
              <a:rPr lang="zh-CN" altLang="en-US" dirty="0"/>
              <a:t>添加共享文件夹</a:t>
            </a:r>
            <a:r>
              <a:rPr lang="en-US" altLang="zh-CN" dirty="0"/>
              <a:t>(1)</a:t>
            </a:r>
          </a:p>
        </p:txBody>
      </p:sp>
      <p:sp>
        <p:nvSpPr>
          <p:cNvPr id="7577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a:latin typeface="宋体" panose="02010600030101010101" pitchFamily="2" charset="-122"/>
              </a:rPr>
              <a:t>步骤一，打开</a:t>
            </a:r>
            <a:r>
              <a:rPr lang="zh-CN" altLang="en-US" sz="2800">
                <a:latin typeface="Times New Roman" panose="02020603050405020304" pitchFamily="18" charset="0"/>
              </a:rPr>
              <a:t>“</a:t>
            </a:r>
            <a:r>
              <a:rPr lang="zh-CN" altLang="en-US" sz="2800">
                <a:latin typeface="宋体" panose="02010600030101010101" pitchFamily="2" charset="-122"/>
              </a:rPr>
              <a:t>开始</a:t>
            </a:r>
            <a:r>
              <a:rPr lang="zh-CN" altLang="en-US" sz="2800">
                <a:latin typeface="Times New Roman" panose="02020603050405020304" pitchFamily="18" charset="0"/>
              </a:rPr>
              <a:t>”</a:t>
            </a:r>
            <a:r>
              <a:rPr lang="zh-CN" altLang="en-US" sz="2800">
                <a:latin typeface="宋体" panose="02010600030101010101" pitchFamily="2" charset="-122"/>
              </a:rPr>
              <a:t>菜单，选择</a:t>
            </a:r>
            <a:r>
              <a:rPr lang="zh-CN" altLang="en-US" sz="2800">
                <a:latin typeface="Times New Roman" panose="02020603050405020304" pitchFamily="18" charset="0"/>
              </a:rPr>
              <a:t>“</a:t>
            </a:r>
            <a:r>
              <a:rPr lang="zh-CN" altLang="en-US" sz="2800">
                <a:latin typeface="宋体" panose="02010600030101010101" pitchFamily="2" charset="-122"/>
              </a:rPr>
              <a:t>程序</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管理工具</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计算机管理</a:t>
            </a:r>
            <a:r>
              <a:rPr lang="zh-CN" altLang="en-US" sz="2800">
                <a:latin typeface="Times New Roman" panose="02020603050405020304" pitchFamily="18" charset="0"/>
              </a:rPr>
              <a:t>”</a:t>
            </a:r>
            <a:r>
              <a:rPr lang="zh-CN" altLang="en-US" sz="2800">
                <a:latin typeface="宋体" panose="02010600030101010101" pitchFamily="2" charset="-122"/>
              </a:rPr>
              <a:t>命令后，打开</a:t>
            </a:r>
            <a:r>
              <a:rPr lang="zh-CN" altLang="en-US" sz="2800">
                <a:latin typeface="Times New Roman" panose="02020603050405020304" pitchFamily="18" charset="0"/>
              </a:rPr>
              <a:t>“</a:t>
            </a:r>
            <a:r>
              <a:rPr lang="zh-CN" altLang="en-US" sz="2800">
                <a:latin typeface="宋体" panose="02010600030101010101" pitchFamily="2" charset="-122"/>
              </a:rPr>
              <a:t>计算机管理</a:t>
            </a:r>
            <a:r>
              <a:rPr lang="zh-CN" altLang="en-US" sz="2800">
                <a:latin typeface="Times New Roman" panose="02020603050405020304" pitchFamily="18" charset="0"/>
              </a:rPr>
              <a:t>”</a:t>
            </a:r>
            <a:r>
              <a:rPr lang="zh-CN" altLang="en-US" sz="2800">
                <a:latin typeface="宋体" panose="02010600030101010101" pitchFamily="2" charset="-122"/>
              </a:rPr>
              <a:t>窗口，然后点击</a:t>
            </a:r>
            <a:r>
              <a:rPr lang="zh-CN" altLang="en-US" sz="2800">
                <a:latin typeface="Times New Roman" panose="02020603050405020304" pitchFamily="18" charset="0"/>
              </a:rPr>
              <a:t>“</a:t>
            </a:r>
            <a:r>
              <a:rPr lang="zh-CN" altLang="en-US" sz="2800">
                <a:latin typeface="宋体" panose="02010600030101010101" pitchFamily="2" charset="-122"/>
              </a:rPr>
              <a:t>共享文件夹</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子节点，打开如图所示窗口。</a:t>
            </a:r>
            <a:r>
              <a:rPr lang="zh-CN" altLang="en-US" sz="2800"/>
              <a:t> </a:t>
            </a:r>
          </a:p>
        </p:txBody>
      </p:sp>
      <p:sp>
        <p:nvSpPr>
          <p:cNvPr id="75780"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2885459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59826" y="365128"/>
            <a:ext cx="10515600" cy="670184"/>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(2)</a:t>
            </a:r>
          </a:p>
        </p:txBody>
      </p:sp>
      <p:sp>
        <p:nvSpPr>
          <p:cNvPr id="2" name="文本占位符 1">
            <a:extLst>
              <a:ext uri="{FF2B5EF4-FFF2-40B4-BE49-F238E27FC236}">
                <a16:creationId xmlns:a16="http://schemas.microsoft.com/office/drawing/2014/main" id="{4A38BAB1-C4DE-4CF6-9C86-9F7D574C8244}"/>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76803"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856" y="1212847"/>
            <a:ext cx="74676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5"/>
          <p:cNvSpPr>
            <a:spLocks noChangeArrowheads="1"/>
          </p:cNvSpPr>
          <p:nvPr/>
        </p:nvSpPr>
        <p:spPr bwMode="auto">
          <a:xfrm>
            <a:off x="4343400" y="6384926"/>
            <a:ext cx="35052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计算机管理窗口</a:t>
            </a:r>
            <a:r>
              <a:rPr lang="zh-CN" altLang="en-US" sz="2500" dirty="0"/>
              <a:t> </a:t>
            </a:r>
            <a:endParaRPr lang="zh-CN" altLang="en-US" sz="4800" dirty="0"/>
          </a:p>
        </p:txBody>
      </p:sp>
    </p:spTree>
    <p:extLst>
      <p:ext uri="{BB962C8B-B14F-4D97-AF65-F5344CB8AC3E}">
        <p14:creationId xmlns:p14="http://schemas.microsoft.com/office/powerpoint/2010/main" val="14316369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59827" y="445178"/>
            <a:ext cx="10515600" cy="541715"/>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(3)</a:t>
            </a:r>
          </a:p>
        </p:txBody>
      </p:sp>
      <p:sp>
        <p:nvSpPr>
          <p:cNvPr id="7782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a:latin typeface="宋体" panose="02010600030101010101" pitchFamily="2" charset="-122"/>
              </a:rPr>
              <a:t>步骤二，在窗口的右边显示出了计算机中所有共享文件夹的信息。</a:t>
            </a:r>
          </a:p>
          <a:p>
            <a:pPr eaLnBrk="1" hangingPunct="1"/>
            <a:r>
              <a:rPr lang="zh-CN" altLang="en-US" sz="2800">
                <a:latin typeface="宋体" panose="02010600030101010101" pitchFamily="2" charset="-122"/>
              </a:rPr>
              <a:t>如果要建立新的共享文件夹，可通过选择主菜单</a:t>
            </a:r>
            <a:r>
              <a:rPr lang="zh-CN" altLang="en-US" sz="2800">
                <a:latin typeface="Times New Roman" panose="02020603050405020304" pitchFamily="18" charset="0"/>
              </a:rPr>
              <a:t>“</a:t>
            </a:r>
            <a:r>
              <a:rPr lang="zh-CN" altLang="en-US" sz="2800">
                <a:latin typeface="宋体" panose="02010600030101010101" pitchFamily="2" charset="-122"/>
              </a:rPr>
              <a:t>操作</a:t>
            </a:r>
            <a:r>
              <a:rPr lang="zh-CN" altLang="en-US" sz="2800">
                <a:latin typeface="Times New Roman" panose="02020603050405020304" pitchFamily="18" charset="0"/>
              </a:rPr>
              <a:t>”</a:t>
            </a:r>
            <a:r>
              <a:rPr lang="zh-CN" altLang="en-US" sz="2800">
                <a:latin typeface="宋体" panose="02010600030101010101" pitchFamily="2" charset="-122"/>
              </a:rPr>
              <a:t>中的</a:t>
            </a:r>
            <a:r>
              <a:rPr lang="zh-CN" altLang="en-US" sz="2800">
                <a:latin typeface="Times New Roman" panose="02020603050405020304" pitchFamily="18" charset="0"/>
              </a:rPr>
              <a:t>“</a:t>
            </a:r>
            <a:r>
              <a:rPr lang="zh-CN" altLang="en-US" sz="2800">
                <a:latin typeface="宋体" panose="02010600030101010101" pitchFamily="2" charset="-122"/>
              </a:rPr>
              <a:t>新文件共享</a:t>
            </a:r>
            <a:r>
              <a:rPr lang="zh-CN" altLang="en-US" sz="2800">
                <a:latin typeface="Times New Roman" panose="02020603050405020304" pitchFamily="18" charset="0"/>
              </a:rPr>
              <a:t>”</a:t>
            </a:r>
            <a:r>
              <a:rPr lang="zh-CN" altLang="en-US" sz="2800">
                <a:latin typeface="宋体" panose="02010600030101010101" pitchFamily="2" charset="-122"/>
              </a:rPr>
              <a:t>子菜单，或者在右侧窗口单击鼠标右键选择</a:t>
            </a:r>
            <a:r>
              <a:rPr lang="zh-CN" altLang="en-US"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菜单，打开如图</a:t>
            </a:r>
            <a:r>
              <a:rPr lang="en-US" altLang="zh-CN" sz="2800"/>
              <a:t>7-5</a:t>
            </a:r>
            <a:r>
              <a:rPr lang="zh-CN" altLang="en-US" sz="2800">
                <a:latin typeface="宋体" panose="02010600030101010101" pitchFamily="2" charset="-122"/>
              </a:rPr>
              <a:t>所示对话框。输入要共享的文件夹、共享名、共享描述，在共享描述中可输入一些该资源的描述性信息，以方便用户了解其内容。</a:t>
            </a:r>
            <a:r>
              <a:rPr lang="zh-CN" altLang="en-US" sz="2800"/>
              <a:t> </a:t>
            </a:r>
          </a:p>
        </p:txBody>
      </p:sp>
      <p:sp>
        <p:nvSpPr>
          <p:cNvPr id="77828"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0010297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59826" y="347440"/>
            <a:ext cx="10515600" cy="571943"/>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(4)</a:t>
            </a:r>
          </a:p>
        </p:txBody>
      </p:sp>
      <p:sp>
        <p:nvSpPr>
          <p:cNvPr id="2" name="文本占位符 1">
            <a:extLst>
              <a:ext uri="{FF2B5EF4-FFF2-40B4-BE49-F238E27FC236}">
                <a16:creationId xmlns:a16="http://schemas.microsoft.com/office/drawing/2014/main" id="{7104BE4D-5569-49D0-B146-E790DD4087ED}"/>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78851"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852" name="Rectangle 4"/>
          <p:cNvSpPr>
            <a:spLocks noChangeArrowheads="1"/>
          </p:cNvSpPr>
          <p:nvPr/>
        </p:nvSpPr>
        <p:spPr bwMode="auto">
          <a:xfrm>
            <a:off x="4343400" y="62484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创建共享文件夹</a:t>
            </a:r>
            <a:r>
              <a:rPr lang="zh-CN" altLang="en-US" dirty="0"/>
              <a:t> </a:t>
            </a:r>
          </a:p>
        </p:txBody>
      </p:sp>
      <p:sp>
        <p:nvSpPr>
          <p:cNvPr id="78853"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88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524000"/>
            <a:ext cx="6553200"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233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74941" y="440699"/>
            <a:ext cx="10515600" cy="461666"/>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(5)</a:t>
            </a:r>
          </a:p>
        </p:txBody>
      </p:sp>
      <p:sp>
        <p:nvSpPr>
          <p:cNvPr id="7987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800">
                <a:latin typeface="宋体" panose="02010600030101010101" pitchFamily="2" charset="-122"/>
              </a:rPr>
              <a:t>步骤三，点击</a:t>
            </a:r>
            <a:r>
              <a:rPr lang="zh-CN" altLang="en-US" sz="2800">
                <a:latin typeface="Times New Roman" panose="02020603050405020304" pitchFamily="18" charset="0"/>
              </a:rPr>
              <a:t>“</a:t>
            </a:r>
            <a:r>
              <a:rPr lang="zh-CN" altLang="en-US" sz="2800">
                <a:latin typeface="宋体" panose="02010600030101010101" pitchFamily="2" charset="-122"/>
              </a:rPr>
              <a:t>下一步</a:t>
            </a:r>
            <a:r>
              <a:rPr lang="zh-CN" altLang="en-US" sz="2800">
                <a:latin typeface="Times New Roman" panose="02020603050405020304" pitchFamily="18" charset="0"/>
              </a:rPr>
              <a:t>”</a:t>
            </a:r>
            <a:r>
              <a:rPr lang="zh-CN" altLang="en-US" sz="2800">
                <a:latin typeface="宋体" panose="02010600030101010101" pitchFamily="2" charset="-122"/>
              </a:rPr>
              <a:t>，打开如图</a:t>
            </a:r>
            <a:r>
              <a:rPr lang="en-US" altLang="zh-CN" sz="2800"/>
              <a:t>8-8</a:t>
            </a:r>
            <a:r>
              <a:rPr lang="zh-CN" altLang="en-US" sz="2800">
                <a:latin typeface="宋体" panose="02010600030101010101" pitchFamily="2" charset="-122"/>
              </a:rPr>
              <a:t>所示</a:t>
            </a:r>
            <a:r>
              <a:rPr lang="zh-CN" altLang="en-US" sz="2800">
                <a:latin typeface="Times New Roman" panose="02020603050405020304" pitchFamily="18" charset="0"/>
              </a:rPr>
              <a:t>“</a:t>
            </a:r>
            <a:r>
              <a:rPr lang="zh-CN" altLang="en-US" sz="2800">
                <a:latin typeface="宋体" panose="02010600030101010101" pitchFamily="2" charset="-122"/>
              </a:rPr>
              <a:t>创建共享文件夹</a:t>
            </a:r>
            <a:r>
              <a:rPr lang="zh-CN" altLang="en-US" sz="2800">
                <a:latin typeface="Times New Roman" panose="02020603050405020304" pitchFamily="18" charset="0"/>
              </a:rPr>
              <a:t>”</a:t>
            </a:r>
            <a:r>
              <a:rPr lang="zh-CN" altLang="en-US" sz="2800">
                <a:latin typeface="宋体" panose="02010600030101010101" pitchFamily="2" charset="-122"/>
              </a:rPr>
              <a:t>对话框。用户可以根据自己的需要设置网络用户的访问权限。或者选择</a:t>
            </a:r>
            <a:r>
              <a:rPr lang="zh-CN" altLang="en-US" sz="2800">
                <a:latin typeface="Times New Roman" panose="02020603050405020304" pitchFamily="18" charset="0"/>
              </a:rPr>
              <a:t>“</a:t>
            </a:r>
            <a:r>
              <a:rPr lang="zh-CN" altLang="en-US" sz="2800">
                <a:latin typeface="宋体" panose="02010600030101010101" pitchFamily="2" charset="-122"/>
              </a:rPr>
              <a:t>自定义</a:t>
            </a:r>
            <a:r>
              <a:rPr lang="zh-CN" altLang="en-US" sz="2800">
                <a:latin typeface="Times New Roman" panose="02020603050405020304" pitchFamily="18" charset="0"/>
              </a:rPr>
              <a:t>”</a:t>
            </a:r>
            <a:r>
              <a:rPr lang="zh-CN" altLang="en-US" sz="2800">
                <a:latin typeface="宋体" panose="02010600030101010101" pitchFamily="2" charset="-122"/>
              </a:rPr>
              <a:t>自己定义网络用户的访问权限。</a:t>
            </a:r>
            <a:r>
              <a:rPr lang="zh-CN" altLang="en-US" sz="2800"/>
              <a:t> </a:t>
            </a:r>
          </a:p>
        </p:txBody>
      </p:sp>
      <p:sp>
        <p:nvSpPr>
          <p:cNvPr id="79876"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75705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74941" y="432170"/>
            <a:ext cx="10515600" cy="617285"/>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(6)</a:t>
            </a:r>
          </a:p>
        </p:txBody>
      </p:sp>
      <p:sp>
        <p:nvSpPr>
          <p:cNvPr id="2" name="文本占位符 1">
            <a:extLst>
              <a:ext uri="{FF2B5EF4-FFF2-40B4-BE49-F238E27FC236}">
                <a16:creationId xmlns:a16="http://schemas.microsoft.com/office/drawing/2014/main" id="{E821BAD2-A80E-4AF6-A4CA-031990D14251}"/>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0899"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00" name="Rectangle 4"/>
          <p:cNvSpPr>
            <a:spLocks noChangeArrowheads="1"/>
          </p:cNvSpPr>
          <p:nvPr/>
        </p:nvSpPr>
        <p:spPr bwMode="auto">
          <a:xfrm>
            <a:off x="4343400" y="6248400"/>
            <a:ext cx="35052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创建共享文件夹 </a:t>
            </a:r>
          </a:p>
        </p:txBody>
      </p:sp>
      <p:sp>
        <p:nvSpPr>
          <p:cNvPr id="80901"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02" name="Rectangle 6"/>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09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1"/>
            <a:ext cx="7010400"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4817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67383" y="372686"/>
            <a:ext cx="10515600" cy="639956"/>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(8)</a:t>
            </a:r>
          </a:p>
        </p:txBody>
      </p:sp>
      <p:sp>
        <p:nvSpPr>
          <p:cNvPr id="81923" name="Rectangle 3"/>
          <p:cNvSpPr>
            <a:spLocks noGrp="1" noChangeArrowheads="1"/>
          </p:cNvSpPr>
          <p:nvPr>
            <p:ph type="body" sz="quarter" idx="4294967295"/>
          </p:nvPr>
        </p:nvSpPr>
        <p:spPr>
          <a:xfrm>
            <a:off x="1876479" y="1863203"/>
            <a:ext cx="8439041" cy="4213865"/>
          </a:xfrm>
        </p:spPr>
        <p:txBody>
          <a:bodyPr/>
          <a:lstStyle/>
          <a:p>
            <a:pPr eaLnBrk="1" hangingPunct="1">
              <a:lnSpc>
                <a:spcPct val="90000"/>
              </a:lnSpc>
              <a:buFontTx/>
              <a:buNone/>
            </a:pPr>
            <a:r>
              <a:rPr lang="zh-CN" altLang="en-US" sz="2800">
                <a:latin typeface="宋体" panose="02010600030101010101" pitchFamily="2" charset="-122"/>
              </a:rPr>
              <a:t>另一种方法：</a:t>
            </a:r>
          </a:p>
          <a:p>
            <a:pPr eaLnBrk="1" hangingPunct="1">
              <a:lnSpc>
                <a:spcPct val="90000"/>
              </a:lnSpc>
            </a:pPr>
            <a:r>
              <a:rPr lang="zh-CN" altLang="en-US" sz="2800">
                <a:latin typeface="宋体" panose="02010600030101010101" pitchFamily="2" charset="-122"/>
              </a:rPr>
              <a:t>双击</a:t>
            </a:r>
            <a:r>
              <a:rPr lang="zh-CN" altLang="en-US" sz="2800">
                <a:latin typeface="Times New Roman" panose="02020603050405020304" pitchFamily="18" charset="0"/>
              </a:rPr>
              <a:t>“</a:t>
            </a:r>
            <a:r>
              <a:rPr lang="zh-CN" altLang="en-US" sz="2800">
                <a:latin typeface="宋体" panose="02010600030101010101" pitchFamily="2" charset="-122"/>
              </a:rPr>
              <a:t>我的电脑</a:t>
            </a:r>
            <a:r>
              <a:rPr lang="zh-CN" altLang="en-US" sz="2800">
                <a:latin typeface="Times New Roman" panose="02020603050405020304" pitchFamily="18" charset="0"/>
              </a:rPr>
              <a:t>”</a:t>
            </a:r>
            <a:r>
              <a:rPr lang="zh-CN" altLang="en-US" sz="2800">
                <a:latin typeface="宋体" panose="02010600030101010101" pitchFamily="2" charset="-122"/>
              </a:rPr>
              <a:t>，然后选择要设置为共享文件夹的驱动器并选定文件夹。</a:t>
            </a:r>
          </a:p>
          <a:p>
            <a:pPr eaLnBrk="1" hangingPunct="1">
              <a:lnSpc>
                <a:spcPct val="90000"/>
              </a:lnSpc>
            </a:pPr>
            <a:r>
              <a:rPr lang="zh-CN" altLang="en-US" sz="2800">
                <a:latin typeface="宋体" panose="02010600030101010101" pitchFamily="2" charset="-122"/>
              </a:rPr>
              <a:t>鼠标右键激活快捷菜单，选择</a:t>
            </a:r>
            <a:r>
              <a:rPr lang="zh-CN" altLang="en-US"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菜单项，打开如图所示</a:t>
            </a:r>
            <a:r>
              <a:rPr lang="en-US" altLang="zh-CN" sz="2800"/>
              <a:t>7-7</a:t>
            </a:r>
            <a:r>
              <a:rPr lang="zh-CN" altLang="en-US" sz="2800">
                <a:latin typeface="宋体" panose="02010600030101010101" pitchFamily="2" charset="-122"/>
              </a:rPr>
              <a:t>窗口。</a:t>
            </a:r>
          </a:p>
          <a:p>
            <a:pPr eaLnBrk="1" hangingPunct="1">
              <a:lnSpc>
                <a:spcPct val="90000"/>
              </a:lnSpc>
            </a:pPr>
            <a:r>
              <a:rPr lang="zh-CN" altLang="en-US" sz="2800">
                <a:latin typeface="宋体" panose="02010600030101010101" pitchFamily="2" charset="-122"/>
              </a:rPr>
              <a:t>然后进行相应的设置，如更改共享名，设定用户连接数量，点击</a:t>
            </a:r>
            <a:r>
              <a:rPr lang="zh-CN" altLang="en-US" sz="2800">
                <a:latin typeface="Times New Roman" panose="02020603050405020304" pitchFamily="18" charset="0"/>
              </a:rPr>
              <a:t>“</a:t>
            </a:r>
            <a:r>
              <a:rPr lang="zh-CN" altLang="en-US" sz="2800">
                <a:latin typeface="宋体" panose="02010600030101010101" pitchFamily="2" charset="-122"/>
              </a:rPr>
              <a:t>权限</a:t>
            </a:r>
            <a:r>
              <a:rPr lang="zh-CN" altLang="en-US" sz="2800">
                <a:latin typeface="Times New Roman" panose="02020603050405020304" pitchFamily="18" charset="0"/>
              </a:rPr>
              <a:t>”</a:t>
            </a:r>
            <a:r>
              <a:rPr lang="zh-CN" altLang="en-US" sz="2800">
                <a:latin typeface="宋体" panose="02010600030101010101" pitchFamily="2" charset="-122"/>
              </a:rPr>
              <a:t>按钮，如图</a:t>
            </a:r>
            <a:r>
              <a:rPr lang="en-US" altLang="zh-CN" sz="2800">
                <a:latin typeface="宋体" panose="02010600030101010101" pitchFamily="2" charset="-122"/>
              </a:rPr>
              <a:t>7-8</a:t>
            </a:r>
            <a:r>
              <a:rPr lang="zh-CN" altLang="en-US" sz="2800">
                <a:latin typeface="宋体" panose="02010600030101010101" pitchFamily="2" charset="-122"/>
              </a:rPr>
              <a:t>所示，设置允许访问的用户权限。</a:t>
            </a:r>
            <a:r>
              <a:rPr lang="zh-CN" altLang="en-US" sz="2800"/>
              <a:t> </a:t>
            </a:r>
          </a:p>
        </p:txBody>
      </p:sp>
      <p:sp>
        <p:nvSpPr>
          <p:cNvPr id="81924"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9050992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90055" y="458789"/>
            <a:ext cx="10515600" cy="606422"/>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(8)</a:t>
            </a:r>
          </a:p>
        </p:txBody>
      </p:sp>
      <p:sp>
        <p:nvSpPr>
          <p:cNvPr id="2" name="文本占位符 1">
            <a:extLst>
              <a:ext uri="{FF2B5EF4-FFF2-40B4-BE49-F238E27FC236}">
                <a16:creationId xmlns:a16="http://schemas.microsoft.com/office/drawing/2014/main" id="{321C9815-7995-4706-B75E-891950B79BF6}"/>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2947"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48" name="Rectangle 4"/>
          <p:cNvSpPr>
            <a:spLocks noChangeArrowheads="1"/>
          </p:cNvSpPr>
          <p:nvPr/>
        </p:nvSpPr>
        <p:spPr bwMode="auto">
          <a:xfrm>
            <a:off x="2286000" y="6172200"/>
            <a:ext cx="35052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文件夹的共享选项 </a:t>
            </a:r>
          </a:p>
        </p:txBody>
      </p:sp>
      <p:sp>
        <p:nvSpPr>
          <p:cNvPr id="82949"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0" name="Rectangle 6"/>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1" name="Rectangle 7"/>
          <p:cNvSpPr>
            <a:spLocks noChangeArrowheads="1"/>
          </p:cNvSpPr>
          <p:nvPr/>
        </p:nvSpPr>
        <p:spPr bwMode="auto">
          <a:xfrm>
            <a:off x="4762500" y="20145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29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371600"/>
            <a:ext cx="44545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3" name="Rectangle 9"/>
          <p:cNvSpPr>
            <a:spLocks noChangeArrowheads="1"/>
          </p:cNvSpPr>
          <p:nvPr/>
        </p:nvSpPr>
        <p:spPr bwMode="auto">
          <a:xfrm>
            <a:off x="4838700" y="2019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29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1" y="1371600"/>
            <a:ext cx="42148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5" name="Rectangle 11"/>
          <p:cNvSpPr>
            <a:spLocks noChangeArrowheads="1"/>
          </p:cNvSpPr>
          <p:nvPr/>
        </p:nvSpPr>
        <p:spPr bwMode="auto">
          <a:xfrm>
            <a:off x="6400800" y="6172200"/>
            <a:ext cx="42672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文件夹的共享许可权限</a:t>
            </a:r>
          </a:p>
        </p:txBody>
      </p:sp>
    </p:spTree>
    <p:extLst>
      <p:ext uri="{BB962C8B-B14F-4D97-AF65-F5344CB8AC3E}">
        <p14:creationId xmlns:p14="http://schemas.microsoft.com/office/powerpoint/2010/main" val="33425854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74940" y="453397"/>
            <a:ext cx="10515600" cy="655069"/>
          </a:xfrm>
        </p:spPr>
        <p:txBody>
          <a:bodyPr/>
          <a:lstStyle/>
          <a:p>
            <a:pPr eaLnBrk="1" hangingPunct="1"/>
            <a:r>
              <a:rPr lang="en-US" altLang="zh-CN" sz="3200" dirty="0">
                <a:solidFill>
                  <a:schemeClr val="bg2">
                    <a:lumMod val="25000"/>
                  </a:schemeClr>
                </a:solidFill>
              </a:rPr>
              <a:t>4.7.3  </a:t>
            </a:r>
            <a:r>
              <a:rPr lang="zh-CN" altLang="en-US" sz="3200" dirty="0">
                <a:solidFill>
                  <a:schemeClr val="bg2">
                    <a:lumMod val="25000"/>
                  </a:schemeClr>
                </a:solidFill>
                <a:latin typeface="宋体" panose="02010600030101010101" pitchFamily="2" charset="-122"/>
              </a:rPr>
              <a:t>停止共享文件夹</a:t>
            </a:r>
            <a:endParaRPr lang="zh-CN" altLang="en-US" sz="3200" dirty="0">
              <a:solidFill>
                <a:schemeClr val="bg2">
                  <a:lumMod val="25000"/>
                </a:schemeClr>
              </a:solidFill>
            </a:endParaRPr>
          </a:p>
        </p:txBody>
      </p:sp>
      <p:sp>
        <p:nvSpPr>
          <p:cNvPr id="8397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buFontTx/>
              <a:buNone/>
            </a:pPr>
            <a:r>
              <a:rPr lang="zh-CN" altLang="en-US" sz="2400">
                <a:solidFill>
                  <a:srgbClr val="FF6600"/>
                </a:solidFill>
                <a:latin typeface="楷体_GB2312" pitchFamily="49" charset="-122"/>
                <a:ea typeface="楷体_GB2312" pitchFamily="49" charset="-122"/>
              </a:rPr>
              <a:t>方法</a:t>
            </a:r>
            <a:r>
              <a:rPr lang="en-US" altLang="zh-CN" sz="2400">
                <a:solidFill>
                  <a:srgbClr val="FF6600"/>
                </a:solidFill>
                <a:latin typeface="楷体_GB2312" pitchFamily="49" charset="-122"/>
                <a:ea typeface="楷体_GB2312" pitchFamily="49" charset="-122"/>
              </a:rPr>
              <a:t>1</a:t>
            </a:r>
            <a:r>
              <a:rPr lang="zh-CN" altLang="en-US" sz="2400">
                <a:solidFill>
                  <a:srgbClr val="FF6600"/>
                </a:solidFill>
                <a:latin typeface="楷体_GB2312" pitchFamily="49" charset="-122"/>
                <a:ea typeface="楷体_GB2312" pitchFamily="49" charset="-122"/>
              </a:rPr>
              <a:t>：</a:t>
            </a:r>
          </a:p>
          <a:p>
            <a:pPr eaLnBrk="1" hangingPunct="1"/>
            <a:r>
              <a:rPr lang="zh-CN" altLang="en-US" sz="2400"/>
              <a:t>在</a:t>
            </a:r>
            <a:r>
              <a:rPr lang="zh-CN" altLang="en-US" sz="2400">
                <a:latin typeface="Times New Roman" panose="02020603050405020304" pitchFamily="18" charset="0"/>
              </a:rPr>
              <a:t>“</a:t>
            </a:r>
            <a:r>
              <a:rPr lang="zh-CN" altLang="en-US" sz="2400"/>
              <a:t>计算机管理</a:t>
            </a:r>
            <a:r>
              <a:rPr lang="zh-CN" altLang="en-US" sz="2400">
                <a:latin typeface="Times New Roman" panose="02020603050405020304" pitchFamily="18" charset="0"/>
              </a:rPr>
              <a:t>”</a:t>
            </a:r>
            <a:r>
              <a:rPr lang="zh-CN" altLang="en-US" sz="2400"/>
              <a:t>窗口中，选择要停止共享的文件夹；</a:t>
            </a:r>
          </a:p>
          <a:p>
            <a:pPr eaLnBrk="1" hangingPunct="1"/>
            <a:r>
              <a:rPr lang="zh-CN" altLang="en-US" sz="2400"/>
              <a:t>点击右键，选择</a:t>
            </a:r>
            <a:r>
              <a:rPr lang="zh-CN" altLang="en-US" sz="2400">
                <a:latin typeface="Times New Roman" panose="02020603050405020304" pitchFamily="18" charset="0"/>
              </a:rPr>
              <a:t>“</a:t>
            </a:r>
            <a:r>
              <a:rPr lang="zh-CN" altLang="en-US" sz="2400"/>
              <a:t>停止共享</a:t>
            </a:r>
            <a:r>
              <a:rPr lang="zh-CN" altLang="en-US" sz="2400">
                <a:latin typeface="Times New Roman" panose="02020603050405020304" pitchFamily="18" charset="0"/>
              </a:rPr>
              <a:t>”</a:t>
            </a:r>
            <a:r>
              <a:rPr lang="zh-CN" altLang="en-US" sz="2400"/>
              <a:t>；</a:t>
            </a:r>
          </a:p>
          <a:p>
            <a:pPr eaLnBrk="1" hangingPunct="1"/>
            <a:r>
              <a:rPr lang="zh-CN" altLang="en-US" sz="2400"/>
              <a:t>在弹出的对话框里，点击</a:t>
            </a:r>
            <a:r>
              <a:rPr lang="zh-CN" altLang="en-US" sz="2400">
                <a:latin typeface="Times New Roman" panose="02020603050405020304" pitchFamily="18" charset="0"/>
              </a:rPr>
              <a:t>“</a:t>
            </a:r>
            <a:r>
              <a:rPr lang="zh-CN" altLang="en-US" sz="2400"/>
              <a:t>确定</a:t>
            </a:r>
            <a:r>
              <a:rPr lang="zh-CN" altLang="en-US" sz="2400">
                <a:latin typeface="Times New Roman" panose="02020603050405020304" pitchFamily="18" charset="0"/>
              </a:rPr>
              <a:t>”</a:t>
            </a:r>
            <a:r>
              <a:rPr lang="zh-CN" altLang="en-US" sz="2400"/>
              <a:t>按钮即可。</a:t>
            </a:r>
          </a:p>
          <a:p>
            <a:pPr eaLnBrk="1" hangingPunct="1"/>
            <a:endParaRPr lang="zh-CN" altLang="en-US" sz="2400"/>
          </a:p>
          <a:p>
            <a:pPr eaLnBrk="1" hangingPunct="1">
              <a:buFontTx/>
              <a:buNone/>
            </a:pPr>
            <a:r>
              <a:rPr lang="zh-CN" altLang="en-US" sz="2400">
                <a:solidFill>
                  <a:srgbClr val="FF6600"/>
                </a:solidFill>
                <a:latin typeface="楷体_GB2312" pitchFamily="49" charset="-122"/>
                <a:ea typeface="楷体_GB2312" pitchFamily="49" charset="-122"/>
              </a:rPr>
              <a:t>方法</a:t>
            </a:r>
            <a:r>
              <a:rPr lang="en-US" altLang="zh-CN" sz="2400">
                <a:solidFill>
                  <a:srgbClr val="FF6600"/>
                </a:solidFill>
                <a:latin typeface="楷体_GB2312" pitchFamily="49" charset="-122"/>
                <a:ea typeface="楷体_GB2312" pitchFamily="49" charset="-122"/>
              </a:rPr>
              <a:t>2</a:t>
            </a:r>
            <a:r>
              <a:rPr lang="zh-CN" altLang="en-US" sz="2400">
                <a:solidFill>
                  <a:srgbClr val="FF6600"/>
                </a:solidFill>
                <a:latin typeface="楷体_GB2312" pitchFamily="49" charset="-122"/>
                <a:ea typeface="楷体_GB2312" pitchFamily="49" charset="-122"/>
              </a:rPr>
              <a:t>：</a:t>
            </a:r>
          </a:p>
          <a:p>
            <a:pPr eaLnBrk="1" hangingPunct="1"/>
            <a:r>
              <a:rPr lang="zh-CN" altLang="en-US" sz="2400"/>
              <a:t>双击</a:t>
            </a:r>
            <a:r>
              <a:rPr lang="zh-CN" altLang="en-US" sz="2400">
                <a:latin typeface="Times New Roman" panose="02020603050405020304" pitchFamily="18" charset="0"/>
              </a:rPr>
              <a:t>“</a:t>
            </a:r>
            <a:r>
              <a:rPr lang="zh-CN" altLang="en-US" sz="2400"/>
              <a:t>我的电脑</a:t>
            </a:r>
            <a:r>
              <a:rPr lang="zh-CN" altLang="en-US" sz="2400">
                <a:latin typeface="Times New Roman" panose="02020603050405020304" pitchFamily="18" charset="0"/>
              </a:rPr>
              <a:t>”</a:t>
            </a:r>
            <a:r>
              <a:rPr lang="zh-CN" altLang="en-US" sz="2400"/>
              <a:t>图标，选定已经设为共享的文件夹；</a:t>
            </a:r>
          </a:p>
          <a:p>
            <a:pPr eaLnBrk="1" hangingPunct="1"/>
            <a:r>
              <a:rPr lang="zh-CN" altLang="en-US" sz="2400"/>
              <a:t>右击该文件夹，选择</a:t>
            </a:r>
            <a:r>
              <a:rPr lang="zh-CN" altLang="en-US" sz="2400">
                <a:latin typeface="Times New Roman" panose="02020603050405020304" pitchFamily="18" charset="0"/>
              </a:rPr>
              <a:t>“</a:t>
            </a:r>
            <a:r>
              <a:rPr lang="zh-CN" altLang="en-US" sz="2400"/>
              <a:t>共享</a:t>
            </a:r>
            <a:r>
              <a:rPr lang="zh-CN" altLang="en-US" sz="2400">
                <a:latin typeface="Times New Roman" panose="02020603050405020304" pitchFamily="18" charset="0"/>
              </a:rPr>
              <a:t>”</a:t>
            </a:r>
            <a:r>
              <a:rPr lang="zh-CN" altLang="en-US" sz="2400"/>
              <a:t>命令，打开共享</a:t>
            </a:r>
            <a:r>
              <a:rPr lang="zh-CN" altLang="en-US" sz="2400">
                <a:latin typeface="Times New Roman" panose="02020603050405020304" pitchFamily="18" charset="0"/>
              </a:rPr>
              <a:t>“</a:t>
            </a:r>
            <a:r>
              <a:rPr lang="zh-CN" altLang="en-US" sz="2400"/>
              <a:t>选项卡</a:t>
            </a:r>
            <a:r>
              <a:rPr lang="zh-CN" altLang="en-US" sz="2400">
                <a:latin typeface="Times New Roman" panose="02020603050405020304" pitchFamily="18" charset="0"/>
              </a:rPr>
              <a:t>”</a:t>
            </a:r>
            <a:r>
              <a:rPr lang="zh-CN" altLang="en-US" sz="2400"/>
              <a:t>；</a:t>
            </a:r>
          </a:p>
          <a:p>
            <a:pPr eaLnBrk="1" hangingPunct="1"/>
            <a:r>
              <a:rPr lang="zh-CN" altLang="en-US" sz="2400"/>
              <a:t>单击</a:t>
            </a:r>
            <a:r>
              <a:rPr lang="zh-CN" altLang="en-US" sz="2400">
                <a:latin typeface="Times New Roman" panose="02020603050405020304" pitchFamily="18" charset="0"/>
              </a:rPr>
              <a:t>“</a:t>
            </a:r>
            <a:r>
              <a:rPr lang="zh-CN" altLang="en-US" sz="2400"/>
              <a:t>不共享该文件夹</a:t>
            </a:r>
            <a:r>
              <a:rPr lang="zh-CN" altLang="en-US" sz="2400">
                <a:latin typeface="Times New Roman" panose="02020603050405020304" pitchFamily="18" charset="0"/>
              </a:rPr>
              <a:t>”</a:t>
            </a:r>
            <a:r>
              <a:rPr lang="zh-CN" altLang="en-US" sz="2400"/>
              <a:t>，点击</a:t>
            </a:r>
            <a:r>
              <a:rPr lang="zh-CN" altLang="en-US" sz="2400">
                <a:latin typeface="Times New Roman" panose="02020603050405020304" pitchFamily="18" charset="0"/>
              </a:rPr>
              <a:t>“</a:t>
            </a:r>
            <a:r>
              <a:rPr lang="zh-CN" altLang="en-US" sz="2400"/>
              <a:t>确定</a:t>
            </a:r>
            <a:r>
              <a:rPr lang="zh-CN" altLang="en-US" sz="2400">
                <a:latin typeface="Times New Roman" panose="02020603050405020304" pitchFamily="18" charset="0"/>
              </a:rPr>
              <a:t>”</a:t>
            </a:r>
            <a:r>
              <a:rPr lang="zh-CN" altLang="en-US" sz="2400"/>
              <a:t>按钮即可。</a:t>
            </a:r>
          </a:p>
        </p:txBody>
      </p:sp>
      <p:sp>
        <p:nvSpPr>
          <p:cNvPr id="83972"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80323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A file system filter driver intercepts requests targeted at a file system or another file system filter driver.  </a:t>
            </a:r>
          </a:p>
          <a:p>
            <a:endParaRPr lang="en-US" altLang="zh-CN" b="0" kern="0" dirty="0"/>
          </a:p>
          <a:p>
            <a:r>
              <a:rPr lang="en-US" altLang="zh-CN" b="0" kern="0" dirty="0"/>
              <a:t> By intercepting the request before it reaches its intended target, the filter driver can extend or replace functionality provided by the original target of the request. Examples of filter drivers include: </a:t>
            </a:r>
          </a:p>
          <a:p>
            <a:pPr lvl="1"/>
            <a:r>
              <a:rPr lang="en-US" altLang="zh-CN" b="0" kern="0" dirty="0"/>
              <a:t> </a:t>
            </a:r>
            <a:r>
              <a:rPr lang="en-US" altLang="zh-CN" b="0" dirty="0"/>
              <a:t>Anti-virus filters</a:t>
            </a:r>
          </a:p>
          <a:p>
            <a:pPr lvl="1"/>
            <a:r>
              <a:rPr lang="en-US" altLang="zh-CN" b="0" kern="0" dirty="0"/>
              <a:t> Backup agents</a:t>
            </a:r>
          </a:p>
          <a:p>
            <a:pPr lvl="1"/>
            <a:r>
              <a:rPr lang="en-US" altLang="zh-CN" b="0" kern="0" dirty="0"/>
              <a:t> Encryption products</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pPr algn="ctr"/>
            <a:r>
              <a:rPr lang="en-US" altLang="zh-CN" dirty="0"/>
              <a:t>File system filter drivers</a:t>
            </a:r>
            <a:endParaRPr lang="zh-CN" altLang="en-US" dirty="0"/>
          </a:p>
        </p:txBody>
      </p:sp>
      <p:sp>
        <p:nvSpPr>
          <p:cNvPr id="6" name="内容占位符 5">
            <a:extLst>
              <a:ext uri="{FF2B5EF4-FFF2-40B4-BE49-F238E27FC236}">
                <a16:creationId xmlns:a16="http://schemas.microsoft.com/office/drawing/2014/main" id="{198FD927-9C9C-4F47-86DF-B99DFDD667F5}"/>
              </a:ext>
            </a:extLst>
          </p:cNvPr>
          <p:cNvSpPr>
            <a:spLocks noGrp="1"/>
          </p:cNvSpPr>
          <p:nvPr>
            <p:ph idx="9"/>
          </p:nvPr>
        </p:nvSpPr>
        <p:spPr/>
        <p:txBody>
          <a:bodyPr/>
          <a:lstStyle/>
          <a:p>
            <a:endParaRPr lang="zh-CN" altLang="en-US"/>
          </a:p>
        </p:txBody>
      </p:sp>
      <p:sp>
        <p:nvSpPr>
          <p:cNvPr id="4" name="矩形 3">
            <a:extLst>
              <a:ext uri="{FF2B5EF4-FFF2-40B4-BE49-F238E27FC236}">
                <a16:creationId xmlns:a16="http://schemas.microsoft.com/office/drawing/2014/main" id="{EB54287E-2C88-4E00-ACA9-B926578CBCE5}"/>
              </a:ext>
            </a:extLst>
          </p:cNvPr>
          <p:cNvSpPr/>
          <p:nvPr/>
        </p:nvSpPr>
        <p:spPr>
          <a:xfrm>
            <a:off x="2209798" y="5478577"/>
            <a:ext cx="7772401" cy="435312"/>
          </a:xfrm>
          <a:prstGeom prst="rect">
            <a:avLst/>
          </a:prstGeom>
        </p:spPr>
        <p:txBody>
          <a:bodyPr wrap="square">
            <a:spAutoFit/>
          </a:bodyPr>
          <a:lstStyle/>
          <a:p>
            <a:r>
              <a:rPr lang="en-US" altLang="zh-CN" sz="2000" dirty="0">
                <a:solidFill>
                  <a:schemeClr val="bg2">
                    <a:lumMod val="25000"/>
                  </a:schemeClr>
                </a:solidFill>
                <a:latin typeface="Consolas" panose="020B0609020204030204" pitchFamily="49" charset="0"/>
              </a:rPr>
              <a:t>https://github.com/Microsoft/Windows-driver-samples</a:t>
            </a:r>
            <a:endParaRPr lang="zh-CN" altLang="en-US" sz="2000" dirty="0">
              <a:solidFill>
                <a:schemeClr val="bg2">
                  <a:lumMod val="25000"/>
                </a:schemeClr>
              </a:solidFill>
              <a:latin typeface="Consolas" panose="020B0609020204030204" pitchFamily="49" charset="0"/>
            </a:endParaRPr>
          </a:p>
        </p:txBody>
      </p:sp>
      <p:sp>
        <p:nvSpPr>
          <p:cNvPr id="5" name="文本框 4">
            <a:extLst>
              <a:ext uri="{FF2B5EF4-FFF2-40B4-BE49-F238E27FC236}">
                <a16:creationId xmlns:a16="http://schemas.microsoft.com/office/drawing/2014/main" id="{51FDE290-9F93-4D4D-B7DF-AFD755F13030}"/>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09627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82498" y="426947"/>
            <a:ext cx="10515600" cy="707970"/>
          </a:xfrm>
        </p:spPr>
        <p:txBody>
          <a:bodyPr/>
          <a:lstStyle/>
          <a:p>
            <a:pPr eaLnBrk="1" hangingPunct="1"/>
            <a:r>
              <a:rPr lang="en-US" altLang="zh-CN" sz="3200" dirty="0">
                <a:solidFill>
                  <a:schemeClr val="bg2">
                    <a:lumMod val="25000"/>
                  </a:schemeClr>
                </a:solidFill>
              </a:rPr>
              <a:t>4.7.4 </a:t>
            </a:r>
            <a:r>
              <a:rPr lang="zh-CN" altLang="en-US" sz="3200" dirty="0">
                <a:solidFill>
                  <a:schemeClr val="bg2">
                    <a:lumMod val="25000"/>
                  </a:schemeClr>
                </a:solidFill>
                <a:latin typeface="宋体" panose="02010600030101010101" pitchFamily="2" charset="-122"/>
              </a:rPr>
              <a:t>修改共享文件夹的属性</a:t>
            </a:r>
            <a:endParaRPr lang="zh-CN" altLang="en-US" sz="3200" dirty="0">
              <a:solidFill>
                <a:schemeClr val="bg2">
                  <a:lumMod val="25000"/>
                </a:schemeClr>
              </a:solidFill>
            </a:endParaRPr>
          </a:p>
        </p:txBody>
      </p:sp>
      <p:sp>
        <p:nvSpPr>
          <p:cNvPr id="8499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选择共享文件夹，点击右键，选择</a:t>
            </a:r>
            <a:r>
              <a:rPr lang="zh-CN" altLang="en-US" sz="2400">
                <a:latin typeface="Times New Roman" panose="02020603050405020304" pitchFamily="18" charset="0"/>
              </a:rPr>
              <a:t>“</a:t>
            </a:r>
            <a:r>
              <a:rPr lang="zh-CN" altLang="en-US" sz="2400">
                <a:latin typeface="宋体" panose="02010600030101010101" pitchFamily="2" charset="-122"/>
              </a:rPr>
              <a:t>属性</a:t>
            </a:r>
            <a:r>
              <a:rPr lang="zh-CN" altLang="en-US" sz="2400">
                <a:latin typeface="Times New Roman" panose="02020603050405020304" pitchFamily="18" charset="0"/>
              </a:rPr>
              <a:t>”</a:t>
            </a:r>
            <a:r>
              <a:rPr lang="zh-CN" altLang="en-US" sz="2400">
                <a:latin typeface="宋体" panose="02010600030101010101" pitchFamily="2" charset="-122"/>
              </a:rPr>
              <a:t>，打开如图所示对话框；</a:t>
            </a:r>
          </a:p>
          <a:p>
            <a:pPr eaLnBrk="1" hangingPunct="1"/>
            <a:r>
              <a:rPr lang="zh-CN" altLang="en-US" sz="2400">
                <a:latin typeface="宋体" panose="02010600030101010101" pitchFamily="2" charset="-122"/>
              </a:rPr>
              <a:t>在</a:t>
            </a:r>
            <a:r>
              <a:rPr lang="zh-CN" altLang="en-US" sz="2400">
                <a:latin typeface="Times New Roman" panose="02020603050405020304" pitchFamily="18" charset="0"/>
              </a:rPr>
              <a:t>“</a:t>
            </a:r>
            <a:r>
              <a:rPr lang="zh-CN" altLang="en-US" sz="2400">
                <a:latin typeface="宋体" panose="02010600030101010101" pitchFamily="2" charset="-122"/>
              </a:rPr>
              <a:t>常规</a:t>
            </a:r>
            <a:r>
              <a:rPr lang="zh-CN" altLang="en-US" sz="2400">
                <a:latin typeface="Times New Roman" panose="02020603050405020304" pitchFamily="18" charset="0"/>
              </a:rPr>
              <a:t>”</a:t>
            </a:r>
            <a:r>
              <a:rPr lang="zh-CN" altLang="en-US" sz="2400">
                <a:latin typeface="宋体" panose="02010600030101010101" pitchFamily="2" charset="-122"/>
              </a:rPr>
              <a:t>对话框里，可以设置允许多少用户同时访问该共享文件夹以及缓存设置；</a:t>
            </a:r>
          </a:p>
          <a:p>
            <a:pPr eaLnBrk="1" hangingPunct="1"/>
            <a:r>
              <a:rPr lang="zh-CN" altLang="en-US" sz="2400">
                <a:latin typeface="宋体" panose="02010600030101010101" pitchFamily="2" charset="-122"/>
              </a:rPr>
              <a:t>可以通过选择</a:t>
            </a:r>
            <a:r>
              <a:rPr lang="zh-CN" altLang="en-US" sz="2400">
                <a:latin typeface="Times New Roman" panose="02020603050405020304" pitchFamily="18" charset="0"/>
              </a:rPr>
              <a:t>“</a:t>
            </a:r>
            <a:r>
              <a:rPr lang="zh-CN" altLang="en-US" sz="2400">
                <a:latin typeface="宋体" panose="02010600030101010101" pitchFamily="2" charset="-122"/>
              </a:rPr>
              <a:t>共享权限</a:t>
            </a:r>
            <a:r>
              <a:rPr lang="zh-CN" altLang="en-US" sz="2400">
                <a:latin typeface="Times New Roman" panose="02020603050405020304" pitchFamily="18" charset="0"/>
              </a:rPr>
              <a:t>”</a:t>
            </a:r>
            <a:r>
              <a:rPr lang="zh-CN" altLang="en-US" sz="2400">
                <a:latin typeface="宋体" panose="02010600030101010101" pitchFamily="2" charset="-122"/>
              </a:rPr>
              <a:t>、</a:t>
            </a:r>
            <a:r>
              <a:rPr lang="zh-CN" altLang="en-US" sz="2400">
                <a:latin typeface="Times New Roman" panose="02020603050405020304" pitchFamily="18" charset="0"/>
              </a:rPr>
              <a:t>“</a:t>
            </a:r>
            <a:r>
              <a:rPr lang="zh-CN" altLang="en-US" sz="2400">
                <a:latin typeface="宋体" panose="02010600030101010101" pitchFamily="2" charset="-122"/>
              </a:rPr>
              <a:t>安全</a:t>
            </a:r>
            <a:r>
              <a:rPr lang="zh-CN" altLang="en-US" sz="2400">
                <a:latin typeface="Times New Roman" panose="02020603050405020304" pitchFamily="18" charset="0"/>
              </a:rPr>
              <a:t>”</a:t>
            </a:r>
            <a:r>
              <a:rPr lang="zh-CN" altLang="en-US" sz="2400">
                <a:latin typeface="宋体" panose="02010600030101010101" pitchFamily="2" charset="-122"/>
              </a:rPr>
              <a:t>选项卡，修改组和用户的共享访问许可，或该文件</a:t>
            </a:r>
            <a:r>
              <a:rPr lang="en-US" altLang="zh-CN" sz="2400">
                <a:latin typeface="宋体" panose="02010600030101010101" pitchFamily="2" charset="-122"/>
              </a:rPr>
              <a:t>/</a:t>
            </a:r>
            <a:r>
              <a:rPr lang="zh-CN" altLang="en-US" sz="2400">
                <a:latin typeface="宋体" panose="02010600030101010101" pitchFamily="2" charset="-122"/>
              </a:rPr>
              <a:t>文件夹访问许可的设置；</a:t>
            </a:r>
          </a:p>
          <a:p>
            <a:pPr eaLnBrk="1" hangingPunct="1"/>
            <a:r>
              <a:rPr lang="zh-CN" altLang="en-US" sz="2400">
                <a:latin typeface="宋体" panose="02010600030101010101" pitchFamily="2" charset="-122"/>
              </a:rPr>
              <a:t>点击</a:t>
            </a:r>
            <a:r>
              <a:rPr lang="zh-CN" altLang="en-US" sz="2400">
                <a:latin typeface="Times New Roman" panose="02020603050405020304" pitchFamily="18" charset="0"/>
              </a:rPr>
              <a:t>“</a:t>
            </a:r>
            <a:r>
              <a:rPr lang="zh-CN" altLang="en-US" sz="2400">
                <a:latin typeface="宋体" panose="02010600030101010101" pitchFamily="2" charset="-122"/>
              </a:rPr>
              <a:t>确定</a:t>
            </a:r>
            <a:r>
              <a:rPr lang="zh-CN" altLang="en-US" sz="2400">
                <a:latin typeface="Times New Roman" panose="02020603050405020304" pitchFamily="18" charset="0"/>
              </a:rPr>
              <a:t>”</a:t>
            </a:r>
            <a:r>
              <a:rPr lang="zh-CN" altLang="en-US" sz="2400">
                <a:latin typeface="宋体" panose="02010600030101010101" pitchFamily="2" charset="-122"/>
              </a:rPr>
              <a:t>按钮即可使配置生效。</a:t>
            </a:r>
          </a:p>
        </p:txBody>
      </p:sp>
      <p:sp>
        <p:nvSpPr>
          <p:cNvPr id="84996"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9194707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67384" y="392271"/>
            <a:ext cx="10515600" cy="587057"/>
          </a:xfrm>
        </p:spPr>
        <p:txBody>
          <a:bodyPr/>
          <a:lstStyle/>
          <a:p>
            <a:pPr eaLnBrk="1" hangingPunct="1"/>
            <a:r>
              <a:rPr lang="en-US" altLang="zh-CN" sz="3200" dirty="0">
                <a:solidFill>
                  <a:schemeClr val="bg2">
                    <a:lumMod val="25000"/>
                  </a:schemeClr>
                </a:solidFill>
              </a:rPr>
              <a:t>4.7.4 </a:t>
            </a:r>
            <a:r>
              <a:rPr lang="zh-CN" altLang="en-US" sz="3200" dirty="0">
                <a:solidFill>
                  <a:schemeClr val="bg2">
                    <a:lumMod val="25000"/>
                  </a:schemeClr>
                </a:solidFill>
                <a:latin typeface="宋体" panose="02010600030101010101" pitchFamily="2" charset="-122"/>
              </a:rPr>
              <a:t>修改共享文件夹的属性</a:t>
            </a:r>
            <a:endParaRPr lang="zh-CN" altLang="en-US" sz="3200" dirty="0">
              <a:solidFill>
                <a:schemeClr val="bg2">
                  <a:lumMod val="25000"/>
                </a:schemeClr>
              </a:solidFill>
            </a:endParaRPr>
          </a:p>
        </p:txBody>
      </p:sp>
      <p:sp>
        <p:nvSpPr>
          <p:cNvPr id="2" name="文本占位符 1">
            <a:extLst>
              <a:ext uri="{FF2B5EF4-FFF2-40B4-BE49-F238E27FC236}">
                <a16:creationId xmlns:a16="http://schemas.microsoft.com/office/drawing/2014/main" id="{83D5199F-1F9A-42B6-9A7B-D36A34B5BEA9}"/>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6019"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20" name="Rectangle 4"/>
          <p:cNvSpPr>
            <a:spLocks noChangeArrowheads="1"/>
          </p:cNvSpPr>
          <p:nvPr/>
        </p:nvSpPr>
        <p:spPr bwMode="auto">
          <a:xfrm>
            <a:off x="465296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60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1524000"/>
            <a:ext cx="455771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Rectangle 6"/>
          <p:cNvSpPr>
            <a:spLocks noChangeArrowheads="1"/>
          </p:cNvSpPr>
          <p:nvPr/>
        </p:nvSpPr>
        <p:spPr bwMode="auto">
          <a:xfrm>
            <a:off x="4495800" y="6248401"/>
            <a:ext cx="3352800" cy="51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dirty="0">
                <a:solidFill>
                  <a:schemeClr val="bg2">
                    <a:lumMod val="25000"/>
                  </a:schemeClr>
                </a:solidFill>
                <a:latin typeface="微软雅黑" panose="020B0503020204020204" pitchFamily="34" charset="-122"/>
                <a:ea typeface="微软雅黑" panose="020B0503020204020204" pitchFamily="34" charset="-122"/>
              </a:rPr>
              <a:t> “Public”</a:t>
            </a:r>
            <a:r>
              <a:rPr lang="zh-CN" altLang="en-US" b="0" dirty="0">
                <a:solidFill>
                  <a:schemeClr val="bg2">
                    <a:lumMod val="25000"/>
                  </a:schemeClr>
                </a:solidFill>
                <a:latin typeface="微软雅黑" panose="020B0503020204020204" pitchFamily="34" charset="-122"/>
                <a:ea typeface="微软雅黑" panose="020B0503020204020204" pitchFamily="34" charset="-122"/>
              </a:rPr>
              <a:t>对话框</a:t>
            </a:r>
            <a:r>
              <a:rPr lang="zh-CN" altLang="en-US" sz="2500" b="0" dirty="0">
                <a:solidFill>
                  <a:schemeClr val="bg2">
                    <a:lumMod val="25000"/>
                  </a:schemeClr>
                </a:solidFill>
                <a:latin typeface="微软雅黑" panose="020B0503020204020204" pitchFamily="34" charset="-122"/>
                <a:ea typeface="微软雅黑" panose="020B0503020204020204" pitchFamily="34" charset="-122"/>
              </a:rPr>
              <a:t> </a:t>
            </a:r>
            <a:endParaRPr lang="zh-CN" altLang="en-US" sz="4800" b="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8527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67383" y="426947"/>
            <a:ext cx="10515600" cy="707970"/>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87043"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右击</a:t>
            </a:r>
            <a:r>
              <a:rPr lang="zh-CN" altLang="en-US" sz="2400">
                <a:latin typeface="Times New Roman" panose="02020603050405020304" pitchFamily="18" charset="0"/>
              </a:rPr>
              <a:t>“</a:t>
            </a:r>
            <a:r>
              <a:rPr lang="zh-CN" altLang="en-US" sz="2400">
                <a:latin typeface="宋体" panose="02010600030101010101" pitchFamily="2" charset="-122"/>
              </a:rPr>
              <a:t>我的电脑</a:t>
            </a:r>
            <a:r>
              <a:rPr lang="zh-CN" altLang="en-US" sz="2400">
                <a:latin typeface="Times New Roman" panose="02020603050405020304" pitchFamily="18" charset="0"/>
              </a:rPr>
              <a:t>”</a:t>
            </a:r>
            <a:r>
              <a:rPr lang="zh-CN" altLang="en-US" sz="2400">
                <a:latin typeface="宋体" panose="02010600030101010101" pitchFamily="2" charset="-122"/>
              </a:rPr>
              <a:t>，选择</a:t>
            </a:r>
            <a:r>
              <a:rPr lang="zh-CN" altLang="en-US" sz="2400">
                <a:latin typeface="Times New Roman" panose="02020603050405020304" pitchFamily="18" charset="0"/>
              </a:rPr>
              <a:t>“</a:t>
            </a:r>
            <a:r>
              <a:rPr lang="zh-CN" altLang="en-US" sz="2400">
                <a:latin typeface="宋体" panose="02010600030101010101" pitchFamily="2" charset="-122"/>
              </a:rPr>
              <a:t>映射网络驱动器</a:t>
            </a:r>
            <a:r>
              <a:rPr lang="zh-CN" altLang="en-US" sz="2400">
                <a:latin typeface="Times New Roman" panose="02020603050405020304" pitchFamily="18" charset="0"/>
              </a:rPr>
              <a:t>”</a:t>
            </a:r>
            <a:r>
              <a:rPr lang="zh-CN" altLang="en-US" sz="2400">
                <a:latin typeface="宋体" panose="02010600030101010101" pitchFamily="2" charset="-122"/>
              </a:rPr>
              <a:t>，打开如图</a:t>
            </a:r>
            <a:r>
              <a:rPr lang="en-US" altLang="zh-CN" sz="2400"/>
              <a:t>7-11</a:t>
            </a:r>
            <a:r>
              <a:rPr lang="zh-CN" altLang="en-US" sz="2400">
                <a:latin typeface="宋体" panose="02010600030101010101" pitchFamily="2" charset="-122"/>
              </a:rPr>
              <a:t>所示对话框；</a:t>
            </a:r>
          </a:p>
          <a:p>
            <a:pPr eaLnBrk="1" hangingPunct="1"/>
            <a:r>
              <a:rPr lang="zh-CN" altLang="en-US" sz="2400">
                <a:latin typeface="宋体" panose="02010600030101010101" pitchFamily="2" charset="-122"/>
              </a:rPr>
              <a:t>在</a:t>
            </a:r>
            <a:r>
              <a:rPr lang="zh-CN" altLang="en-US" sz="2400">
                <a:latin typeface="Times New Roman" panose="02020603050405020304" pitchFamily="18" charset="0"/>
              </a:rPr>
              <a:t>“</a:t>
            </a:r>
            <a:r>
              <a:rPr lang="zh-CN" altLang="en-US" sz="2400">
                <a:latin typeface="宋体" panose="02010600030101010101" pitchFamily="2" charset="-122"/>
              </a:rPr>
              <a:t>驱动器</a:t>
            </a:r>
            <a:r>
              <a:rPr lang="zh-CN" altLang="en-US" sz="2400">
                <a:latin typeface="Times New Roman" panose="02020603050405020304" pitchFamily="18" charset="0"/>
              </a:rPr>
              <a:t>”</a:t>
            </a:r>
            <a:r>
              <a:rPr lang="zh-CN" altLang="en-US" sz="2400">
                <a:latin typeface="宋体" panose="02010600030101010101" pitchFamily="2" charset="-122"/>
              </a:rPr>
              <a:t>下拉列表框中，选择一个本机没有的盘符作为共享文件夹的映射驱动器符号。输入要共享的文件夹名及路径；或者点击</a:t>
            </a:r>
            <a:r>
              <a:rPr lang="zh-CN" altLang="en-US" sz="2400">
                <a:latin typeface="Times New Roman" panose="02020603050405020304" pitchFamily="18" charset="0"/>
              </a:rPr>
              <a:t>“</a:t>
            </a:r>
            <a:r>
              <a:rPr lang="zh-CN" altLang="en-US" sz="2400">
                <a:latin typeface="宋体" panose="02010600030101010101" pitchFamily="2" charset="-122"/>
              </a:rPr>
              <a:t>浏览</a:t>
            </a:r>
            <a:r>
              <a:rPr lang="zh-CN" altLang="en-US" sz="2400">
                <a:latin typeface="Times New Roman" panose="02020603050405020304" pitchFamily="18" charset="0"/>
              </a:rPr>
              <a:t>”</a:t>
            </a:r>
            <a:r>
              <a:rPr lang="zh-CN" altLang="en-US" sz="2400">
                <a:latin typeface="宋体" panose="02010600030101010101" pitchFamily="2" charset="-122"/>
              </a:rPr>
              <a:t>按钮打开</a:t>
            </a:r>
            <a:r>
              <a:rPr lang="zh-CN" altLang="en-US" sz="2400">
                <a:latin typeface="Times New Roman" panose="02020603050405020304" pitchFamily="18" charset="0"/>
              </a:rPr>
              <a:t>“</a:t>
            </a:r>
            <a:r>
              <a:rPr lang="zh-CN" altLang="en-US" sz="2400">
                <a:latin typeface="宋体" panose="02010600030101010101" pitchFamily="2" charset="-122"/>
              </a:rPr>
              <a:t>浏览文件夹</a:t>
            </a:r>
            <a:r>
              <a:rPr lang="zh-CN" altLang="en-US" sz="2400">
                <a:latin typeface="Times New Roman" panose="02020603050405020304" pitchFamily="18" charset="0"/>
              </a:rPr>
              <a:t>”</a:t>
            </a:r>
            <a:r>
              <a:rPr lang="zh-CN" altLang="en-US" sz="2400">
                <a:latin typeface="宋体" panose="02010600030101010101" pitchFamily="2" charset="-122"/>
              </a:rPr>
              <a:t>对话框，选择要映射的文件夹；</a:t>
            </a:r>
          </a:p>
          <a:p>
            <a:pPr eaLnBrk="1" hangingPunct="1"/>
            <a:r>
              <a:rPr lang="zh-CN" altLang="en-US" sz="2400">
                <a:latin typeface="宋体" panose="02010600030101010101" pitchFamily="2" charset="-122"/>
              </a:rPr>
              <a:t>如果需要下次登录时自动建立同共享文件夹的连接，选定</a:t>
            </a:r>
            <a:r>
              <a:rPr lang="zh-CN" altLang="en-US" sz="2400">
                <a:latin typeface="Times New Roman" panose="02020603050405020304" pitchFamily="18" charset="0"/>
              </a:rPr>
              <a:t>“</a:t>
            </a:r>
            <a:r>
              <a:rPr lang="zh-CN" altLang="en-US" sz="2400">
                <a:latin typeface="宋体" panose="02010600030101010101" pitchFamily="2" charset="-122"/>
              </a:rPr>
              <a:t>登陆时重新连接</a:t>
            </a:r>
            <a:r>
              <a:rPr lang="zh-CN" altLang="en-US" sz="2400">
                <a:latin typeface="Times New Roman" panose="02020603050405020304" pitchFamily="18" charset="0"/>
              </a:rPr>
              <a:t>”</a:t>
            </a:r>
            <a:r>
              <a:rPr lang="zh-CN" altLang="en-US" sz="2400">
                <a:latin typeface="宋体" panose="02010600030101010101" pitchFamily="2" charset="-122"/>
              </a:rPr>
              <a:t>复选框； </a:t>
            </a:r>
          </a:p>
          <a:p>
            <a:pPr eaLnBrk="1" hangingPunct="1"/>
            <a:r>
              <a:rPr lang="zh-CN" altLang="en-US" sz="2400">
                <a:latin typeface="宋体" panose="02010600030101010101" pitchFamily="2" charset="-122"/>
              </a:rPr>
              <a:t>单击</a:t>
            </a:r>
            <a:r>
              <a:rPr lang="zh-CN" altLang="en-US" sz="2400">
                <a:latin typeface="Times New Roman" panose="02020603050405020304" pitchFamily="18" charset="0"/>
              </a:rPr>
              <a:t>“</a:t>
            </a:r>
            <a:r>
              <a:rPr lang="zh-CN" altLang="en-US" sz="2400">
                <a:latin typeface="宋体" panose="02010600030101010101" pitchFamily="2" charset="-122"/>
              </a:rPr>
              <a:t>完成</a:t>
            </a:r>
            <a:r>
              <a:rPr lang="zh-CN" altLang="en-US" sz="2400">
                <a:latin typeface="Times New Roman" panose="02020603050405020304" pitchFamily="18" charset="0"/>
              </a:rPr>
              <a:t>”</a:t>
            </a:r>
            <a:r>
              <a:rPr lang="zh-CN" altLang="en-US" sz="2400">
                <a:latin typeface="宋体" panose="02010600030101010101" pitchFamily="2" charset="-122"/>
              </a:rPr>
              <a:t>，即可完成对共享文件夹到本机的映射。 </a:t>
            </a:r>
          </a:p>
        </p:txBody>
      </p:sp>
      <p:sp>
        <p:nvSpPr>
          <p:cNvPr id="87044"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4344280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82498" y="446090"/>
            <a:ext cx="10515600" cy="600072"/>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2" name="文本占位符 1">
            <a:extLst>
              <a:ext uri="{FF2B5EF4-FFF2-40B4-BE49-F238E27FC236}">
                <a16:creationId xmlns:a16="http://schemas.microsoft.com/office/drawing/2014/main" id="{219AADFF-FBE4-4EE3-9E08-D2028979BBC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8067"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68" name="Rectangle 4"/>
          <p:cNvSpPr>
            <a:spLocks noChangeArrowheads="1"/>
          </p:cNvSpPr>
          <p:nvPr/>
        </p:nvSpPr>
        <p:spPr bwMode="auto">
          <a:xfrm>
            <a:off x="465296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69" name="Rectangle 5"/>
          <p:cNvSpPr>
            <a:spLocks noChangeArrowheads="1"/>
          </p:cNvSpPr>
          <p:nvPr/>
        </p:nvSpPr>
        <p:spPr bwMode="auto">
          <a:xfrm>
            <a:off x="4495800" y="6248400"/>
            <a:ext cx="42672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映射网络驱动器对话框 </a:t>
            </a:r>
          </a:p>
        </p:txBody>
      </p:sp>
      <p:sp>
        <p:nvSpPr>
          <p:cNvPr id="88070" name="Rectangle 6"/>
          <p:cNvSpPr>
            <a:spLocks noChangeArrowheads="1"/>
          </p:cNvSpPr>
          <p:nvPr/>
        </p:nvSpPr>
        <p:spPr bwMode="auto">
          <a:xfrm>
            <a:off x="4562475" y="2405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80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12875"/>
            <a:ext cx="6934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673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67384" y="466957"/>
            <a:ext cx="10515600" cy="571497"/>
          </a:xfrm>
        </p:spPr>
        <p:txBody>
          <a:bodyPr>
            <a:normAutofit/>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89091"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打开</a:t>
            </a:r>
            <a:r>
              <a:rPr lang="zh-CN" altLang="en-US" sz="2400">
                <a:latin typeface="Times New Roman" panose="02020603050405020304" pitchFamily="18" charset="0"/>
              </a:rPr>
              <a:t>“</a:t>
            </a:r>
            <a:r>
              <a:rPr lang="zh-CN" altLang="en-US" sz="2400">
                <a:latin typeface="宋体" panose="02010600030101010101" pitchFamily="2" charset="-122"/>
              </a:rPr>
              <a:t>我的电脑</a:t>
            </a:r>
            <a:r>
              <a:rPr lang="zh-CN" altLang="en-US" sz="2400">
                <a:latin typeface="Times New Roman" panose="02020603050405020304" pitchFamily="18" charset="0"/>
              </a:rPr>
              <a:t>”</a:t>
            </a:r>
            <a:r>
              <a:rPr lang="zh-CN" altLang="en-US" sz="2400">
                <a:latin typeface="宋体" panose="02010600030101010101" pitchFamily="2" charset="-122"/>
              </a:rPr>
              <a:t>，将发现本机多了一个驱动器符，通过该驱动器符可以访问该共享文件夹，如同访问本机的物理磁盘一样。 </a:t>
            </a:r>
            <a:r>
              <a:rPr lang="zh-CN" altLang="en-US" sz="2400">
                <a:latin typeface="Times New Roman" panose="02020603050405020304" pitchFamily="18" charset="0"/>
              </a:rPr>
              <a:t>“</a:t>
            </a:r>
            <a:r>
              <a:rPr lang="en-US" altLang="zh-CN" sz="2400">
                <a:latin typeface="宋体" panose="02010600030101010101" pitchFamily="2" charset="-122"/>
              </a:rPr>
              <a:t>H</a:t>
            </a:r>
            <a:r>
              <a:rPr lang="en-US" altLang="zh-CN" sz="2400">
                <a:latin typeface="Times New Roman" panose="02020603050405020304" pitchFamily="18" charset="0"/>
              </a:rPr>
              <a:t>”</a:t>
            </a:r>
            <a:r>
              <a:rPr lang="zh-CN" altLang="en-US" sz="2400">
                <a:latin typeface="宋体" panose="02010600030101010101" pitchFamily="2" charset="-122"/>
              </a:rPr>
              <a:t>驱动器实际上是共享文件夹到本机的一个映射。 </a:t>
            </a:r>
          </a:p>
        </p:txBody>
      </p:sp>
      <p:sp>
        <p:nvSpPr>
          <p:cNvPr id="89092"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9093" name="Picture 5"/>
          <p:cNvPicPr>
            <a:picLocks noChangeAspect="1" noChangeArrowheads="1"/>
          </p:cNvPicPr>
          <p:nvPr/>
        </p:nvPicPr>
        <p:blipFill>
          <a:blip r:embed="rId2">
            <a:extLst>
              <a:ext uri="{28A0092B-C50C-407E-A947-70E740481C1C}">
                <a14:useLocalDpi xmlns:a14="http://schemas.microsoft.com/office/drawing/2010/main" val="0"/>
              </a:ext>
            </a:extLst>
          </a:blip>
          <a:srcRect b="39206"/>
          <a:stretch>
            <a:fillRect/>
          </a:stretch>
        </p:blipFill>
        <p:spPr bwMode="auto">
          <a:xfrm>
            <a:off x="2057400" y="2492375"/>
            <a:ext cx="8153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 Box 6"/>
          <p:cNvSpPr txBox="1">
            <a:spLocks noChangeArrowheads="1"/>
          </p:cNvSpPr>
          <p:nvPr/>
        </p:nvSpPr>
        <p:spPr bwMode="auto">
          <a:xfrm>
            <a:off x="3874177" y="6186489"/>
            <a:ext cx="4120039" cy="42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0" dirty="0">
                <a:solidFill>
                  <a:schemeClr val="bg2">
                    <a:lumMod val="25000"/>
                  </a:schemeClr>
                </a:solidFill>
                <a:latin typeface="微软雅黑" panose="020B0503020204020204" pitchFamily="34" charset="-122"/>
                <a:ea typeface="微软雅黑" panose="020B0503020204020204" pitchFamily="34" charset="-122"/>
              </a:rPr>
              <a:t>通过映射的驱动器访问共享文件夹 </a:t>
            </a:r>
          </a:p>
        </p:txBody>
      </p:sp>
    </p:spTree>
    <p:extLst>
      <p:ext uri="{BB962C8B-B14F-4D97-AF65-F5344CB8AC3E}">
        <p14:creationId xmlns:p14="http://schemas.microsoft.com/office/powerpoint/2010/main" val="28977618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59826" y="421246"/>
            <a:ext cx="10515600" cy="601542"/>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断开网络驱动器</a:t>
            </a:r>
          </a:p>
        </p:txBody>
      </p:sp>
      <p:sp>
        <p:nvSpPr>
          <p:cNvPr id="90115" name="Rectangle 3"/>
          <p:cNvSpPr>
            <a:spLocks noGrp="1" noChangeArrowheads="1"/>
          </p:cNvSpPr>
          <p:nvPr>
            <p:ph type="body" sz="quarter" idx="4294967295"/>
          </p:nvPr>
        </p:nvSpPr>
        <p:spPr>
          <a:xfrm>
            <a:off x="1876479" y="1863203"/>
            <a:ext cx="8439041" cy="4213865"/>
          </a:xfrm>
        </p:spPr>
        <p:txBody>
          <a:bodyPr>
            <a:normAutofit fontScale="92500" lnSpcReduction="10000"/>
          </a:bodyPr>
          <a:lstStyle/>
          <a:p>
            <a:pPr eaLnBrk="1" hangingPunct="1">
              <a:lnSpc>
                <a:spcPct val="90000"/>
              </a:lnSpc>
            </a:pPr>
            <a:r>
              <a:rPr lang="zh-CN" altLang="en-US" sz="2800">
                <a:latin typeface="宋体" panose="02010600030101010101" pitchFamily="2" charset="-122"/>
              </a:rPr>
              <a:t>右击</a:t>
            </a:r>
            <a:r>
              <a:rPr lang="zh-CN" altLang="en-US" sz="2800">
                <a:latin typeface="Times New Roman" panose="02020603050405020304" pitchFamily="18" charset="0"/>
              </a:rPr>
              <a:t>“</a:t>
            </a:r>
            <a:r>
              <a:rPr lang="zh-CN" altLang="en-US" sz="2800">
                <a:latin typeface="宋体" panose="02010600030101010101" pitchFamily="2" charset="-122"/>
              </a:rPr>
              <a:t>我的电脑</a:t>
            </a:r>
            <a:r>
              <a:rPr lang="zh-CN" altLang="en-US" sz="2800">
                <a:latin typeface="Times New Roman" panose="02020603050405020304" pitchFamily="18" charset="0"/>
              </a:rPr>
              <a:t>”</a:t>
            </a:r>
            <a:r>
              <a:rPr lang="zh-CN" altLang="en-US" sz="2800">
                <a:latin typeface="宋体" panose="02010600030101010101" pitchFamily="2" charset="-122"/>
              </a:rPr>
              <a:t>，选择</a:t>
            </a:r>
            <a:r>
              <a:rPr lang="zh-CN" altLang="en-US" sz="2800">
                <a:latin typeface="Times New Roman" panose="02020603050405020304" pitchFamily="18" charset="0"/>
              </a:rPr>
              <a:t>“</a:t>
            </a:r>
            <a:r>
              <a:rPr lang="zh-CN" altLang="en-US" sz="2800">
                <a:latin typeface="宋体" panose="02010600030101010101" pitchFamily="2" charset="-122"/>
              </a:rPr>
              <a:t>断开网络驱动器</a:t>
            </a:r>
            <a:r>
              <a:rPr lang="zh-CN" altLang="en-US" sz="2800">
                <a:latin typeface="Times New Roman" panose="02020603050405020304" pitchFamily="18" charset="0"/>
              </a:rPr>
              <a:t>”</a:t>
            </a: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r>
              <a:rPr lang="zh-CN" altLang="en-US" sz="2800">
                <a:latin typeface="宋体" panose="02010600030101010101" pitchFamily="2" charset="-122"/>
              </a:rPr>
              <a:t>选择要断开的网络驱动器，点击</a:t>
            </a:r>
            <a:r>
              <a:rPr lang="zh-CN" altLang="en-US" sz="2800">
                <a:latin typeface="Times New Roman" panose="02020603050405020304" pitchFamily="18" charset="0"/>
              </a:rPr>
              <a:t>“</a:t>
            </a:r>
            <a:r>
              <a:rPr lang="zh-CN" altLang="en-US" sz="2800">
                <a:latin typeface="宋体" panose="02010600030101010101" pitchFamily="2" charset="-122"/>
              </a:rPr>
              <a:t>确定</a:t>
            </a:r>
            <a:r>
              <a:rPr lang="zh-CN" altLang="en-US" sz="2800">
                <a:latin typeface="Times New Roman" panose="02020603050405020304" pitchFamily="18" charset="0"/>
              </a:rPr>
              <a:t>”</a:t>
            </a:r>
            <a:r>
              <a:rPr lang="zh-CN" altLang="en-US" sz="2800">
                <a:latin typeface="宋体" panose="02010600030101010101" pitchFamily="2" charset="-122"/>
              </a:rPr>
              <a:t>即可 </a:t>
            </a:r>
          </a:p>
        </p:txBody>
      </p:sp>
      <p:sp>
        <p:nvSpPr>
          <p:cNvPr id="90116" name="Rectangle 4"/>
          <p:cNvSpPr>
            <a:spLocks noChangeArrowheads="1"/>
          </p:cNvSpPr>
          <p:nvPr/>
        </p:nvSpPr>
        <p:spPr bwMode="auto">
          <a:xfrm>
            <a:off x="4676775"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01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29204"/>
            <a:ext cx="5638800"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76524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type="body" sz="quarter" idx="4294967295"/>
          </p:nvPr>
        </p:nvSpPr>
        <p:spPr>
          <a:xfrm>
            <a:off x="1876479" y="1863203"/>
            <a:ext cx="8439041" cy="4213865"/>
          </a:xfrm>
        </p:spPr>
        <p:txBody>
          <a:bodyPr>
            <a:normAutofit/>
          </a:bodyPr>
          <a:lstStyle/>
          <a:p>
            <a:r>
              <a:rPr lang="zh-CN" altLang="en-US" sz="2400" dirty="0"/>
              <a:t> 采用文件读写方式，按指定顺序合并某个文件夹中的文本文件集</a:t>
            </a:r>
          </a:p>
        </p:txBody>
      </p:sp>
      <p:sp>
        <p:nvSpPr>
          <p:cNvPr id="2" name="标题 1"/>
          <p:cNvSpPr>
            <a:spLocks noGrp="1"/>
          </p:cNvSpPr>
          <p:nvPr>
            <p:ph type="title" idx="4294967295"/>
          </p:nvPr>
        </p:nvSpPr>
        <p:spPr/>
        <p:txBody>
          <a:bodyPr/>
          <a:lstStyle/>
          <a:p>
            <a:r>
              <a:rPr lang="zh-CN" altLang="en-US" dirty="0"/>
              <a:t>上机练习作业</a:t>
            </a:r>
          </a:p>
        </p:txBody>
      </p:sp>
    </p:spTree>
    <p:extLst>
      <p:ext uri="{BB962C8B-B14F-4D97-AF65-F5344CB8AC3E}">
        <p14:creationId xmlns:p14="http://schemas.microsoft.com/office/powerpoint/2010/main" val="30973611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229588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Windows Azure Active Directory</a:t>
            </a:r>
          </a:p>
        </p:txBody>
      </p:sp>
    </p:spTree>
    <p:extLst>
      <p:ext uri="{BB962C8B-B14F-4D97-AF65-F5344CB8AC3E}">
        <p14:creationId xmlns:p14="http://schemas.microsoft.com/office/powerpoint/2010/main" val="256128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003E7C0-6689-468C-BBA2-9BE69E191612}"/>
              </a:ext>
            </a:extLst>
          </p:cNvPr>
          <p:cNvSpPr/>
          <p:nvPr/>
        </p:nvSpPr>
        <p:spPr>
          <a:xfrm>
            <a:off x="1790700" y="5673050"/>
            <a:ext cx="6096000" cy="395749"/>
          </a:xfrm>
          <a:prstGeom prst="rect">
            <a:avLst/>
          </a:prstGeom>
        </p:spPr>
        <p:txBody>
          <a:bodyPr>
            <a:spAutoFit/>
          </a:bodyPr>
          <a:lstStyle/>
          <a:p>
            <a:pPr algn="l"/>
            <a:r>
              <a:rPr lang="en-US" altLang="zh-CN" sz="1800" b="0" dirty="0">
                <a:solidFill>
                  <a:schemeClr val="bg2">
                    <a:lumMod val="25000"/>
                  </a:schemeClr>
                </a:solidFill>
              </a:rPr>
              <a:t>https://azure.microsoft.com/zh-cn/services/active-directory/</a:t>
            </a:r>
            <a:endParaRPr lang="zh-CN" altLang="en-US" sz="1800" b="0" dirty="0">
              <a:solidFill>
                <a:schemeClr val="bg2">
                  <a:lumMod val="25000"/>
                </a:schemeClr>
              </a:solidFill>
            </a:endParaRPr>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p:txBody>
          <a:bodyPr/>
          <a:lstStyle/>
          <a:p>
            <a:r>
              <a:rPr lang="en-US" altLang="zh-CN" dirty="0"/>
              <a:t>Windows Azure Active Directory</a:t>
            </a:r>
            <a:endParaRPr lang="zh-CN" altLang="en-US" dirty="0"/>
          </a:p>
        </p:txBody>
      </p:sp>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endParaRPr lang="zh-CN" altLang="en-US"/>
          </a:p>
        </p:txBody>
      </p:sp>
      <p:sp>
        <p:nvSpPr>
          <p:cNvPr id="8" name="文本占位符 1">
            <a:extLst>
              <a:ext uri="{FF2B5EF4-FFF2-40B4-BE49-F238E27FC236}">
                <a16:creationId xmlns:a16="http://schemas.microsoft.com/office/drawing/2014/main" id="{E422CCD6-BFA1-4172-9CE0-CA5B5ACBDB7E}"/>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Windows Azure Active Directory</a:t>
            </a:r>
            <a:r>
              <a:rPr lang="zh-CN" altLang="en-US" b="0" kern="0" dirty="0"/>
              <a:t>提供了云端的身份和访问管理</a:t>
            </a:r>
            <a:endParaRPr lang="en-US" altLang="zh-CN" b="0" kern="0" dirty="0"/>
          </a:p>
          <a:p>
            <a:endParaRPr lang="zh-CN" altLang="en-US" b="0" kern="0" dirty="0"/>
          </a:p>
          <a:p>
            <a:r>
              <a:rPr lang="zh-CN" altLang="en-US" b="0" kern="0" dirty="0"/>
              <a:t> 本质上</a:t>
            </a:r>
            <a:r>
              <a:rPr lang="en-US" altLang="zh-CN" b="0" kern="0" dirty="0"/>
              <a:t>Windows Azure Active Directory</a:t>
            </a:r>
            <a:r>
              <a:rPr lang="zh-CN" altLang="en-US" b="0" kern="0" dirty="0"/>
              <a:t>让用户通过认证来使用一些服务</a:t>
            </a:r>
            <a:endParaRPr lang="en-US" altLang="zh-CN" b="0" kern="0" dirty="0"/>
          </a:p>
          <a:p>
            <a:pPr lvl="1"/>
            <a:r>
              <a:rPr lang="zh-CN" altLang="en-US" b="0" kern="0" dirty="0"/>
              <a:t>例如</a:t>
            </a:r>
            <a:r>
              <a:rPr lang="en-US" altLang="zh-CN" b="0" kern="0" dirty="0"/>
              <a:t>Exchange Online</a:t>
            </a:r>
            <a:r>
              <a:rPr lang="zh-CN" altLang="en-US" b="0" kern="0" dirty="0"/>
              <a:t>邮箱</a:t>
            </a:r>
          </a:p>
          <a:p>
            <a:endParaRPr lang="en-US" altLang="zh-CN" b="0" kern="0" dirty="0"/>
          </a:p>
          <a:p>
            <a:r>
              <a:rPr lang="en-US" altLang="zh-CN" b="0" kern="0" dirty="0"/>
              <a:t> Windows Azure Active Directory </a:t>
            </a:r>
            <a:r>
              <a:rPr lang="zh-CN" altLang="en-US" b="0" kern="0" dirty="0"/>
              <a:t>有免费、基础和高级版本</a:t>
            </a:r>
          </a:p>
          <a:p>
            <a:endParaRPr lang="en-US" altLang="zh-CN" b="0" kern="0" dirty="0"/>
          </a:p>
          <a:p>
            <a:endParaRPr lang="en-US" altLang="zh-CN" b="0" kern="0"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4.1.3 Windows Azure Active Directory</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754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003E7C0-6689-468C-BBA2-9BE69E191612}"/>
              </a:ext>
            </a:extLst>
          </p:cNvPr>
          <p:cNvSpPr/>
          <p:nvPr/>
        </p:nvSpPr>
        <p:spPr>
          <a:xfrm>
            <a:off x="1790700" y="5673050"/>
            <a:ext cx="6096000" cy="395749"/>
          </a:xfrm>
          <a:prstGeom prst="rect">
            <a:avLst/>
          </a:prstGeom>
        </p:spPr>
        <p:txBody>
          <a:bodyPr>
            <a:spAutoFit/>
          </a:bodyPr>
          <a:lstStyle/>
          <a:p>
            <a:pPr algn="l"/>
            <a:r>
              <a:rPr lang="en-US" altLang="zh-CN" sz="1800" b="0" dirty="0">
                <a:solidFill>
                  <a:schemeClr val="bg2">
                    <a:lumMod val="25000"/>
                  </a:schemeClr>
                </a:solidFill>
              </a:rPr>
              <a:t>https://azure.microsoft.com/zh-cn/services/active-directory/</a:t>
            </a:r>
            <a:endParaRPr lang="zh-CN" altLang="en-US" sz="1800" b="0" dirty="0">
              <a:solidFill>
                <a:schemeClr val="bg2">
                  <a:lumMod val="25000"/>
                </a:schemeClr>
              </a:solidFill>
            </a:endParaRPr>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p:txBody>
          <a:bodyPr/>
          <a:lstStyle/>
          <a:p>
            <a:pPr algn="ctr"/>
            <a:r>
              <a:rPr lang="en-US" altLang="zh-CN" dirty="0"/>
              <a:t>Azure Active Directory</a:t>
            </a:r>
            <a:r>
              <a:rPr lang="zh-CN" altLang="en-US" dirty="0"/>
              <a:t>功能</a:t>
            </a:r>
          </a:p>
        </p:txBody>
      </p:sp>
      <p:sp>
        <p:nvSpPr>
          <p:cNvPr id="6" name="文本占位符 1">
            <a:extLst>
              <a:ext uri="{FF2B5EF4-FFF2-40B4-BE49-F238E27FC236}">
                <a16:creationId xmlns:a16="http://schemas.microsoft.com/office/drawing/2014/main" id="{A2077F2C-81C4-406F-A14D-9A70F652B4FF}"/>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2400" b="0" dirty="0">
                <a:solidFill>
                  <a:schemeClr val="bg2">
                    <a:lumMod val="25000"/>
                  </a:schemeClr>
                </a:solidFill>
              </a:rPr>
              <a:t> 简化单一登录，</a:t>
            </a:r>
            <a:r>
              <a:rPr lang="en-US" altLang="zh-CN" sz="2400" b="0" dirty="0">
                <a:solidFill>
                  <a:schemeClr val="bg2">
                    <a:lumMod val="25000"/>
                  </a:schemeClr>
                </a:solidFill>
              </a:rPr>
              <a:t>Azure AD </a:t>
            </a:r>
            <a:r>
              <a:rPr lang="zh-CN" altLang="en-US" sz="2400" b="0" dirty="0">
                <a:solidFill>
                  <a:schemeClr val="bg2">
                    <a:lumMod val="25000"/>
                  </a:schemeClr>
                </a:solidFill>
              </a:rPr>
              <a:t>支持超过 </a:t>
            </a:r>
            <a:r>
              <a:rPr lang="en-US" altLang="zh-CN" sz="2400" b="0" dirty="0">
                <a:solidFill>
                  <a:schemeClr val="bg2">
                    <a:lumMod val="25000"/>
                  </a:schemeClr>
                </a:solidFill>
              </a:rPr>
              <a:t>2,800 </a:t>
            </a:r>
            <a:r>
              <a:rPr lang="zh-CN" altLang="en-US" sz="2400" b="0" dirty="0">
                <a:solidFill>
                  <a:schemeClr val="bg2">
                    <a:lumMod val="25000"/>
                  </a:schemeClr>
                </a:solidFill>
              </a:rPr>
              <a:t>个预先集成的软件即服务 </a:t>
            </a:r>
            <a:r>
              <a:rPr lang="en-US" altLang="zh-CN" sz="2400" b="0" dirty="0">
                <a:solidFill>
                  <a:schemeClr val="bg2">
                    <a:lumMod val="25000"/>
                  </a:schemeClr>
                </a:solidFill>
              </a:rPr>
              <a:t>(SaaS) </a:t>
            </a:r>
            <a:r>
              <a:rPr lang="zh-CN" altLang="en-US" sz="2400" b="0" dirty="0">
                <a:solidFill>
                  <a:schemeClr val="bg2">
                    <a:lumMod val="25000"/>
                  </a:schemeClr>
                </a:solidFill>
              </a:rPr>
              <a:t>应用程序</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通过单一登录，使用户可以在任何平台上从任何位置无缝访问应用，自动化用户生命周期和预配工作流，借助自助服务管理，节省时间和资源，了解单一登录的详细信息</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实施强身份验证和条件访问策略来保护用户凭据，确保正确的人员有权访问所需的资源，有效地管理标识</a:t>
            </a:r>
            <a:endParaRPr lang="en-US" altLang="zh-CN" sz="2400" b="0" dirty="0">
              <a:solidFill>
                <a:schemeClr val="bg2">
                  <a:lumMod val="25000"/>
                </a:schemeClr>
              </a:solidFill>
            </a:endParaRPr>
          </a:p>
          <a:p>
            <a:r>
              <a:rPr lang="zh-CN" altLang="en-US" sz="2400" b="0" dirty="0">
                <a:solidFill>
                  <a:schemeClr val="bg2">
                    <a:lumMod val="25000"/>
                  </a:schemeClr>
                </a:solidFill>
              </a:rPr>
              <a:t> 通过一个标识提供者为外部用户获取灵活、可缩放的标识和访问管理，自定义用户旅程并简化访问应用程序的身份验证过程</a:t>
            </a:r>
            <a:endParaRPr lang="en-US" altLang="zh-CN" b="0" kern="0" dirty="0"/>
          </a:p>
          <a:p>
            <a:endParaRPr lang="en-US" altLang="zh-CN" b="0" kern="0" dirty="0"/>
          </a:p>
        </p:txBody>
      </p:sp>
      <p:sp>
        <p:nvSpPr>
          <p:cNvPr id="8" name="文本框 7">
            <a:extLst>
              <a:ext uri="{FF2B5EF4-FFF2-40B4-BE49-F238E27FC236}">
                <a16:creationId xmlns:a16="http://schemas.microsoft.com/office/drawing/2014/main" id="{C761C03C-3598-4E7E-8F83-B3D79C35E5AF}"/>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4.1.3 Windows Azure Active Directory</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27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solidFill>
                  <a:schemeClr val="bg1">
                    <a:lumMod val="50000"/>
                  </a:schemeClr>
                </a:solidFill>
              </a:rPr>
              <a:t> Windows Azure Active Directory</a:t>
            </a:r>
            <a:endParaRPr lang="zh-CN" altLang="en-US" dirty="0">
              <a:solidFill>
                <a:schemeClr val="bg1">
                  <a:lumMod val="50000"/>
                </a:schemeClr>
              </a:solidFill>
            </a:endParaRPr>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278167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Server Message Block</a:t>
            </a:r>
          </a:p>
        </p:txBody>
      </p:sp>
    </p:spTree>
    <p:extLst>
      <p:ext uri="{BB962C8B-B14F-4D97-AF65-F5344CB8AC3E}">
        <p14:creationId xmlns:p14="http://schemas.microsoft.com/office/powerpoint/2010/main" val="209540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dirty="0"/>
              <a:t> The Server Message Block (SMB) protocol is a network file sharing protocol that allows applications on a computer to read and write to files and to request services from server programs in a computer network. </a:t>
            </a:r>
          </a:p>
          <a:p>
            <a:r>
              <a:rPr lang="en-US" altLang="zh-CN" dirty="0"/>
              <a:t> The SMB protocol can be used on top of its TCP/IP protocol or other network protocols.</a:t>
            </a:r>
          </a:p>
          <a:p>
            <a:r>
              <a:rPr lang="en-US" altLang="zh-CN" dirty="0"/>
              <a:t> Using the SMB protocol, an application (or the user of an application) can access files or other resources at a remote server.</a:t>
            </a:r>
            <a:endParaRPr lang="zh-CN" altLang="en-US"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en-US" altLang="zh-CN" dirty="0"/>
              <a:t>Server Message Block</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4.1.4 Server Message Block</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9DBFC40-FE81-410A-B979-E802D8A9E4D8}"/>
              </a:ext>
            </a:extLst>
          </p:cNvPr>
          <p:cNvSpPr txBox="1"/>
          <p:nvPr/>
        </p:nvSpPr>
        <p:spPr>
          <a:xfrm>
            <a:off x="2378765" y="4932256"/>
            <a:ext cx="9091499" cy="1564403"/>
          </a:xfrm>
          <a:prstGeom prst="rect">
            <a:avLst/>
          </a:prstGeom>
          <a:solidFill>
            <a:schemeClr val="bg2">
              <a:lumMod val="25000"/>
            </a:schemeClr>
          </a:solidFill>
        </p:spPr>
        <p:txBody>
          <a:bodyPr wrap="square">
            <a:spAutoFit/>
          </a:bodyPr>
          <a:lstStyle/>
          <a:p>
            <a:pPr algn="l"/>
            <a:r>
              <a:rPr lang="en-US" altLang="zh-CN" sz="1800" b="0" dirty="0">
                <a:solidFill>
                  <a:schemeClr val="bg1">
                    <a:lumMod val="95000"/>
                  </a:schemeClr>
                </a:solidFill>
                <a:latin typeface="Consolas" panose="020B0609020204030204" pitchFamily="49" charset="0"/>
              </a:rPr>
              <a:t>PS D:\&gt; </a:t>
            </a:r>
            <a:r>
              <a:rPr lang="en-US" altLang="zh-CN" sz="1800" b="0" dirty="0">
                <a:solidFill>
                  <a:srgbClr val="FFFF00"/>
                </a:solidFill>
                <a:latin typeface="Consolas" panose="020B0609020204030204" pitchFamily="49" charset="0"/>
              </a:rPr>
              <a:t>Get-</a:t>
            </a:r>
            <a:r>
              <a:rPr lang="en-US" altLang="zh-CN" sz="1800" b="0" dirty="0" err="1">
                <a:solidFill>
                  <a:srgbClr val="FFFF00"/>
                </a:solidFill>
                <a:latin typeface="Consolas" panose="020B0609020204030204" pitchFamily="49" charset="0"/>
              </a:rPr>
              <a:t>SmbServerConfiguration</a:t>
            </a:r>
            <a:r>
              <a:rPr lang="en-US" altLang="zh-CN" sz="1800" b="0" dirty="0">
                <a:solidFill>
                  <a:schemeClr val="bg1">
                    <a:lumMod val="95000"/>
                  </a:schemeClr>
                </a:solidFill>
                <a:latin typeface="Consolas" panose="020B0609020204030204" pitchFamily="49" charset="0"/>
              </a:rPr>
              <a:t> | </a:t>
            </a:r>
            <a:r>
              <a:rPr lang="en-US" altLang="zh-CN" sz="1800" b="0" dirty="0">
                <a:solidFill>
                  <a:srgbClr val="FFFF00"/>
                </a:solidFill>
                <a:latin typeface="Consolas" panose="020B0609020204030204" pitchFamily="49" charset="0"/>
              </a:rPr>
              <a:t>Select</a:t>
            </a:r>
            <a:r>
              <a:rPr lang="en-US" altLang="zh-CN" sz="1800" b="0" dirty="0">
                <a:solidFill>
                  <a:schemeClr val="bg1">
                    <a:lumMod val="95000"/>
                  </a:schemeClr>
                </a:solidFill>
                <a:latin typeface="Consolas" panose="020B0609020204030204" pitchFamily="49" charset="0"/>
              </a:rPr>
              <a:t> EnableSMB2Protocol</a:t>
            </a:r>
          </a:p>
          <a:p>
            <a:pPr algn="l"/>
            <a:r>
              <a:rPr lang="en-US" altLang="zh-CN" sz="1800" b="0" dirty="0">
                <a:solidFill>
                  <a:schemeClr val="bg1">
                    <a:lumMod val="95000"/>
                  </a:schemeClr>
                </a:solidFill>
                <a:latin typeface="Consolas" panose="020B0609020204030204" pitchFamily="49" charset="0"/>
              </a:rPr>
              <a:t>EnableSMB2Protocol</a:t>
            </a:r>
          </a:p>
          <a:p>
            <a:pPr algn="l"/>
            <a:r>
              <a:rPr lang="en-US" altLang="zh-CN" sz="1800" b="0" dirty="0">
                <a:solidFill>
                  <a:schemeClr val="bg1">
                    <a:lumMod val="95000"/>
                  </a:schemeClr>
                </a:solidFill>
                <a:latin typeface="Consolas" panose="020B0609020204030204" pitchFamily="49" charset="0"/>
              </a:rPr>
              <a:t>------------------</a:t>
            </a:r>
          </a:p>
          <a:p>
            <a:pPr algn="l"/>
            <a:r>
              <a:rPr lang="en-US" altLang="zh-CN" sz="1800" b="0" dirty="0">
                <a:solidFill>
                  <a:schemeClr val="bg1">
                    <a:lumMod val="95000"/>
                  </a:schemeClr>
                </a:solidFill>
                <a:latin typeface="Consolas" panose="020B0609020204030204" pitchFamily="49" charset="0"/>
              </a:rPr>
              <a:t>              True</a:t>
            </a:r>
            <a:endParaRPr lang="zh-CN" altLang="en-US" sz="1800" b="0" dirty="0">
              <a:solidFill>
                <a:schemeClr val="bg1">
                  <a:lumMod val="95000"/>
                </a:schemeClr>
              </a:solidFill>
              <a:latin typeface="Consolas" panose="020B0609020204030204" pitchFamily="49" charset="0"/>
            </a:endParaRPr>
          </a:p>
        </p:txBody>
      </p:sp>
    </p:spTree>
    <p:extLst>
      <p:ext uri="{BB962C8B-B14F-4D97-AF65-F5344CB8AC3E}">
        <p14:creationId xmlns:p14="http://schemas.microsoft.com/office/powerpoint/2010/main" val="73633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solidFill>
                  <a:schemeClr val="bg1">
                    <a:lumMod val="50000"/>
                  </a:schemeClr>
                </a:solidFill>
              </a:rPr>
              <a:t> Windows Azure Active Directory</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326576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a:t>
            </a:r>
            <a:r>
              <a:rPr lang="en-US" altLang="zh-CN" sz="2800" b="0" kern="0" dirty="0" err="1">
                <a:solidFill>
                  <a:srgbClr val="629DD1">
                    <a:lumMod val="75000"/>
                  </a:srgbClr>
                </a:solidFill>
                <a:latin typeface="微软雅黑" panose="020B0503020204020204" pitchFamily="34" charset="-122"/>
                <a:ea typeface="微软雅黑" panose="020B0503020204020204" pitchFamily="34" charset="-122"/>
              </a:rPr>
              <a:t>DirectStorage</a:t>
            </a:r>
            <a:endPar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8074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sz="2000" dirty="0"/>
              <a:t> </a:t>
            </a:r>
            <a:r>
              <a:rPr lang="en-US" altLang="zh-CN" sz="2000" dirty="0" err="1"/>
              <a:t>DirectStorage</a:t>
            </a:r>
            <a:r>
              <a:rPr lang="en-US" altLang="zh-CN" sz="2000" dirty="0"/>
              <a:t> is basically a new piece of software that enables games to take advantage of fast </a:t>
            </a:r>
            <a:r>
              <a:rPr lang="en-US" altLang="zh-CN" sz="2000" dirty="0" err="1"/>
              <a:t>NVMe</a:t>
            </a:r>
            <a:r>
              <a:rPr lang="en-US" altLang="zh-CN" sz="2000" dirty="0"/>
              <a:t> SSDs. </a:t>
            </a:r>
          </a:p>
          <a:p>
            <a:r>
              <a:rPr lang="en-US" altLang="zh-CN" sz="2000" dirty="0"/>
              <a:t> </a:t>
            </a:r>
            <a:r>
              <a:rPr lang="en-US" altLang="zh-CN" sz="2000" dirty="0" err="1"/>
              <a:t>NVMe</a:t>
            </a:r>
            <a:r>
              <a:rPr lang="en-US" altLang="zh-CN" sz="2000" dirty="0"/>
              <a:t> storage devices connected by using PCIe bus can achieve high throughput and IOPS (I/O requests per second). </a:t>
            </a:r>
          </a:p>
          <a:p>
            <a:r>
              <a:rPr lang="en-US" altLang="zh-CN" sz="2000" dirty="0"/>
              <a:t> The overhead of Win32 APIs means that even though the available storage bandwidth can be utilized, taking advantage of it might result in an unacceptably high CPU utilization.</a:t>
            </a:r>
          </a:p>
          <a:p>
            <a:r>
              <a:rPr lang="en-US" altLang="zh-CN" sz="2000" dirty="0"/>
              <a:t> The </a:t>
            </a:r>
            <a:r>
              <a:rPr lang="en-US" altLang="zh-CN" sz="2000" dirty="0" err="1"/>
              <a:t>DirectStorage</a:t>
            </a:r>
            <a:r>
              <a:rPr lang="en-US" altLang="zh-CN" sz="2000" dirty="0"/>
              <a:t> APIs are designed to remove most of the operating system's overhead by closely interacting with the underlying </a:t>
            </a:r>
            <a:r>
              <a:rPr lang="en-US" altLang="zh-CN" sz="2000" dirty="0" err="1"/>
              <a:t>NVMe</a:t>
            </a:r>
            <a:r>
              <a:rPr lang="en-US" altLang="zh-CN" sz="2000" dirty="0"/>
              <a:t> hardware. </a:t>
            </a:r>
          </a:p>
          <a:p>
            <a:r>
              <a:rPr lang="en-US" altLang="zh-CN" sz="2000" dirty="0"/>
              <a:t> </a:t>
            </a:r>
            <a:r>
              <a:rPr lang="en-US" altLang="zh-CN" sz="2000" dirty="0" err="1"/>
              <a:t>DirectStorage</a:t>
            </a:r>
            <a:r>
              <a:rPr lang="en-US" altLang="zh-CN" sz="2000" dirty="0"/>
              <a:t> is a feature of DirectX 12 found in the Xbox Series consoles that accelerates the performance of SSDs using the massive parallel processing power of today’s GPUs. </a:t>
            </a:r>
          </a:p>
          <a:p>
            <a:r>
              <a:rPr lang="en-US" altLang="zh-CN" sz="2000" dirty="0"/>
              <a:t> </a:t>
            </a:r>
            <a:r>
              <a:rPr lang="en-US" altLang="zh-CN" sz="2000" dirty="0" err="1"/>
              <a:t>DirectStorage</a:t>
            </a:r>
            <a:r>
              <a:rPr lang="en-US" altLang="zh-CN" sz="2000" dirty="0"/>
              <a:t> provides a queue type to invoke the decompression hardware with the decompression source being memory instead of a disk file. </a:t>
            </a:r>
          </a:p>
          <a:p>
            <a:r>
              <a:rPr lang="en-US" altLang="zh-CN" sz="2000" dirty="0"/>
              <a:t> </a:t>
            </a:r>
            <a:r>
              <a:rPr lang="en-US" altLang="zh-CN" sz="2000" dirty="0" err="1"/>
              <a:t>DirectStorage</a:t>
            </a:r>
            <a:r>
              <a:rPr lang="en-US" altLang="zh-CN" sz="2000" dirty="0"/>
              <a:t> 1.1 will tap the PC's GPU to decompress the game assets and will roll out to software developers later this year.</a:t>
            </a:r>
            <a:endParaRPr lang="zh-CN" altLang="en-US" sz="2000"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en-US" altLang="zh-CN" dirty="0" err="1"/>
              <a:t>DirectStorage</a:t>
            </a:r>
            <a:r>
              <a:rPr lang="en-US" altLang="zh-CN" dirty="0"/>
              <a:t> on Windows</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4.1.5 </a:t>
            </a:r>
            <a:r>
              <a:rPr lang="en-US" altLang="zh-CN" sz="1200" b="0" dirty="0" err="1">
                <a:solidFill>
                  <a:schemeClr val="accent6">
                    <a:lumMod val="50000"/>
                  </a:schemeClr>
                </a:solidFill>
                <a:latin typeface="微软雅黑" panose="020B0503020204020204" pitchFamily="34" charset="-122"/>
                <a:ea typeface="微软雅黑" panose="020B0503020204020204" pitchFamily="34" charset="-122"/>
              </a:rPr>
              <a:t>DirectStorage</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6146" name="Picture 2" descr="Forspoken and DirectStorage">
            <a:extLst>
              <a:ext uri="{FF2B5EF4-FFF2-40B4-BE49-F238E27FC236}">
                <a16:creationId xmlns:a16="http://schemas.microsoft.com/office/drawing/2014/main" id="{873B6785-2DCF-4443-B472-92B51A28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6512"/>
            <a:ext cx="10804376" cy="605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99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dirty="0"/>
              <a:t> </a:t>
            </a:r>
            <a:r>
              <a:rPr lang="zh-CN" altLang="en-US" dirty="0"/>
              <a:t>在应用商店中搜索并安装“</a:t>
            </a:r>
            <a:r>
              <a:rPr lang="en-US" altLang="zh-CN" dirty="0"/>
              <a:t>Xbox Insider Hub</a:t>
            </a:r>
            <a:r>
              <a:rPr lang="zh-CN" altLang="en-US" dirty="0"/>
              <a:t>”</a:t>
            </a:r>
            <a:endParaRPr lang="en-US" altLang="zh-CN" dirty="0"/>
          </a:p>
          <a:p>
            <a:r>
              <a:rPr lang="en-US" altLang="zh-CN" dirty="0"/>
              <a:t> </a:t>
            </a:r>
            <a:r>
              <a:rPr lang="zh-CN" altLang="en-US" dirty="0"/>
              <a:t>运行后在左侧菜单中点击“预览”，选取“</a:t>
            </a:r>
            <a:r>
              <a:rPr lang="en-US" altLang="zh-CN" dirty="0"/>
              <a:t>Windows Gaming</a:t>
            </a:r>
            <a:r>
              <a:rPr lang="zh-CN" altLang="en-US" dirty="0"/>
              <a:t>”</a:t>
            </a:r>
            <a:endParaRPr lang="en-US" altLang="zh-CN" dirty="0"/>
          </a:p>
          <a:p>
            <a:r>
              <a:rPr lang="en-US" altLang="zh-CN" dirty="0"/>
              <a:t> </a:t>
            </a:r>
            <a:r>
              <a:rPr lang="zh-CN" altLang="en-US" dirty="0"/>
              <a:t>点击加入成为 </a:t>
            </a:r>
            <a:r>
              <a:rPr lang="en-US" altLang="zh-CN" dirty="0"/>
              <a:t>Xbox Insider </a:t>
            </a:r>
            <a:r>
              <a:rPr lang="zh-CN" altLang="en-US" dirty="0"/>
              <a:t>预览成员</a:t>
            </a:r>
            <a:endParaRPr lang="en-US" altLang="zh-CN" dirty="0"/>
          </a:p>
          <a:p>
            <a:r>
              <a:rPr lang="en-US" altLang="zh-CN" dirty="0"/>
              <a:t> </a:t>
            </a:r>
            <a:r>
              <a:rPr lang="zh-CN" altLang="en-US" dirty="0"/>
              <a:t>回到应用商店中，点击主页后点击左下角的“库”</a:t>
            </a:r>
            <a:endParaRPr lang="en-US" altLang="zh-CN" dirty="0"/>
          </a:p>
          <a:p>
            <a:r>
              <a:rPr lang="en-US" altLang="zh-CN" dirty="0"/>
              <a:t> </a:t>
            </a:r>
            <a:r>
              <a:rPr lang="zh-CN" altLang="en-US" dirty="0"/>
              <a:t>再点击“检查更新”后会安装“</a:t>
            </a:r>
            <a:r>
              <a:rPr lang="en-US" altLang="zh-CN" dirty="0"/>
              <a:t>Xbox Game Bar</a:t>
            </a:r>
            <a:r>
              <a:rPr lang="zh-CN" altLang="en-US" dirty="0"/>
              <a:t>”</a:t>
            </a:r>
            <a:endParaRPr lang="en-US" altLang="zh-CN" dirty="0"/>
          </a:p>
          <a:p>
            <a:r>
              <a:rPr lang="en-US" altLang="zh-CN" dirty="0"/>
              <a:t> </a:t>
            </a:r>
            <a:r>
              <a:rPr lang="zh-CN" altLang="en-US" dirty="0"/>
              <a:t>快捷键 </a:t>
            </a:r>
            <a:r>
              <a:rPr lang="en-US" altLang="zh-CN" dirty="0"/>
              <a:t>[Win] + G </a:t>
            </a:r>
            <a:r>
              <a:rPr lang="zh-CN" altLang="en-US" dirty="0"/>
              <a:t>启动“</a:t>
            </a:r>
            <a:r>
              <a:rPr lang="en-US" altLang="zh-CN" dirty="0"/>
              <a:t>Xbox Game Bar</a:t>
            </a:r>
            <a:r>
              <a:rPr lang="zh-CN" altLang="en-US" dirty="0"/>
              <a:t>”</a:t>
            </a:r>
            <a:endParaRPr lang="en-US" altLang="zh-CN" dirty="0"/>
          </a:p>
          <a:p>
            <a:r>
              <a:rPr lang="en-US" altLang="zh-CN" dirty="0"/>
              <a:t> </a:t>
            </a:r>
            <a:r>
              <a:rPr lang="zh-CN" altLang="en-US" dirty="0"/>
              <a:t>点击“设置”图标，然后点击“游戏功能”</a:t>
            </a:r>
            <a:endParaRPr lang="en-US" altLang="zh-CN" dirty="0"/>
          </a:p>
          <a:p>
            <a:endParaRPr lang="zh-CN" altLang="en-US"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zh-CN" altLang="en-US" dirty="0"/>
              <a:t>检查你的系统是否支持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4.1.5 </a:t>
            </a:r>
            <a:r>
              <a:rPr lang="en-US" altLang="zh-CN" sz="1200" b="0" dirty="0" err="1">
                <a:solidFill>
                  <a:schemeClr val="accent6">
                    <a:lumMod val="50000"/>
                  </a:schemeClr>
                </a:solidFill>
                <a:latin typeface="微软雅黑" panose="020B0503020204020204" pitchFamily="34" charset="-122"/>
                <a:ea typeface="微软雅黑" panose="020B0503020204020204" pitchFamily="34" charset="-122"/>
              </a:rPr>
              <a:t>DirectStorage</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71DC933-DCB1-46BE-872C-E1E12AC19692}"/>
              </a:ext>
            </a:extLst>
          </p:cNvPr>
          <p:cNvPicPr>
            <a:picLocks noChangeAspect="1"/>
          </p:cNvPicPr>
          <p:nvPr/>
        </p:nvPicPr>
        <p:blipFill>
          <a:blip r:embed="rId3"/>
          <a:stretch>
            <a:fillRect/>
          </a:stretch>
        </p:blipFill>
        <p:spPr>
          <a:xfrm>
            <a:off x="6946965" y="1047237"/>
            <a:ext cx="5107875" cy="5458691"/>
          </a:xfrm>
          <a:prstGeom prst="rect">
            <a:avLst/>
          </a:prstGeom>
        </p:spPr>
      </p:pic>
      <p:pic>
        <p:nvPicPr>
          <p:cNvPr id="8" name="图片 7">
            <a:extLst>
              <a:ext uri="{FF2B5EF4-FFF2-40B4-BE49-F238E27FC236}">
                <a16:creationId xmlns:a16="http://schemas.microsoft.com/office/drawing/2014/main" id="{FA710499-E89F-48B6-B3B2-C6FCD1F9FA31}"/>
              </a:ext>
            </a:extLst>
          </p:cNvPr>
          <p:cNvPicPr>
            <a:picLocks noChangeAspect="1"/>
          </p:cNvPicPr>
          <p:nvPr/>
        </p:nvPicPr>
        <p:blipFill>
          <a:blip r:embed="rId4"/>
          <a:stretch>
            <a:fillRect/>
          </a:stretch>
        </p:blipFill>
        <p:spPr>
          <a:xfrm>
            <a:off x="305600" y="5427377"/>
            <a:ext cx="6400000" cy="514286"/>
          </a:xfrm>
          <a:prstGeom prst="rect">
            <a:avLst/>
          </a:prstGeom>
        </p:spPr>
      </p:pic>
      <p:sp>
        <p:nvSpPr>
          <p:cNvPr id="9" name="矩形 8">
            <a:extLst>
              <a:ext uri="{FF2B5EF4-FFF2-40B4-BE49-F238E27FC236}">
                <a16:creationId xmlns:a16="http://schemas.microsoft.com/office/drawing/2014/main" id="{46C8E47F-834E-4C1C-8C86-D4520666CE85}"/>
              </a:ext>
            </a:extLst>
          </p:cNvPr>
          <p:cNvSpPr/>
          <p:nvPr/>
        </p:nvSpPr>
        <p:spPr>
          <a:xfrm>
            <a:off x="6263640" y="5410447"/>
            <a:ext cx="457200" cy="514286"/>
          </a:xfrm>
          <a:prstGeom prst="rect">
            <a:avLst/>
          </a:prstGeom>
          <a:ln w="25400">
            <a:solidFill>
              <a:srgbClr val="FF0000"/>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165000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90771136"/>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F1370D3C-2466-4AD2-8CBF-5EA8A1EB5213}"/>
              </a:ext>
            </a:extLst>
          </p:cNvPr>
          <p:cNvGrpSpPr/>
          <p:nvPr/>
        </p:nvGrpSpPr>
        <p:grpSpPr>
          <a:xfrm>
            <a:off x="4297346" y="1415390"/>
            <a:ext cx="5698143" cy="594281"/>
            <a:chOff x="1583817" y="2683"/>
            <a:chExt cx="5698143" cy="594281"/>
          </a:xfrm>
        </p:grpSpPr>
        <p:sp>
          <p:nvSpPr>
            <p:cNvPr id="7" name="箭头: 五边形 6">
              <a:extLst>
                <a:ext uri="{FF2B5EF4-FFF2-40B4-BE49-F238E27FC236}">
                  <a16:creationId xmlns:a16="http://schemas.microsoft.com/office/drawing/2014/main" id="{D5AC15EF-CA19-4803-BCA0-46C288EDF7E9}"/>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1798C8C6-AF51-4406-82E3-A1F6A6CC318D}"/>
                </a:ext>
              </a:extLst>
            </p:cNvPr>
            <p:cNvSpPr txBox="1"/>
            <p:nvPr/>
          </p:nvSpPr>
          <p:spPr>
            <a:xfrm>
              <a:off x="1732387" y="2683"/>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21075821"/>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9" name="组合 8">
            <a:extLst>
              <a:ext uri="{FF2B5EF4-FFF2-40B4-BE49-F238E27FC236}">
                <a16:creationId xmlns:a16="http://schemas.microsoft.com/office/drawing/2014/main" id="{FE10BFD1-B183-4EFE-BFC1-3C3628672D97}"/>
              </a:ext>
            </a:extLst>
          </p:cNvPr>
          <p:cNvGrpSpPr/>
          <p:nvPr/>
        </p:nvGrpSpPr>
        <p:grpSpPr>
          <a:xfrm>
            <a:off x="4282237" y="2187234"/>
            <a:ext cx="5698143" cy="594281"/>
            <a:chOff x="1583817" y="774362"/>
            <a:chExt cx="5698143" cy="594281"/>
          </a:xfrm>
        </p:grpSpPr>
        <p:sp>
          <p:nvSpPr>
            <p:cNvPr id="10" name="箭头: 五边形 9">
              <a:extLst>
                <a:ext uri="{FF2B5EF4-FFF2-40B4-BE49-F238E27FC236}">
                  <a16:creationId xmlns:a16="http://schemas.microsoft.com/office/drawing/2014/main" id="{82AE553A-C2E5-419E-BB8E-4CCA71DD1506}"/>
                </a:ext>
              </a:extLst>
            </p:cNvPr>
            <p:cNvSpPr/>
            <p:nvPr/>
          </p:nvSpPr>
          <p:spPr>
            <a:xfrm rot="10800000">
              <a:off x="1583817" y="774362"/>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箭头: 五边形 4">
              <a:extLst>
                <a:ext uri="{FF2B5EF4-FFF2-40B4-BE49-F238E27FC236}">
                  <a16:creationId xmlns:a16="http://schemas.microsoft.com/office/drawing/2014/main" id="{13EBB3B0-50DE-4717-A467-54DD0DBF6A88}"/>
                </a:ext>
              </a:extLst>
            </p:cNvPr>
            <p:cNvSpPr txBox="1"/>
            <p:nvPr/>
          </p:nvSpPr>
          <p:spPr>
            <a:xfrm rot="21600000">
              <a:off x="1732387" y="774362"/>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4.2 FAT File System</a:t>
              </a:r>
              <a:endParaRPr lang="zh-CN" altLang="en-US"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936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left)">
                                      <p:cBhvr>
                                        <p:cTn id="9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0B8DA97-9C1C-4A52-AFDB-69F0EF885723}"/>
              </a:ext>
            </a:extLst>
          </p:cNvPr>
          <p:cNvSpPr>
            <a:spLocks noGrp="1"/>
          </p:cNvSpPr>
          <p:nvPr>
            <p:ph type="title" idx="4294967295"/>
          </p:nvPr>
        </p:nvSpPr>
        <p:spPr/>
        <p:txBody>
          <a:bodyPr/>
          <a:lstStyle/>
          <a:p>
            <a:r>
              <a:rPr lang="en-US" altLang="zh-CN" dirty="0"/>
              <a:t>FAT </a:t>
            </a:r>
            <a:r>
              <a:rPr lang="zh-CN" altLang="en-US" dirty="0"/>
              <a:t>文件系统简介</a:t>
            </a:r>
          </a:p>
        </p:txBody>
      </p:sp>
      <p:sp>
        <p:nvSpPr>
          <p:cNvPr id="6" name="文本占位符 5">
            <a:extLst>
              <a:ext uri="{FF2B5EF4-FFF2-40B4-BE49-F238E27FC236}">
                <a16:creationId xmlns:a16="http://schemas.microsoft.com/office/drawing/2014/main" id="{9FC9FD1E-6A34-4656-84C3-411F99D78EF4}"/>
              </a:ext>
            </a:extLst>
          </p:cNvPr>
          <p:cNvSpPr>
            <a:spLocks noGrp="1"/>
          </p:cNvSpPr>
          <p:nvPr>
            <p:ph type="body" sz="quarter" idx="4294967295"/>
          </p:nvPr>
        </p:nvSpPr>
        <p:spPr>
          <a:xfrm>
            <a:off x="2311400" y="1882775"/>
            <a:ext cx="8439150" cy="4213225"/>
          </a:xfrm>
        </p:spPr>
        <p:txBody>
          <a:bodyPr/>
          <a:lstStyle/>
          <a:p>
            <a:r>
              <a:rPr lang="en-US" altLang="zh-CN" sz="2800" dirty="0"/>
              <a:t> FAT16</a:t>
            </a:r>
          </a:p>
          <a:p>
            <a:pPr lvl="1"/>
            <a:r>
              <a:rPr lang="en-US" altLang="zh-CN" sz="2400" dirty="0"/>
              <a:t>DOS</a:t>
            </a:r>
            <a:r>
              <a:rPr lang="zh-CN" altLang="en-US" sz="2400" dirty="0"/>
              <a:t>、</a:t>
            </a:r>
            <a:r>
              <a:rPr lang="en-US" altLang="zh-CN" sz="2400" dirty="0"/>
              <a:t>Windows 95</a:t>
            </a:r>
            <a:r>
              <a:rPr lang="zh-CN" altLang="en-US" sz="2400" dirty="0"/>
              <a:t>使用的文件系统</a:t>
            </a:r>
          </a:p>
          <a:p>
            <a:pPr lvl="1"/>
            <a:r>
              <a:rPr lang="zh-CN" altLang="en-US" sz="2400" dirty="0">
                <a:latin typeface="宋体" panose="02010600030101010101" pitchFamily="2" charset="-122"/>
              </a:rPr>
              <a:t>最大可以管理</a:t>
            </a:r>
            <a:r>
              <a:rPr lang="en-US" altLang="zh-CN" sz="2400" dirty="0"/>
              <a:t>4GB</a:t>
            </a:r>
            <a:r>
              <a:rPr lang="zh-CN" altLang="en-US" sz="2400" dirty="0">
                <a:latin typeface="宋体" panose="02010600030101010101" pitchFamily="2" charset="-122"/>
              </a:rPr>
              <a:t>的分区</a:t>
            </a:r>
            <a:r>
              <a:rPr lang="zh-CN" altLang="en-US" sz="2400" dirty="0"/>
              <a:t> </a:t>
            </a:r>
          </a:p>
          <a:p>
            <a:pPr lvl="1"/>
            <a:r>
              <a:rPr lang="zh-CN" altLang="en-US" sz="2400" dirty="0">
                <a:latin typeface="宋体" panose="02010600030101010101" pitchFamily="2" charset="-122"/>
              </a:rPr>
              <a:t>每个分区最多只能有</a:t>
            </a:r>
            <a:r>
              <a:rPr lang="en-US" altLang="zh-CN" sz="2400" dirty="0"/>
              <a:t>65525</a:t>
            </a:r>
            <a:r>
              <a:rPr lang="zh-CN" altLang="en-US" sz="2400" dirty="0">
                <a:latin typeface="宋体" panose="02010600030101010101" pitchFamily="2" charset="-122"/>
              </a:rPr>
              <a:t>个簇</a:t>
            </a:r>
            <a:r>
              <a:rPr lang="zh-CN" altLang="en-US" sz="2400" dirty="0"/>
              <a:t> </a:t>
            </a:r>
            <a:endParaRPr lang="en-US" altLang="zh-CN" sz="2400" dirty="0"/>
          </a:p>
          <a:p>
            <a:pPr lvl="1"/>
            <a:endParaRPr lang="zh-CN" altLang="en-US" sz="2400" dirty="0"/>
          </a:p>
          <a:p>
            <a:r>
              <a:rPr lang="en-US" altLang="zh-CN" sz="2800" dirty="0"/>
              <a:t> FAT32</a:t>
            </a:r>
          </a:p>
          <a:p>
            <a:pPr lvl="1"/>
            <a:r>
              <a:rPr lang="zh-CN" altLang="en-US" sz="2400" dirty="0">
                <a:latin typeface="宋体" panose="02010600030101010101" pitchFamily="2" charset="-122"/>
              </a:rPr>
              <a:t>支持</a:t>
            </a:r>
            <a:r>
              <a:rPr lang="en-US" altLang="zh-CN" sz="2400" dirty="0"/>
              <a:t>2TB</a:t>
            </a:r>
            <a:r>
              <a:rPr lang="zh-CN" altLang="en-US" sz="2400" dirty="0">
                <a:latin typeface="宋体" panose="02010600030101010101" pitchFamily="2" charset="-122"/>
              </a:rPr>
              <a:t>（</a:t>
            </a:r>
            <a:r>
              <a:rPr lang="en-US" altLang="zh-CN" sz="2400" dirty="0"/>
              <a:t>2048G</a:t>
            </a:r>
            <a:r>
              <a:rPr lang="zh-CN" altLang="en-US" sz="2400" dirty="0">
                <a:latin typeface="宋体" panose="02010600030101010101" pitchFamily="2" charset="-122"/>
              </a:rPr>
              <a:t>）的分区</a:t>
            </a:r>
            <a:r>
              <a:rPr lang="zh-CN" altLang="en-US" sz="2400" dirty="0"/>
              <a:t> </a:t>
            </a:r>
          </a:p>
          <a:p>
            <a:pPr lvl="1"/>
            <a:r>
              <a:rPr lang="zh-CN" altLang="en-US" sz="2400" dirty="0">
                <a:latin typeface="宋体" panose="02010600030101010101" pitchFamily="2" charset="-122"/>
              </a:rPr>
              <a:t>使用的簇比</a:t>
            </a:r>
            <a:r>
              <a:rPr lang="en-US" altLang="zh-CN" sz="2400" dirty="0"/>
              <a:t>FAT16</a:t>
            </a:r>
            <a:r>
              <a:rPr lang="zh-CN" altLang="en-US" sz="2400" dirty="0">
                <a:latin typeface="宋体" panose="02010600030101010101" pitchFamily="2" charset="-122"/>
              </a:rPr>
              <a:t>小</a:t>
            </a:r>
            <a:r>
              <a:rPr lang="zh-CN" altLang="en-US" sz="2400" dirty="0"/>
              <a:t> </a:t>
            </a:r>
          </a:p>
          <a:p>
            <a:endParaRPr lang="zh-CN" altLang="en-US" dirty="0"/>
          </a:p>
        </p:txBody>
      </p:sp>
    </p:spTree>
    <p:extLst>
      <p:ext uri="{BB962C8B-B14F-4D97-AF65-F5344CB8AC3E}">
        <p14:creationId xmlns:p14="http://schemas.microsoft.com/office/powerpoint/2010/main" val="906825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934B8-C9CB-4B20-9785-77AA3D4B49AE}"/>
              </a:ext>
            </a:extLst>
          </p:cNvPr>
          <p:cNvSpPr>
            <a:spLocks noGrp="1"/>
          </p:cNvSpPr>
          <p:nvPr>
            <p:ph type="title" idx="4294967295"/>
          </p:nvPr>
        </p:nvSpPr>
        <p:spPr/>
        <p:txBody>
          <a:bodyPr/>
          <a:lstStyle/>
          <a:p>
            <a:r>
              <a:rPr lang="en-US" altLang="zh-CN" dirty="0"/>
              <a:t>FAT </a:t>
            </a:r>
            <a:r>
              <a:rPr lang="zh-CN" altLang="en-US" dirty="0"/>
              <a:t>文件系统的优点</a:t>
            </a:r>
          </a:p>
        </p:txBody>
      </p:sp>
      <p:sp>
        <p:nvSpPr>
          <p:cNvPr id="3" name="文本占位符 2">
            <a:extLst>
              <a:ext uri="{FF2B5EF4-FFF2-40B4-BE49-F238E27FC236}">
                <a16:creationId xmlns:a16="http://schemas.microsoft.com/office/drawing/2014/main" id="{49D22F4B-4220-4D02-B7BE-FFCE4E0BA6DB}"/>
              </a:ext>
            </a:extLst>
          </p:cNvPr>
          <p:cNvSpPr>
            <a:spLocks noGrp="1"/>
          </p:cNvSpPr>
          <p:nvPr>
            <p:ph type="body" sz="quarter" idx="4294967295"/>
          </p:nvPr>
        </p:nvSpPr>
        <p:spPr>
          <a:xfrm>
            <a:off x="1876479" y="1863203"/>
            <a:ext cx="8439041" cy="4213865"/>
          </a:xfrm>
        </p:spPr>
        <p:txBody>
          <a:bodyPr/>
          <a:lstStyle/>
          <a:p>
            <a:pPr>
              <a:buFontTx/>
              <a:buNone/>
            </a:pPr>
            <a:endParaRPr lang="zh-CN" altLang="en-US" sz="2400" dirty="0">
              <a:solidFill>
                <a:srgbClr val="FF6600"/>
              </a:solidFill>
              <a:latin typeface="楷体_GB2312" pitchFamily="49" charset="-122"/>
              <a:ea typeface="楷体_GB2312" pitchFamily="49" charset="-122"/>
            </a:endParaRPr>
          </a:p>
          <a:p>
            <a:r>
              <a:rPr lang="zh-CN" altLang="en-US" sz="2400" dirty="0">
                <a:latin typeface="宋体" panose="02010600030101010101" pitchFamily="2" charset="-122"/>
              </a:rPr>
              <a:t> 文件系统所占容量与计算机的开销少</a:t>
            </a:r>
          </a:p>
          <a:p>
            <a:r>
              <a:rPr lang="zh-CN" altLang="en-US" sz="2400" dirty="0">
                <a:latin typeface="宋体" panose="02010600030101010101" pitchFamily="2" charset="-122"/>
              </a:rPr>
              <a:t> 支持各种操作系统 </a:t>
            </a:r>
            <a:r>
              <a:rPr lang="en-US" altLang="zh-CN" sz="2400" dirty="0">
                <a:latin typeface="Times New Roman" panose="02020603050405020304" pitchFamily="18" charset="0"/>
              </a:rPr>
              <a:t>—— </a:t>
            </a:r>
            <a:r>
              <a:rPr lang="zh-CN" altLang="en-US" sz="2400" dirty="0">
                <a:latin typeface="宋体" panose="02010600030101010101" pitchFamily="2" charset="-122"/>
              </a:rPr>
              <a:t>可移植</a:t>
            </a:r>
          </a:p>
          <a:p>
            <a:r>
              <a:rPr lang="zh-CN" altLang="en-US" sz="2400" dirty="0">
                <a:latin typeface="宋体" panose="02010600030101010101" pitchFamily="2" charset="-122"/>
              </a:rPr>
              <a:t> 方便的用于传送数据</a:t>
            </a:r>
          </a:p>
          <a:p>
            <a:endParaRPr lang="zh-CN" altLang="en-US" dirty="0"/>
          </a:p>
        </p:txBody>
      </p:sp>
    </p:spTree>
    <p:extLst>
      <p:ext uri="{BB962C8B-B14F-4D97-AF65-F5344CB8AC3E}">
        <p14:creationId xmlns:p14="http://schemas.microsoft.com/office/powerpoint/2010/main" val="226972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810CDA9-7E58-4B8F-9C39-4E62875FFA0F}"/>
              </a:ext>
            </a:extLst>
          </p:cNvPr>
          <p:cNvSpPr>
            <a:spLocks noGrp="1"/>
          </p:cNvSpPr>
          <p:nvPr>
            <p:ph type="body" sz="quarter" idx="4294967295"/>
          </p:nvPr>
        </p:nvSpPr>
        <p:spPr>
          <a:xfrm>
            <a:off x="1876479" y="1863203"/>
            <a:ext cx="8439041" cy="4213865"/>
          </a:xfrm>
        </p:spPr>
        <p:txBody>
          <a:bodyPr/>
          <a:lstStyle/>
          <a:p>
            <a:r>
              <a:rPr lang="zh-CN" altLang="en-US" sz="2800" dirty="0">
                <a:latin typeface="宋体" panose="02010600030101010101" pitchFamily="2" charset="-122"/>
              </a:rPr>
              <a:t>容易受损害</a:t>
            </a:r>
            <a:r>
              <a:rPr lang="zh-CN" altLang="en-US" sz="2800" dirty="0"/>
              <a:t> </a:t>
            </a:r>
          </a:p>
          <a:p>
            <a:pPr lvl="1"/>
            <a:r>
              <a:rPr lang="en-US" altLang="zh-CN" sz="2400" dirty="0"/>
              <a:t>FAT</a:t>
            </a:r>
            <a:r>
              <a:rPr lang="zh-CN" altLang="en-US" sz="2400" dirty="0">
                <a:latin typeface="宋体" panose="02010600030101010101" pitchFamily="2" charset="-122"/>
              </a:rPr>
              <a:t>文件系统损坏时，计算机就要瘫痪或者不正常关机</a:t>
            </a:r>
            <a:r>
              <a:rPr lang="zh-CN" altLang="en-US" sz="2400" dirty="0"/>
              <a:t> </a:t>
            </a:r>
          </a:p>
          <a:p>
            <a:r>
              <a:rPr lang="zh-CN" altLang="en-US" sz="2800" dirty="0">
                <a:latin typeface="宋体" panose="02010600030101010101" pitchFamily="2" charset="-122"/>
              </a:rPr>
              <a:t>单用户</a:t>
            </a:r>
          </a:p>
          <a:p>
            <a:pPr lvl="1"/>
            <a:r>
              <a:rPr lang="zh-CN" altLang="en-US" sz="2400" dirty="0">
                <a:latin typeface="宋体" panose="02010600030101010101" pitchFamily="2" charset="-122"/>
              </a:rPr>
              <a:t>不保存文件的权限信息</a:t>
            </a:r>
            <a:r>
              <a:rPr lang="zh-CN" altLang="en-US" sz="2400" dirty="0"/>
              <a:t>；只包含</a:t>
            </a:r>
            <a:r>
              <a:rPr lang="zh-CN" altLang="en-US" sz="2400" dirty="0">
                <a:latin typeface="宋体" panose="02010600030101010101" pitchFamily="2" charset="-122"/>
              </a:rPr>
              <a:t>隐藏、只读等公共属性</a:t>
            </a:r>
            <a:r>
              <a:rPr lang="zh-CN" altLang="en-US" sz="2400" dirty="0"/>
              <a:t>  </a:t>
            </a:r>
          </a:p>
          <a:p>
            <a:r>
              <a:rPr lang="zh-CN" altLang="en-US" sz="2800" dirty="0">
                <a:latin typeface="宋体" panose="02010600030101010101" pitchFamily="2" charset="-122"/>
              </a:rPr>
              <a:t>非最佳更新策略</a:t>
            </a:r>
            <a:r>
              <a:rPr lang="zh-CN" altLang="en-US" sz="2800" dirty="0"/>
              <a:t> </a:t>
            </a:r>
          </a:p>
          <a:p>
            <a:pPr lvl="1"/>
            <a:r>
              <a:rPr lang="zh-CN" altLang="en-US" sz="2400" dirty="0">
                <a:latin typeface="宋体" panose="02010600030101010101" pitchFamily="2" charset="-122"/>
              </a:rPr>
              <a:t>在磁盘的第一个扇区保存其目录信息</a:t>
            </a:r>
            <a:r>
              <a:rPr lang="zh-CN" altLang="en-US" sz="2400" dirty="0"/>
              <a:t> </a:t>
            </a:r>
          </a:p>
          <a:p>
            <a:r>
              <a:rPr lang="zh-CN" altLang="en-US" sz="2800" dirty="0">
                <a:latin typeface="宋体" panose="02010600030101010101" pitchFamily="2" charset="-122"/>
              </a:rPr>
              <a:t>没有防止碎片的最佳措施</a:t>
            </a:r>
            <a:r>
              <a:rPr lang="zh-CN" altLang="en-US" sz="2800" dirty="0"/>
              <a:t> </a:t>
            </a:r>
          </a:p>
          <a:p>
            <a:r>
              <a:rPr lang="zh-CN" altLang="en-US" sz="2800" dirty="0">
                <a:latin typeface="宋体" panose="02010600030101010101" pitchFamily="2" charset="-122"/>
              </a:rPr>
              <a:t>文件名长度受限</a:t>
            </a:r>
            <a:r>
              <a:rPr lang="zh-CN" altLang="en-US" sz="2800" dirty="0"/>
              <a:t> </a:t>
            </a:r>
          </a:p>
          <a:p>
            <a:pPr lvl="1"/>
            <a:r>
              <a:rPr lang="en-US" altLang="zh-CN" sz="2400" dirty="0"/>
              <a:t>8.3</a:t>
            </a:r>
            <a:r>
              <a:rPr lang="zh-CN" altLang="en-US" sz="2400" dirty="0"/>
              <a:t>模式</a:t>
            </a:r>
          </a:p>
          <a:p>
            <a:endParaRPr lang="zh-CN" altLang="en-US" dirty="0"/>
          </a:p>
        </p:txBody>
      </p:sp>
      <p:sp>
        <p:nvSpPr>
          <p:cNvPr id="3" name="标题 2">
            <a:extLst>
              <a:ext uri="{FF2B5EF4-FFF2-40B4-BE49-F238E27FC236}">
                <a16:creationId xmlns:a16="http://schemas.microsoft.com/office/drawing/2014/main" id="{862E54AE-A83A-45FA-9328-EE391715F061}"/>
              </a:ext>
            </a:extLst>
          </p:cNvPr>
          <p:cNvSpPr>
            <a:spLocks noGrp="1"/>
          </p:cNvSpPr>
          <p:nvPr>
            <p:ph type="title" idx="4294967295"/>
          </p:nvPr>
        </p:nvSpPr>
        <p:spPr/>
        <p:txBody>
          <a:bodyPr/>
          <a:lstStyle/>
          <a:p>
            <a:r>
              <a:rPr lang="en-US" altLang="zh-CN" dirty="0"/>
              <a:t>FAT </a:t>
            </a:r>
            <a:r>
              <a:rPr lang="zh-CN" altLang="en-US" dirty="0"/>
              <a:t>文件系统的缺点</a:t>
            </a:r>
          </a:p>
        </p:txBody>
      </p:sp>
    </p:spTree>
    <p:extLst>
      <p:ext uri="{BB962C8B-B14F-4D97-AF65-F5344CB8AC3E}">
        <p14:creationId xmlns:p14="http://schemas.microsoft.com/office/powerpoint/2010/main" val="3119203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811717415"/>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7" name="组合 6">
            <a:extLst>
              <a:ext uri="{FF2B5EF4-FFF2-40B4-BE49-F238E27FC236}">
                <a16:creationId xmlns:a16="http://schemas.microsoft.com/office/drawing/2014/main" id="{C4E7F1E0-EE3B-4077-8553-9B44B1D0CBEE}"/>
              </a:ext>
            </a:extLst>
          </p:cNvPr>
          <p:cNvGrpSpPr/>
          <p:nvPr/>
        </p:nvGrpSpPr>
        <p:grpSpPr>
          <a:xfrm>
            <a:off x="4282237" y="2980719"/>
            <a:ext cx="5698143" cy="594281"/>
            <a:chOff x="1583817" y="1546042"/>
            <a:chExt cx="5698143" cy="594281"/>
          </a:xfrm>
        </p:grpSpPr>
        <p:sp>
          <p:nvSpPr>
            <p:cNvPr id="8" name="箭头: 五边形 7">
              <a:extLst>
                <a:ext uri="{FF2B5EF4-FFF2-40B4-BE49-F238E27FC236}">
                  <a16:creationId xmlns:a16="http://schemas.microsoft.com/office/drawing/2014/main" id="{568FDF4C-E066-41AC-9DD9-FE6AB13D34AF}"/>
                </a:ext>
              </a:extLst>
            </p:cNvPr>
            <p:cNvSpPr/>
            <p:nvPr/>
          </p:nvSpPr>
          <p:spPr>
            <a:xfrm rot="10800000">
              <a:off x="1583817" y="1546042"/>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箭头: 五边形 4">
              <a:extLst>
                <a:ext uri="{FF2B5EF4-FFF2-40B4-BE49-F238E27FC236}">
                  <a16:creationId xmlns:a16="http://schemas.microsoft.com/office/drawing/2014/main" id="{3FEF7A9C-2FA0-47D9-99BD-DBF91149EF21}"/>
                </a:ext>
              </a:extLst>
            </p:cNvPr>
            <p:cNvSpPr txBox="1"/>
            <p:nvPr/>
          </p:nvSpPr>
          <p:spPr>
            <a:xfrm rot="21600000">
              <a:off x="1732387" y="1546042"/>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4.3 NTFS File System</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8779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0FA16-7CCF-4496-B596-F4679BBDA414}"/>
              </a:ext>
            </a:extLst>
          </p:cNvPr>
          <p:cNvSpPr>
            <a:spLocks noGrp="1"/>
          </p:cNvSpPr>
          <p:nvPr>
            <p:ph type="title" idx="4294967295"/>
          </p:nvPr>
        </p:nvSpPr>
        <p:spPr/>
        <p:txBody>
          <a:bodyPr/>
          <a:lstStyle/>
          <a:p>
            <a:r>
              <a:rPr lang="en-US" altLang="zh-CN" dirty="0">
                <a:solidFill>
                  <a:srgbClr val="FF0000"/>
                </a:solidFill>
              </a:rPr>
              <a:t>N</a:t>
            </a:r>
            <a:r>
              <a:rPr lang="en-US" altLang="zh-CN" dirty="0"/>
              <a:t>ew </a:t>
            </a:r>
            <a:r>
              <a:rPr lang="en-US" altLang="zh-CN" dirty="0">
                <a:solidFill>
                  <a:srgbClr val="FF0000"/>
                </a:solidFill>
              </a:rPr>
              <a:t>T</a:t>
            </a:r>
            <a:r>
              <a:rPr lang="en-US" altLang="zh-CN" dirty="0"/>
              <a:t>echnology </a:t>
            </a:r>
            <a:r>
              <a:rPr lang="en-US" altLang="zh-CN" dirty="0">
                <a:solidFill>
                  <a:srgbClr val="FF0000"/>
                </a:solidFill>
              </a:rPr>
              <a:t>F</a:t>
            </a:r>
            <a:r>
              <a:rPr lang="en-US" altLang="zh-CN" dirty="0"/>
              <a:t>ile </a:t>
            </a:r>
            <a:r>
              <a:rPr lang="en-US" altLang="zh-CN" dirty="0">
                <a:solidFill>
                  <a:srgbClr val="FF0000"/>
                </a:solidFill>
              </a:rPr>
              <a:t>S</a:t>
            </a:r>
            <a:r>
              <a:rPr lang="en-US" altLang="zh-CN" dirty="0"/>
              <a:t>ystem</a:t>
            </a:r>
            <a:endParaRPr lang="zh-CN" altLang="en-US" dirty="0"/>
          </a:p>
        </p:txBody>
      </p:sp>
      <p:sp>
        <p:nvSpPr>
          <p:cNvPr id="9219" name="Rectangle 3"/>
          <p:cNvSpPr>
            <a:spLocks noGrp="1" noChangeArrowheads="1"/>
          </p:cNvSpPr>
          <p:nvPr>
            <p:ph type="body" sz="quarter" idx="4294967295"/>
          </p:nvPr>
        </p:nvSpPr>
        <p:spPr>
          <a:xfrm>
            <a:off x="1876480" y="1863203"/>
            <a:ext cx="8378404" cy="4213865"/>
          </a:xfrm>
        </p:spPr>
        <p:txBody>
          <a:bodyPr>
            <a:normAutofit/>
          </a:bodyPr>
          <a:lstStyle/>
          <a:p>
            <a:r>
              <a:rPr lang="zh-CN" altLang="en-US" sz="2400" dirty="0"/>
              <a:t> </a:t>
            </a:r>
            <a:r>
              <a:rPr lang="zh-CN" altLang="en-US" sz="2400" dirty="0">
                <a:solidFill>
                  <a:schemeClr val="bg2">
                    <a:lumMod val="75000"/>
                  </a:schemeClr>
                </a:solidFill>
              </a:rPr>
              <a:t>日志类</a:t>
            </a:r>
            <a:r>
              <a:rPr lang="zh-CN" altLang="en-US" sz="2400" dirty="0"/>
              <a:t>的文件系统，使用</a:t>
            </a:r>
            <a:r>
              <a:rPr lang="en-US" altLang="zh-CN" sz="2400" dirty="0"/>
              <a:t>NTFS</a:t>
            </a:r>
            <a:r>
              <a:rPr lang="zh-CN" altLang="en-US" sz="2400" dirty="0"/>
              <a:t>日志记录数据</a:t>
            </a:r>
          </a:p>
          <a:p>
            <a:r>
              <a:rPr lang="zh-CN" altLang="en-US" sz="2400" dirty="0"/>
              <a:t> 文件夹或者目录最多可以使用 </a:t>
            </a:r>
            <a:r>
              <a:rPr lang="en-US" altLang="zh-CN" sz="2400" dirty="0">
                <a:solidFill>
                  <a:schemeClr val="bg2">
                    <a:lumMod val="75000"/>
                  </a:schemeClr>
                </a:solidFill>
              </a:rPr>
              <a:t>255</a:t>
            </a:r>
            <a:r>
              <a:rPr lang="en-US" altLang="zh-CN" sz="2400" dirty="0"/>
              <a:t> </a:t>
            </a:r>
            <a:r>
              <a:rPr lang="zh-CN" altLang="en-US" sz="2400" dirty="0"/>
              <a:t>个字符</a:t>
            </a:r>
            <a:endParaRPr lang="en-US" altLang="zh-CN" sz="2400" dirty="0"/>
          </a:p>
          <a:p>
            <a:r>
              <a:rPr lang="zh-CN" altLang="en-US" sz="2400" dirty="0"/>
              <a:t> 可以管理最大</a:t>
            </a:r>
            <a:r>
              <a:rPr lang="en-US" altLang="zh-CN" sz="2400" dirty="0">
                <a:solidFill>
                  <a:schemeClr val="bg2">
                    <a:lumMod val="75000"/>
                  </a:schemeClr>
                </a:solidFill>
              </a:rPr>
              <a:t>256TB</a:t>
            </a:r>
            <a:r>
              <a:rPr lang="zh-CN" altLang="en-US" sz="2400" dirty="0"/>
              <a:t>的单个文件大小</a:t>
            </a:r>
            <a:endParaRPr lang="en-US" altLang="zh-CN" sz="2400" dirty="0"/>
          </a:p>
          <a:p>
            <a:pPr eaLnBrk="1" hangingPunct="1"/>
            <a:r>
              <a:rPr lang="en-US" altLang="zh-CN" sz="2400" dirty="0"/>
              <a:t> </a:t>
            </a:r>
            <a:r>
              <a:rPr lang="zh-CN" altLang="en-US" sz="2400" dirty="0"/>
              <a:t>支持文件的</a:t>
            </a:r>
            <a:r>
              <a:rPr lang="zh-CN" altLang="en-US" sz="2400" dirty="0">
                <a:solidFill>
                  <a:schemeClr val="bg2">
                    <a:lumMod val="75000"/>
                  </a:schemeClr>
                </a:solidFill>
              </a:rPr>
              <a:t>安全、存储和容错</a:t>
            </a:r>
            <a:r>
              <a:rPr lang="zh-CN" altLang="en-US" sz="2400" dirty="0"/>
              <a:t>功能</a:t>
            </a:r>
          </a:p>
          <a:p>
            <a:pPr eaLnBrk="1" hangingPunct="1"/>
            <a:r>
              <a:rPr lang="zh-CN" altLang="en-US" sz="2400" dirty="0"/>
              <a:t> 设计目标是在大容量的硬盘上能够很快地执行读、写和搜索等标准的文件操作，包括文件系统恢复等高级操作</a:t>
            </a:r>
          </a:p>
          <a:p>
            <a:pPr eaLnBrk="1" hangingPunct="1"/>
            <a:r>
              <a:rPr lang="en-US" altLang="zh-CN" sz="2400" dirty="0"/>
              <a:t> </a:t>
            </a:r>
            <a:r>
              <a:rPr lang="zh-CN" altLang="en-US" sz="2400" dirty="0"/>
              <a:t>支持对于关键数据、重要的数据访问控制和私有权限</a:t>
            </a:r>
          </a:p>
          <a:p>
            <a:pPr eaLnBrk="1" hangingPunct="1"/>
            <a:r>
              <a:rPr lang="zh-CN" altLang="en-US" sz="2400" dirty="0"/>
              <a:t> 可以为单个文件设定权限</a:t>
            </a:r>
          </a:p>
        </p:txBody>
      </p:sp>
    </p:spTree>
    <p:extLst>
      <p:ext uri="{BB962C8B-B14F-4D97-AF65-F5344CB8AC3E}">
        <p14:creationId xmlns:p14="http://schemas.microsoft.com/office/powerpoint/2010/main" val="409383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6C105-961C-4B2B-9B0E-3FB51E651586}"/>
              </a:ext>
            </a:extLst>
          </p:cNvPr>
          <p:cNvSpPr>
            <a:spLocks noGrp="1"/>
          </p:cNvSpPr>
          <p:nvPr>
            <p:ph type="title" idx="4294967295"/>
          </p:nvPr>
        </p:nvSpPr>
        <p:spPr/>
        <p:txBody>
          <a:bodyPr/>
          <a:lstStyle/>
          <a:p>
            <a:r>
              <a:rPr lang="en-US" altLang="zh-CN" dirty="0"/>
              <a:t>NTFS </a:t>
            </a:r>
            <a:r>
              <a:rPr lang="zh-CN" altLang="en-US" dirty="0"/>
              <a:t>优点</a:t>
            </a:r>
          </a:p>
        </p:txBody>
      </p:sp>
      <p:sp>
        <p:nvSpPr>
          <p:cNvPr id="10243" name="Rectangle 3"/>
          <p:cNvSpPr>
            <a:spLocks noGrp="1" noChangeArrowheads="1"/>
          </p:cNvSpPr>
          <p:nvPr>
            <p:ph type="body" sz="quarter" idx="4294967295"/>
          </p:nvPr>
        </p:nvSpPr>
        <p:spPr>
          <a:xfrm>
            <a:off x="1717781" y="1832975"/>
            <a:ext cx="8499316" cy="4213865"/>
          </a:xfrm>
        </p:spPr>
        <p:txBody>
          <a:bodyPr/>
          <a:lstStyle/>
          <a:p>
            <a:pPr eaLnBrk="1" hangingPunct="1">
              <a:lnSpc>
                <a:spcPct val="90000"/>
              </a:lnSpc>
            </a:pPr>
            <a:r>
              <a:rPr lang="zh-CN" altLang="en-US" sz="2400" dirty="0">
                <a:latin typeface="宋体" panose="02010600030101010101" pitchFamily="2" charset="-122"/>
              </a:rPr>
              <a:t> 更为安全的文件保障，提供文件加密，能够大大提高信息的安全性</a:t>
            </a:r>
          </a:p>
          <a:p>
            <a:pPr eaLnBrk="1" hangingPunct="1">
              <a:lnSpc>
                <a:spcPct val="90000"/>
              </a:lnSpc>
            </a:pPr>
            <a:r>
              <a:rPr lang="zh-CN" altLang="en-US" sz="2400" dirty="0">
                <a:latin typeface="宋体" panose="02010600030101010101" pitchFamily="2" charset="-122"/>
              </a:rPr>
              <a:t> 更好的磁盘压缩功能</a:t>
            </a:r>
          </a:p>
          <a:p>
            <a:pPr eaLnBrk="1" hangingPunct="1">
              <a:lnSpc>
                <a:spcPct val="90000"/>
              </a:lnSpc>
            </a:pPr>
            <a:r>
              <a:rPr lang="zh-CN" altLang="en-US" sz="2400" dirty="0">
                <a:latin typeface="宋体" panose="02010600030101010101" pitchFamily="2" charset="-122"/>
              </a:rPr>
              <a:t> 支持最大达</a:t>
            </a:r>
            <a:r>
              <a:rPr lang="en-US" altLang="zh-CN" sz="2400" dirty="0">
                <a:latin typeface="宋体" panose="02010600030101010101" pitchFamily="2" charset="-122"/>
              </a:rPr>
              <a:t>2TB</a:t>
            </a:r>
            <a:r>
              <a:rPr lang="zh-CN" altLang="en-US" sz="2400" dirty="0">
                <a:latin typeface="宋体" panose="02010600030101010101" pitchFamily="2" charset="-122"/>
              </a:rPr>
              <a:t>的大硬盘，并且随着磁盘容量的增大，</a:t>
            </a:r>
            <a:r>
              <a:rPr lang="en-US" altLang="zh-CN" sz="2400" dirty="0">
                <a:latin typeface="宋体" panose="02010600030101010101" pitchFamily="2" charset="-122"/>
              </a:rPr>
              <a:t>NTFS</a:t>
            </a:r>
            <a:r>
              <a:rPr lang="zh-CN" altLang="en-US" sz="2400" dirty="0">
                <a:latin typeface="宋体" panose="02010600030101010101" pitchFamily="2" charset="-122"/>
              </a:rPr>
              <a:t>的性能不像</a:t>
            </a:r>
            <a:r>
              <a:rPr lang="en-US" altLang="zh-CN" sz="2400" dirty="0">
                <a:latin typeface="宋体" panose="02010600030101010101" pitchFamily="2" charset="-122"/>
              </a:rPr>
              <a:t>FAT</a:t>
            </a:r>
            <a:r>
              <a:rPr lang="zh-CN" altLang="en-US" sz="2400" dirty="0">
                <a:latin typeface="宋体" panose="02010600030101010101" pitchFamily="2" charset="-122"/>
              </a:rPr>
              <a:t>那样随之降低</a:t>
            </a:r>
          </a:p>
          <a:p>
            <a:pPr eaLnBrk="1" hangingPunct="1">
              <a:lnSpc>
                <a:spcPct val="90000"/>
              </a:lnSpc>
            </a:pPr>
            <a:r>
              <a:rPr lang="zh-CN" altLang="en-US" sz="2400" dirty="0">
                <a:latin typeface="宋体" panose="02010600030101010101" pitchFamily="2" charset="-122"/>
              </a:rPr>
              <a:t> 可以赋予单个文件和文件夹权限：对同一个文件或者文件夹为不同用户可以指定不同的权限；可以为单个用户设置权限</a:t>
            </a:r>
          </a:p>
          <a:p>
            <a:pPr eaLnBrk="1" hangingPunct="1">
              <a:lnSpc>
                <a:spcPct val="90000"/>
              </a:lnSpc>
            </a:pPr>
            <a:r>
              <a:rPr lang="zh-CN" altLang="en-US" sz="2400" dirty="0">
                <a:latin typeface="宋体" panose="02010600030101010101" pitchFamily="2" charset="-122"/>
              </a:rPr>
              <a:t> 恢复能力：用户在</a:t>
            </a:r>
            <a:r>
              <a:rPr lang="en-US" altLang="zh-CN" sz="2400" dirty="0">
                <a:latin typeface="宋体" panose="02010600030101010101" pitchFamily="2" charset="-122"/>
              </a:rPr>
              <a:t>NTFS</a:t>
            </a:r>
            <a:r>
              <a:rPr lang="zh-CN" altLang="en-US" sz="2400" dirty="0">
                <a:latin typeface="宋体" panose="02010600030101010101" pitchFamily="2" charset="-122"/>
              </a:rPr>
              <a:t>卷中很少需要运行磁盘修复程序。在系统崩溃事件中，</a:t>
            </a:r>
            <a:r>
              <a:rPr lang="en-US" altLang="zh-CN" sz="2400" dirty="0">
                <a:latin typeface="宋体" panose="02010600030101010101" pitchFamily="2" charset="-122"/>
              </a:rPr>
              <a:t>NTFS</a:t>
            </a:r>
            <a:r>
              <a:rPr lang="zh-CN" altLang="en-US" sz="2400" dirty="0">
                <a:latin typeface="宋体" panose="02010600030101010101" pitchFamily="2" charset="-122"/>
              </a:rPr>
              <a:t>文件系统使用日志文件和复查点信息自动恢复文件系统的一致性</a:t>
            </a:r>
          </a:p>
        </p:txBody>
      </p:sp>
    </p:spTree>
    <p:extLst>
      <p:ext uri="{BB962C8B-B14F-4D97-AF65-F5344CB8AC3E}">
        <p14:creationId xmlns:p14="http://schemas.microsoft.com/office/powerpoint/2010/main" val="579533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1F408-BEE6-4AAD-84CA-6121EA71F230}"/>
              </a:ext>
            </a:extLst>
          </p:cNvPr>
          <p:cNvSpPr>
            <a:spLocks noGrp="1"/>
          </p:cNvSpPr>
          <p:nvPr>
            <p:ph type="title" idx="4294967295"/>
          </p:nvPr>
        </p:nvSpPr>
        <p:spPr/>
        <p:txBody>
          <a:bodyPr/>
          <a:lstStyle/>
          <a:p>
            <a:r>
              <a:rPr lang="en-US" altLang="zh-CN" dirty="0"/>
              <a:t>NTFS </a:t>
            </a:r>
            <a:r>
              <a:rPr lang="zh-CN" altLang="en-US" dirty="0"/>
              <a:t>优点</a:t>
            </a:r>
          </a:p>
        </p:txBody>
      </p:sp>
      <p:sp>
        <p:nvSpPr>
          <p:cNvPr id="11267" name="Rectangle 3"/>
          <p:cNvSpPr>
            <a:spLocks noGrp="1" noChangeArrowheads="1"/>
          </p:cNvSpPr>
          <p:nvPr>
            <p:ph type="body" sz="quarter" idx="4294967295"/>
          </p:nvPr>
        </p:nvSpPr>
        <p:spPr>
          <a:xfrm>
            <a:off x="1876479" y="1863203"/>
            <a:ext cx="8439041" cy="4213865"/>
          </a:xfrm>
        </p:spPr>
        <p:txBody>
          <a:bodyPr>
            <a:noAutofit/>
          </a:bodyPr>
          <a:lstStyle/>
          <a:p>
            <a:pPr eaLnBrk="1" hangingPunct="1">
              <a:lnSpc>
                <a:spcPct val="90000"/>
              </a:lnSpc>
            </a:pPr>
            <a:r>
              <a:rPr lang="en-US" altLang="zh-CN" sz="2400" dirty="0"/>
              <a:t> NTFS</a:t>
            </a:r>
            <a:r>
              <a:rPr lang="zh-CN" altLang="en-US" sz="2400" dirty="0"/>
              <a:t>文件夹的</a:t>
            </a:r>
            <a:r>
              <a:rPr lang="en-US" altLang="zh-CN" sz="2400" dirty="0"/>
              <a:t>B-Tree</a:t>
            </a:r>
            <a:r>
              <a:rPr lang="zh-CN" altLang="en-US" sz="2400" dirty="0"/>
              <a:t>结构使得用户在访问较大文件夹中的文件时，速度甚至较访问卷中较小文件夹中的文件还快</a:t>
            </a:r>
          </a:p>
          <a:p>
            <a:pPr eaLnBrk="1" hangingPunct="1">
              <a:lnSpc>
                <a:spcPct val="90000"/>
              </a:lnSpc>
            </a:pPr>
            <a:r>
              <a:rPr lang="zh-CN" altLang="en-US" sz="2400" dirty="0"/>
              <a:t> 可以在</a:t>
            </a:r>
            <a:r>
              <a:rPr lang="en-US" altLang="zh-CN" sz="2400" dirty="0"/>
              <a:t>NTFS</a:t>
            </a:r>
            <a:r>
              <a:rPr lang="zh-CN" altLang="en-US" sz="2400" dirty="0"/>
              <a:t>卷中压缩单个文件和文件夹。且用户不需要使用解压软件将这些文件展开，而直接读写压缩文件</a:t>
            </a:r>
          </a:p>
          <a:p>
            <a:pPr eaLnBrk="1" hangingPunct="1">
              <a:lnSpc>
                <a:spcPct val="90000"/>
              </a:lnSpc>
            </a:pPr>
            <a:r>
              <a:rPr lang="zh-CN" altLang="en-US" sz="2400" dirty="0"/>
              <a:t> 支持活动目录和域：可以帮助用户方便灵活地查看和控制网络资源</a:t>
            </a:r>
          </a:p>
          <a:p>
            <a:pPr eaLnBrk="1" hangingPunct="1">
              <a:lnSpc>
                <a:spcPct val="90000"/>
              </a:lnSpc>
            </a:pPr>
            <a:r>
              <a:rPr lang="zh-CN" altLang="en-US" sz="2400" dirty="0"/>
              <a:t> 支持稀疏文件：应用程序生成的一种特殊文件，它的文件尺寸非常大，但实际上只需要很少的磁盘空间；</a:t>
            </a:r>
            <a:r>
              <a:rPr lang="en-US" altLang="zh-CN" sz="2400" dirty="0"/>
              <a:t>NTFS</a:t>
            </a:r>
            <a:r>
              <a:rPr lang="zh-CN" altLang="en-US" sz="2400" dirty="0"/>
              <a:t>只需要给这种文件实际写入的数据分配磁盘存储空间</a:t>
            </a:r>
          </a:p>
          <a:p>
            <a:pPr eaLnBrk="1" hangingPunct="1">
              <a:lnSpc>
                <a:spcPct val="90000"/>
              </a:lnSpc>
            </a:pPr>
            <a:r>
              <a:rPr lang="zh-CN" altLang="en-US" sz="2400" dirty="0"/>
              <a:t> 支持磁盘配额：可以管理和控制每个用户所能使用的最大磁盘空间</a:t>
            </a:r>
          </a:p>
        </p:txBody>
      </p:sp>
    </p:spTree>
    <p:extLst>
      <p:ext uri="{BB962C8B-B14F-4D97-AF65-F5344CB8AC3E}">
        <p14:creationId xmlns:p14="http://schemas.microsoft.com/office/powerpoint/2010/main" val="1586677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320A2-20BC-44FB-82D9-DE5E64E17BAD}"/>
              </a:ext>
            </a:extLst>
          </p:cNvPr>
          <p:cNvSpPr>
            <a:spLocks noGrp="1"/>
          </p:cNvSpPr>
          <p:nvPr>
            <p:ph type="title" idx="4294967295"/>
          </p:nvPr>
        </p:nvSpPr>
        <p:spPr/>
        <p:txBody>
          <a:bodyPr/>
          <a:lstStyle/>
          <a:p>
            <a:r>
              <a:rPr lang="en-US" altLang="zh-CN" dirty="0"/>
              <a:t>NTFS</a:t>
            </a:r>
            <a:r>
              <a:rPr lang="zh-CN" altLang="en-US" dirty="0"/>
              <a:t>的安全特性</a:t>
            </a:r>
          </a:p>
        </p:txBody>
      </p:sp>
      <p:sp>
        <p:nvSpPr>
          <p:cNvPr id="12291"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dirty="0"/>
              <a:t> 许可权 </a:t>
            </a:r>
            <a:r>
              <a:rPr lang="en-US" altLang="zh-CN" sz="2400" dirty="0"/>
              <a:t>—— </a:t>
            </a:r>
            <a:r>
              <a:rPr lang="zh-CN" altLang="en-US" sz="2400" dirty="0"/>
              <a:t>定义用户或组可以访问哪些文件或目录，并为不同的用户提供不同的访问等级</a:t>
            </a:r>
          </a:p>
          <a:p>
            <a:pPr eaLnBrk="1" hangingPunct="1"/>
            <a:r>
              <a:rPr lang="zh-CN" altLang="en-US" sz="2400" dirty="0"/>
              <a:t> 审计 </a:t>
            </a:r>
            <a:r>
              <a:rPr lang="en-US" altLang="zh-CN" sz="2400" dirty="0"/>
              <a:t>—— </a:t>
            </a:r>
            <a:r>
              <a:rPr lang="zh-CN" altLang="en-US" sz="2400" dirty="0"/>
              <a:t>可将与</a:t>
            </a:r>
            <a:r>
              <a:rPr lang="en-US" altLang="zh-CN" sz="2400" dirty="0"/>
              <a:t>NTFS</a:t>
            </a:r>
            <a:r>
              <a:rPr lang="zh-CN" altLang="en-US" sz="2400" dirty="0"/>
              <a:t>安全有关的事件记录到安全记录中，可利用“事件查看器”进行查看</a:t>
            </a:r>
          </a:p>
          <a:p>
            <a:pPr eaLnBrk="1" hangingPunct="1"/>
            <a:r>
              <a:rPr lang="zh-CN" altLang="en-US" sz="2400" dirty="0"/>
              <a:t> 拥有权 </a:t>
            </a:r>
            <a:r>
              <a:rPr lang="en-US" altLang="zh-CN" sz="2400" dirty="0"/>
              <a:t>—— </a:t>
            </a:r>
            <a:r>
              <a:rPr lang="zh-CN" altLang="en-US" sz="2400" dirty="0"/>
              <a:t>记住文件的所属关系，创建文件或目录的用户拥有对它的全部权限；管理员或个别具有相应许可的人可以接受文件或目录的拥有权</a:t>
            </a:r>
          </a:p>
          <a:p>
            <a:pPr eaLnBrk="1" hangingPunct="1"/>
            <a:r>
              <a:rPr lang="zh-CN" altLang="en-US" sz="2400" dirty="0"/>
              <a:t> 可靠的文件清除 </a:t>
            </a:r>
            <a:r>
              <a:rPr lang="en-US" altLang="zh-CN" sz="2400" dirty="0"/>
              <a:t>—— NTFS</a:t>
            </a:r>
            <a:r>
              <a:rPr lang="zh-CN" altLang="en-US" sz="2400" dirty="0"/>
              <a:t>会回收未分配的磁盘扇区中的数据，对这种扇区的访问将返回</a:t>
            </a:r>
            <a:r>
              <a:rPr lang="en-US" altLang="zh-CN" sz="2400" dirty="0"/>
              <a:t>0</a:t>
            </a:r>
            <a:r>
              <a:rPr lang="zh-CN" altLang="en-US" sz="2400" dirty="0"/>
              <a:t>值</a:t>
            </a:r>
          </a:p>
        </p:txBody>
      </p:sp>
    </p:spTree>
    <p:extLst>
      <p:ext uri="{BB962C8B-B14F-4D97-AF65-F5344CB8AC3E}">
        <p14:creationId xmlns:p14="http://schemas.microsoft.com/office/powerpoint/2010/main" val="4215301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852E9-44E5-4B01-86CC-8BB543503E78}"/>
              </a:ext>
            </a:extLst>
          </p:cNvPr>
          <p:cNvSpPr>
            <a:spLocks noGrp="1"/>
          </p:cNvSpPr>
          <p:nvPr>
            <p:ph type="title" idx="4294967295"/>
          </p:nvPr>
        </p:nvSpPr>
        <p:spPr/>
        <p:txBody>
          <a:bodyPr/>
          <a:lstStyle/>
          <a:p>
            <a:r>
              <a:rPr lang="en-US" altLang="zh-CN" dirty="0"/>
              <a:t>NTFS</a:t>
            </a:r>
            <a:r>
              <a:rPr lang="zh-CN" altLang="en-US" dirty="0"/>
              <a:t>的安全特性</a:t>
            </a:r>
          </a:p>
        </p:txBody>
      </p:sp>
      <p:sp>
        <p:nvSpPr>
          <p:cNvPr id="1331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 上次访问时间标记</a:t>
            </a:r>
          </a:p>
          <a:p>
            <a:pPr eaLnBrk="1" hangingPunct="1"/>
            <a:r>
              <a:rPr lang="zh-CN" altLang="en-US" sz="2400" dirty="0"/>
              <a:t> 自动缓写功能 </a:t>
            </a:r>
            <a:r>
              <a:rPr lang="en-US" altLang="zh-CN" sz="2400" dirty="0"/>
              <a:t>—— </a:t>
            </a:r>
            <a:r>
              <a:rPr lang="zh-CN" altLang="en-US" sz="2400" dirty="0"/>
              <a:t>基于记录的文件系统，记录文件和目录的变化，记录在系统失效情况下如何取消（</a:t>
            </a:r>
            <a:r>
              <a:rPr lang="en-US" altLang="zh-CN" sz="2400" dirty="0"/>
              <a:t>undo</a:t>
            </a:r>
            <a:r>
              <a:rPr lang="zh-CN" altLang="en-US" sz="2400" dirty="0"/>
              <a:t>）和重作（</a:t>
            </a:r>
            <a:r>
              <a:rPr lang="en-US" altLang="zh-CN" sz="2400" dirty="0"/>
              <a:t>redo</a:t>
            </a:r>
            <a:r>
              <a:rPr lang="zh-CN" altLang="en-US" sz="2400" dirty="0"/>
              <a:t>）这些变更</a:t>
            </a:r>
          </a:p>
          <a:p>
            <a:pPr eaLnBrk="1" hangingPunct="1"/>
            <a:r>
              <a:rPr lang="zh-CN" altLang="en-US" sz="2400" dirty="0"/>
              <a:t> 热修复功能 </a:t>
            </a:r>
            <a:r>
              <a:rPr lang="en-US" altLang="zh-CN" sz="2400" dirty="0"/>
              <a:t>—— </a:t>
            </a:r>
            <a:r>
              <a:rPr lang="zh-CN" altLang="en-US" sz="2400" dirty="0"/>
              <a:t>当扇区发生写故障时，</a:t>
            </a:r>
            <a:r>
              <a:rPr lang="en-US" altLang="zh-CN" sz="2400" dirty="0"/>
              <a:t>NTFS</a:t>
            </a:r>
            <a:r>
              <a:rPr lang="zh-CN" altLang="en-US" sz="2400" dirty="0"/>
              <a:t>会自动进行检测，把有故障的簇加上不能使用标记，并写入新簇；</a:t>
            </a:r>
          </a:p>
          <a:p>
            <a:pPr eaLnBrk="1" hangingPunct="1"/>
            <a:r>
              <a:rPr lang="zh-CN" altLang="en-US" sz="2400" dirty="0"/>
              <a:t> 磁盘镜像功能</a:t>
            </a:r>
          </a:p>
          <a:p>
            <a:pPr eaLnBrk="1" hangingPunct="1"/>
            <a:r>
              <a:rPr lang="zh-CN" altLang="en-US" sz="2400" dirty="0"/>
              <a:t> 有校验的磁盘条带化</a:t>
            </a:r>
          </a:p>
          <a:p>
            <a:pPr eaLnBrk="1" hangingPunct="1"/>
            <a:r>
              <a:rPr lang="zh-CN" altLang="en-US" sz="2400" dirty="0"/>
              <a:t> 文件加密 </a:t>
            </a:r>
          </a:p>
        </p:txBody>
      </p:sp>
    </p:spTree>
    <p:extLst>
      <p:ext uri="{BB962C8B-B14F-4D97-AF65-F5344CB8AC3E}">
        <p14:creationId xmlns:p14="http://schemas.microsoft.com/office/powerpoint/2010/main" val="267913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4439478" cy="36512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1200" cap="none" spc="0"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r>
              <a:rPr lang="en-US" altLang="zh-CN" sz="4000" dirty="0"/>
              <a:t>4.1 Introduction to Widows File System</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8C0E957-D0D0-4894-937E-5A13E8A0CAC0}"/>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153584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61130673"/>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6D5914C2-2A13-421D-996B-3DAC1A7CBCDD}"/>
              </a:ext>
            </a:extLst>
          </p:cNvPr>
          <p:cNvGrpSpPr/>
          <p:nvPr/>
        </p:nvGrpSpPr>
        <p:grpSpPr>
          <a:xfrm>
            <a:off x="4282240" y="3751532"/>
            <a:ext cx="5698143" cy="594281"/>
            <a:chOff x="1583817" y="2317721"/>
            <a:chExt cx="5698143" cy="594281"/>
          </a:xfrm>
        </p:grpSpPr>
        <p:sp>
          <p:nvSpPr>
            <p:cNvPr id="7" name="箭头: 五边形 6">
              <a:extLst>
                <a:ext uri="{FF2B5EF4-FFF2-40B4-BE49-F238E27FC236}">
                  <a16:creationId xmlns:a16="http://schemas.microsoft.com/office/drawing/2014/main" id="{57192DBA-A27E-4C38-A61D-D8FF8629EABE}"/>
                </a:ext>
              </a:extLst>
            </p:cNvPr>
            <p:cNvSpPr/>
            <p:nvPr/>
          </p:nvSpPr>
          <p:spPr>
            <a:xfrm rot="10800000">
              <a:off x="1583817" y="2317721"/>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0C5F0801-1FD0-4CC1-903B-8B01EC0D7F7F}"/>
                </a:ext>
              </a:extLst>
            </p:cNvPr>
            <p:cNvSpPr txBox="1"/>
            <p:nvPr/>
          </p:nvSpPr>
          <p:spPr>
            <a:xfrm rot="21600000">
              <a:off x="1732387" y="2317721"/>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4.4 CDFS and UDF</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776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A1304-F6C2-40AC-811F-BB6DC6D21094}"/>
              </a:ext>
            </a:extLst>
          </p:cNvPr>
          <p:cNvSpPr>
            <a:spLocks noGrp="1"/>
          </p:cNvSpPr>
          <p:nvPr>
            <p:ph type="title" idx="4294967295"/>
          </p:nvPr>
        </p:nvSpPr>
        <p:spPr/>
        <p:txBody>
          <a:bodyPr/>
          <a:lstStyle/>
          <a:p>
            <a:endParaRPr lang="zh-CN" altLang="en-US"/>
          </a:p>
        </p:txBody>
      </p:sp>
      <p:sp>
        <p:nvSpPr>
          <p:cNvPr id="1433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CDFS</a:t>
            </a:r>
            <a:r>
              <a:rPr lang="zh-CN" altLang="en-US" sz="2400" dirty="0"/>
              <a:t>（</a:t>
            </a:r>
            <a:r>
              <a:rPr lang="en-US" altLang="zh-CN" sz="2400" dirty="0"/>
              <a:t>CD-ROM file system</a:t>
            </a:r>
            <a:r>
              <a:rPr lang="zh-CN" altLang="en-US" sz="2400" dirty="0"/>
              <a:t>）</a:t>
            </a:r>
          </a:p>
          <a:p>
            <a:pPr lvl="1" eaLnBrk="1" hangingPunct="1"/>
            <a:r>
              <a:rPr lang="en-US" altLang="zh-CN" sz="2400" dirty="0"/>
              <a:t>CD-ROM</a:t>
            </a:r>
            <a:r>
              <a:rPr lang="zh-CN" altLang="en-US" sz="2400" dirty="0"/>
              <a:t>文件系统</a:t>
            </a:r>
          </a:p>
          <a:p>
            <a:pPr lvl="1" eaLnBrk="1" hangingPunct="1"/>
            <a:r>
              <a:rPr lang="zh-CN" altLang="en-US" sz="2400" dirty="0"/>
              <a:t>只读文件系统驱动</a:t>
            </a:r>
          </a:p>
          <a:p>
            <a:pPr lvl="1" eaLnBrk="1" hangingPunct="1"/>
            <a:r>
              <a:rPr lang="zh-CN" altLang="en-US" sz="2400" dirty="0"/>
              <a:t>最大尺寸</a:t>
            </a:r>
            <a:r>
              <a:rPr lang="en-US" altLang="zh-CN" sz="2400" dirty="0"/>
              <a:t>4GB</a:t>
            </a:r>
          </a:p>
          <a:p>
            <a:pPr lvl="1" eaLnBrk="1" hangingPunct="1"/>
            <a:r>
              <a:rPr lang="zh-CN" altLang="en-US" sz="2400" dirty="0"/>
              <a:t>最多</a:t>
            </a:r>
            <a:r>
              <a:rPr lang="en-US" altLang="zh-CN" sz="2400" dirty="0"/>
              <a:t>65535</a:t>
            </a:r>
            <a:r>
              <a:rPr lang="zh-CN" altLang="en-US" sz="2400" dirty="0"/>
              <a:t>个目录</a:t>
            </a:r>
            <a:endParaRPr lang="en-US" altLang="zh-CN" sz="2400" dirty="0"/>
          </a:p>
          <a:p>
            <a:pPr lvl="1" eaLnBrk="1" hangingPunct="1"/>
            <a:endParaRPr lang="zh-CN" altLang="en-US" sz="2400" dirty="0"/>
          </a:p>
          <a:p>
            <a:pPr eaLnBrk="1" hangingPunct="1"/>
            <a:r>
              <a:rPr lang="en-US" altLang="zh-CN" sz="2400" dirty="0"/>
              <a:t> UDF</a:t>
            </a:r>
            <a:r>
              <a:rPr lang="zh-CN" altLang="en-US" sz="2400" dirty="0"/>
              <a:t>（</a:t>
            </a:r>
            <a:r>
              <a:rPr lang="en-US" altLang="zh-CN" sz="2400" dirty="0"/>
              <a:t>Universal Disk Format</a:t>
            </a:r>
            <a:r>
              <a:rPr lang="zh-CN" altLang="en-US" sz="2400" dirty="0"/>
              <a:t>）</a:t>
            </a:r>
          </a:p>
          <a:p>
            <a:pPr lvl="1" eaLnBrk="1" hangingPunct="1"/>
            <a:r>
              <a:rPr lang="zh-CN" altLang="en-US" sz="2400" dirty="0"/>
              <a:t>主要是用于存储</a:t>
            </a:r>
            <a:r>
              <a:rPr lang="en-US" altLang="zh-CN" sz="2400" dirty="0"/>
              <a:t>DVD-ROM</a:t>
            </a:r>
            <a:r>
              <a:rPr lang="zh-CN" altLang="en-US" sz="2400" dirty="0"/>
              <a:t>文件系统</a:t>
            </a:r>
          </a:p>
        </p:txBody>
      </p:sp>
    </p:spTree>
    <p:extLst>
      <p:ext uri="{BB962C8B-B14F-4D97-AF65-F5344CB8AC3E}">
        <p14:creationId xmlns:p14="http://schemas.microsoft.com/office/powerpoint/2010/main" val="1382217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80869817"/>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D754BF88-2CB0-4594-AFC5-89638AA088E2}"/>
              </a:ext>
            </a:extLst>
          </p:cNvPr>
          <p:cNvGrpSpPr/>
          <p:nvPr/>
        </p:nvGrpSpPr>
        <p:grpSpPr>
          <a:xfrm>
            <a:off x="4267127" y="4499681"/>
            <a:ext cx="5698143" cy="594281"/>
            <a:chOff x="1583817" y="3089400"/>
            <a:chExt cx="5698143" cy="594281"/>
          </a:xfrm>
        </p:grpSpPr>
        <p:sp>
          <p:nvSpPr>
            <p:cNvPr id="7" name="箭头: 五边形 6">
              <a:extLst>
                <a:ext uri="{FF2B5EF4-FFF2-40B4-BE49-F238E27FC236}">
                  <a16:creationId xmlns:a16="http://schemas.microsoft.com/office/drawing/2014/main" id="{37AFBEBD-D326-45B9-B03B-9F0CDFDD3263}"/>
                </a:ext>
              </a:extLst>
            </p:cNvPr>
            <p:cNvSpPr/>
            <p:nvPr/>
          </p:nvSpPr>
          <p:spPr>
            <a:xfrm rot="10800000">
              <a:off x="1583817" y="3089400"/>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FFCDF3C-ACE8-4AF0-AD57-2155DDB0B64F}"/>
                </a:ext>
              </a:extLst>
            </p:cNvPr>
            <p:cNvSpPr txBox="1"/>
            <p:nvPr/>
          </p:nvSpPr>
          <p:spPr>
            <a:xfrm rot="21600000">
              <a:off x="1732387" y="3089400"/>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4.5 </a:t>
              </a:r>
              <a:r>
                <a:rPr lang="zh-CN" altLang="en-US" sz="2000" kern="1200" dirty="0">
                  <a:solidFill>
                    <a:srgbClr val="FF0000"/>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0639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3287687"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pPr algn="ctr"/>
            <a:r>
              <a:rPr lang="en-US" altLang="zh-CN" sz="4000" dirty="0"/>
              <a:t>4.5 </a:t>
            </a:r>
            <a:r>
              <a:rPr lang="zh-CN" altLang="en-US" sz="4000" dirty="0"/>
              <a:t>支持文件系统的存储设备</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4" name="内容占位符 3">
            <a:extLst>
              <a:ext uri="{FF2B5EF4-FFF2-40B4-BE49-F238E27FC236}">
                <a16:creationId xmlns:a16="http://schemas.microsoft.com/office/drawing/2014/main" id="{110F8C25-09D1-47F4-8B01-DBA8C7EF6F35}"/>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24515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固态硬盘</a:t>
            </a:r>
          </a:p>
          <a:p>
            <a:r>
              <a:rPr lang="zh-CN" altLang="en-US" dirty="0"/>
              <a:t> 机械硬盘</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32214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 </a:t>
            </a:r>
            <a:r>
              <a:rPr lang="zh-CN" altLang="en-US" sz="2800" b="0" kern="0" dirty="0">
                <a:solidFill>
                  <a:schemeClr val="accent2">
                    <a:lumMod val="75000"/>
                  </a:schemeClr>
                </a:solidFill>
                <a:latin typeface="微软雅黑" panose="020B0503020204020204" pitchFamily="34" charset="-122"/>
                <a:ea typeface="微软雅黑" panose="020B0503020204020204" pitchFamily="34" charset="-122"/>
              </a:rPr>
              <a:t>固态硬盘</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7526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固态硬盘存储数据的基本单元为浮栅晶体管，基本结构：</a:t>
            </a:r>
            <a:endParaRPr lang="en-US" altLang="zh-CN" dirty="0"/>
          </a:p>
          <a:p>
            <a:r>
              <a:rPr lang="zh-CN" altLang="en-US" dirty="0"/>
              <a:t> 存储电子的浮栅层</a:t>
            </a:r>
            <a:endParaRPr lang="en-US" altLang="zh-CN" dirty="0"/>
          </a:p>
          <a:p>
            <a:r>
              <a:rPr lang="zh-CN" altLang="en-US" dirty="0"/>
              <a:t> 控制极 </a:t>
            </a:r>
            <a:r>
              <a:rPr lang="en-US" altLang="zh-CN" dirty="0"/>
              <a:t>G</a:t>
            </a:r>
          </a:p>
          <a:p>
            <a:r>
              <a:rPr lang="zh-CN" altLang="en-US" dirty="0"/>
              <a:t> 衬底 </a:t>
            </a:r>
            <a:r>
              <a:rPr lang="en-US" altLang="zh-CN" dirty="0"/>
              <a:t>P</a:t>
            </a:r>
          </a:p>
          <a:p>
            <a:r>
              <a:rPr lang="zh-CN" altLang="en-US" dirty="0"/>
              <a:t> 源极 </a:t>
            </a:r>
            <a:r>
              <a:rPr lang="en-US" altLang="zh-CN" dirty="0"/>
              <a:t>D</a:t>
            </a:r>
          </a:p>
          <a:p>
            <a:r>
              <a:rPr lang="zh-CN" altLang="en-US" dirty="0"/>
              <a:t> 漏极 </a:t>
            </a:r>
            <a:r>
              <a:rPr lang="en-US" altLang="zh-CN" dirty="0"/>
              <a:t>S</a:t>
            </a:r>
            <a:endParaRPr lang="zh-CN" altLang="en-US"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3" name="椭圆 12">
            <a:extLst>
              <a:ext uri="{FF2B5EF4-FFF2-40B4-BE49-F238E27FC236}">
                <a16:creationId xmlns:a16="http://schemas.microsoft.com/office/drawing/2014/main" id="{FDE53DD6-5DA8-46BD-BC38-CB3C83A0924F}"/>
              </a:ext>
            </a:extLst>
          </p:cNvPr>
          <p:cNvSpPr/>
          <p:nvPr/>
        </p:nvSpPr>
        <p:spPr>
          <a:xfrm>
            <a:off x="6847622" y="539605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28" name="椭圆 27">
            <a:extLst>
              <a:ext uri="{FF2B5EF4-FFF2-40B4-BE49-F238E27FC236}">
                <a16:creationId xmlns:a16="http://schemas.microsoft.com/office/drawing/2014/main" id="{DD16B89E-6B3F-464B-916A-84C9A0D45644}"/>
              </a:ext>
            </a:extLst>
          </p:cNvPr>
          <p:cNvSpPr/>
          <p:nvPr/>
        </p:nvSpPr>
        <p:spPr>
          <a:xfrm>
            <a:off x="5941424" y="529643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385958" y="54495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8569234" y="535776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8458200" y="51814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8814163" y="50313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7977051" y="446368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723415" y="425731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409907" y="435388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7057755" y="425396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926582" y="461887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262553" y="483650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6471561"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6769245" y="5024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144295" y="52339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720695"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784300" y="490408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451816" y="47458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229748" y="492535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控制栅</a:t>
            </a: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906550" y="2414834"/>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控制极 </a:t>
            </a:r>
            <a:r>
              <a:rPr lang="en-US" altLang="zh-CN" sz="1600" b="0" dirty="0">
                <a:solidFill>
                  <a:srgbClr val="002060"/>
                </a:solidFill>
                <a:latin typeface="微软雅黑" panose="020B0503020204020204" pitchFamily="34" charset="-122"/>
                <a:ea typeface="微软雅黑" panose="020B0503020204020204" pitchFamily="34" charset="-122"/>
              </a:rPr>
              <a:t>G</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175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1" presetClass="emph" presetSubtype="0" fill="hold" grpId="2" nodeType="afterEffect">
                                  <p:stCondLst>
                                    <p:cond delay="0"/>
                                  </p:stCondLst>
                                  <p:childTnLst>
                                    <p:animClr clrSpc="hsl" dir="cw">
                                      <p:cBhvr override="childStyle">
                                        <p:cTn id="19" dur="500" fill="hold"/>
                                        <p:tgtEl>
                                          <p:spTgt spid="49"/>
                                        </p:tgtEl>
                                        <p:attrNameLst>
                                          <p:attrName>style.color</p:attrName>
                                        </p:attrNameLst>
                                      </p:cBhvr>
                                      <p:by>
                                        <p:hsl h="7200000" s="0" l="0"/>
                                      </p:by>
                                    </p:animClr>
                                    <p:animClr clrSpc="hsl" dir="cw">
                                      <p:cBhvr>
                                        <p:cTn id="20" dur="500" fill="hold"/>
                                        <p:tgtEl>
                                          <p:spTgt spid="49"/>
                                        </p:tgtEl>
                                        <p:attrNameLst>
                                          <p:attrName>fillcolor</p:attrName>
                                        </p:attrNameLst>
                                      </p:cBhvr>
                                      <p:by>
                                        <p:hsl h="7200000" s="0" l="0"/>
                                      </p:by>
                                    </p:animClr>
                                    <p:animClr clrSpc="hsl" dir="cw">
                                      <p:cBhvr>
                                        <p:cTn id="21" dur="500" fill="hold"/>
                                        <p:tgtEl>
                                          <p:spTgt spid="49"/>
                                        </p:tgtEl>
                                        <p:attrNameLst>
                                          <p:attrName>stroke.color</p:attrName>
                                        </p:attrNameLst>
                                      </p:cBhvr>
                                      <p:by>
                                        <p:hsl h="7200000" s="0" l="0"/>
                                      </p:by>
                                    </p:animClr>
                                    <p:set>
                                      <p:cBhvr>
                                        <p:cTn id="22" dur="500" fill="hold"/>
                                        <p:tgtEl>
                                          <p:spTgt spid="49"/>
                                        </p:tgtEl>
                                        <p:attrNameLst>
                                          <p:attrName>fill.type</p:attrName>
                                        </p:attrNameLst>
                                      </p:cBhvr>
                                      <p:to>
                                        <p:strVal val="solid"/>
                                      </p:to>
                                    </p:set>
                                  </p:childTnLst>
                                </p:cTn>
                              </p:par>
                              <p:par>
                                <p:cTn id="23" presetID="27" presetClass="emph" presetSubtype="0" fill="remove" grpId="1" nodeType="withEffect">
                                  <p:stCondLst>
                                    <p:cond delay="0"/>
                                  </p:stCondLst>
                                  <p:childTnLst>
                                    <p:animClr clrSpc="rgb" dir="cw">
                                      <p:cBhvr override="childStyle">
                                        <p:cTn id="24" dur="250" autoRev="1" fill="remove"/>
                                        <p:tgtEl>
                                          <p:spTgt spid="49"/>
                                        </p:tgtEl>
                                        <p:attrNameLst>
                                          <p:attrName>style.color</p:attrName>
                                        </p:attrNameLst>
                                      </p:cBhvr>
                                      <p:to>
                                        <a:schemeClr val="bg1"/>
                                      </p:to>
                                    </p:animClr>
                                    <p:animClr clrSpc="rgb" dir="cw">
                                      <p:cBhvr>
                                        <p:cTn id="25" dur="250" autoRev="1" fill="remove"/>
                                        <p:tgtEl>
                                          <p:spTgt spid="49"/>
                                        </p:tgtEl>
                                        <p:attrNameLst>
                                          <p:attrName>fillcolor</p:attrName>
                                        </p:attrNameLst>
                                      </p:cBhvr>
                                      <p:to>
                                        <a:schemeClr val="bg1"/>
                                      </p:to>
                                    </p:animClr>
                                    <p:set>
                                      <p:cBhvr>
                                        <p:cTn id="26" dur="250" autoRev="1" fill="remove"/>
                                        <p:tgtEl>
                                          <p:spTgt spid="49"/>
                                        </p:tgtEl>
                                        <p:attrNameLst>
                                          <p:attrName>fill.type</p:attrName>
                                        </p:attrNameLst>
                                      </p:cBhvr>
                                      <p:to>
                                        <p:strVal val="solid"/>
                                      </p:to>
                                    </p:set>
                                    <p:set>
                                      <p:cBhvr>
                                        <p:cTn id="27" dur="250" autoRev="1" fill="remove"/>
                                        <p:tgtEl>
                                          <p:spTgt spid="49"/>
                                        </p:tgtEl>
                                        <p:attrNameLst>
                                          <p:attrName>fill.on</p:attrName>
                                        </p:attrNameLst>
                                      </p:cBhvr>
                                      <p:to>
                                        <p:strVal val="true"/>
                                      </p:to>
                                    </p:set>
                                  </p:childTnLst>
                                </p:cTn>
                              </p:par>
                            </p:childTnLst>
                          </p:cTn>
                        </p:par>
                        <p:par>
                          <p:cTn id="28" fill="hold">
                            <p:stCondLst>
                              <p:cond delay="1500"/>
                            </p:stCondLst>
                            <p:childTnLst>
                              <p:par>
                                <p:cTn id="29" presetID="6" presetClass="entr" presetSubtype="16"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circle(in)">
                                      <p:cBhvr>
                                        <p:cTn id="31" dur="20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fade">
                                      <p:cBhvr>
                                        <p:cTn id="36" dur="1000"/>
                                        <p:tgtEl>
                                          <p:spTgt spid="2">
                                            <p:txEl>
                                              <p:pRg st="2" end="2"/>
                                            </p:txEl>
                                          </p:spTgt>
                                        </p:tgtEl>
                                      </p:cBhvr>
                                    </p:animEffect>
                                    <p:anim calcmode="lin" valueType="num">
                                      <p:cBhvr>
                                        <p:cTn id="3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1000"/>
                                        <p:tgtEl>
                                          <p:spTgt spid="52"/>
                                        </p:tgtEl>
                                      </p:cBhvr>
                                    </p:animEffect>
                                    <p:anim calcmode="lin" valueType="num">
                                      <p:cBhvr>
                                        <p:cTn id="42" dur="1000" fill="hold"/>
                                        <p:tgtEl>
                                          <p:spTgt spid="52"/>
                                        </p:tgtEl>
                                        <p:attrNameLst>
                                          <p:attrName>ppt_x</p:attrName>
                                        </p:attrNameLst>
                                      </p:cBhvr>
                                      <p:tavLst>
                                        <p:tav tm="0">
                                          <p:val>
                                            <p:strVal val="#ppt_x"/>
                                          </p:val>
                                        </p:tav>
                                        <p:tav tm="100000">
                                          <p:val>
                                            <p:strVal val="#ppt_x"/>
                                          </p:val>
                                        </p:tav>
                                      </p:tavLst>
                                    </p:anim>
                                    <p:anim calcmode="lin" valueType="num">
                                      <p:cBhvr>
                                        <p:cTn id="43" dur="1000" fill="hold"/>
                                        <p:tgtEl>
                                          <p:spTgt spid="52"/>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42" presetClass="entr" presetSubtype="0" fill="hold" grpId="1" nodeType="afterEffect">
                                  <p:stCondLst>
                                    <p:cond delay="0"/>
                                  </p:stCondLst>
                                  <p:childTnLst>
                                    <p:set>
                                      <p:cBhvr>
                                        <p:cTn id="46" dur="1" fill="hold">
                                          <p:stCondLst>
                                            <p:cond delay="0"/>
                                          </p:stCondLst>
                                        </p:cTn>
                                        <p:tgtEl>
                                          <p:spTgt spid="15369"/>
                                        </p:tgtEl>
                                        <p:attrNameLst>
                                          <p:attrName>style.visibility</p:attrName>
                                        </p:attrNameLst>
                                      </p:cBhvr>
                                      <p:to>
                                        <p:strVal val="visible"/>
                                      </p:to>
                                    </p:set>
                                    <p:animEffect transition="in" filter="fade">
                                      <p:cBhvr>
                                        <p:cTn id="47" dur="1000"/>
                                        <p:tgtEl>
                                          <p:spTgt spid="15369"/>
                                        </p:tgtEl>
                                      </p:cBhvr>
                                    </p:animEffect>
                                    <p:anim calcmode="lin" valueType="num">
                                      <p:cBhvr>
                                        <p:cTn id="48" dur="1000" fill="hold"/>
                                        <p:tgtEl>
                                          <p:spTgt spid="15369"/>
                                        </p:tgtEl>
                                        <p:attrNameLst>
                                          <p:attrName>ppt_x</p:attrName>
                                        </p:attrNameLst>
                                      </p:cBhvr>
                                      <p:tavLst>
                                        <p:tav tm="0">
                                          <p:val>
                                            <p:strVal val="#ppt_x"/>
                                          </p:val>
                                        </p:tav>
                                        <p:tav tm="100000">
                                          <p:val>
                                            <p:strVal val="#ppt_x"/>
                                          </p:val>
                                        </p:tav>
                                      </p:tavLst>
                                    </p:anim>
                                    <p:anim calcmode="lin" valueType="num">
                                      <p:cBhvr>
                                        <p:cTn id="49" dur="1000" fill="hold"/>
                                        <p:tgtEl>
                                          <p:spTgt spid="15369"/>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27" presetClass="emph" presetSubtype="0" fill="remove" grpId="0" nodeType="afterEffect">
                                  <p:stCondLst>
                                    <p:cond delay="0"/>
                                  </p:stCondLst>
                                  <p:childTnLst>
                                    <p:animClr clrSpc="rgb" dir="cw">
                                      <p:cBhvr override="childStyle">
                                        <p:cTn id="52" dur="250" autoRev="1" fill="remove"/>
                                        <p:tgtEl>
                                          <p:spTgt spid="15369"/>
                                        </p:tgtEl>
                                        <p:attrNameLst>
                                          <p:attrName>style.color</p:attrName>
                                        </p:attrNameLst>
                                      </p:cBhvr>
                                      <p:to>
                                        <a:schemeClr val="bg1"/>
                                      </p:to>
                                    </p:animClr>
                                    <p:animClr clrSpc="rgb" dir="cw">
                                      <p:cBhvr>
                                        <p:cTn id="53" dur="250" autoRev="1" fill="remove"/>
                                        <p:tgtEl>
                                          <p:spTgt spid="15369"/>
                                        </p:tgtEl>
                                        <p:attrNameLst>
                                          <p:attrName>fillcolor</p:attrName>
                                        </p:attrNameLst>
                                      </p:cBhvr>
                                      <p:to>
                                        <a:schemeClr val="bg1"/>
                                      </p:to>
                                    </p:animClr>
                                    <p:set>
                                      <p:cBhvr>
                                        <p:cTn id="54" dur="250" autoRev="1" fill="remove"/>
                                        <p:tgtEl>
                                          <p:spTgt spid="15369"/>
                                        </p:tgtEl>
                                        <p:attrNameLst>
                                          <p:attrName>fill.type</p:attrName>
                                        </p:attrNameLst>
                                      </p:cBhvr>
                                      <p:to>
                                        <p:strVal val="solid"/>
                                      </p:to>
                                    </p:set>
                                    <p:set>
                                      <p:cBhvr>
                                        <p:cTn id="55" dur="250" autoRev="1" fill="remove"/>
                                        <p:tgtEl>
                                          <p:spTgt spid="15369"/>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
                                            <p:txEl>
                                              <p:pRg st="3" end="3"/>
                                            </p:txEl>
                                          </p:spTgt>
                                        </p:tgtEl>
                                        <p:attrNameLst>
                                          <p:attrName>style.visibility</p:attrName>
                                        </p:attrNameLst>
                                      </p:cBhvr>
                                      <p:to>
                                        <p:strVal val="visible"/>
                                      </p:to>
                                    </p:set>
                                    <p:animEffect transition="in" filter="fade">
                                      <p:cBhvr>
                                        <p:cTn id="60" dur="1000"/>
                                        <p:tgtEl>
                                          <p:spTgt spid="2">
                                            <p:txEl>
                                              <p:pRg st="3" end="3"/>
                                            </p:txEl>
                                          </p:spTgt>
                                        </p:tgtEl>
                                      </p:cBhvr>
                                    </p:animEffect>
                                    <p:anim calcmode="lin" valueType="num">
                                      <p:cBhvr>
                                        <p:cTn id="6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3" end="3"/>
                                            </p:txEl>
                                          </p:spTgt>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par>
                          <p:cTn id="68" fill="hold">
                            <p:stCondLst>
                              <p:cond delay="1000"/>
                            </p:stCondLst>
                            <p:childTnLst>
                              <p:par>
                                <p:cTn id="69" presetID="47" presetClass="entr" presetSubtype="0" fill="hold" grpId="1" nodeType="after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fade">
                                      <p:cBhvr>
                                        <p:cTn id="71" dur="1000"/>
                                        <p:tgtEl>
                                          <p:spTgt spid="77"/>
                                        </p:tgtEl>
                                      </p:cBhvr>
                                    </p:animEffect>
                                    <p:anim calcmode="lin" valueType="num">
                                      <p:cBhvr>
                                        <p:cTn id="72" dur="1000" fill="hold"/>
                                        <p:tgtEl>
                                          <p:spTgt spid="77"/>
                                        </p:tgtEl>
                                        <p:attrNameLst>
                                          <p:attrName>ppt_x</p:attrName>
                                        </p:attrNameLst>
                                      </p:cBhvr>
                                      <p:tavLst>
                                        <p:tav tm="0">
                                          <p:val>
                                            <p:strVal val="#ppt_x"/>
                                          </p:val>
                                        </p:tav>
                                        <p:tav tm="100000">
                                          <p:val>
                                            <p:strVal val="#ppt_x"/>
                                          </p:val>
                                        </p:tav>
                                      </p:tavLst>
                                    </p:anim>
                                    <p:anim calcmode="lin" valueType="num">
                                      <p:cBhvr>
                                        <p:cTn id="73" dur="1000" fill="hold"/>
                                        <p:tgtEl>
                                          <p:spTgt spid="77"/>
                                        </p:tgtEl>
                                        <p:attrNameLst>
                                          <p:attrName>ppt_y</p:attrName>
                                        </p:attrNameLst>
                                      </p:cBhvr>
                                      <p:tavLst>
                                        <p:tav tm="0">
                                          <p:val>
                                            <p:strVal val="#ppt_y-.1"/>
                                          </p:val>
                                        </p:tav>
                                        <p:tav tm="100000">
                                          <p:val>
                                            <p:strVal val="#ppt_y"/>
                                          </p:val>
                                        </p:tav>
                                      </p:tavLst>
                                    </p:anim>
                                  </p:childTnLst>
                                </p:cTn>
                              </p:par>
                            </p:childTnLst>
                          </p:cTn>
                        </p:par>
                        <p:par>
                          <p:cTn id="74" fill="hold">
                            <p:stCondLst>
                              <p:cond delay="2000"/>
                            </p:stCondLst>
                            <p:childTnLst>
                              <p:par>
                                <p:cTn id="75" presetID="27" presetClass="emph" presetSubtype="0" fill="remove" grpId="0" nodeType="afterEffect">
                                  <p:stCondLst>
                                    <p:cond delay="0"/>
                                  </p:stCondLst>
                                  <p:childTnLst>
                                    <p:animClr clrSpc="rgb" dir="cw">
                                      <p:cBhvr override="childStyle">
                                        <p:cTn id="76" dur="250" autoRev="1" fill="remove"/>
                                        <p:tgtEl>
                                          <p:spTgt spid="77"/>
                                        </p:tgtEl>
                                        <p:attrNameLst>
                                          <p:attrName>style.color</p:attrName>
                                        </p:attrNameLst>
                                      </p:cBhvr>
                                      <p:to>
                                        <a:schemeClr val="bg1"/>
                                      </p:to>
                                    </p:animClr>
                                    <p:animClr clrSpc="rgb" dir="cw">
                                      <p:cBhvr>
                                        <p:cTn id="77" dur="250" autoRev="1" fill="remove"/>
                                        <p:tgtEl>
                                          <p:spTgt spid="77"/>
                                        </p:tgtEl>
                                        <p:attrNameLst>
                                          <p:attrName>fillcolor</p:attrName>
                                        </p:attrNameLst>
                                      </p:cBhvr>
                                      <p:to>
                                        <a:schemeClr val="bg1"/>
                                      </p:to>
                                    </p:animClr>
                                    <p:set>
                                      <p:cBhvr>
                                        <p:cTn id="78" dur="250" autoRev="1" fill="remove"/>
                                        <p:tgtEl>
                                          <p:spTgt spid="77"/>
                                        </p:tgtEl>
                                        <p:attrNameLst>
                                          <p:attrName>fill.type</p:attrName>
                                        </p:attrNameLst>
                                      </p:cBhvr>
                                      <p:to>
                                        <p:strVal val="solid"/>
                                      </p:to>
                                    </p:set>
                                    <p:set>
                                      <p:cBhvr>
                                        <p:cTn id="79" dur="250" autoRev="1" fill="remove"/>
                                        <p:tgtEl>
                                          <p:spTgt spid="77"/>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4" end="4"/>
                                            </p:txEl>
                                          </p:spTgt>
                                        </p:tgtEl>
                                        <p:attrNameLst>
                                          <p:attrName>style.visibility</p:attrName>
                                        </p:attrNameLst>
                                      </p:cBhvr>
                                      <p:to>
                                        <p:strVal val="visible"/>
                                      </p:to>
                                    </p:set>
                                    <p:animEffect transition="in" filter="fade">
                                      <p:cBhvr>
                                        <p:cTn id="84" dur="1000"/>
                                        <p:tgtEl>
                                          <p:spTgt spid="2">
                                            <p:txEl>
                                              <p:pRg st="4" end="4"/>
                                            </p:txEl>
                                          </p:spTgt>
                                        </p:tgtEl>
                                      </p:cBhvr>
                                    </p:animEffect>
                                    <p:anim calcmode="lin" valueType="num">
                                      <p:cBhvr>
                                        <p:cTn id="8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87" fill="hold">
                            <p:stCondLst>
                              <p:cond delay="1000"/>
                            </p:stCondLst>
                            <p:childTnLst>
                              <p:par>
                                <p:cTn id="88" presetID="42" presetClass="entr" presetSubtype="0"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1000"/>
                                        <p:tgtEl>
                                          <p:spTgt spid="61"/>
                                        </p:tgtEl>
                                      </p:cBhvr>
                                    </p:animEffect>
                                    <p:anim calcmode="lin" valueType="num">
                                      <p:cBhvr>
                                        <p:cTn id="91" dur="1000" fill="hold"/>
                                        <p:tgtEl>
                                          <p:spTgt spid="61"/>
                                        </p:tgtEl>
                                        <p:attrNameLst>
                                          <p:attrName>ppt_x</p:attrName>
                                        </p:attrNameLst>
                                      </p:cBhvr>
                                      <p:tavLst>
                                        <p:tav tm="0">
                                          <p:val>
                                            <p:strVal val="#ppt_x"/>
                                          </p:val>
                                        </p:tav>
                                        <p:tav tm="100000">
                                          <p:val>
                                            <p:strVal val="#ppt_x"/>
                                          </p:val>
                                        </p:tav>
                                      </p:tavLst>
                                    </p:anim>
                                    <p:anim calcmode="lin" valueType="num">
                                      <p:cBhvr>
                                        <p:cTn id="92" dur="1000" fill="hold"/>
                                        <p:tgtEl>
                                          <p:spTgt spid="61"/>
                                        </p:tgtEl>
                                        <p:attrNameLst>
                                          <p:attrName>ppt_y</p:attrName>
                                        </p:attrNameLst>
                                      </p:cBhvr>
                                      <p:tavLst>
                                        <p:tav tm="0">
                                          <p:val>
                                            <p:strVal val="#ppt_y+.1"/>
                                          </p:val>
                                        </p:tav>
                                        <p:tav tm="100000">
                                          <p:val>
                                            <p:strVal val="#ppt_y"/>
                                          </p:val>
                                        </p:tav>
                                      </p:tavLst>
                                    </p:anim>
                                  </p:childTnLst>
                                </p:cTn>
                              </p:par>
                            </p:childTnLst>
                          </p:cTn>
                        </p:par>
                        <p:par>
                          <p:cTn id="93" fill="hold">
                            <p:stCondLst>
                              <p:cond delay="2000"/>
                            </p:stCondLst>
                            <p:childTnLst>
                              <p:par>
                                <p:cTn id="94" presetID="42" presetClass="entr" presetSubtype="0" fill="hold" grpId="0" nodeType="after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fade">
                                      <p:cBhvr>
                                        <p:cTn id="96" dur="1000"/>
                                        <p:tgtEl>
                                          <p:spTgt spid="75"/>
                                        </p:tgtEl>
                                      </p:cBhvr>
                                    </p:animEffect>
                                    <p:anim calcmode="lin" valueType="num">
                                      <p:cBhvr>
                                        <p:cTn id="97" dur="1000" fill="hold"/>
                                        <p:tgtEl>
                                          <p:spTgt spid="75"/>
                                        </p:tgtEl>
                                        <p:attrNameLst>
                                          <p:attrName>ppt_x</p:attrName>
                                        </p:attrNameLst>
                                      </p:cBhvr>
                                      <p:tavLst>
                                        <p:tav tm="0">
                                          <p:val>
                                            <p:strVal val="#ppt_x"/>
                                          </p:val>
                                        </p:tav>
                                        <p:tav tm="100000">
                                          <p:val>
                                            <p:strVal val="#ppt_x"/>
                                          </p:val>
                                        </p:tav>
                                      </p:tavLst>
                                    </p:anim>
                                    <p:anim calcmode="lin" valueType="num">
                                      <p:cBhvr>
                                        <p:cTn id="98" dur="1000" fill="hold"/>
                                        <p:tgtEl>
                                          <p:spTgt spid="75"/>
                                        </p:tgtEl>
                                        <p:attrNameLst>
                                          <p:attrName>ppt_y</p:attrName>
                                        </p:attrNameLst>
                                      </p:cBhvr>
                                      <p:tavLst>
                                        <p:tav tm="0">
                                          <p:val>
                                            <p:strVal val="#ppt_y+.1"/>
                                          </p:val>
                                        </p:tav>
                                        <p:tav tm="100000">
                                          <p:val>
                                            <p:strVal val="#ppt_y"/>
                                          </p:val>
                                        </p:tav>
                                      </p:tavLst>
                                    </p:anim>
                                  </p:childTnLst>
                                </p:cTn>
                              </p:par>
                            </p:childTnLst>
                          </p:cTn>
                        </p:par>
                        <p:par>
                          <p:cTn id="99" fill="hold">
                            <p:stCondLst>
                              <p:cond delay="3000"/>
                            </p:stCondLst>
                            <p:childTnLst>
                              <p:par>
                                <p:cTn id="100" presetID="27" presetClass="emph" presetSubtype="0" fill="remove" grpId="1" nodeType="afterEffect">
                                  <p:stCondLst>
                                    <p:cond delay="0"/>
                                  </p:stCondLst>
                                  <p:childTnLst>
                                    <p:animClr clrSpc="rgb" dir="cw">
                                      <p:cBhvr override="childStyle">
                                        <p:cTn id="101" dur="250" autoRev="1" fill="remove"/>
                                        <p:tgtEl>
                                          <p:spTgt spid="75"/>
                                        </p:tgtEl>
                                        <p:attrNameLst>
                                          <p:attrName>style.color</p:attrName>
                                        </p:attrNameLst>
                                      </p:cBhvr>
                                      <p:to>
                                        <a:schemeClr val="bg1"/>
                                      </p:to>
                                    </p:animClr>
                                    <p:animClr clrSpc="rgb" dir="cw">
                                      <p:cBhvr>
                                        <p:cTn id="102" dur="250" autoRev="1" fill="remove"/>
                                        <p:tgtEl>
                                          <p:spTgt spid="75"/>
                                        </p:tgtEl>
                                        <p:attrNameLst>
                                          <p:attrName>fillcolor</p:attrName>
                                        </p:attrNameLst>
                                      </p:cBhvr>
                                      <p:to>
                                        <a:schemeClr val="bg1"/>
                                      </p:to>
                                    </p:animClr>
                                    <p:set>
                                      <p:cBhvr>
                                        <p:cTn id="103" dur="250" autoRev="1" fill="remove"/>
                                        <p:tgtEl>
                                          <p:spTgt spid="75"/>
                                        </p:tgtEl>
                                        <p:attrNameLst>
                                          <p:attrName>fill.type</p:attrName>
                                        </p:attrNameLst>
                                      </p:cBhvr>
                                      <p:to>
                                        <p:strVal val="solid"/>
                                      </p:to>
                                    </p:set>
                                    <p:set>
                                      <p:cBhvr>
                                        <p:cTn id="104" dur="250" autoRev="1" fill="remove"/>
                                        <p:tgtEl>
                                          <p:spTgt spid="7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2">
                                            <p:txEl>
                                              <p:pRg st="5" end="5"/>
                                            </p:txEl>
                                          </p:spTgt>
                                        </p:tgtEl>
                                        <p:attrNameLst>
                                          <p:attrName>style.visibility</p:attrName>
                                        </p:attrNameLst>
                                      </p:cBhvr>
                                      <p:to>
                                        <p:strVal val="visible"/>
                                      </p:to>
                                    </p:set>
                                    <p:animEffect transition="in" filter="fade">
                                      <p:cBhvr>
                                        <p:cTn id="109" dur="1000"/>
                                        <p:tgtEl>
                                          <p:spTgt spid="2">
                                            <p:txEl>
                                              <p:pRg st="5" end="5"/>
                                            </p:txEl>
                                          </p:spTgt>
                                        </p:tgtEl>
                                      </p:cBhvr>
                                    </p:animEffect>
                                    <p:anim calcmode="lin" valueType="num">
                                      <p:cBhvr>
                                        <p:cTn id="11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1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112" fill="hold">
                            <p:stCondLst>
                              <p:cond delay="1000"/>
                            </p:stCondLst>
                            <p:childTnLst>
                              <p:par>
                                <p:cTn id="113" presetID="42" presetClass="entr" presetSubtype="0" fill="hold" nodeType="after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fade">
                                      <p:cBhvr>
                                        <p:cTn id="115" dur="1000"/>
                                        <p:tgtEl>
                                          <p:spTgt spid="54"/>
                                        </p:tgtEl>
                                      </p:cBhvr>
                                    </p:animEffect>
                                    <p:anim calcmode="lin" valueType="num">
                                      <p:cBhvr>
                                        <p:cTn id="116" dur="1000" fill="hold"/>
                                        <p:tgtEl>
                                          <p:spTgt spid="54"/>
                                        </p:tgtEl>
                                        <p:attrNameLst>
                                          <p:attrName>ppt_x</p:attrName>
                                        </p:attrNameLst>
                                      </p:cBhvr>
                                      <p:tavLst>
                                        <p:tav tm="0">
                                          <p:val>
                                            <p:strVal val="#ppt_x"/>
                                          </p:val>
                                        </p:tav>
                                        <p:tav tm="100000">
                                          <p:val>
                                            <p:strVal val="#ppt_x"/>
                                          </p:val>
                                        </p:tav>
                                      </p:tavLst>
                                    </p:anim>
                                    <p:anim calcmode="lin" valueType="num">
                                      <p:cBhvr>
                                        <p:cTn id="117" dur="1000" fill="hold"/>
                                        <p:tgtEl>
                                          <p:spTgt spid="54"/>
                                        </p:tgtEl>
                                        <p:attrNameLst>
                                          <p:attrName>ppt_y</p:attrName>
                                        </p:attrNameLst>
                                      </p:cBhvr>
                                      <p:tavLst>
                                        <p:tav tm="0">
                                          <p:val>
                                            <p:strVal val="#ppt_y+.1"/>
                                          </p:val>
                                        </p:tav>
                                        <p:tav tm="100000">
                                          <p:val>
                                            <p:strVal val="#ppt_y"/>
                                          </p:val>
                                        </p:tav>
                                      </p:tavLst>
                                    </p:anim>
                                  </p:childTnLst>
                                </p:cTn>
                              </p:par>
                            </p:childTnLst>
                          </p:cTn>
                        </p:par>
                        <p:par>
                          <p:cTn id="118" fill="hold">
                            <p:stCondLst>
                              <p:cond delay="2000"/>
                            </p:stCondLst>
                            <p:childTnLst>
                              <p:par>
                                <p:cTn id="119" presetID="42" presetClass="entr" presetSubtype="0" fill="hold" grpId="0" nodeType="after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fade">
                                      <p:cBhvr>
                                        <p:cTn id="121" dur="1000"/>
                                        <p:tgtEl>
                                          <p:spTgt spid="76"/>
                                        </p:tgtEl>
                                      </p:cBhvr>
                                    </p:animEffect>
                                    <p:anim calcmode="lin" valueType="num">
                                      <p:cBhvr>
                                        <p:cTn id="122" dur="1000" fill="hold"/>
                                        <p:tgtEl>
                                          <p:spTgt spid="76"/>
                                        </p:tgtEl>
                                        <p:attrNameLst>
                                          <p:attrName>ppt_x</p:attrName>
                                        </p:attrNameLst>
                                      </p:cBhvr>
                                      <p:tavLst>
                                        <p:tav tm="0">
                                          <p:val>
                                            <p:strVal val="#ppt_x"/>
                                          </p:val>
                                        </p:tav>
                                        <p:tav tm="100000">
                                          <p:val>
                                            <p:strVal val="#ppt_x"/>
                                          </p:val>
                                        </p:tav>
                                      </p:tavLst>
                                    </p:anim>
                                    <p:anim calcmode="lin" valueType="num">
                                      <p:cBhvr>
                                        <p:cTn id="123" dur="1000" fill="hold"/>
                                        <p:tgtEl>
                                          <p:spTgt spid="76"/>
                                        </p:tgtEl>
                                        <p:attrNameLst>
                                          <p:attrName>ppt_y</p:attrName>
                                        </p:attrNameLst>
                                      </p:cBhvr>
                                      <p:tavLst>
                                        <p:tav tm="0">
                                          <p:val>
                                            <p:strVal val="#ppt_y+.1"/>
                                          </p:val>
                                        </p:tav>
                                        <p:tav tm="100000">
                                          <p:val>
                                            <p:strVal val="#ppt_y"/>
                                          </p:val>
                                        </p:tav>
                                      </p:tavLst>
                                    </p:anim>
                                  </p:childTnLst>
                                </p:cTn>
                              </p:par>
                            </p:childTnLst>
                          </p:cTn>
                        </p:par>
                        <p:par>
                          <p:cTn id="124" fill="hold">
                            <p:stCondLst>
                              <p:cond delay="3000"/>
                            </p:stCondLst>
                            <p:childTnLst>
                              <p:par>
                                <p:cTn id="125" presetID="27" presetClass="emph" presetSubtype="0" fill="remove" grpId="1" nodeType="afterEffect">
                                  <p:stCondLst>
                                    <p:cond delay="0"/>
                                  </p:stCondLst>
                                  <p:childTnLst>
                                    <p:animClr clrSpc="rgb" dir="cw">
                                      <p:cBhvr override="childStyle">
                                        <p:cTn id="126" dur="250" autoRev="1" fill="remove"/>
                                        <p:tgtEl>
                                          <p:spTgt spid="76"/>
                                        </p:tgtEl>
                                        <p:attrNameLst>
                                          <p:attrName>style.color</p:attrName>
                                        </p:attrNameLst>
                                      </p:cBhvr>
                                      <p:to>
                                        <a:schemeClr val="bg1"/>
                                      </p:to>
                                    </p:animClr>
                                    <p:animClr clrSpc="rgb" dir="cw">
                                      <p:cBhvr>
                                        <p:cTn id="127" dur="250" autoRev="1" fill="remove"/>
                                        <p:tgtEl>
                                          <p:spTgt spid="76"/>
                                        </p:tgtEl>
                                        <p:attrNameLst>
                                          <p:attrName>fillcolor</p:attrName>
                                        </p:attrNameLst>
                                      </p:cBhvr>
                                      <p:to>
                                        <a:schemeClr val="bg1"/>
                                      </p:to>
                                    </p:animClr>
                                    <p:set>
                                      <p:cBhvr>
                                        <p:cTn id="128" dur="250" autoRev="1" fill="remove"/>
                                        <p:tgtEl>
                                          <p:spTgt spid="76"/>
                                        </p:tgtEl>
                                        <p:attrNameLst>
                                          <p:attrName>fill.type</p:attrName>
                                        </p:attrNameLst>
                                      </p:cBhvr>
                                      <p:to>
                                        <p:strVal val="solid"/>
                                      </p:to>
                                    </p:set>
                                    <p:set>
                                      <p:cBhvr>
                                        <p:cTn id="129" dur="250" autoRev="1" fill="remov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9" grpId="0" animBg="1"/>
      <p:bldP spid="49" grpId="1" animBg="1"/>
      <p:bldP spid="49" grpId="2" animBg="1"/>
      <p:bldP spid="15369" grpId="0"/>
      <p:bldP spid="15369" grpId="1"/>
      <p:bldP spid="75" grpId="0"/>
      <p:bldP spid="75" grpId="1"/>
      <p:bldP spid="76" grpId="0"/>
      <p:bldP spid="76" grpId="1"/>
      <p:bldP spid="77" grpId="0"/>
      <p:bldP spid="7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写入数据：</a:t>
            </a:r>
            <a:endParaRPr lang="en-US" altLang="zh-CN" dirty="0"/>
          </a:p>
          <a:p>
            <a:r>
              <a:rPr lang="zh-CN" altLang="en-US" sz="2400" dirty="0"/>
              <a:t> 控制极 </a:t>
            </a:r>
            <a:r>
              <a:rPr lang="en-US" altLang="zh-CN" sz="2400" dirty="0"/>
              <a:t>G </a:t>
            </a:r>
            <a:r>
              <a:rPr lang="zh-CN" altLang="en-US" sz="2400" dirty="0"/>
              <a:t>施加高压</a:t>
            </a:r>
            <a:endParaRPr lang="en-US" altLang="zh-CN" sz="2400" dirty="0"/>
          </a:p>
          <a:p>
            <a:r>
              <a:rPr lang="zh-CN" altLang="en-US" sz="2400" dirty="0"/>
              <a:t> 电子穿过遂穿层进入 </a:t>
            </a:r>
            <a:r>
              <a:rPr lang="en-US" altLang="zh-CN" sz="2400" dirty="0"/>
              <a:t>floating gate</a:t>
            </a:r>
          </a:p>
          <a:p>
            <a:r>
              <a:rPr lang="zh-CN" altLang="en-US" sz="2400" dirty="0"/>
              <a:t> 拆除控制电压，电子被囚禁在浮栅层</a:t>
            </a:r>
            <a:endParaRPr lang="en-US" altLang="zh-CN" sz="2400" dirty="0"/>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3" name="椭圆 12">
            <a:extLst>
              <a:ext uri="{FF2B5EF4-FFF2-40B4-BE49-F238E27FC236}">
                <a16:creationId xmlns:a16="http://schemas.microsoft.com/office/drawing/2014/main" id="{FDE53DD6-5DA8-46BD-BC38-CB3C83A0924F}"/>
              </a:ext>
            </a:extLst>
          </p:cNvPr>
          <p:cNvSpPr/>
          <p:nvPr/>
        </p:nvSpPr>
        <p:spPr>
          <a:xfrm>
            <a:off x="6847622" y="539605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+20 v</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5941424" y="529643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385958" y="54495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8569234" y="535776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8458200" y="51814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8814163" y="50313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7977051" y="446368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723415" y="425731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409907" y="435388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7057755" y="425396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926582" y="461887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262553" y="483650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6471561"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6769245" y="5024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144295" y="52339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720695"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784300" y="490408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451816" y="47458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229748" y="492535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53483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remove" grpId="0" nodeType="afterEffect">
                                  <p:stCondLst>
                                    <p:cond delay="0"/>
                                  </p:stCondLst>
                                  <p:childTnLst>
                                    <p:animClr clrSpc="rgb" dir="cw">
                                      <p:cBhvr override="childStyle">
                                        <p:cTn id="13" dur="250" autoRev="1" fill="remove"/>
                                        <p:tgtEl>
                                          <p:spTgt spid="15369"/>
                                        </p:tgtEl>
                                        <p:attrNameLst>
                                          <p:attrName>style.color</p:attrName>
                                        </p:attrNameLst>
                                      </p:cBhvr>
                                      <p:to>
                                        <a:schemeClr val="bg1"/>
                                      </p:to>
                                    </p:animClr>
                                    <p:animClr clrSpc="rgb" dir="cw">
                                      <p:cBhvr>
                                        <p:cTn id="14" dur="250" autoRev="1" fill="remove"/>
                                        <p:tgtEl>
                                          <p:spTgt spid="15369"/>
                                        </p:tgtEl>
                                        <p:attrNameLst>
                                          <p:attrName>fillcolor</p:attrName>
                                        </p:attrNameLst>
                                      </p:cBhvr>
                                      <p:to>
                                        <a:schemeClr val="bg1"/>
                                      </p:to>
                                    </p:animClr>
                                    <p:set>
                                      <p:cBhvr>
                                        <p:cTn id="15" dur="250" autoRev="1" fill="remove"/>
                                        <p:tgtEl>
                                          <p:spTgt spid="15369"/>
                                        </p:tgtEl>
                                        <p:attrNameLst>
                                          <p:attrName>fill.type</p:attrName>
                                        </p:attrNameLst>
                                      </p:cBhvr>
                                      <p:to>
                                        <p:strVal val="solid"/>
                                      </p:to>
                                    </p:set>
                                    <p:set>
                                      <p:cBhvr>
                                        <p:cTn id="16" dur="250" autoRev="1" fill="remove"/>
                                        <p:tgtEl>
                                          <p:spTgt spid="15369"/>
                                        </p:tgtEl>
                                        <p:attrNameLst>
                                          <p:attrName>fill.on</p:attrName>
                                        </p:attrNameLst>
                                      </p:cBhvr>
                                      <p:to>
                                        <p:strVal val="true"/>
                                      </p:to>
                                    </p:set>
                                  </p:childTnLst>
                                </p:cTn>
                              </p:par>
                            </p:childTnLst>
                          </p:cTn>
                        </p:par>
                        <p:par>
                          <p:cTn id="17" fill="hold">
                            <p:stCondLst>
                              <p:cond delay="500"/>
                            </p:stCondLst>
                            <p:childTnLst>
                              <p:par>
                                <p:cTn id="18" presetID="21" presetClass="emph" presetSubtype="0" fill="hold" grpId="1" nodeType="afterEffect">
                                  <p:stCondLst>
                                    <p:cond delay="0"/>
                                  </p:stCondLst>
                                  <p:childTnLst>
                                    <p:animClr clrSpc="hsl" dir="cw">
                                      <p:cBhvr override="childStyle">
                                        <p:cTn id="19" dur="500" fill="hold"/>
                                        <p:tgtEl>
                                          <p:spTgt spid="15369"/>
                                        </p:tgtEl>
                                        <p:attrNameLst>
                                          <p:attrName>style.color</p:attrName>
                                        </p:attrNameLst>
                                      </p:cBhvr>
                                      <p:by>
                                        <p:hsl h="7200000" s="0" l="0"/>
                                      </p:by>
                                    </p:animClr>
                                    <p:animClr clrSpc="hsl" dir="cw">
                                      <p:cBhvr>
                                        <p:cTn id="20" dur="500" fill="hold"/>
                                        <p:tgtEl>
                                          <p:spTgt spid="15369"/>
                                        </p:tgtEl>
                                        <p:attrNameLst>
                                          <p:attrName>fillcolor</p:attrName>
                                        </p:attrNameLst>
                                      </p:cBhvr>
                                      <p:by>
                                        <p:hsl h="7200000" s="0" l="0"/>
                                      </p:by>
                                    </p:animClr>
                                    <p:animClr clrSpc="hsl" dir="cw">
                                      <p:cBhvr>
                                        <p:cTn id="21" dur="500" fill="hold"/>
                                        <p:tgtEl>
                                          <p:spTgt spid="15369"/>
                                        </p:tgtEl>
                                        <p:attrNameLst>
                                          <p:attrName>stroke.color</p:attrName>
                                        </p:attrNameLst>
                                      </p:cBhvr>
                                      <p:by>
                                        <p:hsl h="7200000" s="0" l="0"/>
                                      </p:by>
                                    </p:animClr>
                                    <p:set>
                                      <p:cBhvr>
                                        <p:cTn id="22" dur="500" fill="hold"/>
                                        <p:tgtEl>
                                          <p:spTgt spid="15369"/>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0" nodeType="afterEffect">
                                  <p:stCondLst>
                                    <p:cond delay="0"/>
                                  </p:stCondLst>
                                  <p:childTnLst>
                                    <p:animMotion origin="layout" path="M 5.55112E-17 -4.81481E-6 L 0.07839 -0.24282 " pathEditMode="relative" rAng="0" ptsTypes="AA">
                                      <p:cBhvr>
                                        <p:cTn id="29" dur="2000" fill="hold"/>
                                        <p:tgtEl>
                                          <p:spTgt spid="28"/>
                                        </p:tgtEl>
                                        <p:attrNameLst>
                                          <p:attrName>ppt_x</p:attrName>
                                          <p:attrName>ppt_y</p:attrName>
                                        </p:attrNameLst>
                                      </p:cBhvr>
                                      <p:rCtr x="3919" y="-12153"/>
                                    </p:animMotion>
                                  </p:childTnLst>
                                </p:cTn>
                              </p:par>
                            </p:childTnLst>
                          </p:cTn>
                        </p:par>
                        <p:par>
                          <p:cTn id="30" fill="hold">
                            <p:stCondLst>
                              <p:cond delay="2000"/>
                            </p:stCondLst>
                            <p:childTnLst>
                              <p:par>
                                <p:cTn id="31" presetID="42" presetClass="path" presetSubtype="0" accel="50000" decel="50000" fill="hold" grpId="0" nodeType="afterEffect">
                                  <p:stCondLst>
                                    <p:cond delay="0"/>
                                  </p:stCondLst>
                                  <p:childTnLst>
                                    <p:animMotion origin="layout" path="M -2.08333E-6 3.33333E-6 L 0.0599 -0.17199 " pathEditMode="relative" rAng="0" ptsTypes="AA">
                                      <p:cBhvr>
                                        <p:cTn id="32" dur="2000" fill="hold"/>
                                        <p:tgtEl>
                                          <p:spTgt spid="40"/>
                                        </p:tgtEl>
                                        <p:attrNameLst>
                                          <p:attrName>ppt_x</p:attrName>
                                          <p:attrName>ppt_y</p:attrName>
                                        </p:attrNameLst>
                                      </p:cBhvr>
                                      <p:rCtr x="2995" y="-8611"/>
                                    </p:animMotion>
                                  </p:childTnLst>
                                </p:cTn>
                              </p:par>
                              <p:par>
                                <p:cTn id="33" presetID="42" presetClass="path" presetSubtype="0" accel="50000" decel="50000" fill="hold" grpId="0" nodeType="withEffect">
                                  <p:stCondLst>
                                    <p:cond delay="0"/>
                                  </p:stCondLst>
                                  <p:childTnLst>
                                    <p:animMotion origin="layout" path="M 4.16667E-7 1.48148E-6 L 0.05573 -0.21759 " pathEditMode="relative" rAng="0" ptsTypes="AA">
                                      <p:cBhvr>
                                        <p:cTn id="34" dur="2000" fill="hold"/>
                                        <p:tgtEl>
                                          <p:spTgt spid="41"/>
                                        </p:tgtEl>
                                        <p:attrNameLst>
                                          <p:attrName>ppt_x</p:attrName>
                                          <p:attrName>ppt_y</p:attrName>
                                        </p:attrNameLst>
                                      </p:cBhvr>
                                      <p:rCtr x="2786" y="-10880"/>
                                    </p:animMotion>
                                  </p:childTnLst>
                                </p:cTn>
                              </p:par>
                              <p:par>
                                <p:cTn id="35" presetID="42" presetClass="path" presetSubtype="0" accel="50000" decel="50000" fill="hold" grpId="0" nodeType="withEffect">
                                  <p:stCondLst>
                                    <p:cond delay="0"/>
                                  </p:stCondLst>
                                  <p:childTnLst>
                                    <p:animMotion origin="layout" path="M 1.45833E-6 -1.48148E-6 L 0.0289 -0.20486 " pathEditMode="relative" rAng="0" ptsTypes="AA">
                                      <p:cBhvr>
                                        <p:cTn id="36" dur="2000" fill="hold"/>
                                        <p:tgtEl>
                                          <p:spTgt spid="42"/>
                                        </p:tgtEl>
                                        <p:attrNameLst>
                                          <p:attrName>ppt_x</p:attrName>
                                          <p:attrName>ppt_y</p:attrName>
                                        </p:attrNameLst>
                                      </p:cBhvr>
                                      <p:rCtr x="1445" y="-10255"/>
                                    </p:animMotion>
                                  </p:childTnLst>
                                </p:cTn>
                              </p:par>
                              <p:par>
                                <p:cTn id="37" presetID="42" presetClass="path" presetSubtype="0" accel="50000" decel="50000" fill="hold" grpId="0" nodeType="withEffect">
                                  <p:stCondLst>
                                    <p:cond delay="0"/>
                                  </p:stCondLst>
                                  <p:childTnLst>
                                    <p:animMotion origin="layout" path="M 1.25E-6 1.85185E-6 L 0.01614 -0.25903 " pathEditMode="relative" rAng="0" ptsTypes="AA">
                                      <p:cBhvr>
                                        <p:cTn id="38" dur="2000" fill="hold"/>
                                        <p:tgtEl>
                                          <p:spTgt spid="13"/>
                                        </p:tgtEl>
                                        <p:attrNameLst>
                                          <p:attrName>ppt_x</p:attrName>
                                          <p:attrName>ppt_y</p:attrName>
                                        </p:attrNameLst>
                                      </p:cBhvr>
                                      <p:rCtr x="807" y="-12963"/>
                                    </p:animMotion>
                                  </p:childTnLst>
                                </p:cTn>
                              </p:par>
                              <p:par>
                                <p:cTn id="39" presetID="42" presetClass="path" presetSubtype="0" accel="50000" decel="50000" fill="hold" grpId="0" nodeType="withEffect">
                                  <p:stCondLst>
                                    <p:cond delay="0"/>
                                  </p:stCondLst>
                                  <p:childTnLst>
                                    <p:animMotion origin="layout" path="M 2.29167E-6 2.96296E-6 L 0.00898 -0.22986 " pathEditMode="relative" rAng="0" ptsTypes="AA">
                                      <p:cBhvr>
                                        <p:cTn id="40" dur="2000" fill="hold"/>
                                        <p:tgtEl>
                                          <p:spTgt spid="43"/>
                                        </p:tgtEl>
                                        <p:attrNameLst>
                                          <p:attrName>ppt_x</p:attrName>
                                          <p:attrName>ppt_y</p:attrName>
                                        </p:attrNameLst>
                                      </p:cBhvr>
                                      <p:rCtr x="443" y="-11505"/>
                                    </p:animMotion>
                                  </p:childTnLst>
                                </p:cTn>
                              </p:par>
                              <p:par>
                                <p:cTn id="41" presetID="42" presetClass="path" presetSubtype="0" accel="50000" decel="50000" fill="hold" grpId="0" nodeType="withEffect">
                                  <p:stCondLst>
                                    <p:cond delay="0"/>
                                  </p:stCondLst>
                                  <p:childTnLst>
                                    <p:animMotion origin="layout" path="M 4.16667E-7 1.48148E-6 L -0.00104 -0.26134 " pathEditMode="relative" rAng="0" ptsTypes="AA">
                                      <p:cBhvr>
                                        <p:cTn id="42" dur="2000" fill="hold"/>
                                        <p:tgtEl>
                                          <p:spTgt spid="29"/>
                                        </p:tgtEl>
                                        <p:attrNameLst>
                                          <p:attrName>ppt_x</p:attrName>
                                          <p:attrName>ppt_y</p:attrName>
                                        </p:attrNameLst>
                                      </p:cBhvr>
                                      <p:rCtr x="-52" y="-13079"/>
                                    </p:animMotion>
                                  </p:childTnLst>
                                </p:cTn>
                              </p:par>
                              <p:par>
                                <p:cTn id="43" presetID="42" presetClass="path" presetSubtype="0" accel="50000" decel="50000" fill="hold" grpId="0" nodeType="withEffect">
                                  <p:stCondLst>
                                    <p:cond delay="0"/>
                                  </p:stCondLst>
                                  <p:childTnLst>
                                    <p:animMotion origin="layout" path="M -3.33333E-6 1.48148E-6 L -0.01067 -0.22315 " pathEditMode="relative" rAng="0" ptsTypes="AA">
                                      <p:cBhvr>
                                        <p:cTn id="44" dur="2000" fill="hold"/>
                                        <p:tgtEl>
                                          <p:spTgt spid="44"/>
                                        </p:tgtEl>
                                        <p:attrNameLst>
                                          <p:attrName>ppt_x</p:attrName>
                                          <p:attrName>ppt_y</p:attrName>
                                        </p:attrNameLst>
                                      </p:cBhvr>
                                      <p:rCtr x="-534" y="-11157"/>
                                    </p:animMotion>
                                  </p:childTnLst>
                                </p:cTn>
                              </p:par>
                              <p:par>
                                <p:cTn id="45" presetID="42" presetClass="path" presetSubtype="0" accel="50000" decel="50000" fill="hold" grpId="0" nodeType="withEffect">
                                  <p:stCondLst>
                                    <p:cond delay="0"/>
                                  </p:stCondLst>
                                  <p:childTnLst>
                                    <p:animMotion origin="layout" path="M -4.79167E-6 -2.59259E-6 L -0.06497 -0.24282 " pathEditMode="relative" rAng="0" ptsTypes="AA">
                                      <p:cBhvr>
                                        <p:cTn id="46" dur="2000" fill="hold"/>
                                        <p:tgtEl>
                                          <p:spTgt spid="30"/>
                                        </p:tgtEl>
                                        <p:attrNameLst>
                                          <p:attrName>ppt_x</p:attrName>
                                          <p:attrName>ppt_y</p:attrName>
                                        </p:attrNameLst>
                                      </p:cBhvr>
                                      <p:rCtr x="-3255" y="-12153"/>
                                    </p:animMotion>
                                  </p:childTnLst>
                                </p:cTn>
                              </p:par>
                              <p:par>
                                <p:cTn id="47" presetID="42" presetClass="path" presetSubtype="0" accel="50000" decel="50000" fill="hold" grpId="0" nodeType="withEffect">
                                  <p:stCondLst>
                                    <p:cond delay="0"/>
                                  </p:stCondLst>
                                  <p:childTnLst>
                                    <p:animMotion origin="layout" path="M -2.08333E-7 1.85185E-6 L -0.05924 -0.22778 " pathEditMode="relative" rAng="0" ptsTypes="AA">
                                      <p:cBhvr>
                                        <p:cTn id="48" dur="2000" fill="hold"/>
                                        <p:tgtEl>
                                          <p:spTgt spid="31"/>
                                        </p:tgtEl>
                                        <p:attrNameLst>
                                          <p:attrName>ppt_x</p:attrName>
                                          <p:attrName>ppt_y</p:attrName>
                                        </p:attrNameLst>
                                      </p:cBhvr>
                                      <p:rCtr x="-2969" y="-11389"/>
                                    </p:animMotion>
                                  </p:childTnLst>
                                </p:cTn>
                              </p:par>
                              <p:par>
                                <p:cTn id="49" presetID="42" presetClass="path" presetSubtype="0" accel="50000" decel="50000" fill="hold" grpId="0" nodeType="withEffect">
                                  <p:stCondLst>
                                    <p:cond delay="0"/>
                                  </p:stCondLst>
                                  <p:childTnLst>
                                    <p:animMotion origin="layout" path="M 3.125E-6 2.59259E-6 L -0.07526 -0.20579 " pathEditMode="relative" rAng="0" ptsTypes="AA">
                                      <p:cBhvr>
                                        <p:cTn id="50" dur="2000" fill="hold"/>
                                        <p:tgtEl>
                                          <p:spTgt spid="32"/>
                                        </p:tgtEl>
                                        <p:attrNameLst>
                                          <p:attrName>ppt_x</p:attrName>
                                          <p:attrName>ppt_y</p:attrName>
                                        </p:attrNameLst>
                                      </p:cBhvr>
                                      <p:rCtr x="-3763" y="-10301"/>
                                    </p:animMotion>
                                  </p:childTnLst>
                                </p:cTn>
                              </p:par>
                              <p:par>
                                <p:cTn id="51" presetID="42" presetClass="path" presetSubtype="0" accel="50000" decel="50000" fill="hold" grpId="0" nodeType="withEffect">
                                  <p:stCondLst>
                                    <p:cond delay="0"/>
                                  </p:stCondLst>
                                  <p:childTnLst>
                                    <p:animMotion origin="layout" path="M -1.66667E-6 1.11111E-6 L -0.00703 -0.18727 " pathEditMode="relative" rAng="0" ptsTypes="AA">
                                      <p:cBhvr>
                                        <p:cTn id="52" dur="2000" fill="hold"/>
                                        <p:tgtEl>
                                          <p:spTgt spid="45"/>
                                        </p:tgtEl>
                                        <p:attrNameLst>
                                          <p:attrName>ppt_x</p:attrName>
                                          <p:attrName>ppt_y</p:attrName>
                                        </p:attrNameLst>
                                      </p:cBhvr>
                                      <p:rCtr x="-352" y="-9375"/>
                                    </p:animMotion>
                                  </p:childTnLst>
                                </p:cTn>
                              </p:par>
                              <p:par>
                                <p:cTn id="53" presetID="42" presetClass="path" presetSubtype="0" accel="50000" decel="50000" fill="hold" grpId="0" nodeType="withEffect">
                                  <p:stCondLst>
                                    <p:cond delay="0"/>
                                  </p:stCondLst>
                                  <p:childTnLst>
                                    <p:animMotion origin="layout" path="M 2.91667E-6 1.48148E-6 L -0.01341 -0.12315 " pathEditMode="relative" rAng="0" ptsTypes="AA">
                                      <p:cBhvr>
                                        <p:cTn id="54" dur="2000" fill="hold"/>
                                        <p:tgtEl>
                                          <p:spTgt spid="33"/>
                                        </p:tgtEl>
                                        <p:attrNameLst>
                                          <p:attrName>ppt_x</p:attrName>
                                          <p:attrName>ppt_y</p:attrName>
                                        </p:attrNameLst>
                                      </p:cBhvr>
                                      <p:rCtr x="-677" y="-6157"/>
                                    </p:animMotion>
                                  </p:childTnLst>
                                </p:cTn>
                              </p:par>
                              <p:par>
                                <p:cTn id="55" presetID="42" presetClass="path" presetSubtype="0" accel="50000" decel="50000" fill="hold" grpId="0" nodeType="withEffect">
                                  <p:stCondLst>
                                    <p:cond delay="0"/>
                                  </p:stCondLst>
                                  <p:childTnLst>
                                    <p:animMotion origin="layout" path="M -3.75E-6 4.07407E-6 L -0.00664 -0.08311 " pathEditMode="relative" rAng="0" ptsTypes="AA">
                                      <p:cBhvr>
                                        <p:cTn id="56" dur="2000" fill="hold"/>
                                        <p:tgtEl>
                                          <p:spTgt spid="34"/>
                                        </p:tgtEl>
                                        <p:attrNameLst>
                                          <p:attrName>ppt_x</p:attrName>
                                          <p:attrName>ppt_y</p:attrName>
                                        </p:attrNameLst>
                                      </p:cBhvr>
                                      <p:rCtr x="-339" y="-4167"/>
                                    </p:animMotion>
                                  </p:childTnLst>
                                </p:cTn>
                              </p:par>
                              <p:par>
                                <p:cTn id="57" presetID="42" presetClass="path" presetSubtype="0" accel="50000" decel="50000" fill="hold" grpId="0" nodeType="withEffect">
                                  <p:stCondLst>
                                    <p:cond delay="0"/>
                                  </p:stCondLst>
                                  <p:childTnLst>
                                    <p:animMotion origin="layout" path="M -2.70833E-6 3.7037E-6 L 0.03854 -0.09399 " pathEditMode="relative" rAng="0" ptsTypes="AA">
                                      <p:cBhvr>
                                        <p:cTn id="58" dur="2000" fill="hold"/>
                                        <p:tgtEl>
                                          <p:spTgt spid="37"/>
                                        </p:tgtEl>
                                        <p:attrNameLst>
                                          <p:attrName>ppt_x</p:attrName>
                                          <p:attrName>ppt_y</p:attrName>
                                        </p:attrNameLst>
                                      </p:cBhvr>
                                      <p:rCtr x="1927" y="-4699"/>
                                    </p:animMotion>
                                  </p:childTnLst>
                                </p:cTn>
                              </p:par>
                              <p:par>
                                <p:cTn id="59" presetID="42" presetClass="path" presetSubtype="0" accel="50000" decel="50000" fill="hold" grpId="0" nodeType="withEffect">
                                  <p:stCondLst>
                                    <p:cond delay="0"/>
                                  </p:stCondLst>
                                  <p:childTnLst>
                                    <p:animMotion origin="layout" path="M 3.54167E-6 -2.96296E-6 L -0.00795 -0.09259 " pathEditMode="relative" rAng="0" ptsTypes="AA">
                                      <p:cBhvr>
                                        <p:cTn id="60" dur="2000" fill="hold"/>
                                        <p:tgtEl>
                                          <p:spTgt spid="38"/>
                                        </p:tgtEl>
                                        <p:attrNameLst>
                                          <p:attrName>ppt_x</p:attrName>
                                          <p:attrName>ppt_y</p:attrName>
                                        </p:attrNameLst>
                                      </p:cBhvr>
                                      <p:rCtr x="-404" y="-4630"/>
                                    </p:animMotion>
                                  </p:childTnLst>
                                </p:cTn>
                              </p:par>
                              <p:par>
                                <p:cTn id="61" presetID="42" presetClass="path" presetSubtype="0" accel="50000" decel="50000" fill="hold" grpId="0" nodeType="withEffect">
                                  <p:stCondLst>
                                    <p:cond delay="0"/>
                                  </p:stCondLst>
                                  <p:childTnLst>
                                    <p:animMotion origin="layout" path="M 8.33333E-7 -3.7037E-6 L 0.04414 -0.14398 " pathEditMode="relative" rAng="0" ptsTypes="AA">
                                      <p:cBhvr>
                                        <p:cTn id="62" dur="2000" fill="hold"/>
                                        <p:tgtEl>
                                          <p:spTgt spid="39"/>
                                        </p:tgtEl>
                                        <p:attrNameLst>
                                          <p:attrName>ppt_x</p:attrName>
                                          <p:attrName>ppt_y</p:attrName>
                                        </p:attrNameLst>
                                      </p:cBhvr>
                                      <p:rCtr x="2201" y="-7199"/>
                                    </p:animMotion>
                                  </p:childTnLst>
                                </p:cTn>
                              </p:par>
                              <p:par>
                                <p:cTn id="63" presetID="42" presetClass="path" presetSubtype="0" accel="50000" decel="50000" fill="hold" grpId="0" nodeType="withEffect">
                                  <p:stCondLst>
                                    <p:cond delay="0"/>
                                  </p:stCondLst>
                                  <p:childTnLst>
                                    <p:animMotion origin="layout" path="M 1.04167E-6 3.7037E-7 L 0.0013 -0.17662 " pathEditMode="relative" rAng="0" ptsTypes="AA">
                                      <p:cBhvr>
                                        <p:cTn id="64" dur="2000" fill="hold"/>
                                        <p:tgtEl>
                                          <p:spTgt spid="47"/>
                                        </p:tgtEl>
                                        <p:attrNameLst>
                                          <p:attrName>ppt_x</p:attrName>
                                          <p:attrName>ppt_y</p:attrName>
                                        </p:attrNameLst>
                                      </p:cBhvr>
                                      <p:rCtr x="65" y="-8843"/>
                                    </p:animMotion>
                                  </p:childTnLst>
                                </p:cTn>
                              </p:par>
                              <p:par>
                                <p:cTn id="65" presetID="42" presetClass="path" presetSubtype="0" accel="50000" decel="50000" fill="hold" grpId="0" nodeType="withEffect">
                                  <p:stCondLst>
                                    <p:cond delay="0"/>
                                  </p:stCondLst>
                                  <p:childTnLst>
                                    <p:animMotion origin="layout" path="M 1.875E-6 -7.40741E-7 L -0.04414 -0.15856 " pathEditMode="relative" rAng="0" ptsTypes="AA">
                                      <p:cBhvr>
                                        <p:cTn id="66" dur="2000" fill="hold"/>
                                        <p:tgtEl>
                                          <p:spTgt spid="46"/>
                                        </p:tgtEl>
                                        <p:attrNameLst>
                                          <p:attrName>ppt_x</p:attrName>
                                          <p:attrName>ppt_y</p:attrName>
                                        </p:attrNameLst>
                                      </p:cBhvr>
                                      <p:rCtr x="-2214" y="-7940"/>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xEl>
                                              <p:pRg st="3" end="3"/>
                                            </p:txEl>
                                          </p:spTgt>
                                        </p:tgtEl>
                                        <p:attrNameLst>
                                          <p:attrName>style.visibility</p:attrName>
                                        </p:attrNameLst>
                                      </p:cBhvr>
                                      <p:to>
                                        <p:strVal val="visible"/>
                                      </p:to>
                                    </p:set>
                                  </p:childTnLst>
                                </p:cTn>
                              </p:par>
                            </p:childTnLst>
                          </p:cTn>
                        </p:par>
                        <p:par>
                          <p:cTn id="71" fill="hold">
                            <p:stCondLst>
                              <p:cond delay="0"/>
                            </p:stCondLst>
                            <p:childTnLst>
                              <p:par>
                                <p:cTn id="72" presetID="1" presetClass="exit" presetSubtype="0" fill="hold" grpId="2" nodeType="afterEffect">
                                  <p:stCondLst>
                                    <p:cond delay="0"/>
                                  </p:stCondLst>
                                  <p:childTnLst>
                                    <p:set>
                                      <p:cBhvr>
                                        <p:cTn id="73" dur="1" fill="hold">
                                          <p:stCondLst>
                                            <p:cond delay="0"/>
                                          </p:stCondLst>
                                        </p:cTn>
                                        <p:tgtEl>
                                          <p:spTgt spid="153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3" grpId="0" animBg="1"/>
      <p:bldP spid="15369" grpId="0"/>
      <p:bldP spid="15369" grpId="1"/>
      <p:bldP spid="15369" grpId="2"/>
      <p:bldP spid="28" grpId="0" animBg="1"/>
      <p:bldP spid="29" grpId="0" animBg="1"/>
      <p:bldP spid="30" grpId="0" animBg="1"/>
      <p:bldP spid="31" grpId="0" animBg="1"/>
      <p:bldP spid="32" grpId="0" animBg="1"/>
      <p:bldP spid="33" grpId="0" animBg="1"/>
      <p:bldP spid="34"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擦除数据：</a:t>
            </a:r>
            <a:endParaRPr lang="en-US" altLang="zh-CN" dirty="0"/>
          </a:p>
          <a:p>
            <a:r>
              <a:rPr lang="zh-CN" altLang="en-US" sz="2400" dirty="0"/>
              <a:t> 衬底 </a:t>
            </a:r>
            <a:r>
              <a:rPr lang="en-US" altLang="zh-CN" sz="2400" dirty="0"/>
              <a:t>P </a:t>
            </a:r>
            <a:r>
              <a:rPr lang="zh-CN" altLang="en-US" sz="2400" dirty="0"/>
              <a:t>施加高压</a:t>
            </a:r>
            <a:endParaRPr lang="en-US" altLang="zh-CN" sz="2400" dirty="0"/>
          </a:p>
          <a:p>
            <a:r>
              <a:rPr lang="zh-CN" altLang="en-US" sz="2400" dirty="0"/>
              <a:t> 电子被吸出穿过遂穿层进入衬底</a:t>
            </a:r>
            <a:r>
              <a:rPr lang="en-US" altLang="zh-CN" sz="2400" dirty="0"/>
              <a:t>substrate</a:t>
            </a:r>
          </a:p>
          <a:p>
            <a:r>
              <a:rPr lang="zh-CN" altLang="en-US" sz="2400" dirty="0"/>
              <a:t> 拆除控制电压，电子无法进入浮栅层</a:t>
            </a:r>
            <a:endParaRPr lang="en-US" altLang="zh-CN" sz="2400" dirty="0"/>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控制极 </a:t>
            </a:r>
            <a:r>
              <a:rPr lang="en-US" altLang="zh-CN" sz="1600" b="0" dirty="0">
                <a:solidFill>
                  <a:srgbClr val="002060"/>
                </a:solidFill>
                <a:latin typeface="微软雅黑" panose="020B0503020204020204" pitchFamily="34" charset="-122"/>
                <a:ea typeface="微软雅黑" panose="020B0503020204020204" pitchFamily="34" charset="-122"/>
              </a:rPr>
              <a:t>G</a:t>
            </a: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+20 v</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6901001"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370068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867118" y="36161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363120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00060" y="36386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976066" y="37155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363398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230579"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56683"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7065790" y="36768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54223" y="361690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700572" y="37177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641498" y="36256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581742"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8293" y="36318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401962" y="371017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777261"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144167" y="362782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05214"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24031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remove" grpId="0" nodeType="afterEffect">
                                  <p:stCondLst>
                                    <p:cond delay="0"/>
                                  </p:stCondLst>
                                  <p:childTnLst>
                                    <p:animClr clrSpc="rgb" dir="cw">
                                      <p:cBhvr override="childStyle">
                                        <p:cTn id="13" dur="250" autoRev="1" fill="remove"/>
                                        <p:tgtEl>
                                          <p:spTgt spid="77"/>
                                        </p:tgtEl>
                                        <p:attrNameLst>
                                          <p:attrName>style.color</p:attrName>
                                        </p:attrNameLst>
                                      </p:cBhvr>
                                      <p:to>
                                        <a:schemeClr val="bg1"/>
                                      </p:to>
                                    </p:animClr>
                                    <p:animClr clrSpc="rgb" dir="cw">
                                      <p:cBhvr>
                                        <p:cTn id="14" dur="250" autoRev="1" fill="remove"/>
                                        <p:tgtEl>
                                          <p:spTgt spid="77"/>
                                        </p:tgtEl>
                                        <p:attrNameLst>
                                          <p:attrName>fillcolor</p:attrName>
                                        </p:attrNameLst>
                                      </p:cBhvr>
                                      <p:to>
                                        <a:schemeClr val="bg1"/>
                                      </p:to>
                                    </p:animClr>
                                    <p:set>
                                      <p:cBhvr>
                                        <p:cTn id="15" dur="250" autoRev="1" fill="remove"/>
                                        <p:tgtEl>
                                          <p:spTgt spid="77"/>
                                        </p:tgtEl>
                                        <p:attrNameLst>
                                          <p:attrName>fill.type</p:attrName>
                                        </p:attrNameLst>
                                      </p:cBhvr>
                                      <p:to>
                                        <p:strVal val="solid"/>
                                      </p:to>
                                    </p:set>
                                    <p:set>
                                      <p:cBhvr>
                                        <p:cTn id="16" dur="250" autoRev="1" fill="remove"/>
                                        <p:tgtEl>
                                          <p:spTgt spid="77"/>
                                        </p:tgtEl>
                                        <p:attrNameLst>
                                          <p:attrName>fill.on</p:attrName>
                                        </p:attrNameLst>
                                      </p:cBhvr>
                                      <p:to>
                                        <p:strVal val="true"/>
                                      </p:to>
                                    </p:set>
                                  </p:childTnLst>
                                </p:cTn>
                              </p:par>
                            </p:childTnLst>
                          </p:cTn>
                        </p:par>
                        <p:par>
                          <p:cTn id="17" fill="hold">
                            <p:stCondLst>
                              <p:cond delay="500"/>
                            </p:stCondLst>
                            <p:childTnLst>
                              <p:par>
                                <p:cTn id="18" presetID="21" presetClass="emph" presetSubtype="0" fill="hold" grpId="1" nodeType="afterEffect">
                                  <p:stCondLst>
                                    <p:cond delay="0"/>
                                  </p:stCondLst>
                                  <p:childTnLst>
                                    <p:animClr clrSpc="hsl" dir="cw">
                                      <p:cBhvr override="childStyle">
                                        <p:cTn id="19" dur="500" fill="hold"/>
                                        <p:tgtEl>
                                          <p:spTgt spid="77"/>
                                        </p:tgtEl>
                                        <p:attrNameLst>
                                          <p:attrName>style.color</p:attrName>
                                        </p:attrNameLst>
                                      </p:cBhvr>
                                      <p:by>
                                        <p:hsl h="7200000" s="0" l="0"/>
                                      </p:by>
                                    </p:animClr>
                                    <p:animClr clrSpc="hsl" dir="cw">
                                      <p:cBhvr>
                                        <p:cTn id="20" dur="500" fill="hold"/>
                                        <p:tgtEl>
                                          <p:spTgt spid="77"/>
                                        </p:tgtEl>
                                        <p:attrNameLst>
                                          <p:attrName>fillcolor</p:attrName>
                                        </p:attrNameLst>
                                      </p:cBhvr>
                                      <p:by>
                                        <p:hsl h="7200000" s="0" l="0"/>
                                      </p:by>
                                    </p:animClr>
                                    <p:animClr clrSpc="hsl" dir="cw">
                                      <p:cBhvr>
                                        <p:cTn id="21" dur="500" fill="hold"/>
                                        <p:tgtEl>
                                          <p:spTgt spid="77"/>
                                        </p:tgtEl>
                                        <p:attrNameLst>
                                          <p:attrName>stroke.color</p:attrName>
                                        </p:attrNameLst>
                                      </p:cBhvr>
                                      <p:by>
                                        <p:hsl h="7200000" s="0" l="0"/>
                                      </p:by>
                                    </p:animClr>
                                    <p:set>
                                      <p:cBhvr>
                                        <p:cTn id="22" dur="500" fill="hold"/>
                                        <p:tgtEl>
                                          <p:spTgt spid="77"/>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1" nodeType="afterEffect">
                                  <p:stCondLst>
                                    <p:cond delay="0"/>
                                  </p:stCondLst>
                                  <p:childTnLst>
                                    <p:animMotion origin="layout" path="M 0 0 L 0 0.25 E" pathEditMode="relative" ptsTypes="">
                                      <p:cBhvr>
                                        <p:cTn id="29" dur="2000" fill="hold"/>
                                        <p:tgtEl>
                                          <p:spTgt spid="28"/>
                                        </p:tgtEl>
                                        <p:attrNameLst>
                                          <p:attrName>ppt_x</p:attrName>
                                          <p:attrName>ppt_y</p:attrName>
                                        </p:attrNameLst>
                                      </p:cBhvr>
                                    </p:animMotion>
                                  </p:childTnLst>
                                </p:cTn>
                              </p:par>
                              <p:par>
                                <p:cTn id="30" presetID="42" presetClass="path" presetSubtype="0" accel="50000" decel="50000" fill="hold" grpId="1" nodeType="withEffect">
                                  <p:stCondLst>
                                    <p:cond delay="0"/>
                                  </p:stCondLst>
                                  <p:childTnLst>
                                    <p:animMotion origin="layout" path="M 0 0 L 0 0.25 E" pathEditMode="relative" ptsTypes="">
                                      <p:cBhvr>
                                        <p:cTn id="31" dur="2000" fill="hold"/>
                                        <p:tgtEl>
                                          <p:spTgt spid="40"/>
                                        </p:tgtEl>
                                        <p:attrNameLst>
                                          <p:attrName>ppt_x</p:attrName>
                                          <p:attrName>ppt_y</p:attrName>
                                        </p:attrNameLst>
                                      </p:cBhvr>
                                    </p:animMotion>
                                  </p:childTnLst>
                                </p:cTn>
                              </p:par>
                              <p:par>
                                <p:cTn id="32" presetID="42" presetClass="path" presetSubtype="0" accel="50000" decel="50000" fill="hold" grpId="1" nodeType="withEffect">
                                  <p:stCondLst>
                                    <p:cond delay="0"/>
                                  </p:stCondLst>
                                  <p:childTnLst>
                                    <p:animMotion origin="layout" path="M 0 0 L 0 0.25 E" pathEditMode="relative" ptsTypes="">
                                      <p:cBhvr>
                                        <p:cTn id="33" dur="2000" fill="hold"/>
                                        <p:tgtEl>
                                          <p:spTgt spid="41"/>
                                        </p:tgtEl>
                                        <p:attrNameLst>
                                          <p:attrName>ppt_x</p:attrName>
                                          <p:attrName>ppt_y</p:attrName>
                                        </p:attrNameLst>
                                      </p:cBhvr>
                                    </p:animMotion>
                                  </p:childTnLst>
                                </p:cTn>
                              </p:par>
                              <p:par>
                                <p:cTn id="34" presetID="42" presetClass="path" presetSubtype="0" accel="50000" decel="50000" fill="hold" grpId="1" nodeType="withEffect">
                                  <p:stCondLst>
                                    <p:cond delay="0"/>
                                  </p:stCondLst>
                                  <p:childTnLst>
                                    <p:animMotion origin="layout" path="M 0 0 L 0 0.25 E" pathEditMode="relative" ptsTypes="">
                                      <p:cBhvr>
                                        <p:cTn id="35" dur="2000" fill="hold"/>
                                        <p:tgtEl>
                                          <p:spTgt spid="42"/>
                                        </p:tgtEl>
                                        <p:attrNameLst>
                                          <p:attrName>ppt_x</p:attrName>
                                          <p:attrName>ppt_y</p:attrName>
                                        </p:attrNameLst>
                                      </p:cBhvr>
                                    </p:animMotion>
                                  </p:childTnLst>
                                </p:cTn>
                              </p:par>
                              <p:par>
                                <p:cTn id="36" presetID="42" presetClass="path" presetSubtype="0" accel="50000" decel="50000" fill="hold" grpId="1" nodeType="withEffect">
                                  <p:stCondLst>
                                    <p:cond delay="0"/>
                                  </p:stCondLst>
                                  <p:childTnLst>
                                    <p:animMotion origin="layout" path="M 0 0 L 0 0.25 E" pathEditMode="relative" ptsTypes="">
                                      <p:cBhvr>
                                        <p:cTn id="37" dur="2000" fill="hold"/>
                                        <p:tgtEl>
                                          <p:spTgt spid="13"/>
                                        </p:tgtEl>
                                        <p:attrNameLst>
                                          <p:attrName>ppt_x</p:attrName>
                                          <p:attrName>ppt_y</p:attrName>
                                        </p:attrNameLst>
                                      </p:cBhvr>
                                    </p:animMotion>
                                  </p:childTnLst>
                                </p:cTn>
                              </p:par>
                              <p:par>
                                <p:cTn id="38" presetID="42" presetClass="path" presetSubtype="0" accel="50000" decel="50000" fill="hold" grpId="1" nodeType="withEffect">
                                  <p:stCondLst>
                                    <p:cond delay="0"/>
                                  </p:stCondLst>
                                  <p:childTnLst>
                                    <p:animMotion origin="layout" path="M 0 0 L 0 0.25 E" pathEditMode="relative" ptsTypes="">
                                      <p:cBhvr>
                                        <p:cTn id="39" dur="2000" fill="hold"/>
                                        <p:tgtEl>
                                          <p:spTgt spid="43"/>
                                        </p:tgtEl>
                                        <p:attrNameLst>
                                          <p:attrName>ppt_x</p:attrName>
                                          <p:attrName>ppt_y</p:attrName>
                                        </p:attrNameLst>
                                      </p:cBhvr>
                                    </p:animMotion>
                                  </p:childTnLst>
                                </p:cTn>
                              </p:par>
                              <p:par>
                                <p:cTn id="40" presetID="42" presetClass="path" presetSubtype="0" accel="50000" decel="50000" fill="hold" grpId="1" nodeType="withEffect">
                                  <p:stCondLst>
                                    <p:cond delay="0"/>
                                  </p:stCondLst>
                                  <p:childTnLst>
                                    <p:animMotion origin="layout" path="M 0 0 L 0 0.25 E" pathEditMode="relative" ptsTypes="">
                                      <p:cBhvr>
                                        <p:cTn id="41" dur="2000" fill="hold"/>
                                        <p:tgtEl>
                                          <p:spTgt spid="29"/>
                                        </p:tgtEl>
                                        <p:attrNameLst>
                                          <p:attrName>ppt_x</p:attrName>
                                          <p:attrName>ppt_y</p:attrName>
                                        </p:attrNameLst>
                                      </p:cBhvr>
                                    </p:animMotion>
                                  </p:childTnLst>
                                </p:cTn>
                              </p:par>
                              <p:par>
                                <p:cTn id="42" presetID="42" presetClass="path" presetSubtype="0" accel="50000" decel="50000" fill="hold" grpId="1" nodeType="withEffect">
                                  <p:stCondLst>
                                    <p:cond delay="0"/>
                                  </p:stCondLst>
                                  <p:childTnLst>
                                    <p:animMotion origin="layout" path="M 0 0 L 0 0.25 E" pathEditMode="relative" ptsTypes="">
                                      <p:cBhvr>
                                        <p:cTn id="43" dur="2000" fill="hold"/>
                                        <p:tgtEl>
                                          <p:spTgt spid="44"/>
                                        </p:tgtEl>
                                        <p:attrNameLst>
                                          <p:attrName>ppt_x</p:attrName>
                                          <p:attrName>ppt_y</p:attrName>
                                        </p:attrNameLst>
                                      </p:cBhvr>
                                    </p:animMotion>
                                  </p:childTnLst>
                                </p:cTn>
                              </p:par>
                              <p:par>
                                <p:cTn id="44" presetID="42" presetClass="path" presetSubtype="0" accel="50000" decel="50000" fill="hold" grpId="1" nodeType="withEffect">
                                  <p:stCondLst>
                                    <p:cond delay="0"/>
                                  </p:stCondLst>
                                  <p:childTnLst>
                                    <p:animMotion origin="layout" path="M 0 0 L 0 0.25 E" pathEditMode="relative" ptsTypes="">
                                      <p:cBhvr>
                                        <p:cTn id="45" dur="2000" fill="hold"/>
                                        <p:tgtEl>
                                          <p:spTgt spid="30"/>
                                        </p:tgtEl>
                                        <p:attrNameLst>
                                          <p:attrName>ppt_x</p:attrName>
                                          <p:attrName>ppt_y</p:attrName>
                                        </p:attrNameLst>
                                      </p:cBhvr>
                                    </p:animMotion>
                                  </p:childTnLst>
                                </p:cTn>
                              </p:par>
                              <p:par>
                                <p:cTn id="46" presetID="42" presetClass="path" presetSubtype="0" accel="50000" decel="50000" fill="hold" grpId="1" nodeType="withEffect">
                                  <p:stCondLst>
                                    <p:cond delay="0"/>
                                  </p:stCondLst>
                                  <p:childTnLst>
                                    <p:animMotion origin="layout" path="M 0 0 L 0 0.25 E" pathEditMode="relative" ptsTypes="">
                                      <p:cBhvr>
                                        <p:cTn id="47" dur="2000" fill="hold"/>
                                        <p:tgtEl>
                                          <p:spTgt spid="31"/>
                                        </p:tgtEl>
                                        <p:attrNameLst>
                                          <p:attrName>ppt_x</p:attrName>
                                          <p:attrName>ppt_y</p:attrName>
                                        </p:attrNameLst>
                                      </p:cBhvr>
                                    </p:animMotion>
                                  </p:childTnLst>
                                </p:cTn>
                              </p:par>
                              <p:par>
                                <p:cTn id="48" presetID="42" presetClass="path" presetSubtype="0" accel="50000" decel="50000" fill="hold" grpId="1" nodeType="withEffect">
                                  <p:stCondLst>
                                    <p:cond delay="0"/>
                                  </p:stCondLst>
                                  <p:childTnLst>
                                    <p:animMotion origin="layout" path="M 0 0 L 0 0.25 E" pathEditMode="relative" ptsTypes="">
                                      <p:cBhvr>
                                        <p:cTn id="49" dur="2000" fill="hold"/>
                                        <p:tgtEl>
                                          <p:spTgt spid="32"/>
                                        </p:tgtEl>
                                        <p:attrNameLst>
                                          <p:attrName>ppt_x</p:attrName>
                                          <p:attrName>ppt_y</p:attrName>
                                        </p:attrNameLst>
                                      </p:cBhvr>
                                    </p:animMotion>
                                  </p:childTnLst>
                                </p:cTn>
                              </p:par>
                              <p:par>
                                <p:cTn id="50" presetID="42" presetClass="path" presetSubtype="0" accel="50000" decel="50000" fill="hold" grpId="1" nodeType="withEffect">
                                  <p:stCondLst>
                                    <p:cond delay="0"/>
                                  </p:stCondLst>
                                  <p:childTnLst>
                                    <p:animMotion origin="layout" path="M 0 0 L 0 0.25 E" pathEditMode="relative" ptsTypes="">
                                      <p:cBhvr>
                                        <p:cTn id="51" dur="2000" fill="hold"/>
                                        <p:tgtEl>
                                          <p:spTgt spid="45"/>
                                        </p:tgtEl>
                                        <p:attrNameLst>
                                          <p:attrName>ppt_x</p:attrName>
                                          <p:attrName>ppt_y</p:attrName>
                                        </p:attrNameLst>
                                      </p:cBhvr>
                                    </p:animMotion>
                                  </p:childTnLst>
                                </p:cTn>
                              </p:par>
                              <p:par>
                                <p:cTn id="52" presetID="42" presetClass="path" presetSubtype="0" accel="50000" decel="50000" fill="hold" grpId="1" nodeType="withEffect">
                                  <p:stCondLst>
                                    <p:cond delay="0"/>
                                  </p:stCondLst>
                                  <p:childTnLst>
                                    <p:animMotion origin="layout" path="M 0 0 L 0 0.25 E" pathEditMode="relative" ptsTypes="">
                                      <p:cBhvr>
                                        <p:cTn id="53" dur="2000" fill="hold"/>
                                        <p:tgtEl>
                                          <p:spTgt spid="33"/>
                                        </p:tgtEl>
                                        <p:attrNameLst>
                                          <p:attrName>ppt_x</p:attrName>
                                          <p:attrName>ppt_y</p:attrName>
                                        </p:attrNameLst>
                                      </p:cBhvr>
                                    </p:animMotion>
                                  </p:childTnLst>
                                </p:cTn>
                              </p:par>
                              <p:par>
                                <p:cTn id="54" presetID="42" presetClass="path" presetSubtype="0" accel="50000" decel="50000" fill="hold" grpId="1" nodeType="withEffect">
                                  <p:stCondLst>
                                    <p:cond delay="0"/>
                                  </p:stCondLst>
                                  <p:childTnLst>
                                    <p:animMotion origin="layout" path="M 0 0 L 0 0.25 E" pathEditMode="relative" ptsTypes="">
                                      <p:cBhvr>
                                        <p:cTn id="55" dur="2000" fill="hold"/>
                                        <p:tgtEl>
                                          <p:spTgt spid="34"/>
                                        </p:tgtEl>
                                        <p:attrNameLst>
                                          <p:attrName>ppt_x</p:attrName>
                                          <p:attrName>ppt_y</p:attrName>
                                        </p:attrNameLst>
                                      </p:cBhvr>
                                    </p:animMotion>
                                  </p:childTnLst>
                                </p:cTn>
                              </p:par>
                              <p:par>
                                <p:cTn id="56" presetID="42" presetClass="path" presetSubtype="0" accel="50000" decel="50000" fill="hold" grpId="1" nodeType="withEffect">
                                  <p:stCondLst>
                                    <p:cond delay="0"/>
                                  </p:stCondLst>
                                  <p:childTnLst>
                                    <p:animMotion origin="layout" path="M 0 0 L 0 0.25 E" pathEditMode="relative" ptsTypes="">
                                      <p:cBhvr>
                                        <p:cTn id="57" dur="2000" fill="hold"/>
                                        <p:tgtEl>
                                          <p:spTgt spid="37"/>
                                        </p:tgtEl>
                                        <p:attrNameLst>
                                          <p:attrName>ppt_x</p:attrName>
                                          <p:attrName>ppt_y</p:attrName>
                                        </p:attrNameLst>
                                      </p:cBhvr>
                                    </p:animMotion>
                                  </p:childTnLst>
                                </p:cTn>
                              </p:par>
                              <p:par>
                                <p:cTn id="58" presetID="42" presetClass="path" presetSubtype="0" accel="50000" decel="50000" fill="hold" grpId="1" nodeType="withEffect">
                                  <p:stCondLst>
                                    <p:cond delay="0"/>
                                  </p:stCondLst>
                                  <p:childTnLst>
                                    <p:animMotion origin="layout" path="M 0 0 L 0 0.25 E" pathEditMode="relative" ptsTypes="">
                                      <p:cBhvr>
                                        <p:cTn id="59" dur="2000" fill="hold"/>
                                        <p:tgtEl>
                                          <p:spTgt spid="38"/>
                                        </p:tgtEl>
                                        <p:attrNameLst>
                                          <p:attrName>ppt_x</p:attrName>
                                          <p:attrName>ppt_y</p:attrName>
                                        </p:attrNameLst>
                                      </p:cBhvr>
                                    </p:animMotion>
                                  </p:childTnLst>
                                </p:cTn>
                              </p:par>
                              <p:par>
                                <p:cTn id="60" presetID="42" presetClass="path" presetSubtype="0" accel="50000" decel="50000" fill="hold" grpId="1" nodeType="withEffect">
                                  <p:stCondLst>
                                    <p:cond delay="0"/>
                                  </p:stCondLst>
                                  <p:childTnLst>
                                    <p:animMotion origin="layout" path="M 0 0 L 0 0.25 E" pathEditMode="relative" ptsTypes="">
                                      <p:cBhvr>
                                        <p:cTn id="61" dur="2000" fill="hold"/>
                                        <p:tgtEl>
                                          <p:spTgt spid="39"/>
                                        </p:tgtEl>
                                        <p:attrNameLst>
                                          <p:attrName>ppt_x</p:attrName>
                                          <p:attrName>ppt_y</p:attrName>
                                        </p:attrNameLst>
                                      </p:cBhvr>
                                    </p:animMotion>
                                  </p:childTnLst>
                                </p:cTn>
                              </p:par>
                              <p:par>
                                <p:cTn id="62" presetID="42" presetClass="path" presetSubtype="0" accel="50000" decel="50000" fill="hold" grpId="1" nodeType="withEffect">
                                  <p:stCondLst>
                                    <p:cond delay="0"/>
                                  </p:stCondLst>
                                  <p:childTnLst>
                                    <p:animMotion origin="layout" path="M 0 0 L 0 0.25 E" pathEditMode="relative" ptsTypes="">
                                      <p:cBhvr>
                                        <p:cTn id="63" dur="2000" fill="hold"/>
                                        <p:tgtEl>
                                          <p:spTgt spid="47"/>
                                        </p:tgtEl>
                                        <p:attrNameLst>
                                          <p:attrName>ppt_x</p:attrName>
                                          <p:attrName>ppt_y</p:attrName>
                                        </p:attrNameLst>
                                      </p:cBhvr>
                                    </p:animMotion>
                                  </p:childTnLst>
                                </p:cTn>
                              </p:par>
                              <p:par>
                                <p:cTn id="64" presetID="42" presetClass="path" presetSubtype="0" accel="50000" decel="50000" fill="hold" grpId="1" nodeType="withEffect">
                                  <p:stCondLst>
                                    <p:cond delay="0"/>
                                  </p:stCondLst>
                                  <p:childTnLst>
                                    <p:animMotion origin="layout" path="M 0 0 L 0 0.25 E" pathEditMode="relative" ptsTypes="">
                                      <p:cBhvr>
                                        <p:cTn id="65" dur="2000" fill="hold"/>
                                        <p:tgtEl>
                                          <p:spTgt spid="46"/>
                                        </p:tgtEl>
                                        <p:attrNameLst>
                                          <p:attrName>ppt_x</p:attrName>
                                          <p:attrName>ppt_y</p:attrName>
                                        </p:attrNameLst>
                                      </p:cBhvr>
                                    </p:animMotion>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
                                            <p:txEl>
                                              <p:pRg st="3" end="3"/>
                                            </p:txEl>
                                          </p:spTgt>
                                        </p:tgtEl>
                                        <p:attrNameLst>
                                          <p:attrName>style.visibility</p:attrName>
                                        </p:attrNameLst>
                                      </p:cBhvr>
                                      <p:to>
                                        <p:strVal val="visible"/>
                                      </p:to>
                                    </p:set>
                                  </p:childTnLst>
                                </p:cTn>
                              </p:par>
                            </p:childTnLst>
                          </p:cTn>
                        </p:par>
                        <p:par>
                          <p:cTn id="70" fill="hold">
                            <p:stCondLst>
                              <p:cond delay="0"/>
                            </p:stCondLst>
                            <p:childTnLst>
                              <p:par>
                                <p:cTn id="71" presetID="1" presetClass="exit" presetSubtype="0" fill="hold" grpId="2" nodeType="afterEffect">
                                  <p:stCondLst>
                                    <p:cond delay="0"/>
                                  </p:stCondLst>
                                  <p:childTnLst>
                                    <p:set>
                                      <p:cBhvr>
                                        <p:cTn id="72" dur="1" fill="hold">
                                          <p:stCondLst>
                                            <p:cond delay="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7" grpId="0"/>
      <p:bldP spid="77" grpId="1"/>
      <p:bldP spid="77" grpId="2"/>
      <p:bldP spid="28" grpId="1" animBg="1"/>
      <p:bldP spid="29" grpId="1" animBg="1"/>
      <p:bldP spid="30" grpId="1" animBg="1"/>
      <p:bldP spid="31" grpId="1" animBg="1"/>
      <p:bldP spid="32" grpId="1" animBg="1"/>
      <p:bldP spid="33" grpId="1" animBg="1"/>
      <p:bldP spid="34" grpId="1" animBg="1"/>
      <p:bldP spid="37" grpId="1" animBg="1"/>
      <p:bldP spid="38" grpId="1" animBg="1"/>
      <p:bldP spid="39" grpId="1" animBg="1"/>
      <p:bldP spid="40" grpId="1" animBg="1"/>
      <p:bldP spid="41" grpId="1" animBg="1"/>
      <p:bldP spid="42" grpId="1" animBg="1"/>
      <p:bldP spid="43" grpId="1" animBg="1"/>
      <p:bldP spid="44" grpId="1" animBg="1"/>
      <p:bldP spid="45" grpId="1" animBg="1"/>
      <p:bldP spid="46" grpId="1" animBg="1"/>
      <p:bldP spid="47" grpId="1" animBg="1"/>
      <p:bldP spid="1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读取数据：</a:t>
            </a:r>
            <a:endParaRPr lang="en-US" altLang="zh-CN" dirty="0"/>
          </a:p>
          <a:p>
            <a:r>
              <a:rPr lang="zh-CN" altLang="en-US" sz="2400" dirty="0"/>
              <a:t> 浮栅层中无电子（存储数据 </a:t>
            </a:r>
            <a:r>
              <a:rPr lang="en-US" altLang="zh-CN" sz="2400" dirty="0"/>
              <a:t>1</a:t>
            </a:r>
            <a:r>
              <a:rPr lang="zh-CN" altLang="en-US" sz="2400" dirty="0"/>
              <a:t>）</a:t>
            </a:r>
            <a:endParaRPr lang="en-US" altLang="zh-CN" sz="2400" dirty="0"/>
          </a:p>
          <a:p>
            <a:r>
              <a:rPr lang="zh-CN" altLang="en-US" sz="2400" dirty="0"/>
              <a:t> 控制极加低压</a:t>
            </a:r>
            <a:endParaRPr lang="en-US" altLang="zh-CN" sz="2400" dirty="0"/>
          </a:p>
          <a:p>
            <a:r>
              <a:rPr lang="zh-CN" altLang="en-US" sz="2400" dirty="0"/>
              <a:t> 电子被吸引到靠近隧穿层（无法穿过）</a:t>
            </a:r>
            <a:endParaRPr lang="en-US" altLang="zh-CN" sz="2400" dirty="0"/>
          </a:p>
          <a:p>
            <a:r>
              <a:rPr lang="en-US" altLang="zh-CN" sz="2400" dirty="0"/>
              <a:t> </a:t>
            </a:r>
            <a:r>
              <a:rPr lang="zh-CN" altLang="en-US" sz="2400" dirty="0"/>
              <a:t>源极与漏极导通形成电流</a:t>
            </a:r>
            <a:endParaRPr lang="en-US" altLang="zh-CN" sz="2400" dirty="0"/>
          </a:p>
          <a:p>
            <a:r>
              <a:rPr lang="en-US" altLang="zh-CN" sz="2400" dirty="0"/>
              <a:t> </a:t>
            </a:r>
            <a:r>
              <a:rPr lang="zh-CN" altLang="en-US" sz="2400" dirty="0"/>
              <a:t>检测到电流，读出 </a:t>
            </a:r>
            <a:r>
              <a:rPr lang="en-US" altLang="zh-CN" sz="2400" dirty="0"/>
              <a:t>1</a:t>
            </a:r>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低压</a:t>
            </a:r>
            <a:endParaRPr lang="en-US" altLang="zh-CN"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364247" y="4118715"/>
            <a:ext cx="1604054"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to drain</a:t>
            </a:r>
            <a:r>
              <a:rPr lang="zh-CN" altLang="en-US" sz="1600" b="0" dirty="0">
                <a:solidFill>
                  <a:srgbClr val="002060"/>
                </a:solidFill>
                <a:latin typeface="微软雅黑" panose="020B0503020204020204" pitchFamily="34" charset="-122"/>
                <a:ea typeface="微软雅黑" panose="020B0503020204020204" pitchFamily="34" charset="-122"/>
              </a:rPr>
              <a:t>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233069" y="4064528"/>
            <a:ext cx="1603227"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from source</a:t>
            </a:r>
            <a:r>
              <a:rPr lang="zh-CN" altLang="en-US" sz="1600" b="0" dirty="0">
                <a:solidFill>
                  <a:srgbClr val="002060"/>
                </a:solidFill>
                <a:latin typeface="微软雅黑" panose="020B0503020204020204" pitchFamily="34" charset="-122"/>
                <a:ea typeface="微软雅黑" panose="020B0503020204020204" pitchFamily="34" charset="-122"/>
              </a:rPr>
              <a:t>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7264253" y="46252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440967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780875" y="422737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434020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85967" y="417634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782829" y="464438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43429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118658" y="44582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83094" y="433562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826747" y="437343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01088" y="4213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566934" y="457707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806661" y="456642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633679" y="442629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2594" y="416718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057137" y="461717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633679" y="418061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055723" y="416439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79451" y="459399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4" name="箭头: 下弧形 13">
            <a:extLst>
              <a:ext uri="{FF2B5EF4-FFF2-40B4-BE49-F238E27FC236}">
                <a16:creationId xmlns:a16="http://schemas.microsoft.com/office/drawing/2014/main" id="{5D3F1670-032E-4798-8038-8C0A998009CD}"/>
              </a:ext>
            </a:extLst>
          </p:cNvPr>
          <p:cNvSpPr/>
          <p:nvPr/>
        </p:nvSpPr>
        <p:spPr>
          <a:xfrm flipH="1" flipV="1">
            <a:off x="8565585" y="3762183"/>
            <a:ext cx="1237157" cy="348116"/>
          </a:xfrm>
          <a:prstGeom prst="curvedUpArrow">
            <a:avLst>
              <a:gd name="adj1" fmla="val 0"/>
              <a:gd name="adj2" fmla="val 50000"/>
              <a:gd name="adj3" fmla="val 25000"/>
            </a:avLst>
          </a:prstGeom>
          <a:noFill/>
          <a:ln w="76200">
            <a:solidFill>
              <a:schemeClr val="bg2">
                <a:lumMod val="25000"/>
              </a:schemeClr>
            </a:solidFill>
          </a:ln>
        </p:spPr>
        <p:txBody>
          <a:bodyPr wrap="square" rtlCol="0" anchor="ctr">
            <a:spAutoFit/>
          </a:bodyPr>
          <a:lstStyle/>
          <a:p>
            <a:pPr algn="l"/>
            <a:endParaRPr lang="zh-CN" altLang="en-US" sz="1800" b="0" dirty="0">
              <a:ln>
                <a:solidFill>
                  <a:schemeClr val="bg2">
                    <a:lumMod val="50000"/>
                  </a:schemeClr>
                </a:solidFill>
              </a:ln>
              <a:noFill/>
            </a:endParaRPr>
          </a:p>
        </p:txBody>
      </p:sp>
      <p:sp>
        <p:nvSpPr>
          <p:cNvPr id="59" name="箭头: 下弧形 58">
            <a:extLst>
              <a:ext uri="{FF2B5EF4-FFF2-40B4-BE49-F238E27FC236}">
                <a16:creationId xmlns:a16="http://schemas.microsoft.com/office/drawing/2014/main" id="{4FD3003B-7F32-468C-A6E8-4914B39DF027}"/>
              </a:ext>
            </a:extLst>
          </p:cNvPr>
          <p:cNvSpPr/>
          <p:nvPr/>
        </p:nvSpPr>
        <p:spPr>
          <a:xfrm flipH="1" flipV="1">
            <a:off x="5110913" y="3750232"/>
            <a:ext cx="1237157" cy="348116"/>
          </a:xfrm>
          <a:prstGeom prst="curvedUpArrow">
            <a:avLst>
              <a:gd name="adj1" fmla="val 0"/>
              <a:gd name="adj2" fmla="val 50000"/>
              <a:gd name="adj3" fmla="val 25000"/>
            </a:avLst>
          </a:prstGeom>
          <a:noFill/>
          <a:ln w="76200">
            <a:solidFill>
              <a:schemeClr val="bg2">
                <a:lumMod val="25000"/>
              </a:schemeClr>
            </a:solidFill>
          </a:ln>
        </p:spPr>
        <p:txBody>
          <a:bodyPr wrap="square" rtlCol="0" anchor="ctr">
            <a:spAutoFit/>
          </a:bodyPr>
          <a:lstStyle/>
          <a:p>
            <a:pPr algn="l"/>
            <a:endParaRPr lang="zh-CN" altLang="en-US" sz="1800" b="0" dirty="0">
              <a:ln>
                <a:solidFill>
                  <a:schemeClr val="bg2">
                    <a:lumMod val="50000"/>
                  </a:schemeClr>
                </a:solidFill>
              </a:ln>
              <a:noFill/>
            </a:endParaRPr>
          </a:p>
        </p:txBody>
      </p:sp>
      <p:sp>
        <p:nvSpPr>
          <p:cNvPr id="36" name="文本框 35">
            <a:extLst>
              <a:ext uri="{FF2B5EF4-FFF2-40B4-BE49-F238E27FC236}">
                <a16:creationId xmlns:a16="http://schemas.microsoft.com/office/drawing/2014/main" id="{6525A3EE-9E25-4730-B122-21967E036898}"/>
              </a:ext>
            </a:extLst>
          </p:cNvPr>
          <p:cNvSpPr txBox="1"/>
          <p:nvPr/>
        </p:nvSpPr>
        <p:spPr>
          <a:xfrm>
            <a:off x="9454717" y="4750753"/>
            <a:ext cx="2471531" cy="430374"/>
          </a:xfrm>
          <a:prstGeom prst="rect">
            <a:avLst/>
          </a:prstGeom>
          <a:noFill/>
        </p:spPr>
        <p:txBody>
          <a:bodyPr wrap="square" rtlCol="0">
            <a:spAutoFit/>
          </a:bodyPr>
          <a:lstStyle/>
          <a:p>
            <a:pPr algn="ctr"/>
            <a:r>
              <a:rPr lang="zh-CN" altLang="en-US" sz="2000" b="0" dirty="0">
                <a:solidFill>
                  <a:schemeClr val="accent5">
                    <a:lumMod val="50000"/>
                  </a:schemeClr>
                </a:solidFill>
                <a:latin typeface="微软雅黑" panose="020B0503020204020204" pitchFamily="34" charset="-122"/>
                <a:ea typeface="微软雅黑" panose="020B0503020204020204" pitchFamily="34" charset="-122"/>
              </a:rPr>
              <a:t>三极管的原理</a:t>
            </a:r>
          </a:p>
        </p:txBody>
      </p:sp>
    </p:spTree>
    <p:extLst>
      <p:ext uri="{BB962C8B-B14F-4D97-AF65-F5344CB8AC3E}">
        <p14:creationId xmlns:p14="http://schemas.microsoft.com/office/powerpoint/2010/main" val="2435638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读取数据：</a:t>
            </a:r>
            <a:endParaRPr lang="en-US" altLang="zh-CN" dirty="0"/>
          </a:p>
          <a:p>
            <a:r>
              <a:rPr lang="zh-CN" altLang="en-US" sz="2400" dirty="0"/>
              <a:t> 浮栅层中有电子（存储数据 </a:t>
            </a:r>
            <a:r>
              <a:rPr lang="en-US" altLang="zh-CN" sz="2400" dirty="0"/>
              <a:t>0</a:t>
            </a:r>
            <a:r>
              <a:rPr lang="zh-CN" altLang="en-US" sz="2400" dirty="0"/>
              <a:t>）</a:t>
            </a:r>
            <a:endParaRPr lang="en-US" altLang="zh-CN" sz="2400" dirty="0"/>
          </a:p>
          <a:p>
            <a:r>
              <a:rPr lang="zh-CN" altLang="en-US" sz="2400" dirty="0"/>
              <a:t> 控制极加低压</a:t>
            </a:r>
            <a:endParaRPr lang="en-US" altLang="zh-CN" sz="2400" dirty="0"/>
          </a:p>
          <a:p>
            <a:r>
              <a:rPr lang="zh-CN" altLang="en-US" sz="2400" dirty="0"/>
              <a:t> 浮栅层的电子对靠近隧穿层的电子排斥</a:t>
            </a:r>
            <a:endParaRPr lang="en-US" altLang="zh-CN" sz="2400" dirty="0"/>
          </a:p>
          <a:p>
            <a:r>
              <a:rPr lang="en-US" altLang="zh-CN" sz="2400" dirty="0"/>
              <a:t> </a:t>
            </a:r>
            <a:r>
              <a:rPr lang="zh-CN" altLang="en-US" sz="2400" dirty="0"/>
              <a:t>源极与漏极无法形成电流</a:t>
            </a:r>
            <a:endParaRPr lang="en-US" altLang="zh-CN" sz="2400" dirty="0"/>
          </a:p>
          <a:p>
            <a:r>
              <a:rPr lang="en-US" altLang="zh-CN" sz="2400" dirty="0"/>
              <a:t> </a:t>
            </a:r>
            <a:r>
              <a:rPr lang="zh-CN" altLang="en-US" sz="2400" dirty="0"/>
              <a:t>检测不到电流，读出 </a:t>
            </a:r>
            <a:r>
              <a:rPr lang="en-US" altLang="zh-CN" sz="2400" dirty="0"/>
              <a:t>0</a:t>
            </a:r>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低压</a:t>
            </a:r>
            <a:endParaRPr lang="en-US" altLang="zh-CN"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7264253" y="532764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511203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780875" y="492973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504256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85967" y="487870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782829" y="534675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504534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118658" y="516057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83094" y="503799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826747" y="507579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01088" y="491602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566934" y="527944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806661" y="526879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633679" y="512865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2594" y="486955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057137" y="531953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633679" y="488297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055723" y="486675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79451" y="529636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6" name="文本框 35">
            <a:extLst>
              <a:ext uri="{FF2B5EF4-FFF2-40B4-BE49-F238E27FC236}">
                <a16:creationId xmlns:a16="http://schemas.microsoft.com/office/drawing/2014/main" id="{6525A3EE-9E25-4730-B122-21967E036898}"/>
              </a:ext>
            </a:extLst>
          </p:cNvPr>
          <p:cNvSpPr txBox="1"/>
          <p:nvPr/>
        </p:nvSpPr>
        <p:spPr>
          <a:xfrm>
            <a:off x="9454717" y="4750753"/>
            <a:ext cx="2471531" cy="430374"/>
          </a:xfrm>
          <a:prstGeom prst="rect">
            <a:avLst/>
          </a:prstGeom>
          <a:noFill/>
        </p:spPr>
        <p:txBody>
          <a:bodyPr wrap="square" rtlCol="0">
            <a:spAutoFit/>
          </a:bodyPr>
          <a:lstStyle/>
          <a:p>
            <a:pPr algn="ctr"/>
            <a:r>
              <a:rPr lang="zh-CN" altLang="en-US" sz="2000" b="0" dirty="0">
                <a:solidFill>
                  <a:schemeClr val="accent5">
                    <a:lumMod val="50000"/>
                  </a:schemeClr>
                </a:solidFill>
                <a:latin typeface="微软雅黑" panose="020B0503020204020204" pitchFamily="34" charset="-122"/>
                <a:ea typeface="微软雅黑" panose="020B0503020204020204" pitchFamily="34" charset="-122"/>
              </a:rPr>
              <a:t>无电流检出</a:t>
            </a:r>
          </a:p>
        </p:txBody>
      </p:sp>
      <p:sp>
        <p:nvSpPr>
          <p:cNvPr id="57" name="椭圆 56">
            <a:extLst>
              <a:ext uri="{FF2B5EF4-FFF2-40B4-BE49-F238E27FC236}">
                <a16:creationId xmlns:a16="http://schemas.microsoft.com/office/drawing/2014/main" id="{BFAA6939-46A0-4D8F-8696-8AA13D832C2C}"/>
              </a:ext>
            </a:extLst>
          </p:cNvPr>
          <p:cNvSpPr/>
          <p:nvPr/>
        </p:nvSpPr>
        <p:spPr>
          <a:xfrm>
            <a:off x="6901001"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58" name="椭圆 57">
            <a:extLst>
              <a:ext uri="{FF2B5EF4-FFF2-40B4-BE49-F238E27FC236}">
                <a16:creationId xmlns:a16="http://schemas.microsoft.com/office/drawing/2014/main" id="{9516F184-9D49-4FD9-8700-4955C07359B7}"/>
              </a:ext>
            </a:extLst>
          </p:cNvPr>
          <p:cNvSpPr/>
          <p:nvPr/>
        </p:nvSpPr>
        <p:spPr>
          <a:xfrm>
            <a:off x="7816466" y="370068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0" name="椭圆 59">
            <a:extLst>
              <a:ext uri="{FF2B5EF4-FFF2-40B4-BE49-F238E27FC236}">
                <a16:creationId xmlns:a16="http://schemas.microsoft.com/office/drawing/2014/main" id="{6D4D8CEF-D1C8-4860-B46D-EBF9922B95FC}"/>
              </a:ext>
            </a:extLst>
          </p:cNvPr>
          <p:cNvSpPr/>
          <p:nvPr/>
        </p:nvSpPr>
        <p:spPr>
          <a:xfrm>
            <a:off x="7867118" y="36161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1" name="椭圆 60">
            <a:extLst>
              <a:ext uri="{FF2B5EF4-FFF2-40B4-BE49-F238E27FC236}">
                <a16:creationId xmlns:a16="http://schemas.microsoft.com/office/drawing/2014/main" id="{97986B36-D09A-4D0B-AD75-C8A859B24A54}"/>
              </a:ext>
            </a:extLst>
          </p:cNvPr>
          <p:cNvSpPr/>
          <p:nvPr/>
        </p:nvSpPr>
        <p:spPr>
          <a:xfrm>
            <a:off x="7526060" y="363120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2" name="椭圆 61">
            <a:extLst>
              <a:ext uri="{FF2B5EF4-FFF2-40B4-BE49-F238E27FC236}">
                <a16:creationId xmlns:a16="http://schemas.microsoft.com/office/drawing/2014/main" id="{EBF8A111-C32C-49A9-A38A-8DD3BE5016C2}"/>
              </a:ext>
            </a:extLst>
          </p:cNvPr>
          <p:cNvSpPr/>
          <p:nvPr/>
        </p:nvSpPr>
        <p:spPr>
          <a:xfrm>
            <a:off x="7900060" y="36386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3" name="椭圆 62">
            <a:extLst>
              <a:ext uri="{FF2B5EF4-FFF2-40B4-BE49-F238E27FC236}">
                <a16:creationId xmlns:a16="http://schemas.microsoft.com/office/drawing/2014/main" id="{DED9A12D-5CDE-4EB3-9A36-6809BAC4E5B4}"/>
              </a:ext>
            </a:extLst>
          </p:cNvPr>
          <p:cNvSpPr/>
          <p:nvPr/>
        </p:nvSpPr>
        <p:spPr>
          <a:xfrm>
            <a:off x="6976066" y="37155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4" name="椭圆 63">
            <a:extLst>
              <a:ext uri="{FF2B5EF4-FFF2-40B4-BE49-F238E27FC236}">
                <a16:creationId xmlns:a16="http://schemas.microsoft.com/office/drawing/2014/main" id="{1747D5C7-E436-4E01-B19D-16F6D1015BE8}"/>
              </a:ext>
            </a:extLst>
          </p:cNvPr>
          <p:cNvSpPr/>
          <p:nvPr/>
        </p:nvSpPr>
        <p:spPr>
          <a:xfrm>
            <a:off x="7286261" y="363398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5" name="椭圆 64">
            <a:extLst>
              <a:ext uri="{FF2B5EF4-FFF2-40B4-BE49-F238E27FC236}">
                <a16:creationId xmlns:a16="http://schemas.microsoft.com/office/drawing/2014/main" id="{A6128052-D6E2-4523-840B-8004ECCAE922}"/>
              </a:ext>
            </a:extLst>
          </p:cNvPr>
          <p:cNvSpPr/>
          <p:nvPr/>
        </p:nvSpPr>
        <p:spPr>
          <a:xfrm>
            <a:off x="7230579"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6" name="椭圆 65">
            <a:extLst>
              <a:ext uri="{FF2B5EF4-FFF2-40B4-BE49-F238E27FC236}">
                <a16:creationId xmlns:a16="http://schemas.microsoft.com/office/drawing/2014/main" id="{E0E38019-B7DD-4A6E-AB00-8A0DC95550F6}"/>
              </a:ext>
            </a:extLst>
          </p:cNvPr>
          <p:cNvSpPr/>
          <p:nvPr/>
        </p:nvSpPr>
        <p:spPr>
          <a:xfrm>
            <a:off x="6956683"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7" name="椭圆 66">
            <a:extLst>
              <a:ext uri="{FF2B5EF4-FFF2-40B4-BE49-F238E27FC236}">
                <a16:creationId xmlns:a16="http://schemas.microsoft.com/office/drawing/2014/main" id="{F48FD3AD-51A7-476C-9395-2D55829FD0D0}"/>
              </a:ext>
            </a:extLst>
          </p:cNvPr>
          <p:cNvSpPr/>
          <p:nvPr/>
        </p:nvSpPr>
        <p:spPr>
          <a:xfrm>
            <a:off x="7065790" y="36768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8" name="椭圆 67">
            <a:extLst>
              <a:ext uri="{FF2B5EF4-FFF2-40B4-BE49-F238E27FC236}">
                <a16:creationId xmlns:a16="http://schemas.microsoft.com/office/drawing/2014/main" id="{CBD9C7A5-D3E3-43D2-A2C0-E159059710A5}"/>
              </a:ext>
            </a:extLst>
          </p:cNvPr>
          <p:cNvSpPr/>
          <p:nvPr/>
        </p:nvSpPr>
        <p:spPr>
          <a:xfrm>
            <a:off x="6854223" y="361690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9" name="椭圆 68">
            <a:extLst>
              <a:ext uri="{FF2B5EF4-FFF2-40B4-BE49-F238E27FC236}">
                <a16:creationId xmlns:a16="http://schemas.microsoft.com/office/drawing/2014/main" id="{187C5DDD-6EFF-4EB5-8E4E-19CFA2E47E44}"/>
              </a:ext>
            </a:extLst>
          </p:cNvPr>
          <p:cNvSpPr/>
          <p:nvPr/>
        </p:nvSpPr>
        <p:spPr>
          <a:xfrm>
            <a:off x="7700572" y="37177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0" name="椭圆 69">
            <a:extLst>
              <a:ext uri="{FF2B5EF4-FFF2-40B4-BE49-F238E27FC236}">
                <a16:creationId xmlns:a16="http://schemas.microsoft.com/office/drawing/2014/main" id="{E5E7B800-2633-452F-9E2B-EA5203758091}"/>
              </a:ext>
            </a:extLst>
          </p:cNvPr>
          <p:cNvSpPr/>
          <p:nvPr/>
        </p:nvSpPr>
        <p:spPr>
          <a:xfrm>
            <a:off x="7641498" y="36256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1" name="椭圆 70">
            <a:extLst>
              <a:ext uri="{FF2B5EF4-FFF2-40B4-BE49-F238E27FC236}">
                <a16:creationId xmlns:a16="http://schemas.microsoft.com/office/drawing/2014/main" id="{E5062895-D333-49A6-B181-13F5BD5BE155}"/>
              </a:ext>
            </a:extLst>
          </p:cNvPr>
          <p:cNvSpPr/>
          <p:nvPr/>
        </p:nvSpPr>
        <p:spPr>
          <a:xfrm>
            <a:off x="7581742"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3" name="椭圆 72">
            <a:extLst>
              <a:ext uri="{FF2B5EF4-FFF2-40B4-BE49-F238E27FC236}">
                <a16:creationId xmlns:a16="http://schemas.microsoft.com/office/drawing/2014/main" id="{8110FC89-B03C-4CB8-A1FE-0A89C4E182F8}"/>
              </a:ext>
            </a:extLst>
          </p:cNvPr>
          <p:cNvSpPr/>
          <p:nvPr/>
        </p:nvSpPr>
        <p:spPr>
          <a:xfrm>
            <a:off x="7408293" y="36318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4" name="椭圆 73">
            <a:extLst>
              <a:ext uri="{FF2B5EF4-FFF2-40B4-BE49-F238E27FC236}">
                <a16:creationId xmlns:a16="http://schemas.microsoft.com/office/drawing/2014/main" id="{3D5AD2BE-6203-4C15-8CF9-D41F1885A8D7}"/>
              </a:ext>
            </a:extLst>
          </p:cNvPr>
          <p:cNvSpPr/>
          <p:nvPr/>
        </p:nvSpPr>
        <p:spPr>
          <a:xfrm>
            <a:off x="7401962" y="371017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8" name="椭圆 77">
            <a:extLst>
              <a:ext uri="{FF2B5EF4-FFF2-40B4-BE49-F238E27FC236}">
                <a16:creationId xmlns:a16="http://schemas.microsoft.com/office/drawing/2014/main" id="{AEEB7AB5-979C-4A8B-8DDB-C4A91E459A96}"/>
              </a:ext>
            </a:extLst>
          </p:cNvPr>
          <p:cNvSpPr/>
          <p:nvPr/>
        </p:nvSpPr>
        <p:spPr>
          <a:xfrm>
            <a:off x="7777261"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9" name="椭圆 78">
            <a:extLst>
              <a:ext uri="{FF2B5EF4-FFF2-40B4-BE49-F238E27FC236}">
                <a16:creationId xmlns:a16="http://schemas.microsoft.com/office/drawing/2014/main" id="{536A3A2C-AEA2-4D31-902B-3DFBAE5387E1}"/>
              </a:ext>
            </a:extLst>
          </p:cNvPr>
          <p:cNvSpPr/>
          <p:nvPr/>
        </p:nvSpPr>
        <p:spPr>
          <a:xfrm>
            <a:off x="7144167" y="362782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0" name="椭圆 79">
            <a:extLst>
              <a:ext uri="{FF2B5EF4-FFF2-40B4-BE49-F238E27FC236}">
                <a16:creationId xmlns:a16="http://schemas.microsoft.com/office/drawing/2014/main" id="{02EE6DFD-2970-4F39-A71E-6002EF7F29BC}"/>
              </a:ext>
            </a:extLst>
          </p:cNvPr>
          <p:cNvSpPr/>
          <p:nvPr/>
        </p:nvSpPr>
        <p:spPr>
          <a:xfrm>
            <a:off x="7905214"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cxnSp>
        <p:nvCxnSpPr>
          <p:cNvPr id="81" name="连接符: 肘形 80">
            <a:extLst>
              <a:ext uri="{FF2B5EF4-FFF2-40B4-BE49-F238E27FC236}">
                <a16:creationId xmlns:a16="http://schemas.microsoft.com/office/drawing/2014/main" id="{C40AC65C-94B2-40D5-A532-73FBE733D93D}"/>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82" name="连接符: 肘形 81">
            <a:extLst>
              <a:ext uri="{FF2B5EF4-FFF2-40B4-BE49-F238E27FC236}">
                <a16:creationId xmlns:a16="http://schemas.microsoft.com/office/drawing/2014/main" id="{DD962894-1D45-4C66-A1E3-2F5948406FE7}"/>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sp>
        <p:nvSpPr>
          <p:cNvPr id="83" name="文本框 82">
            <a:extLst>
              <a:ext uri="{FF2B5EF4-FFF2-40B4-BE49-F238E27FC236}">
                <a16:creationId xmlns:a16="http://schemas.microsoft.com/office/drawing/2014/main" id="{DBAA98F5-1305-415D-992D-79C2BA895E00}"/>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50E91A00-FB66-4429-9495-4E80AEF45D0D}"/>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32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t> </a:t>
            </a:r>
            <a:r>
              <a:rPr lang="en-US" altLang="zh-CN" dirty="0"/>
              <a:t>File Systems</a:t>
            </a:r>
            <a:endParaRPr lang="zh-CN" altLang="en-US" dirty="0"/>
          </a:p>
          <a:p>
            <a:r>
              <a:rPr lang="zh-CN" altLang="en-US" dirty="0"/>
              <a:t> </a:t>
            </a:r>
            <a:r>
              <a:rPr lang="en-US" altLang="zh-CN" dirty="0"/>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32670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a:t>
            </a:r>
            <a:r>
              <a:rPr lang="en-US" altLang="zh-CN" sz="2800" b="0" kern="0" dirty="0">
                <a:solidFill>
                  <a:srgbClr val="629DD1">
                    <a:lumMod val="75000"/>
                  </a:srgbClr>
                </a:solidFill>
                <a:latin typeface="微软雅黑" panose="020B0503020204020204" pitchFamily="34" charset="-122"/>
                <a:ea typeface="微软雅黑" panose="020B0503020204020204" pitchFamily="34" charset="-122"/>
              </a:rPr>
              <a:t>File Systems</a:t>
            </a:r>
            <a:endPar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9289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solidFill>
                  <a:schemeClr val="bg1">
                    <a:lumMod val="50000"/>
                  </a:schemeClr>
                </a:solidFill>
              </a:rPr>
              <a:t> 固态硬盘</a:t>
            </a:r>
          </a:p>
          <a:p>
            <a:r>
              <a:rPr lang="zh-CN" altLang="en-US" dirty="0"/>
              <a:t> 机械硬盘</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81109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lang="zh-CN" altLang="en-US" sz="2800" b="0" kern="0" dirty="0">
                <a:solidFill>
                  <a:schemeClr val="accent2">
                    <a:lumMod val="75000"/>
                  </a:schemeClr>
                </a:solidFill>
                <a:latin typeface="微软雅黑" panose="020B0503020204020204" pitchFamily="34" charset="-122"/>
                <a:ea typeface="微软雅黑" panose="020B0503020204020204" pitchFamily="34" charset="-122"/>
              </a:rPr>
              <a:t> 机械硬盘</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2777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altLang="zh-CN" dirty="0"/>
              <a:t>4.5.2 </a:t>
            </a:r>
            <a:r>
              <a:rPr lang="zh-CN" altLang="en-US" dirty="0"/>
              <a:t>机械硬盘</a:t>
            </a:r>
          </a:p>
        </p:txBody>
      </p:sp>
      <p:sp>
        <p:nvSpPr>
          <p:cNvPr id="1536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扇区和簇</a:t>
            </a:r>
          </a:p>
          <a:p>
            <a:pPr eaLnBrk="1" hangingPunct="1"/>
            <a:r>
              <a:rPr lang="zh-CN" altLang="en-US" sz="2800" dirty="0"/>
              <a:t> 分区和卷</a:t>
            </a:r>
          </a:p>
          <a:p>
            <a:pPr eaLnBrk="1" hangingPunct="1"/>
            <a:r>
              <a:rPr lang="zh-CN" altLang="en-US" sz="2800" dirty="0"/>
              <a:t> 分区引导扇区</a:t>
            </a:r>
          </a:p>
          <a:p>
            <a:pPr eaLnBrk="1" hangingPunct="1"/>
            <a:r>
              <a:rPr lang="en-US" altLang="zh-CN" sz="2800" dirty="0"/>
              <a:t> BIOS</a:t>
            </a:r>
            <a:r>
              <a:rPr lang="zh-CN" altLang="en-US" sz="2800" dirty="0"/>
              <a:t>参数块</a:t>
            </a:r>
          </a:p>
          <a:p>
            <a:pPr eaLnBrk="1" hangingPunct="1"/>
            <a:r>
              <a:rPr lang="zh-CN" altLang="en-US" sz="2800" dirty="0"/>
              <a:t> 文件分配表</a:t>
            </a:r>
            <a:r>
              <a:rPr lang="en-US" altLang="zh-CN" sz="2800" dirty="0"/>
              <a:t>FAT</a:t>
            </a:r>
          </a:p>
          <a:p>
            <a:pPr eaLnBrk="1" hangingPunct="1"/>
            <a:r>
              <a:rPr lang="zh-CN" altLang="en-US" sz="2800" dirty="0"/>
              <a:t> 主文件表</a:t>
            </a:r>
            <a:r>
              <a:rPr lang="en-US" altLang="zh-CN" sz="2800" dirty="0"/>
              <a:t>MFT</a:t>
            </a:r>
          </a:p>
          <a:p>
            <a:pPr eaLnBrk="1" hangingPunct="1"/>
            <a:r>
              <a:rPr lang="zh-CN" altLang="en-US" sz="2800" dirty="0"/>
              <a:t> 目录</a:t>
            </a:r>
          </a:p>
          <a:p>
            <a:pPr eaLnBrk="1" hangingPunct="1"/>
            <a:r>
              <a:rPr lang="zh-CN" altLang="en-US" sz="2800" dirty="0"/>
              <a:t> 附加的索引</a:t>
            </a:r>
          </a:p>
        </p:txBody>
      </p:sp>
      <p:graphicFrame>
        <p:nvGraphicFramePr>
          <p:cNvPr id="15364" name="Object 5"/>
          <p:cNvGraphicFramePr>
            <a:graphicFrameLocks noChangeAspect="1"/>
          </p:cNvGraphicFramePr>
          <p:nvPr/>
        </p:nvGraphicFramePr>
        <p:xfrm>
          <a:off x="5715000" y="2590801"/>
          <a:ext cx="4191000" cy="2417763"/>
        </p:xfrm>
        <a:graphic>
          <a:graphicData uri="http://schemas.openxmlformats.org/presentationml/2006/ole">
            <mc:AlternateContent xmlns:mc="http://schemas.openxmlformats.org/markup-compatibility/2006">
              <mc:Choice xmlns:v="urn:schemas-microsoft-com:vml" Requires="v">
                <p:oleObj spid="_x0000_s5169" name="Photo Editor 照片" r:id="rId3" imgW="3467584" imgH="2000000" progId="MSPhotoEd.3">
                  <p:embed/>
                </p:oleObj>
              </mc:Choice>
              <mc:Fallback>
                <p:oleObj name="Photo Editor 照片" r:id="rId3" imgW="3467584" imgH="2000000" progId="MSPhotoEd.3">
                  <p:embed/>
                  <p:pic>
                    <p:nvPicPr>
                      <p:cNvPr id="1536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590801"/>
                        <a:ext cx="4191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92253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dirty="0"/>
              <a:t>扇区</a:t>
            </a:r>
            <a:r>
              <a:rPr lang="en-US" altLang="zh-CN" dirty="0"/>
              <a:t>Sector</a:t>
            </a:r>
            <a:r>
              <a:rPr lang="zh-CN" altLang="en-US" dirty="0"/>
              <a:t>和簇</a:t>
            </a:r>
            <a:r>
              <a:rPr lang="en-US" altLang="zh-CN" dirty="0"/>
              <a:t>Cluster</a:t>
            </a:r>
          </a:p>
        </p:txBody>
      </p:sp>
      <p:sp>
        <p:nvSpPr>
          <p:cNvPr id="163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800" dirty="0"/>
              <a:t> 每个扇区</a:t>
            </a:r>
            <a:r>
              <a:rPr lang="en-US" altLang="zh-CN" sz="2800" dirty="0"/>
              <a:t>512</a:t>
            </a:r>
            <a:r>
              <a:rPr lang="zh-CN" altLang="en-US" sz="2800" dirty="0"/>
              <a:t>字节</a:t>
            </a:r>
          </a:p>
          <a:p>
            <a:pPr eaLnBrk="1" hangingPunct="1">
              <a:lnSpc>
                <a:spcPct val="90000"/>
              </a:lnSpc>
            </a:pPr>
            <a:r>
              <a:rPr lang="zh-CN" altLang="en-US" sz="2800" dirty="0"/>
              <a:t> 若干扇区聚合在一起组成的分配单元构成簇</a:t>
            </a:r>
          </a:p>
          <a:p>
            <a:pPr eaLnBrk="1" hangingPunct="1">
              <a:lnSpc>
                <a:spcPct val="90000"/>
              </a:lnSpc>
            </a:pPr>
            <a:r>
              <a:rPr lang="en-US" altLang="zh-CN" sz="2800" dirty="0"/>
              <a:t> FAT: 16</a:t>
            </a:r>
            <a:r>
              <a:rPr lang="zh-CN" altLang="en-US" sz="2800" dirty="0"/>
              <a:t>位寻址，</a:t>
            </a:r>
            <a:r>
              <a:rPr lang="en-US" altLang="zh-CN" sz="2800" dirty="0"/>
              <a:t>2</a:t>
            </a:r>
            <a:r>
              <a:rPr lang="en-US" altLang="zh-CN" sz="2800" baseline="30000" dirty="0"/>
              <a:t>16</a:t>
            </a:r>
            <a:r>
              <a:rPr lang="zh-CN" altLang="en-US" sz="2800" dirty="0"/>
              <a:t>个簇</a:t>
            </a:r>
            <a:r>
              <a:rPr lang="zh-CN" altLang="en-US" sz="2800" baseline="30000" dirty="0"/>
              <a:t>，</a:t>
            </a:r>
            <a:r>
              <a:rPr lang="zh-CN" altLang="en-US" sz="2800" dirty="0"/>
              <a:t>最大个数</a:t>
            </a:r>
            <a:r>
              <a:rPr lang="en-US" altLang="zh-CN" sz="2800" dirty="0"/>
              <a:t>2</a:t>
            </a:r>
            <a:r>
              <a:rPr lang="en-US" altLang="zh-CN" sz="2800" baseline="30000" dirty="0"/>
              <a:t>16</a:t>
            </a:r>
            <a:r>
              <a:rPr lang="en-US" altLang="zh-CN" sz="2800" dirty="0"/>
              <a:t>×512</a:t>
            </a:r>
            <a:r>
              <a:rPr lang="zh-CN" altLang="en-US" sz="2800" dirty="0"/>
              <a:t>字节＝</a:t>
            </a:r>
            <a:r>
              <a:rPr lang="en-US" altLang="zh-CN" sz="2800" dirty="0"/>
              <a:t>32MB</a:t>
            </a:r>
            <a:r>
              <a:rPr lang="zh-CN" altLang="en-US" sz="2800" dirty="0"/>
              <a:t>，卷最大</a:t>
            </a:r>
            <a:r>
              <a:rPr lang="en-US" altLang="zh-CN" sz="2800" dirty="0"/>
              <a:t>4GB</a:t>
            </a:r>
          </a:p>
          <a:p>
            <a:pPr eaLnBrk="1" hangingPunct="1">
              <a:lnSpc>
                <a:spcPct val="90000"/>
              </a:lnSpc>
            </a:pPr>
            <a:r>
              <a:rPr lang="en-US" altLang="zh-CN" sz="2800" dirty="0"/>
              <a:t> FAT32: 32</a:t>
            </a:r>
            <a:r>
              <a:rPr lang="zh-CN" altLang="en-US" sz="2800" dirty="0"/>
              <a:t>位寻址，最多</a:t>
            </a:r>
            <a:r>
              <a:rPr lang="en-US" altLang="zh-CN" sz="2800" dirty="0"/>
              <a:t>2</a:t>
            </a:r>
            <a:r>
              <a:rPr lang="en-US" altLang="zh-CN" sz="2800" baseline="30000" dirty="0"/>
              <a:t>28</a:t>
            </a:r>
            <a:r>
              <a:rPr lang="zh-CN" altLang="en-US" sz="2800" dirty="0"/>
              <a:t>簇，卷理论可达</a:t>
            </a:r>
            <a:r>
              <a:rPr lang="en-US" altLang="zh-CN" sz="2800" dirty="0"/>
              <a:t>8T</a:t>
            </a:r>
            <a:r>
              <a:rPr lang="zh-CN" altLang="en-US" sz="2800" dirty="0"/>
              <a:t>，实际最大</a:t>
            </a:r>
            <a:r>
              <a:rPr lang="en-US" altLang="zh-CN" sz="2800" dirty="0"/>
              <a:t>32GB</a:t>
            </a:r>
          </a:p>
          <a:p>
            <a:pPr eaLnBrk="1" hangingPunct="1">
              <a:lnSpc>
                <a:spcPct val="90000"/>
              </a:lnSpc>
            </a:pPr>
            <a:r>
              <a:rPr lang="en-US" altLang="zh-CN" sz="2800" dirty="0"/>
              <a:t> NTFS</a:t>
            </a:r>
            <a:r>
              <a:rPr lang="zh-CN" altLang="en-US" sz="2800" dirty="0"/>
              <a:t>：</a:t>
            </a:r>
            <a:r>
              <a:rPr lang="en-US" altLang="zh-CN" sz="2800" dirty="0"/>
              <a:t>64</a:t>
            </a:r>
            <a:r>
              <a:rPr lang="zh-CN" altLang="en-US" sz="2800" dirty="0"/>
              <a:t>位寻址，卷理论最大值</a:t>
            </a:r>
            <a:r>
              <a:rPr lang="en-US" altLang="zh-CN" sz="2800" dirty="0"/>
              <a:t>16EB</a:t>
            </a:r>
            <a:r>
              <a:rPr lang="zh-CN" altLang="en-US" sz="2800" dirty="0"/>
              <a:t>，工业标准卷最大</a:t>
            </a:r>
            <a:r>
              <a:rPr lang="en-US" altLang="zh-CN" sz="2800" dirty="0"/>
              <a:t>2TB</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0" y="5007997"/>
            <a:ext cx="3922486" cy="1777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252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70" y="1496482"/>
            <a:ext cx="3659188"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70" y="983983"/>
            <a:ext cx="36591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745" y="1317625"/>
            <a:ext cx="382905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8932" y="987426"/>
            <a:ext cx="37020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1446" y="4581525"/>
            <a:ext cx="4967287"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2020" y="4229101"/>
            <a:ext cx="37020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459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zh-CN" altLang="en-US"/>
              <a:t>分区引导扇区</a:t>
            </a:r>
          </a:p>
        </p:txBody>
      </p:sp>
      <p:sp>
        <p:nvSpPr>
          <p:cNvPr id="1843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dirty="0"/>
              <a:t> 分区引导扇区：第一个扇区</a:t>
            </a:r>
          </a:p>
          <a:p>
            <a:pPr eaLnBrk="1" hangingPunct="1"/>
            <a:r>
              <a:rPr lang="zh-CN" altLang="en-US" dirty="0"/>
              <a:t> 前</a:t>
            </a:r>
            <a:r>
              <a:rPr lang="en-US" altLang="zh-CN" dirty="0"/>
              <a:t>16</a:t>
            </a:r>
            <a:r>
              <a:rPr lang="zh-CN" altLang="en-US" dirty="0"/>
              <a:t>个字节</a:t>
            </a:r>
          </a:p>
          <a:p>
            <a:pPr eaLnBrk="1" hangingPunct="1">
              <a:buFontTx/>
              <a:buNone/>
            </a:pPr>
            <a:r>
              <a:rPr lang="zh-CN" altLang="en-US" dirty="0"/>
              <a:t>   </a:t>
            </a:r>
            <a:r>
              <a:rPr lang="en-US" altLang="zh-CN" dirty="0"/>
              <a:t>EB 3C 90 4D 53 44 4F 53 35 2E 30 00 02  04 01 00 . &lt; . MSDOS5.0 </a:t>
            </a:r>
            <a:r>
              <a:rPr lang="zh-CN" altLang="en-US" dirty="0"/>
              <a:t>。。。。</a:t>
            </a:r>
          </a:p>
          <a:p>
            <a:pPr eaLnBrk="1" hangingPunct="1"/>
            <a:r>
              <a:rPr lang="en-US" altLang="zh-CN" dirty="0"/>
              <a:t> BIOS BPB</a:t>
            </a:r>
          </a:p>
          <a:p>
            <a:pPr eaLnBrk="1" hangingPunct="1"/>
            <a:r>
              <a:rPr lang="zh-CN" altLang="en-US" dirty="0"/>
              <a:t> 扩展</a:t>
            </a:r>
            <a:r>
              <a:rPr lang="en-US" altLang="zh-CN" dirty="0"/>
              <a:t>BPB</a:t>
            </a:r>
          </a:p>
        </p:txBody>
      </p:sp>
    </p:spTree>
    <p:extLst>
      <p:ext uri="{BB962C8B-B14F-4D97-AF65-F5344CB8AC3E}">
        <p14:creationId xmlns:p14="http://schemas.microsoft.com/office/powerpoint/2010/main" val="3664616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l="14063" t="16667" r="49219" b="11458"/>
          <a:stretch>
            <a:fillRect/>
          </a:stretch>
        </p:blipFill>
        <p:spPr bwMode="auto">
          <a:xfrm>
            <a:off x="3962400" y="381000"/>
            <a:ext cx="41529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8EC61787-4F7F-4B6A-9582-72EA58378557}"/>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6AC1365-F63A-406C-ACEF-E03D34A058EB}"/>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001308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altLang="zh-CN"/>
              <a:t>FAT BPB</a:t>
            </a:r>
            <a:r>
              <a:rPr lang="zh-CN" altLang="en-US"/>
              <a:t>－</a:t>
            </a:r>
            <a:r>
              <a:rPr lang="en-US" altLang="zh-CN"/>
              <a:t>1</a:t>
            </a:r>
          </a:p>
        </p:txBody>
      </p:sp>
      <p:sp>
        <p:nvSpPr>
          <p:cNvPr id="20483" name="Rectangle 3"/>
          <p:cNvSpPr>
            <a:spLocks noGrp="1" noChangeArrowheads="1"/>
          </p:cNvSpPr>
          <p:nvPr>
            <p:ph type="body" sz="quarter" idx="4294967295"/>
          </p:nvPr>
        </p:nvSpPr>
        <p:spPr>
          <a:xfrm>
            <a:off x="1876479" y="1863203"/>
            <a:ext cx="8439041" cy="4213865"/>
          </a:xfrm>
        </p:spPr>
        <p:txBody>
          <a:bodyPr>
            <a:noAutofit/>
          </a:bodyPr>
          <a:lstStyle/>
          <a:p>
            <a:pPr lvl="1" eaLnBrk="1" hangingPunct="1"/>
            <a:r>
              <a:rPr lang="zh-CN" altLang="en-US" sz="2400" dirty="0"/>
              <a:t> 每扇区字节数</a:t>
            </a:r>
          </a:p>
          <a:p>
            <a:pPr lvl="1" eaLnBrk="1" hangingPunct="1"/>
            <a:r>
              <a:rPr lang="zh-CN" altLang="en-US" sz="2400" dirty="0"/>
              <a:t> 每簇扇区数</a:t>
            </a:r>
          </a:p>
          <a:p>
            <a:pPr lvl="1" eaLnBrk="1" hangingPunct="1"/>
            <a:r>
              <a:rPr lang="en-US" altLang="zh-CN" sz="2400" dirty="0"/>
              <a:t> FAT</a:t>
            </a:r>
            <a:r>
              <a:rPr lang="zh-CN" altLang="en-US" sz="2400" dirty="0"/>
              <a:t>表开始前保留的扇区数</a:t>
            </a:r>
          </a:p>
          <a:p>
            <a:pPr lvl="1" eaLnBrk="1" hangingPunct="1"/>
            <a:r>
              <a:rPr lang="en-US" altLang="zh-CN" sz="2400" dirty="0"/>
              <a:t> FAT</a:t>
            </a:r>
            <a:r>
              <a:rPr lang="zh-CN" altLang="en-US" sz="2400" dirty="0"/>
              <a:t>表副本的数量</a:t>
            </a:r>
          </a:p>
          <a:p>
            <a:pPr lvl="1" eaLnBrk="1" hangingPunct="1"/>
            <a:r>
              <a:rPr lang="zh-CN" altLang="en-US" sz="2400" dirty="0"/>
              <a:t> 根目录中项目的最大数量</a:t>
            </a:r>
          </a:p>
          <a:p>
            <a:pPr lvl="1" eaLnBrk="1" hangingPunct="1"/>
            <a:r>
              <a:rPr lang="zh-CN" altLang="en-US" sz="2400" dirty="0"/>
              <a:t> 扇区数量</a:t>
            </a:r>
          </a:p>
          <a:p>
            <a:pPr lvl="1" eaLnBrk="1" hangingPunct="1"/>
            <a:r>
              <a:rPr lang="zh-CN" altLang="en-US" sz="2400" dirty="0"/>
              <a:t> 介质描述符</a:t>
            </a:r>
          </a:p>
          <a:p>
            <a:pPr lvl="1" eaLnBrk="1" hangingPunct="1"/>
            <a:r>
              <a:rPr lang="zh-CN" altLang="en-US" sz="2400" dirty="0"/>
              <a:t> 每个</a:t>
            </a:r>
            <a:r>
              <a:rPr lang="en-US" altLang="zh-CN" sz="2400" dirty="0"/>
              <a:t>FAT</a:t>
            </a:r>
            <a:r>
              <a:rPr lang="zh-CN" altLang="en-US" sz="2400" dirty="0"/>
              <a:t>表的扇区数</a:t>
            </a:r>
          </a:p>
        </p:txBody>
      </p:sp>
    </p:spTree>
    <p:extLst>
      <p:ext uri="{BB962C8B-B14F-4D97-AF65-F5344CB8AC3E}">
        <p14:creationId xmlns:p14="http://schemas.microsoft.com/office/powerpoint/2010/main" val="3614066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idx="4294967295"/>
          </p:nvPr>
        </p:nvSpPr>
        <p:spPr>
          <a:noFill/>
        </p:spPr>
        <p:txBody>
          <a:bodyPr vert="horz" lIns="92075" tIns="46038" rIns="92075" bIns="46038" rtlCol="0" anchor="ctr">
            <a:normAutofit/>
          </a:bodyPr>
          <a:lstStyle/>
          <a:p>
            <a:pPr eaLnBrk="1" hangingPunct="1"/>
            <a:r>
              <a:rPr lang="en-US" altLang="zh-CN"/>
              <a:t>FAT BPB</a:t>
            </a:r>
            <a:r>
              <a:rPr lang="zh-CN" altLang="en-US"/>
              <a:t>－</a:t>
            </a:r>
            <a:r>
              <a:rPr lang="en-US" altLang="zh-CN"/>
              <a:t>2</a:t>
            </a:r>
          </a:p>
        </p:txBody>
      </p:sp>
      <p:sp>
        <p:nvSpPr>
          <p:cNvPr id="21506" name="Rectangle 2"/>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每个磁道的扇区数</a:t>
            </a:r>
          </a:p>
          <a:p>
            <a:pPr eaLnBrk="1" hangingPunct="1"/>
            <a:r>
              <a:rPr lang="zh-CN" altLang="en-US" sz="2800" dirty="0"/>
              <a:t> 扇区总数</a:t>
            </a:r>
          </a:p>
          <a:p>
            <a:pPr eaLnBrk="1" hangingPunct="1"/>
            <a:r>
              <a:rPr lang="zh-CN" altLang="en-US" sz="2800" dirty="0"/>
              <a:t> 驱动器类型</a:t>
            </a:r>
          </a:p>
          <a:p>
            <a:pPr eaLnBrk="1" hangingPunct="1"/>
            <a:r>
              <a:rPr lang="zh-CN" altLang="en-US" sz="2800" dirty="0"/>
              <a:t> 特殊标志</a:t>
            </a:r>
          </a:p>
          <a:p>
            <a:pPr eaLnBrk="1" hangingPunct="1"/>
            <a:r>
              <a:rPr lang="zh-CN" altLang="en-US" sz="2800" dirty="0"/>
              <a:t> 磁盘签名</a:t>
            </a:r>
          </a:p>
          <a:p>
            <a:pPr eaLnBrk="1" hangingPunct="1"/>
            <a:r>
              <a:rPr lang="zh-CN" altLang="en-US" sz="2800" dirty="0"/>
              <a:t> 卷的序列号</a:t>
            </a:r>
          </a:p>
          <a:p>
            <a:pPr eaLnBrk="1" hangingPunct="1"/>
            <a:r>
              <a:rPr lang="zh-CN" altLang="en-US" sz="2800" dirty="0"/>
              <a:t> 传统卷标</a:t>
            </a:r>
          </a:p>
          <a:p>
            <a:pPr eaLnBrk="1" hangingPunct="1"/>
            <a:r>
              <a:rPr lang="zh-CN" altLang="en-US" sz="2800" dirty="0"/>
              <a:t> 文件系统描述符</a:t>
            </a:r>
          </a:p>
        </p:txBody>
      </p:sp>
    </p:spTree>
    <p:extLst>
      <p:ext uri="{BB962C8B-B14F-4D97-AF65-F5344CB8AC3E}">
        <p14:creationId xmlns:p14="http://schemas.microsoft.com/office/powerpoint/2010/main" val="1509318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1</a:t>
            </a:r>
          </a:p>
        </p:txBody>
      </p:sp>
      <p:sp>
        <p:nvSpPr>
          <p:cNvPr id="2253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每扇区的字节数</a:t>
            </a:r>
          </a:p>
          <a:p>
            <a:pPr eaLnBrk="1" hangingPunct="1"/>
            <a:r>
              <a:rPr lang="zh-CN" altLang="en-US" sz="2800" dirty="0"/>
              <a:t> 每簇的扇区数</a:t>
            </a:r>
          </a:p>
          <a:p>
            <a:pPr eaLnBrk="1" hangingPunct="1"/>
            <a:r>
              <a:rPr lang="zh-CN" altLang="en-US" sz="2800" dirty="0"/>
              <a:t> 保留的扇区数</a:t>
            </a:r>
          </a:p>
          <a:p>
            <a:pPr eaLnBrk="1" hangingPunct="1"/>
            <a:r>
              <a:rPr lang="en-US" altLang="zh-CN" sz="2800" dirty="0"/>
              <a:t> FAT</a:t>
            </a:r>
            <a:r>
              <a:rPr lang="zh-CN" altLang="en-US" sz="2800" dirty="0"/>
              <a:t>表的数量</a:t>
            </a:r>
          </a:p>
          <a:p>
            <a:pPr eaLnBrk="1" hangingPunct="1"/>
            <a:r>
              <a:rPr lang="zh-CN" altLang="en-US" sz="2800" dirty="0"/>
              <a:t> 根目录的最大项数</a:t>
            </a:r>
          </a:p>
          <a:p>
            <a:pPr eaLnBrk="1" hangingPunct="1"/>
            <a:r>
              <a:rPr lang="zh-CN" altLang="en-US" sz="2800" dirty="0"/>
              <a:t> 小扇区数</a:t>
            </a:r>
          </a:p>
          <a:p>
            <a:pPr eaLnBrk="1" hangingPunct="1"/>
            <a:r>
              <a:rPr lang="zh-CN" altLang="en-US" sz="2800" dirty="0"/>
              <a:t> 介质描述符</a:t>
            </a:r>
          </a:p>
          <a:p>
            <a:pPr eaLnBrk="1" hangingPunct="1"/>
            <a:r>
              <a:rPr lang="zh-CN" altLang="en-US" sz="2800" dirty="0"/>
              <a:t> 每个</a:t>
            </a:r>
            <a:r>
              <a:rPr lang="en-US" altLang="zh-CN" sz="2800" dirty="0"/>
              <a:t>FAT</a:t>
            </a:r>
            <a:r>
              <a:rPr lang="zh-CN" altLang="en-US" sz="2800" dirty="0"/>
              <a:t>表含有的扇区数（</a:t>
            </a:r>
            <a:r>
              <a:rPr lang="en-US" altLang="zh-CN" sz="2800" dirty="0"/>
              <a:t>00 00</a:t>
            </a:r>
            <a:r>
              <a:rPr lang="zh-CN" altLang="en-US" sz="2800" dirty="0"/>
              <a:t>）</a:t>
            </a:r>
          </a:p>
        </p:txBody>
      </p:sp>
    </p:spTree>
    <p:extLst>
      <p:ext uri="{BB962C8B-B14F-4D97-AF65-F5344CB8AC3E}">
        <p14:creationId xmlns:p14="http://schemas.microsoft.com/office/powerpoint/2010/main" val="4135927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2</a:t>
            </a:r>
          </a:p>
        </p:txBody>
      </p:sp>
      <p:sp>
        <p:nvSpPr>
          <p:cNvPr id="2355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每个磁道的扇区数</a:t>
            </a:r>
          </a:p>
          <a:p>
            <a:pPr eaLnBrk="1" hangingPunct="1"/>
            <a:r>
              <a:rPr lang="zh-CN" altLang="en-US" sz="2800" dirty="0"/>
              <a:t> 隐藏的扇区数</a:t>
            </a:r>
          </a:p>
          <a:p>
            <a:pPr eaLnBrk="1" hangingPunct="1"/>
            <a:r>
              <a:rPr lang="zh-CN" altLang="en-US" sz="2800" dirty="0"/>
              <a:t> 扇区总数</a:t>
            </a:r>
          </a:p>
          <a:p>
            <a:pPr eaLnBrk="1" hangingPunct="1"/>
            <a:r>
              <a:rPr lang="zh-CN" altLang="en-US" sz="2800" dirty="0"/>
              <a:t> 每个</a:t>
            </a:r>
            <a:r>
              <a:rPr lang="en-US" altLang="zh-CN" sz="2800" dirty="0"/>
              <a:t>FAT</a:t>
            </a:r>
            <a:r>
              <a:rPr lang="zh-CN" altLang="en-US" sz="2800" dirty="0"/>
              <a:t>表含有的扇区数</a:t>
            </a:r>
          </a:p>
          <a:p>
            <a:pPr eaLnBrk="1" hangingPunct="1"/>
            <a:r>
              <a:rPr lang="zh-CN" altLang="en-US" sz="2800" dirty="0"/>
              <a:t> 标志位</a:t>
            </a:r>
          </a:p>
          <a:p>
            <a:pPr eaLnBrk="1" hangingPunct="1"/>
            <a:r>
              <a:rPr lang="zh-CN" altLang="en-US" sz="2800" dirty="0"/>
              <a:t> 文件系统版本号</a:t>
            </a:r>
          </a:p>
          <a:p>
            <a:pPr eaLnBrk="1" hangingPunct="1"/>
            <a:r>
              <a:rPr lang="zh-CN" altLang="en-US" sz="2800" dirty="0"/>
              <a:t> 根目录所在簇</a:t>
            </a:r>
          </a:p>
          <a:p>
            <a:pPr eaLnBrk="1" hangingPunct="1"/>
            <a:r>
              <a:rPr lang="zh-CN" altLang="en-US" sz="2800" dirty="0"/>
              <a:t> 文件系统信息扇区</a:t>
            </a:r>
          </a:p>
          <a:p>
            <a:pPr eaLnBrk="1" hangingPunct="1"/>
            <a:endParaRPr lang="en-US" altLang="zh-CN" sz="2800" dirty="0"/>
          </a:p>
        </p:txBody>
      </p:sp>
    </p:spTree>
    <p:extLst>
      <p:ext uri="{BB962C8B-B14F-4D97-AF65-F5344CB8AC3E}">
        <p14:creationId xmlns:p14="http://schemas.microsoft.com/office/powerpoint/2010/main" val="109984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471998" y="2266791"/>
            <a:ext cx="7852379" cy="4406061"/>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Layering: decomposing systems into components with well-defined responsibilities, specifying precise APIs between them (above and below)</a:t>
            </a:r>
          </a:p>
          <a:p>
            <a:pPr lvl="1"/>
            <a:r>
              <a:rPr lang="en-US" altLang="zh-CN" b="0" kern="0" dirty="0"/>
              <a:t> works on top of anything that provides a block interface: hard disk, solid state disk, RAM disk, loopback disk, etc.</a:t>
            </a:r>
          </a:p>
          <a:p>
            <a:pPr lvl="1"/>
            <a:r>
              <a:rPr lang="en-US" altLang="zh-CN" b="0" kern="0" dirty="0"/>
              <a:t>Many different file systems can sit on top of a block device: s6fs, ext2fs, ext4fs, </a:t>
            </a:r>
            <a:r>
              <a:rPr lang="en-US" altLang="zh-CN" b="0" kern="0" dirty="0" err="1"/>
              <a:t>btfs</a:t>
            </a:r>
            <a:r>
              <a:rPr lang="en-US" altLang="zh-CN" b="0" kern="0" dirty="0"/>
              <a:t>, </a:t>
            </a:r>
            <a:r>
              <a:rPr lang="en-US" altLang="zh-CN" b="0" kern="0" dirty="0" err="1"/>
              <a:t>ntfs</a:t>
            </a:r>
            <a:r>
              <a:rPr lang="en-US" altLang="zh-CN" b="0" kern="0" dirty="0"/>
              <a:t>, etc.</a:t>
            </a:r>
          </a:p>
          <a:p>
            <a:r>
              <a:rPr lang="en-US" altLang="zh-CN" b="0" kern="0" dirty="0"/>
              <a:t> Abstraction: defining an API of an underlying resource that is simultaneously simple to use, allows great flexibility in implementation, and can perform well</a:t>
            </a:r>
          </a:p>
          <a:p>
            <a:r>
              <a:rPr lang="en-US" altLang="zh-CN" b="0" kern="0" dirty="0"/>
              <a:t> Names and name resolution: files are resources, directory entries (file names) are the way we name and refer to those resources</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r>
              <a:rPr lang="en-US" altLang="zh-CN" dirty="0"/>
              <a:t>File Systems</a:t>
            </a:r>
            <a:endParaRPr lang="zh-CN" altLang="en-US" dirty="0"/>
          </a:p>
        </p:txBody>
      </p:sp>
      <p:sp>
        <p:nvSpPr>
          <p:cNvPr id="4" name="矩形 3">
            <a:extLst>
              <a:ext uri="{FF2B5EF4-FFF2-40B4-BE49-F238E27FC236}">
                <a16:creationId xmlns:a16="http://schemas.microsoft.com/office/drawing/2014/main" id="{75878F08-61A5-4F5C-B3A1-C8FC3CBD079D}"/>
              </a:ext>
            </a:extLst>
          </p:cNvPr>
          <p:cNvSpPr/>
          <p:nvPr/>
        </p:nvSpPr>
        <p:spPr>
          <a:xfrm>
            <a:off x="838200" y="974856"/>
            <a:ext cx="9433213" cy="941155"/>
          </a:xfrm>
          <a:prstGeom prst="rect">
            <a:avLst/>
          </a:prstGeom>
        </p:spPr>
        <p:txBody>
          <a:bodyPr wrap="square">
            <a:spAutoFit/>
          </a:bodyPr>
          <a:lstStyle/>
          <a:p>
            <a:pPr algn="l"/>
            <a:r>
              <a:rPr lang="zh-CN" altLang="en-US" sz="2400" b="0" dirty="0">
                <a:solidFill>
                  <a:schemeClr val="bg2">
                    <a:lumMod val="25000"/>
                  </a:schemeClr>
                </a:solidFill>
                <a:latin typeface="微软雅黑" panose="020B0503020204020204" pitchFamily="34" charset="-122"/>
                <a:ea typeface="微软雅黑" panose="020B0503020204020204" pitchFamily="34" charset="-122"/>
              </a:rPr>
              <a:t>操作系统用于明确存储设备（磁盘、基于</a:t>
            </a:r>
            <a:r>
              <a:rPr lang="en-US" altLang="zh-CN" sz="2400" b="0" dirty="0">
                <a:solidFill>
                  <a:schemeClr val="bg2">
                    <a:lumMod val="25000"/>
                  </a:schemeClr>
                </a:solidFill>
                <a:latin typeface="微软雅黑" panose="020B0503020204020204" pitchFamily="34" charset="-122"/>
                <a:ea typeface="微软雅黑" panose="020B0503020204020204" pitchFamily="34" charset="-122"/>
              </a:rPr>
              <a:t>NAND Flash</a:t>
            </a:r>
            <a:r>
              <a:rPr lang="zh-CN" altLang="en-US" sz="2400" b="0" dirty="0">
                <a:solidFill>
                  <a:schemeClr val="bg2">
                    <a:lumMod val="25000"/>
                  </a:schemeClr>
                </a:solidFill>
                <a:latin typeface="微软雅黑" panose="020B0503020204020204" pitchFamily="34" charset="-122"/>
                <a:ea typeface="微软雅黑" panose="020B0503020204020204" pitchFamily="34" charset="-122"/>
              </a:rPr>
              <a:t>的固态硬盘）或分区上的文件的方法和数据结构；即在存储设备上组织文件的方法。</a:t>
            </a:r>
          </a:p>
        </p:txBody>
      </p:sp>
      <p:sp>
        <p:nvSpPr>
          <p:cNvPr id="5" name="矩形 4">
            <a:extLst>
              <a:ext uri="{FF2B5EF4-FFF2-40B4-BE49-F238E27FC236}">
                <a16:creationId xmlns:a16="http://schemas.microsoft.com/office/drawing/2014/main" id="{BB60AC11-1C54-49D6-9251-8096427790FC}"/>
              </a:ext>
            </a:extLst>
          </p:cNvPr>
          <p:cNvSpPr/>
          <p:nvPr/>
        </p:nvSpPr>
        <p:spPr>
          <a:xfrm>
            <a:off x="8629179" y="2266791"/>
            <a:ext cx="3371376" cy="395749"/>
          </a:xfrm>
          <a:prstGeom prst="rect">
            <a:avLst/>
          </a:prstGeom>
          <a:solidFill>
            <a:schemeClr val="tx2">
              <a:lumMod val="60000"/>
              <a:lumOff val="40000"/>
            </a:schemeClr>
          </a:solidFill>
          <a:ln>
            <a:solidFill>
              <a:schemeClr val="bg2">
                <a:lumMod val="75000"/>
              </a:schemeClr>
            </a:solidFill>
          </a:ln>
        </p:spPr>
        <p:txBody>
          <a:bodyPr rtlCol="0" anchor="ctr">
            <a:spAutoFit/>
          </a:bodyPr>
          <a:lstStyle/>
          <a:p>
            <a:r>
              <a:rPr lang="en-US" altLang="zh-CN" sz="1800" b="0" dirty="0" err="1">
                <a:solidFill>
                  <a:schemeClr val="accent6">
                    <a:lumMod val="20000"/>
                    <a:lumOff val="80000"/>
                  </a:schemeClr>
                </a:solidFill>
                <a:latin typeface="Arial" panose="020B0604020202020204" pitchFamily="34" charset="0"/>
                <a:cs typeface="Arial" panose="020B0604020202020204" pitchFamily="34" charset="0"/>
              </a:rPr>
              <a:t>userspace</a:t>
            </a:r>
            <a:r>
              <a:rPr lang="en-US" altLang="zh-CN" sz="1800" b="0" dirty="0">
                <a:solidFill>
                  <a:schemeClr val="accent6">
                    <a:lumMod val="20000"/>
                    <a:lumOff val="80000"/>
                  </a:schemeClr>
                </a:solidFill>
                <a:latin typeface="Arial" panose="020B0604020202020204" pitchFamily="34" charset="0"/>
                <a:cs typeface="Arial" panose="020B0604020202020204" pitchFamily="34" charset="0"/>
              </a:rPr>
              <a:t> processes</a:t>
            </a:r>
            <a:endParaRPr lang="zh-CN" altLang="en-US" sz="1800" b="0" dirty="0">
              <a:solidFill>
                <a:schemeClr val="accent6">
                  <a:lumMod val="20000"/>
                  <a:lumOff val="80000"/>
                </a:schemeClr>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A4AB8656-DF51-44D8-A1FB-2CCD90835C73}"/>
              </a:ext>
            </a:extLst>
          </p:cNvPr>
          <p:cNvSpPr/>
          <p:nvPr/>
        </p:nvSpPr>
        <p:spPr>
          <a:xfrm>
            <a:off x="8629178" y="3090506"/>
            <a:ext cx="3371377" cy="395749"/>
          </a:xfrm>
          <a:prstGeom prst="rect">
            <a:avLst/>
          </a:prstGeom>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operating system</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B36DCAA9-8970-4FF6-8058-57A347D73F1F}"/>
              </a:ext>
            </a:extLst>
          </p:cNvPr>
          <p:cNvSpPr/>
          <p:nvPr/>
        </p:nvSpPr>
        <p:spPr>
          <a:xfrm>
            <a:off x="8629177" y="3914990"/>
            <a:ext cx="3371378" cy="394210"/>
          </a:xfrm>
          <a:prstGeom prst="rect">
            <a:avLst/>
          </a:prstGeom>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file system (ext4fs, s6fs, </a:t>
            </a:r>
            <a:r>
              <a:rPr lang="en-US" altLang="zh-CN" sz="1800" b="0" dirty="0" err="1">
                <a:solidFill>
                  <a:schemeClr val="accent1">
                    <a:lumMod val="75000"/>
                  </a:schemeClr>
                </a:solidFill>
                <a:latin typeface="Arial" panose="020B0604020202020204" pitchFamily="34" charset="0"/>
                <a:cs typeface="Arial" panose="020B0604020202020204" pitchFamily="34" charset="0"/>
              </a:rPr>
              <a:t>ntfs</a:t>
            </a:r>
            <a:r>
              <a:rPr lang="en-US" altLang="zh-CN" sz="1800" b="0" dirty="0">
                <a:solidFill>
                  <a:schemeClr val="accent1">
                    <a:lumMod val="75000"/>
                  </a:schemeClr>
                </a:solidFill>
                <a:latin typeface="Arial" panose="020B0604020202020204" pitchFamily="34" charset="0"/>
                <a:cs typeface="Arial" panose="020B0604020202020204" pitchFamily="34" charset="0"/>
              </a:rPr>
              <a:t>)</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60682949-0594-4290-80D3-F7A11A2E4053}"/>
              </a:ext>
            </a:extLst>
          </p:cNvPr>
          <p:cNvSpPr/>
          <p:nvPr/>
        </p:nvSpPr>
        <p:spPr>
          <a:xfrm>
            <a:off x="8629177" y="4737935"/>
            <a:ext cx="3371378" cy="394210"/>
          </a:xfrm>
          <a:prstGeom prst="rect">
            <a:avLst/>
          </a:prstGeom>
          <a:solidFill>
            <a:schemeClr val="accent4">
              <a:lumMod val="60000"/>
              <a:lumOff val="40000"/>
            </a:schemeClr>
          </a:solidFill>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device driver (SATA, iSCSI)</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480D5F39-6324-4929-BF8D-5FBBBD84D5B5}"/>
              </a:ext>
            </a:extLst>
          </p:cNvPr>
          <p:cNvSpPr/>
          <p:nvPr/>
        </p:nvSpPr>
        <p:spPr>
          <a:xfrm>
            <a:off x="8629176" y="5560880"/>
            <a:ext cx="3371379" cy="394210"/>
          </a:xfrm>
          <a:prstGeom prst="rect">
            <a:avLst/>
          </a:prstGeom>
          <a:solidFill>
            <a:schemeClr val="bg2">
              <a:lumMod val="25000"/>
            </a:schemeClr>
          </a:solidFill>
          <a:ln>
            <a:solidFill>
              <a:schemeClr val="bg2">
                <a:lumMod val="75000"/>
              </a:schemeClr>
            </a:solidFill>
          </a:ln>
        </p:spPr>
        <p:txBody>
          <a:bodyPr rtlCol="0" anchor="ctr">
            <a:spAutoFit/>
          </a:bodyPr>
          <a:lstStyle/>
          <a:p>
            <a:r>
              <a:rPr lang="en-US" altLang="zh-CN" sz="1800" b="0" dirty="0">
                <a:solidFill>
                  <a:schemeClr val="accent6">
                    <a:lumMod val="20000"/>
                    <a:lumOff val="80000"/>
                  </a:schemeClr>
                </a:solidFill>
                <a:latin typeface="Arial" panose="020B0604020202020204" pitchFamily="34" charset="0"/>
                <a:cs typeface="Arial" panose="020B0604020202020204" pitchFamily="34" charset="0"/>
              </a:rPr>
              <a:t>hardware (PCI-E, DMA, RDMA)</a:t>
            </a:r>
            <a:endParaRPr lang="zh-CN" altLang="en-US" sz="1800" b="0" dirty="0">
              <a:solidFill>
                <a:schemeClr val="accent6">
                  <a:lumMod val="20000"/>
                  <a:lumOff val="80000"/>
                </a:schemeClr>
              </a:solidFill>
              <a:latin typeface="Arial" panose="020B0604020202020204" pitchFamily="34" charset="0"/>
              <a:cs typeface="Arial" panose="020B0604020202020204" pitchFamily="34" charset="0"/>
            </a:endParaRPr>
          </a:p>
        </p:txBody>
      </p:sp>
      <p:cxnSp>
        <p:nvCxnSpPr>
          <p:cNvPr id="11" name="直接箭头连接符 10">
            <a:extLst>
              <a:ext uri="{FF2B5EF4-FFF2-40B4-BE49-F238E27FC236}">
                <a16:creationId xmlns:a16="http://schemas.microsoft.com/office/drawing/2014/main" id="{3DCC5EE5-3512-4F3D-A821-FD6ECF49E6C0}"/>
              </a:ext>
            </a:extLst>
          </p:cNvPr>
          <p:cNvCxnSpPr>
            <a:stCxn id="5" idx="2"/>
            <a:endCxn id="6" idx="0"/>
          </p:cNvCxnSpPr>
          <p:nvPr/>
        </p:nvCxnSpPr>
        <p:spPr>
          <a:xfrm>
            <a:off x="10314867" y="2662540"/>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2" name="直接箭头连接符 11">
            <a:extLst>
              <a:ext uri="{FF2B5EF4-FFF2-40B4-BE49-F238E27FC236}">
                <a16:creationId xmlns:a16="http://schemas.microsoft.com/office/drawing/2014/main" id="{014DCAE0-C69C-480E-B3D0-7CBB2FFF9377}"/>
              </a:ext>
            </a:extLst>
          </p:cNvPr>
          <p:cNvCxnSpPr/>
          <p:nvPr/>
        </p:nvCxnSpPr>
        <p:spPr>
          <a:xfrm>
            <a:off x="10315655" y="3487024"/>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3" name="直接箭头连接符 12">
            <a:extLst>
              <a:ext uri="{FF2B5EF4-FFF2-40B4-BE49-F238E27FC236}">
                <a16:creationId xmlns:a16="http://schemas.microsoft.com/office/drawing/2014/main" id="{DB53D389-10ED-4B4C-A6C3-DAC16F3C8E2C}"/>
              </a:ext>
            </a:extLst>
          </p:cNvPr>
          <p:cNvCxnSpPr/>
          <p:nvPr/>
        </p:nvCxnSpPr>
        <p:spPr>
          <a:xfrm>
            <a:off x="10314867" y="4309200"/>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4" name="直接箭头连接符 13">
            <a:extLst>
              <a:ext uri="{FF2B5EF4-FFF2-40B4-BE49-F238E27FC236}">
                <a16:creationId xmlns:a16="http://schemas.microsoft.com/office/drawing/2014/main" id="{CD39C262-1E4C-4923-8043-E516AEF12315}"/>
              </a:ext>
            </a:extLst>
          </p:cNvPr>
          <p:cNvCxnSpPr/>
          <p:nvPr/>
        </p:nvCxnSpPr>
        <p:spPr>
          <a:xfrm>
            <a:off x="10308886" y="5132145"/>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sp>
        <p:nvSpPr>
          <p:cNvPr id="15" name="文本框 14">
            <a:extLst>
              <a:ext uri="{FF2B5EF4-FFF2-40B4-BE49-F238E27FC236}">
                <a16:creationId xmlns:a16="http://schemas.microsoft.com/office/drawing/2014/main" id="{1D002A38-9D69-4275-AF84-7381CF118E87}"/>
              </a:ext>
            </a:extLst>
          </p:cNvPr>
          <p:cNvSpPr txBox="1"/>
          <p:nvPr/>
        </p:nvSpPr>
        <p:spPr>
          <a:xfrm>
            <a:off x="10315655" y="2718175"/>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system calls</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文本框 15">
            <a:extLst>
              <a:ext uri="{FF2B5EF4-FFF2-40B4-BE49-F238E27FC236}">
                <a16:creationId xmlns:a16="http://schemas.microsoft.com/office/drawing/2014/main" id="{D3D2B98B-2E1D-4334-8748-D53A870B9E8F}"/>
              </a:ext>
            </a:extLst>
          </p:cNvPr>
          <p:cNvSpPr txBox="1"/>
          <p:nvPr/>
        </p:nvSpPr>
        <p:spPr>
          <a:xfrm>
            <a:off x="10315655" y="3563441"/>
            <a:ext cx="1723002" cy="295145"/>
          </a:xfrm>
          <a:prstGeom prst="rect">
            <a:avLst/>
          </a:prstGeom>
          <a:noFill/>
          <a:ln>
            <a:noFill/>
          </a:ln>
        </p:spPr>
        <p:txBody>
          <a:bodyPr wrap="square" rtlCol="0">
            <a:spAutoFit/>
          </a:bodyPr>
          <a:lstStyle/>
          <a:p>
            <a:pPr algn="l"/>
            <a:r>
              <a:rPr lang="en-US" altLang="zh-CN" sz="1200" b="0" dirty="0" err="1">
                <a:solidFill>
                  <a:srgbClr val="002060"/>
                </a:solidFill>
                <a:latin typeface="Arial" panose="020B0604020202020204" pitchFamily="34" charset="0"/>
                <a:ea typeface="微软雅黑" panose="020B0503020204020204" pitchFamily="34" charset="-122"/>
                <a:cs typeface="Arial" panose="020B0604020202020204" pitchFamily="34" charset="0"/>
              </a:rPr>
              <a:t>vnode</a:t>
            </a:r>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文本框 16">
            <a:extLst>
              <a:ext uri="{FF2B5EF4-FFF2-40B4-BE49-F238E27FC236}">
                <a16:creationId xmlns:a16="http://schemas.microsoft.com/office/drawing/2014/main" id="{62E8DD85-594B-472A-9BE9-9FCEBDE335A9}"/>
              </a:ext>
            </a:extLst>
          </p:cNvPr>
          <p:cNvSpPr txBox="1"/>
          <p:nvPr/>
        </p:nvSpPr>
        <p:spPr>
          <a:xfrm>
            <a:off x="10315655" y="4375610"/>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block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17">
            <a:extLst>
              <a:ext uri="{FF2B5EF4-FFF2-40B4-BE49-F238E27FC236}">
                <a16:creationId xmlns:a16="http://schemas.microsoft.com/office/drawing/2014/main" id="{ABB533BC-2E69-4ECF-9841-5A792BE624A4}"/>
              </a:ext>
            </a:extLst>
          </p:cNvPr>
          <p:cNvSpPr txBox="1"/>
          <p:nvPr/>
        </p:nvSpPr>
        <p:spPr>
          <a:xfrm>
            <a:off x="10315655" y="5204178"/>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hardware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18">
            <a:extLst>
              <a:ext uri="{FF2B5EF4-FFF2-40B4-BE49-F238E27FC236}">
                <a16:creationId xmlns:a16="http://schemas.microsoft.com/office/drawing/2014/main" id="{0F237C7F-BFD2-4726-8748-930560BEAD1A}"/>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4.1.1 File Systems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4435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3</a:t>
            </a:r>
          </a:p>
        </p:txBody>
      </p:sp>
      <p:sp>
        <p:nvSpPr>
          <p:cNvPr id="2457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引导扇区备份</a:t>
            </a:r>
          </a:p>
          <a:p>
            <a:pPr eaLnBrk="1" hangingPunct="1"/>
            <a:r>
              <a:rPr lang="zh-CN" altLang="en-US" sz="2800" dirty="0"/>
              <a:t> 保留域</a:t>
            </a:r>
          </a:p>
          <a:p>
            <a:pPr eaLnBrk="1" hangingPunct="1"/>
            <a:r>
              <a:rPr lang="zh-CN" altLang="en-US" sz="2800" dirty="0"/>
              <a:t> 驱动器类型</a:t>
            </a:r>
          </a:p>
          <a:p>
            <a:pPr eaLnBrk="1" hangingPunct="1"/>
            <a:r>
              <a:rPr lang="zh-CN" altLang="en-US" sz="2800" dirty="0"/>
              <a:t> 特殊标志</a:t>
            </a:r>
          </a:p>
          <a:p>
            <a:pPr eaLnBrk="1" hangingPunct="1"/>
            <a:r>
              <a:rPr lang="zh-CN" altLang="en-US" sz="2800" dirty="0"/>
              <a:t> 签名</a:t>
            </a:r>
          </a:p>
          <a:p>
            <a:pPr eaLnBrk="1" hangingPunct="1"/>
            <a:r>
              <a:rPr lang="zh-CN" altLang="en-US" sz="2800" dirty="0"/>
              <a:t> 卷序列号</a:t>
            </a:r>
          </a:p>
          <a:p>
            <a:pPr eaLnBrk="1" hangingPunct="1"/>
            <a:r>
              <a:rPr lang="zh-CN" altLang="en-US" sz="2800" dirty="0"/>
              <a:t> 卷标</a:t>
            </a:r>
          </a:p>
          <a:p>
            <a:pPr eaLnBrk="1" hangingPunct="1"/>
            <a:r>
              <a:rPr lang="zh-CN" altLang="en-US" sz="2800" dirty="0"/>
              <a:t> 文件系统</a:t>
            </a:r>
          </a:p>
        </p:txBody>
      </p:sp>
    </p:spTree>
    <p:extLst>
      <p:ext uri="{BB962C8B-B14F-4D97-AF65-F5344CB8AC3E}">
        <p14:creationId xmlns:p14="http://schemas.microsoft.com/office/powerpoint/2010/main" val="2197608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en-US" altLang="zh-CN"/>
              <a:t>FAT</a:t>
            </a:r>
            <a:r>
              <a:rPr lang="zh-CN" altLang="en-US"/>
              <a:t>结构</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73" y="1813923"/>
            <a:ext cx="77628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224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a:t>FAT</a:t>
            </a:r>
            <a:r>
              <a:rPr lang="zh-CN" altLang="en-US"/>
              <a:t>表结构</a:t>
            </a:r>
          </a:p>
        </p:txBody>
      </p:sp>
      <p:sp>
        <p:nvSpPr>
          <p:cNvPr id="26627" name="Rectangle 3"/>
          <p:cNvSpPr>
            <a:spLocks noGrp="1" noChangeArrowheads="1"/>
          </p:cNvSpPr>
          <p:nvPr>
            <p:ph type="body" sz="quarter" idx="4294967295"/>
          </p:nvPr>
        </p:nvSpPr>
        <p:spPr>
          <a:xfrm>
            <a:off x="1876479" y="1863203"/>
            <a:ext cx="8439041" cy="4213865"/>
          </a:xfrm>
        </p:spPr>
        <p:txBody>
          <a:bodyPr>
            <a:normAutofit lnSpcReduction="10000"/>
          </a:bodyPr>
          <a:lstStyle/>
          <a:p>
            <a:pPr eaLnBrk="1" hangingPunct="1">
              <a:lnSpc>
                <a:spcPct val="90000"/>
              </a:lnSpc>
            </a:pPr>
            <a:r>
              <a:rPr lang="zh-CN" altLang="en-US" sz="2400" dirty="0"/>
              <a:t> 文件分配表</a:t>
            </a:r>
            <a:r>
              <a:rPr lang="en-US" altLang="zh-CN" sz="2400" dirty="0"/>
              <a:t>FAT</a:t>
            </a:r>
          </a:p>
          <a:p>
            <a:pPr eaLnBrk="1" hangingPunct="1">
              <a:lnSpc>
                <a:spcPct val="90000"/>
              </a:lnSpc>
            </a:pPr>
            <a:r>
              <a:rPr lang="en-US" altLang="zh-CN" sz="2400" dirty="0"/>
              <a:t> FAT</a:t>
            </a:r>
            <a:r>
              <a:rPr lang="zh-CN" altLang="en-US" sz="2400" dirty="0"/>
              <a:t>描述了卷中文件的布局和结构</a:t>
            </a:r>
          </a:p>
          <a:p>
            <a:pPr eaLnBrk="1" hangingPunct="1">
              <a:lnSpc>
                <a:spcPct val="90000"/>
              </a:lnSpc>
            </a:pPr>
            <a:r>
              <a:rPr lang="en-US" altLang="zh-CN" sz="2400" dirty="0"/>
              <a:t> FAT16</a:t>
            </a:r>
            <a:r>
              <a:rPr lang="zh-CN" altLang="en-US" sz="2400" dirty="0"/>
              <a:t>用</a:t>
            </a:r>
            <a:r>
              <a:rPr lang="en-US" altLang="zh-CN" sz="2400" dirty="0"/>
              <a:t>2</a:t>
            </a:r>
            <a:r>
              <a:rPr lang="zh-CN" altLang="en-US" sz="2400" dirty="0"/>
              <a:t>字节映射分区上的每个簇</a:t>
            </a:r>
            <a:r>
              <a:rPr lang="en-US" altLang="zh-CN" sz="2400" dirty="0">
                <a:latin typeface="Times New Roman" panose="02020603050405020304" pitchFamily="18" charset="0"/>
              </a:rPr>
              <a:t>—</a:t>
            </a:r>
            <a:r>
              <a:rPr lang="en-US" altLang="zh-CN" sz="2400" dirty="0"/>
              <a:t>16</a:t>
            </a:r>
            <a:r>
              <a:rPr lang="zh-CN" altLang="en-US" sz="2400" dirty="0"/>
              <a:t>位寻址</a:t>
            </a:r>
          </a:p>
          <a:p>
            <a:pPr eaLnBrk="1" hangingPunct="1">
              <a:lnSpc>
                <a:spcPct val="90000"/>
              </a:lnSpc>
              <a:buFontTx/>
              <a:buNone/>
            </a:pPr>
            <a:r>
              <a:rPr lang="zh-CN" altLang="en-US" sz="2400" dirty="0"/>
              <a:t>    </a:t>
            </a:r>
            <a:r>
              <a:rPr lang="en-US" altLang="zh-CN" sz="2400" dirty="0"/>
              <a:t>F8FF FFFF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p>
          <a:p>
            <a:pPr eaLnBrk="1" hangingPunct="1">
              <a:lnSpc>
                <a:spcPct val="90000"/>
              </a:lnSpc>
              <a:buFontTx/>
              <a:buNone/>
            </a:pPr>
            <a:r>
              <a:rPr lang="en-US" altLang="zh-CN" sz="2400" dirty="0"/>
              <a:t>    0900 FFF 0B00 FFFF 0D00 FFFF 0F00 FFFF</a:t>
            </a:r>
          </a:p>
          <a:p>
            <a:pPr eaLnBrk="1" hangingPunct="1">
              <a:lnSpc>
                <a:spcPct val="90000"/>
              </a:lnSpc>
              <a:buFontTx/>
              <a:buNone/>
            </a:pPr>
            <a:r>
              <a:rPr lang="en-US" altLang="zh-CN" sz="2400" dirty="0"/>
              <a:t>    1100 1200 1300 FFFF</a:t>
            </a:r>
          </a:p>
          <a:p>
            <a:pPr eaLnBrk="1" hangingPunct="1">
              <a:lnSpc>
                <a:spcPct val="90000"/>
              </a:lnSpc>
              <a:buFontTx/>
              <a:buNone/>
            </a:pPr>
            <a:r>
              <a:rPr lang="en-US" altLang="zh-CN" sz="2400" dirty="0"/>
              <a:t>  2</a:t>
            </a:r>
            <a:r>
              <a:rPr lang="zh-CN" altLang="en-US" sz="2400" dirty="0"/>
              <a:t>字节为一项，表示一个簇号</a:t>
            </a:r>
          </a:p>
          <a:p>
            <a:pPr eaLnBrk="1" hangingPunct="1">
              <a:lnSpc>
                <a:spcPct val="90000"/>
              </a:lnSpc>
              <a:buFontTx/>
              <a:buNone/>
            </a:pPr>
            <a:r>
              <a:rPr lang="zh-CN" altLang="en-US" sz="2400" dirty="0"/>
              <a:t>  </a:t>
            </a:r>
            <a:r>
              <a:rPr lang="en-US" altLang="zh-CN" sz="2400" dirty="0"/>
              <a:t>FFFF    </a:t>
            </a:r>
            <a:r>
              <a:rPr lang="zh-CN" altLang="en-US" sz="2400" dirty="0"/>
              <a:t>文件的结尾</a:t>
            </a:r>
          </a:p>
          <a:p>
            <a:pPr eaLnBrk="1" hangingPunct="1">
              <a:lnSpc>
                <a:spcPct val="90000"/>
              </a:lnSpc>
              <a:buFontTx/>
              <a:buNone/>
            </a:pPr>
            <a:r>
              <a:rPr lang="zh-CN" altLang="en-US" sz="2400" dirty="0"/>
              <a:t>  </a:t>
            </a:r>
            <a:r>
              <a:rPr lang="en-US" altLang="zh-CN" sz="2400" dirty="0"/>
              <a:t>FFF8    </a:t>
            </a:r>
            <a:r>
              <a:rPr lang="zh-CN" altLang="en-US" sz="2400" dirty="0"/>
              <a:t>坏簇</a:t>
            </a:r>
          </a:p>
          <a:p>
            <a:pPr eaLnBrk="1" hangingPunct="1">
              <a:lnSpc>
                <a:spcPct val="90000"/>
              </a:lnSpc>
              <a:buFontTx/>
              <a:buNone/>
            </a:pPr>
            <a:r>
              <a:rPr lang="zh-CN" altLang="en-US" sz="2400" dirty="0"/>
              <a:t>  </a:t>
            </a:r>
            <a:r>
              <a:rPr lang="en-US" altLang="zh-CN" sz="2400" dirty="0"/>
              <a:t>FFF5   </a:t>
            </a:r>
            <a:r>
              <a:rPr lang="zh-CN" altLang="en-US" sz="2400" dirty="0"/>
              <a:t>保留簇</a:t>
            </a:r>
          </a:p>
        </p:txBody>
      </p:sp>
    </p:spTree>
    <p:extLst>
      <p:ext uri="{BB962C8B-B14F-4D97-AF65-F5344CB8AC3E}">
        <p14:creationId xmlns:p14="http://schemas.microsoft.com/office/powerpoint/2010/main" val="2513158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B40D-AF18-4E8B-80F8-2A4E8F2943A5}"/>
              </a:ext>
            </a:extLst>
          </p:cNvPr>
          <p:cNvSpPr>
            <a:spLocks noGrp="1"/>
          </p:cNvSpPr>
          <p:nvPr>
            <p:ph type="title" idx="4294967295"/>
          </p:nvPr>
        </p:nvSpPr>
        <p:spPr/>
        <p:txBody>
          <a:bodyPr/>
          <a:lstStyle/>
          <a:p>
            <a:endParaRPr lang="zh-CN" altLang="en-US"/>
          </a:p>
        </p:txBody>
      </p:sp>
      <p:sp>
        <p:nvSpPr>
          <p:cNvPr id="27650" name="Rectangle 2"/>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en-US" altLang="zh-CN" sz="2400" dirty="0"/>
              <a:t> FAT32</a:t>
            </a:r>
            <a:r>
              <a:rPr lang="zh-CN" altLang="en-US" sz="2400" dirty="0"/>
              <a:t>簇映射</a:t>
            </a:r>
          </a:p>
          <a:p>
            <a:pPr eaLnBrk="1" hangingPunct="1">
              <a:lnSpc>
                <a:spcPct val="90000"/>
              </a:lnSpc>
            </a:pPr>
            <a:r>
              <a:rPr lang="zh-CN" altLang="en-US" sz="2400" dirty="0"/>
              <a:t> 每项四个字节</a:t>
            </a:r>
          </a:p>
          <a:p>
            <a:pPr eaLnBrk="1" hangingPunct="1">
              <a:lnSpc>
                <a:spcPct val="90000"/>
              </a:lnSpc>
            </a:pPr>
            <a:r>
              <a:rPr lang="en-US" altLang="zh-CN" sz="2400" dirty="0"/>
              <a:t> F7FFFFFF FFFFFFFF FFFFFF0F </a:t>
            </a:r>
            <a:r>
              <a:rPr lang="en-US" altLang="zh-CN" sz="2400" dirty="0" err="1"/>
              <a:t>FFFFFF0F</a:t>
            </a:r>
            <a:endParaRPr lang="en-US" altLang="zh-CN" sz="2400" dirty="0"/>
          </a:p>
          <a:p>
            <a:pPr eaLnBrk="1" hangingPunct="1">
              <a:lnSpc>
                <a:spcPct val="90000"/>
              </a:lnSpc>
            </a:pPr>
            <a:r>
              <a:rPr lang="en-US" altLang="zh-CN" sz="2400" dirty="0"/>
              <a:t> FFFFFF0F: </a:t>
            </a:r>
            <a:r>
              <a:rPr lang="zh-CN" altLang="en-US" sz="2400" dirty="0"/>
              <a:t>表示文件结束标记</a:t>
            </a:r>
          </a:p>
          <a:p>
            <a:pPr eaLnBrk="1" hangingPunct="1">
              <a:lnSpc>
                <a:spcPct val="90000"/>
              </a:lnSpc>
            </a:pPr>
            <a:r>
              <a:rPr lang="en-US" altLang="zh-CN" sz="2400" dirty="0"/>
              <a:t> FAT</a:t>
            </a:r>
            <a:r>
              <a:rPr lang="zh-CN" altLang="en-US" sz="2400" dirty="0"/>
              <a:t>用目录作为索引</a:t>
            </a:r>
          </a:p>
          <a:p>
            <a:pPr lvl="1" eaLnBrk="1" hangingPunct="1">
              <a:lnSpc>
                <a:spcPct val="90000"/>
              </a:lnSpc>
            </a:pPr>
            <a:r>
              <a:rPr lang="zh-CN" altLang="en-US" sz="2400" dirty="0"/>
              <a:t>每项都代表一个文件或者子目录</a:t>
            </a:r>
          </a:p>
          <a:p>
            <a:pPr lvl="1" eaLnBrk="1" hangingPunct="1">
              <a:lnSpc>
                <a:spcPct val="90000"/>
              </a:lnSpc>
            </a:pPr>
            <a:r>
              <a:rPr lang="zh-CN" altLang="en-US" sz="2400" dirty="0"/>
              <a:t>含有与</a:t>
            </a:r>
            <a:r>
              <a:rPr lang="en-US" altLang="zh-CN" sz="2400" dirty="0"/>
              <a:t>FAT</a:t>
            </a:r>
            <a:r>
              <a:rPr lang="zh-CN" altLang="en-US" sz="2400" dirty="0"/>
              <a:t>相应的簇号</a:t>
            </a:r>
          </a:p>
          <a:p>
            <a:pPr lvl="1" eaLnBrk="1" hangingPunct="1">
              <a:lnSpc>
                <a:spcPct val="90000"/>
              </a:lnSpc>
              <a:buFontTx/>
              <a:buNone/>
            </a:pPr>
            <a:endParaRPr lang="en-US" altLang="zh-CN" sz="2400" dirty="0"/>
          </a:p>
        </p:txBody>
      </p:sp>
    </p:spTree>
    <p:extLst>
      <p:ext uri="{BB962C8B-B14F-4D97-AF65-F5344CB8AC3E}">
        <p14:creationId xmlns:p14="http://schemas.microsoft.com/office/powerpoint/2010/main" val="1801296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A03A4-A3A6-448A-AB92-7021C0E798D6}"/>
              </a:ext>
            </a:extLst>
          </p:cNvPr>
          <p:cNvSpPr>
            <a:spLocks noGrp="1"/>
          </p:cNvSpPr>
          <p:nvPr>
            <p:ph type="title" idx="4294967295"/>
          </p:nvPr>
        </p:nvSpPr>
        <p:spPr/>
        <p:txBody>
          <a:bodyPr/>
          <a:lstStyle/>
          <a:p>
            <a:endParaRPr lang="zh-CN" altLang="en-US"/>
          </a:p>
        </p:txBody>
      </p:sp>
      <p:sp>
        <p:nvSpPr>
          <p:cNvPr id="28674" name="Rectangle 1026"/>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FAT/FAT32</a:t>
            </a:r>
            <a:r>
              <a:rPr lang="zh-CN" altLang="en-US" sz="2400" dirty="0"/>
              <a:t>目录列表</a:t>
            </a:r>
          </a:p>
          <a:p>
            <a:pPr lvl="1" eaLnBrk="1" hangingPunct="1"/>
            <a:r>
              <a:rPr lang="zh-CN" altLang="en-US" sz="2400" dirty="0"/>
              <a:t>文件名</a:t>
            </a:r>
          </a:p>
          <a:p>
            <a:pPr lvl="1" eaLnBrk="1" hangingPunct="1"/>
            <a:r>
              <a:rPr lang="zh-CN" altLang="en-US" sz="2400" dirty="0"/>
              <a:t>属性</a:t>
            </a:r>
          </a:p>
          <a:p>
            <a:pPr lvl="1" eaLnBrk="1" hangingPunct="1"/>
            <a:r>
              <a:rPr lang="zh-CN" altLang="en-US" sz="2400" dirty="0"/>
              <a:t>保留</a:t>
            </a:r>
          </a:p>
          <a:p>
            <a:pPr lvl="1" eaLnBrk="1" hangingPunct="1"/>
            <a:r>
              <a:rPr lang="zh-CN" altLang="en-US" sz="2400" dirty="0"/>
              <a:t>日期和时间戳记</a:t>
            </a:r>
          </a:p>
          <a:p>
            <a:pPr lvl="1" eaLnBrk="1" hangingPunct="1"/>
            <a:r>
              <a:rPr lang="zh-CN" altLang="en-US" sz="2400" dirty="0"/>
              <a:t>文件长度</a:t>
            </a:r>
          </a:p>
          <a:p>
            <a:pPr eaLnBrk="1" hangingPunct="1"/>
            <a:r>
              <a:rPr lang="en-US" altLang="zh-CN" sz="2400" dirty="0"/>
              <a:t> FAT/FAT32</a:t>
            </a:r>
            <a:r>
              <a:rPr lang="zh-CN" altLang="en-US" sz="2400" dirty="0"/>
              <a:t>文件记录</a:t>
            </a:r>
          </a:p>
          <a:p>
            <a:pPr lvl="1" eaLnBrk="1" hangingPunct="1"/>
            <a:r>
              <a:rPr lang="zh-CN" altLang="en-US" sz="2400" dirty="0"/>
              <a:t>文件内容记录</a:t>
            </a:r>
          </a:p>
          <a:p>
            <a:pPr eaLnBrk="1" hangingPunct="1">
              <a:buFontTx/>
              <a:buNone/>
            </a:pPr>
            <a:endParaRPr lang="zh-CN" altLang="en-US" sz="2400" dirty="0"/>
          </a:p>
          <a:p>
            <a:pPr eaLnBrk="1" hangingPunct="1">
              <a:lnSpc>
                <a:spcPct val="90000"/>
              </a:lnSpc>
            </a:pPr>
            <a:endParaRPr lang="en-US" altLang="zh-CN" sz="2400" dirty="0"/>
          </a:p>
        </p:txBody>
      </p:sp>
    </p:spTree>
    <p:extLst>
      <p:ext uri="{BB962C8B-B14F-4D97-AF65-F5344CB8AC3E}">
        <p14:creationId xmlns:p14="http://schemas.microsoft.com/office/powerpoint/2010/main" val="3460345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altLang="zh-CN"/>
              <a:t>FAT</a:t>
            </a:r>
            <a:r>
              <a:rPr lang="zh-CN" altLang="en-US"/>
              <a:t>文件分配表举例</a:t>
            </a:r>
          </a:p>
        </p:txBody>
      </p:sp>
      <p:sp>
        <p:nvSpPr>
          <p:cNvPr id="2" name="文本占位符 1">
            <a:extLst>
              <a:ext uri="{FF2B5EF4-FFF2-40B4-BE49-F238E27FC236}">
                <a16:creationId xmlns:a16="http://schemas.microsoft.com/office/drawing/2014/main" id="{FEF3B5D9-513D-4676-BB0C-2FC73F61118F}"/>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2492375"/>
            <a:ext cx="6842125"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182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5"/>
          <p:cNvSpPr>
            <a:spLocks noGrp="1" noChangeArrowheads="1"/>
          </p:cNvSpPr>
          <p:nvPr>
            <p:ph type="title" idx="4294967295"/>
          </p:nvPr>
        </p:nvSpPr>
        <p:spPr>
          <a:noFill/>
        </p:spPr>
        <p:txBody>
          <a:bodyPr/>
          <a:lstStyle/>
          <a:p>
            <a:pPr eaLnBrk="1" hangingPunct="1"/>
            <a:r>
              <a:rPr lang="en-US" altLang="zh-CN"/>
              <a:t>FAT</a:t>
            </a:r>
            <a:r>
              <a:rPr lang="zh-CN" altLang="en-US"/>
              <a:t>目录项举例</a:t>
            </a:r>
          </a:p>
        </p:txBody>
      </p:sp>
      <p:sp>
        <p:nvSpPr>
          <p:cNvPr id="30722" name="Rectangle 3"/>
          <p:cNvSpPr>
            <a:spLocks noGrp="1" noChangeArrowheads="1"/>
          </p:cNvSpPr>
          <p:nvPr>
            <p:ph type="body" sz="quarter" idx="4294967295"/>
          </p:nvPr>
        </p:nvSpPr>
        <p:spPr>
          <a:xfrm>
            <a:off x="1876479" y="1863203"/>
            <a:ext cx="8439041" cy="4213865"/>
          </a:xfrm>
        </p:spPr>
        <p:txBody>
          <a:bodyPr/>
          <a:lstStyle/>
          <a:p>
            <a:pPr eaLnBrk="1" hangingPunct="1"/>
            <a:r>
              <a:rPr lang="en-US" altLang="zh-CN"/>
              <a:t>The quick brown fox</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2184401"/>
            <a:ext cx="856932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7771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US" altLang="zh-CN"/>
              <a:t>NTFS</a:t>
            </a:r>
            <a:r>
              <a:rPr lang="zh-CN" altLang="en-US"/>
              <a:t>以及相关组件</a:t>
            </a:r>
          </a:p>
        </p:txBody>
      </p:sp>
      <p:sp>
        <p:nvSpPr>
          <p:cNvPr id="2" name="文本占位符 1">
            <a:extLst>
              <a:ext uri="{FF2B5EF4-FFF2-40B4-BE49-F238E27FC236}">
                <a16:creationId xmlns:a16="http://schemas.microsoft.com/office/drawing/2014/main" id="{30EF94B1-AFC1-4500-B3DF-0509CE96D70C}"/>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31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827" y="1690691"/>
            <a:ext cx="75057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696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en-US" altLang="zh-CN" sz="4000"/>
              <a:t>NTFS</a:t>
            </a:r>
            <a:r>
              <a:rPr lang="zh-CN" altLang="en-US" sz="4000"/>
              <a:t>数据结构</a:t>
            </a:r>
          </a:p>
        </p:txBody>
      </p:sp>
      <p:sp>
        <p:nvSpPr>
          <p:cNvPr id="2" name="文本占位符 1">
            <a:extLst>
              <a:ext uri="{FF2B5EF4-FFF2-40B4-BE49-F238E27FC236}">
                <a16:creationId xmlns:a16="http://schemas.microsoft.com/office/drawing/2014/main" id="{928B562E-B4BB-4169-8023-DEB7402E8BDE}"/>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813" y="1627365"/>
            <a:ext cx="6436371" cy="486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767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altLang="zh-CN" sz="4000"/>
              <a:t>NTFS</a:t>
            </a:r>
            <a:r>
              <a:rPr lang="zh-CN" altLang="en-US" sz="4000"/>
              <a:t>结构</a:t>
            </a:r>
          </a:p>
        </p:txBody>
      </p:sp>
      <p:sp>
        <p:nvSpPr>
          <p:cNvPr id="3379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 主文件表</a:t>
            </a:r>
            <a:r>
              <a:rPr lang="en-US" altLang="zh-CN" sz="2400" dirty="0"/>
              <a:t>MFT</a:t>
            </a:r>
            <a:r>
              <a:rPr lang="zh-CN" altLang="en-US" sz="2400" dirty="0"/>
              <a:t>：文件和目录都用</a:t>
            </a:r>
            <a:r>
              <a:rPr lang="en-US" altLang="zh-CN" sz="2400" dirty="0"/>
              <a:t>MFT</a:t>
            </a:r>
            <a:r>
              <a:rPr lang="zh-CN" altLang="en-US" sz="2400" dirty="0"/>
              <a:t>中的记录表示</a:t>
            </a:r>
          </a:p>
          <a:p>
            <a:pPr eaLnBrk="1" hangingPunct="1"/>
            <a:r>
              <a:rPr lang="en-US" altLang="zh-CN" sz="2400" dirty="0"/>
              <a:t> MFT</a:t>
            </a:r>
            <a:r>
              <a:rPr lang="zh-CN" altLang="en-US" sz="2400" dirty="0"/>
              <a:t>是一个数据库而不是简单的簇映射</a:t>
            </a:r>
          </a:p>
          <a:p>
            <a:pPr eaLnBrk="1" hangingPunct="1"/>
            <a:r>
              <a:rPr lang="en-US" altLang="zh-CN" sz="2400" dirty="0"/>
              <a:t> MFT</a:t>
            </a:r>
            <a:r>
              <a:rPr lang="zh-CN" altLang="en-US" sz="2400" dirty="0"/>
              <a:t>的项目比</a:t>
            </a:r>
            <a:r>
              <a:rPr lang="en-US" altLang="zh-CN" sz="2400" dirty="0"/>
              <a:t>FAT</a:t>
            </a:r>
            <a:r>
              <a:rPr lang="zh-CN" altLang="en-US" sz="2400" dirty="0"/>
              <a:t>表包含更多的信息，用更多的方式索引</a:t>
            </a:r>
          </a:p>
          <a:p>
            <a:pPr eaLnBrk="1" hangingPunct="1"/>
            <a:r>
              <a:rPr lang="zh-CN" altLang="en-US" sz="2400" dirty="0"/>
              <a:t> 分类	</a:t>
            </a:r>
          </a:p>
          <a:p>
            <a:pPr lvl="1" eaLnBrk="1" hangingPunct="1"/>
            <a:r>
              <a:rPr lang="zh-CN" altLang="en-US" sz="2400" dirty="0"/>
              <a:t>文件记录</a:t>
            </a:r>
          </a:p>
          <a:p>
            <a:pPr lvl="1" eaLnBrk="1" hangingPunct="1"/>
            <a:r>
              <a:rPr lang="zh-CN" altLang="en-US" sz="2400" dirty="0"/>
              <a:t>目录记录</a:t>
            </a:r>
          </a:p>
          <a:p>
            <a:pPr lvl="1" eaLnBrk="1" hangingPunct="1"/>
            <a:r>
              <a:rPr lang="zh-CN" altLang="en-US" sz="2400" dirty="0"/>
              <a:t>混合记录</a:t>
            </a:r>
          </a:p>
        </p:txBody>
      </p:sp>
    </p:spTree>
    <p:extLst>
      <p:ext uri="{BB962C8B-B14F-4D97-AF65-F5344CB8AC3E}">
        <p14:creationId xmlns:p14="http://schemas.microsoft.com/office/powerpoint/2010/main" val="35043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2904236" y="1916388"/>
            <a:ext cx="7184394" cy="319971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1800" b="0" kern="0" dirty="0"/>
              <a:t> 文件系统的接口</a:t>
            </a:r>
            <a:endParaRPr lang="en-US" altLang="zh-CN" sz="1800" b="0" kern="0" dirty="0"/>
          </a:p>
          <a:p>
            <a:r>
              <a:rPr lang="en-US" altLang="zh-CN" sz="1800" b="0" kern="0" dirty="0"/>
              <a:t> </a:t>
            </a:r>
            <a:r>
              <a:rPr lang="zh-CN" altLang="en-US" sz="1800" b="0" kern="0" dirty="0"/>
              <a:t>对对象操纵和管理的软件集合</a:t>
            </a:r>
            <a:endParaRPr lang="en-US" altLang="zh-CN" sz="1800" b="0" kern="0" dirty="0"/>
          </a:p>
          <a:p>
            <a:r>
              <a:rPr lang="en-US" altLang="zh-CN" sz="1800" b="0" kern="0" dirty="0"/>
              <a:t> </a:t>
            </a:r>
            <a:r>
              <a:rPr lang="zh-CN" altLang="en-US" sz="1800" b="0" kern="0" dirty="0"/>
              <a:t>对象及属性</a:t>
            </a:r>
            <a:endParaRPr lang="en-US" altLang="zh-CN" sz="1800" b="0" kern="0" dirty="0"/>
          </a:p>
          <a:p>
            <a:endParaRPr lang="en-US" altLang="zh-CN" b="0" kern="0" dirty="0"/>
          </a:p>
          <a:p>
            <a:pPr marL="0" indent="0">
              <a:buNone/>
            </a:pPr>
            <a:r>
              <a:rPr lang="zh-CN" altLang="en-US" b="0" kern="0" dirty="0"/>
              <a:t>从系统角度来看，文件系统是对文件存储设备的空间进行组织和分配，负责文件存储并对存入的文件进行保护和检索的系统。具体地说，它负责为用户建立文件，存入、读出、修改、转储文件，控制文件的存取，当用户不再使用时撤销文件等。</a:t>
            </a:r>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a:xfrm>
            <a:off x="838200" y="365128"/>
            <a:ext cx="10515600" cy="1325563"/>
          </a:xfrm>
        </p:spPr>
        <p:txBody>
          <a:bodyPr/>
          <a:lstStyle/>
          <a:p>
            <a:pPr algn="ctr"/>
            <a:r>
              <a:rPr lang="zh-CN" altLang="en-US" dirty="0"/>
              <a:t>文件系统由三部分组成</a:t>
            </a:r>
          </a:p>
        </p:txBody>
      </p:sp>
      <p:sp>
        <p:nvSpPr>
          <p:cNvPr id="6" name="文本框 5">
            <a:extLst>
              <a:ext uri="{FF2B5EF4-FFF2-40B4-BE49-F238E27FC236}">
                <a16:creationId xmlns:a16="http://schemas.microsoft.com/office/drawing/2014/main" id="{7F5F9B15-97A4-4FE9-B943-FD7ED5408E9F}"/>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4.1.1 File Systems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2942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5767B-6994-4FC2-982A-6F4575569A4D}"/>
              </a:ext>
            </a:extLst>
          </p:cNvPr>
          <p:cNvSpPr>
            <a:spLocks noGrp="1"/>
          </p:cNvSpPr>
          <p:nvPr>
            <p:ph type="title" idx="4294967295"/>
          </p:nvPr>
        </p:nvSpPr>
        <p:spPr/>
        <p:txBody>
          <a:bodyPr/>
          <a:lstStyle/>
          <a:p>
            <a:endParaRPr lang="zh-CN" altLang="en-US"/>
          </a:p>
        </p:txBody>
      </p:sp>
      <p:sp>
        <p:nvSpPr>
          <p:cNvPr id="34818" name="Rectangle 2"/>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en-US" altLang="zh-CN" sz="2400" dirty="0"/>
              <a:t> MFT</a:t>
            </a:r>
            <a:r>
              <a:rPr lang="zh-CN" altLang="en-US" sz="2400" dirty="0">
                <a:latin typeface="宋体" panose="02010600030101010101" pitchFamily="2" charset="-122"/>
              </a:rPr>
              <a:t>中的文件记录大小一般是固定的，不管簇的大小是多少，均为</a:t>
            </a:r>
            <a:r>
              <a:rPr lang="en-US" altLang="zh-CN" sz="2400" dirty="0"/>
              <a:t>1KB</a:t>
            </a:r>
            <a:r>
              <a:rPr lang="zh-CN" altLang="en-US" sz="2400" dirty="0">
                <a:latin typeface="宋体" panose="02010600030101010101" pitchFamily="2" charset="-122"/>
              </a:rPr>
              <a:t>。</a:t>
            </a:r>
          </a:p>
          <a:p>
            <a:pPr eaLnBrk="1" hangingPunct="1">
              <a:lnSpc>
                <a:spcPct val="90000"/>
              </a:lnSpc>
            </a:pPr>
            <a:r>
              <a:rPr lang="zh-CN" altLang="en-US" sz="2400" dirty="0">
                <a:latin typeface="宋体" panose="02010600030101010101" pitchFamily="2" charset="-122"/>
              </a:rPr>
              <a:t> 文件记录在</a:t>
            </a:r>
            <a:r>
              <a:rPr lang="en-US" altLang="zh-CN" sz="2400" dirty="0"/>
              <a:t>MFT</a:t>
            </a:r>
            <a:r>
              <a:rPr lang="zh-CN" altLang="en-US" sz="2400" dirty="0">
                <a:latin typeface="宋体" panose="02010600030101010101" pitchFamily="2" charset="-122"/>
              </a:rPr>
              <a:t>文件记录数组中物理上是连续的，且从</a:t>
            </a:r>
            <a:r>
              <a:rPr lang="en-US" altLang="zh-CN" sz="2400" dirty="0"/>
              <a:t>0</a:t>
            </a:r>
            <a:r>
              <a:rPr lang="zh-CN" altLang="en-US" sz="2400" dirty="0">
                <a:latin typeface="宋体" panose="02010600030101010101" pitchFamily="2" charset="-122"/>
              </a:rPr>
              <a:t>开始编号，所以，</a:t>
            </a:r>
            <a:r>
              <a:rPr lang="en-US" altLang="zh-CN" sz="2400" dirty="0"/>
              <a:t>NTFS</a:t>
            </a:r>
            <a:r>
              <a:rPr lang="zh-CN" altLang="en-US" sz="2400" dirty="0">
                <a:latin typeface="宋体" panose="02010600030101010101" pitchFamily="2" charset="-122"/>
              </a:rPr>
              <a:t>是预定义文件系统。</a:t>
            </a:r>
          </a:p>
          <a:p>
            <a:pPr eaLnBrk="1" hangingPunct="1">
              <a:lnSpc>
                <a:spcPct val="90000"/>
              </a:lnSpc>
            </a:pPr>
            <a:r>
              <a:rPr lang="en-US" altLang="zh-CN" sz="2400" dirty="0"/>
              <a:t> MFT</a:t>
            </a:r>
            <a:r>
              <a:rPr lang="zh-CN" altLang="en-US" sz="2400" dirty="0">
                <a:latin typeface="宋体" panose="02010600030101010101" pitchFamily="2" charset="-122"/>
              </a:rPr>
              <a:t>仅供系统本身组织、架构文件系统使用，这在</a:t>
            </a:r>
            <a:r>
              <a:rPr lang="en-US" altLang="zh-CN" sz="2400" dirty="0"/>
              <a:t>NTFS</a:t>
            </a:r>
            <a:r>
              <a:rPr lang="zh-CN" altLang="en-US" sz="2400" dirty="0">
                <a:latin typeface="宋体" panose="02010600030101010101" pitchFamily="2" charset="-122"/>
              </a:rPr>
              <a:t>中称为元数据（</a:t>
            </a:r>
            <a:r>
              <a:rPr lang="en-US" altLang="zh-CN" sz="2400" dirty="0"/>
              <a:t>metadata</a:t>
            </a:r>
            <a:r>
              <a:rPr lang="zh-CN" altLang="en-US" sz="2400" dirty="0">
                <a:latin typeface="宋体" panose="02010600030101010101" pitchFamily="2" charset="-122"/>
              </a:rPr>
              <a:t>，是存储在卷上支持文件系统格式管理的数据。它不能被应用程序访问，只能为系统提供服务）。</a:t>
            </a:r>
          </a:p>
          <a:p>
            <a:pPr eaLnBrk="1" hangingPunct="1">
              <a:lnSpc>
                <a:spcPct val="90000"/>
              </a:lnSpc>
            </a:pPr>
            <a:r>
              <a:rPr lang="zh-CN" altLang="en-US" sz="2400" dirty="0">
                <a:latin typeface="宋体" panose="02010600030101010101" pitchFamily="2" charset="-122"/>
              </a:rPr>
              <a:t> 其中最基本的前</a:t>
            </a:r>
            <a:r>
              <a:rPr lang="en-US" altLang="zh-CN" sz="2400" dirty="0"/>
              <a:t>16</a:t>
            </a:r>
            <a:r>
              <a:rPr lang="zh-CN" altLang="en-US" sz="2400" dirty="0">
                <a:latin typeface="宋体" panose="02010600030101010101" pitchFamily="2" charset="-122"/>
              </a:rPr>
              <a:t>个记录是操作系统使用的非常重要的元数据文件。这些元数据文件的名字都以</a:t>
            </a:r>
            <a:r>
              <a:rPr lang="zh-CN" altLang="en-US" sz="2400" dirty="0">
                <a:latin typeface="Times New Roman" panose="02020603050405020304" pitchFamily="18" charset="0"/>
              </a:rPr>
              <a:t>“</a:t>
            </a:r>
            <a:r>
              <a:rPr lang="en-US" altLang="zh-CN" sz="2400" dirty="0"/>
              <a:t>$</a:t>
            </a:r>
            <a:r>
              <a:rPr lang="en-US" altLang="zh-CN" sz="2400" dirty="0">
                <a:latin typeface="Times New Roman" panose="02020603050405020304" pitchFamily="18" charset="0"/>
              </a:rPr>
              <a:t>”</a:t>
            </a:r>
            <a:r>
              <a:rPr lang="zh-CN" altLang="en-US" sz="2400" dirty="0">
                <a:latin typeface="宋体" panose="02010600030101010101" pitchFamily="2" charset="-122"/>
              </a:rPr>
              <a:t>开始，所以是隐藏文件，在</a:t>
            </a:r>
            <a:r>
              <a:rPr lang="en-US" altLang="zh-CN" sz="2400" dirty="0"/>
              <a:t>Windows 2000/XP</a:t>
            </a:r>
            <a:r>
              <a:rPr lang="zh-CN" altLang="en-US" sz="2400" dirty="0">
                <a:latin typeface="宋体" panose="02010600030101010101" pitchFamily="2" charset="-122"/>
              </a:rPr>
              <a:t>中不能使用</a:t>
            </a:r>
            <a:r>
              <a:rPr lang="en-US" altLang="zh-CN" sz="2400" dirty="0" err="1"/>
              <a:t>dir</a:t>
            </a:r>
            <a:r>
              <a:rPr lang="zh-CN" altLang="en-US" sz="2400" dirty="0">
                <a:latin typeface="宋体" panose="02010600030101010101" pitchFamily="2" charset="-122"/>
              </a:rPr>
              <a:t>命令（甚至加上</a:t>
            </a:r>
            <a:r>
              <a:rPr lang="en-US" altLang="zh-CN" sz="2400" dirty="0"/>
              <a:t>/ah</a:t>
            </a:r>
            <a:r>
              <a:rPr lang="zh-CN" altLang="en-US" sz="2400" dirty="0">
                <a:latin typeface="宋体" panose="02010600030101010101" pitchFamily="2" charset="-122"/>
              </a:rPr>
              <a:t>参数）像普通文件一样列出。</a:t>
            </a:r>
            <a:r>
              <a:rPr lang="zh-CN" altLang="en-US" sz="2400" dirty="0"/>
              <a:t> </a:t>
            </a:r>
          </a:p>
        </p:txBody>
      </p:sp>
    </p:spTree>
    <p:extLst>
      <p:ext uri="{BB962C8B-B14F-4D97-AF65-F5344CB8AC3E}">
        <p14:creationId xmlns:p14="http://schemas.microsoft.com/office/powerpoint/2010/main" val="29869365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extLst>
              <p:ext uri="{D42A27DB-BD31-4B8C-83A1-F6EECF244321}">
                <p14:modId xmlns:p14="http://schemas.microsoft.com/office/powerpoint/2010/main" val="3025621009"/>
              </p:ext>
            </p:extLst>
          </p:nvPr>
        </p:nvGraphicFramePr>
        <p:xfrm>
          <a:off x="1981199" y="1793081"/>
          <a:ext cx="8229600" cy="3271837"/>
        </p:xfrm>
        <a:graphic>
          <a:graphicData uri="http://schemas.openxmlformats.org/presentationml/2006/ole">
            <mc:AlternateContent xmlns:mc="http://schemas.openxmlformats.org/markup-compatibility/2006">
              <mc:Choice xmlns:v="urn:schemas-microsoft-com:vml" Requires="v">
                <p:oleObj spid="_x0000_s2186" name="Photo Editor 照片" r:id="rId3" imgW="5249008" imgH="2085714" progId="MSPhotoEd.3">
                  <p:embed/>
                </p:oleObj>
              </mc:Choice>
              <mc:Fallback>
                <p:oleObj name="Photo Editor 照片" r:id="rId3" imgW="5249008" imgH="2085714" progId="MSPhotoEd.3">
                  <p:embed/>
                  <p:pic>
                    <p:nvPicPr>
                      <p:cNvPr id="358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199" y="1793081"/>
                        <a:ext cx="8229600" cy="327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185FF186-5D6F-49CD-8DD0-DA78332FED0E}"/>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3559EF2-25BD-461B-A706-CEF20909DB0B}"/>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508982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en-US" altLang="zh-CN"/>
              <a:t>NTFS BPB</a:t>
            </a:r>
          </a:p>
        </p:txBody>
      </p:sp>
      <p:sp>
        <p:nvSpPr>
          <p:cNvPr id="36867" name="Rectangle 3"/>
          <p:cNvSpPr>
            <a:spLocks noGrp="1" noChangeArrowheads="1"/>
          </p:cNvSpPr>
          <p:nvPr>
            <p:ph type="body" sz="quarter" idx="4294967295"/>
          </p:nvPr>
        </p:nvSpPr>
        <p:spPr>
          <a:xfrm>
            <a:off x="1876479" y="1863203"/>
            <a:ext cx="8439041" cy="4213865"/>
          </a:xfrm>
        </p:spPr>
        <p:txBody>
          <a:bodyPr>
            <a:normAutofit fontScale="92500" lnSpcReduction="10000"/>
          </a:bodyPr>
          <a:lstStyle/>
          <a:p>
            <a:pPr eaLnBrk="1" hangingPunct="1">
              <a:lnSpc>
                <a:spcPct val="90000"/>
              </a:lnSpc>
            </a:pPr>
            <a:r>
              <a:rPr lang="zh-CN" altLang="en-US" sz="2800" dirty="0"/>
              <a:t> 每扇区的字节数</a:t>
            </a:r>
          </a:p>
          <a:p>
            <a:pPr eaLnBrk="1" hangingPunct="1">
              <a:lnSpc>
                <a:spcPct val="90000"/>
              </a:lnSpc>
            </a:pPr>
            <a:r>
              <a:rPr lang="zh-CN" altLang="en-US" sz="2800" dirty="0"/>
              <a:t> 每簇的扇区数</a:t>
            </a:r>
          </a:p>
          <a:p>
            <a:pPr eaLnBrk="1" hangingPunct="1">
              <a:lnSpc>
                <a:spcPct val="90000"/>
              </a:lnSpc>
            </a:pPr>
            <a:r>
              <a:rPr lang="zh-CN" altLang="en-US" sz="2800" dirty="0"/>
              <a:t> 保留</a:t>
            </a:r>
          </a:p>
          <a:p>
            <a:pPr eaLnBrk="1" hangingPunct="1">
              <a:lnSpc>
                <a:spcPct val="90000"/>
              </a:lnSpc>
            </a:pPr>
            <a:r>
              <a:rPr lang="en-US" altLang="zh-CN" sz="2800" dirty="0"/>
              <a:t> FAT</a:t>
            </a:r>
            <a:r>
              <a:rPr lang="zh-CN" altLang="en-US" sz="2800" dirty="0"/>
              <a:t>表的数量（</a:t>
            </a:r>
            <a:r>
              <a:rPr lang="en-US" altLang="zh-CN" sz="2800" dirty="0"/>
              <a:t>00</a:t>
            </a:r>
            <a:r>
              <a:rPr lang="zh-CN" altLang="en-US" sz="2800" dirty="0"/>
              <a:t>）</a:t>
            </a:r>
          </a:p>
          <a:p>
            <a:pPr eaLnBrk="1" hangingPunct="1">
              <a:lnSpc>
                <a:spcPct val="90000"/>
              </a:lnSpc>
            </a:pPr>
            <a:r>
              <a:rPr lang="zh-CN" altLang="en-US" sz="2800" dirty="0"/>
              <a:t> 根目录中的最多项数（</a:t>
            </a:r>
            <a:r>
              <a:rPr lang="en-US" altLang="zh-CN" sz="2800" dirty="0"/>
              <a:t>00 00</a:t>
            </a:r>
            <a:r>
              <a:rPr lang="zh-CN" altLang="en-US" sz="2800" dirty="0"/>
              <a:t>）</a:t>
            </a:r>
          </a:p>
          <a:p>
            <a:pPr eaLnBrk="1" hangingPunct="1">
              <a:lnSpc>
                <a:spcPct val="90000"/>
              </a:lnSpc>
            </a:pPr>
            <a:r>
              <a:rPr lang="zh-CN" altLang="en-US" sz="2800" dirty="0"/>
              <a:t> 小扇区数（</a:t>
            </a:r>
            <a:r>
              <a:rPr lang="en-US" altLang="zh-CN" sz="2800" dirty="0"/>
              <a:t>00 00</a:t>
            </a:r>
            <a:r>
              <a:rPr lang="zh-CN" altLang="en-US" sz="2800" dirty="0"/>
              <a:t>）</a:t>
            </a:r>
          </a:p>
          <a:p>
            <a:pPr eaLnBrk="1" hangingPunct="1">
              <a:lnSpc>
                <a:spcPct val="90000"/>
              </a:lnSpc>
            </a:pPr>
            <a:r>
              <a:rPr lang="zh-CN" altLang="en-US" sz="2800" dirty="0"/>
              <a:t> 介质描述符</a:t>
            </a:r>
          </a:p>
          <a:p>
            <a:pPr eaLnBrk="1" hangingPunct="1">
              <a:lnSpc>
                <a:spcPct val="90000"/>
              </a:lnSpc>
            </a:pPr>
            <a:r>
              <a:rPr lang="zh-CN" altLang="en-US" sz="2800" dirty="0"/>
              <a:t> 每个</a:t>
            </a:r>
            <a:r>
              <a:rPr lang="en-US" altLang="zh-CN" sz="2800" dirty="0"/>
              <a:t>FAT</a:t>
            </a:r>
            <a:r>
              <a:rPr lang="zh-CN" altLang="en-US" sz="2800" dirty="0"/>
              <a:t>表含有的扇区数（</a:t>
            </a:r>
            <a:r>
              <a:rPr lang="en-US" altLang="zh-CN" sz="2800" dirty="0"/>
              <a:t>00 00</a:t>
            </a:r>
            <a:r>
              <a:rPr lang="zh-CN" altLang="en-US" sz="2800" dirty="0"/>
              <a:t>）</a:t>
            </a:r>
          </a:p>
          <a:p>
            <a:pPr eaLnBrk="1" hangingPunct="1">
              <a:lnSpc>
                <a:spcPct val="90000"/>
              </a:lnSpc>
            </a:pPr>
            <a:r>
              <a:rPr lang="zh-CN" altLang="en-US" sz="2800" dirty="0"/>
              <a:t> 每磁道的扇区数</a:t>
            </a:r>
          </a:p>
          <a:p>
            <a:pPr eaLnBrk="1" hangingPunct="1">
              <a:lnSpc>
                <a:spcPct val="90000"/>
              </a:lnSpc>
            </a:pPr>
            <a:r>
              <a:rPr lang="zh-CN" altLang="en-US" sz="2800" dirty="0"/>
              <a:t> 隐藏的扇区数</a:t>
            </a:r>
          </a:p>
        </p:txBody>
      </p:sp>
    </p:spTree>
    <p:extLst>
      <p:ext uri="{BB962C8B-B14F-4D97-AF65-F5344CB8AC3E}">
        <p14:creationId xmlns:p14="http://schemas.microsoft.com/office/powerpoint/2010/main" val="34033937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en-US" altLang="zh-CN"/>
              <a:t>NTFS BPB</a:t>
            </a:r>
          </a:p>
        </p:txBody>
      </p:sp>
      <p:sp>
        <p:nvSpPr>
          <p:cNvPr id="37891" name="Rectangle 3"/>
          <p:cNvSpPr>
            <a:spLocks noGrp="1" noChangeArrowheads="1"/>
          </p:cNvSpPr>
          <p:nvPr>
            <p:ph type="body" sz="quarter" idx="4294967295"/>
          </p:nvPr>
        </p:nvSpPr>
        <p:spPr>
          <a:xfrm>
            <a:off x="1876479" y="1863203"/>
            <a:ext cx="8439041" cy="4213865"/>
          </a:xfrm>
        </p:spPr>
        <p:txBody>
          <a:bodyPr>
            <a:normAutofit lnSpcReduction="10000"/>
          </a:bodyPr>
          <a:lstStyle/>
          <a:p>
            <a:pPr eaLnBrk="1" hangingPunct="1"/>
            <a:r>
              <a:rPr lang="zh-CN" altLang="en-US" sz="2800" dirty="0"/>
              <a:t> 扇区总数（</a:t>
            </a:r>
            <a:r>
              <a:rPr lang="en-US" altLang="zh-CN" sz="2800" dirty="0"/>
              <a:t>00 00 00 00</a:t>
            </a:r>
            <a:r>
              <a:rPr lang="zh-CN" altLang="en-US" sz="2800" dirty="0"/>
              <a:t>）</a:t>
            </a:r>
          </a:p>
          <a:p>
            <a:pPr eaLnBrk="1" hangingPunct="1"/>
            <a:r>
              <a:rPr lang="zh-CN" altLang="en-US" sz="2800" dirty="0"/>
              <a:t> 每个</a:t>
            </a:r>
            <a:r>
              <a:rPr lang="en-US" altLang="zh-CN" sz="2800" dirty="0"/>
              <a:t>FAT</a:t>
            </a:r>
            <a:r>
              <a:rPr lang="zh-CN" altLang="en-US" sz="2800" dirty="0"/>
              <a:t>表含有的扇区数（</a:t>
            </a:r>
            <a:r>
              <a:rPr lang="en-US" altLang="zh-CN" sz="2800" dirty="0"/>
              <a:t>80 00 80 00</a:t>
            </a:r>
            <a:r>
              <a:rPr lang="zh-CN" altLang="en-US" sz="2800" dirty="0"/>
              <a:t>）</a:t>
            </a:r>
          </a:p>
          <a:p>
            <a:pPr eaLnBrk="1" hangingPunct="1"/>
            <a:r>
              <a:rPr lang="zh-CN" altLang="en-US" sz="2800" dirty="0"/>
              <a:t> 扇区总数</a:t>
            </a:r>
          </a:p>
          <a:p>
            <a:pPr eaLnBrk="1" hangingPunct="1"/>
            <a:r>
              <a:rPr lang="zh-CN" altLang="en-US" sz="2800" dirty="0"/>
              <a:t> 主文件表的逻辑簇编号</a:t>
            </a:r>
          </a:p>
          <a:p>
            <a:pPr eaLnBrk="1" hangingPunct="1"/>
            <a:r>
              <a:rPr lang="en-US" altLang="zh-CN" sz="2800" dirty="0"/>
              <a:t> MFT</a:t>
            </a:r>
            <a:r>
              <a:rPr lang="zh-CN" altLang="en-US" sz="2800" dirty="0"/>
              <a:t>镜像的逻辑簇编号</a:t>
            </a:r>
          </a:p>
          <a:p>
            <a:pPr eaLnBrk="1" hangingPunct="1"/>
            <a:r>
              <a:rPr lang="zh-CN" altLang="en-US" sz="2800" dirty="0"/>
              <a:t> 每个</a:t>
            </a:r>
            <a:r>
              <a:rPr lang="en-US" altLang="zh-CN" sz="2800" dirty="0"/>
              <a:t>MFT</a:t>
            </a:r>
            <a:r>
              <a:rPr lang="zh-CN" altLang="en-US" sz="2800" dirty="0"/>
              <a:t>记录占用的簇数</a:t>
            </a:r>
          </a:p>
          <a:p>
            <a:pPr eaLnBrk="1" hangingPunct="1"/>
            <a:r>
              <a:rPr lang="en-US" altLang="zh-CN" sz="2800" dirty="0"/>
              <a:t> MFT</a:t>
            </a:r>
            <a:r>
              <a:rPr lang="zh-CN" altLang="en-US" sz="2800" dirty="0"/>
              <a:t>索引占用的簇数</a:t>
            </a:r>
          </a:p>
          <a:p>
            <a:pPr eaLnBrk="1" hangingPunct="1"/>
            <a:r>
              <a:rPr lang="zh-CN" altLang="en-US" sz="2800" dirty="0"/>
              <a:t> 卷序列号</a:t>
            </a:r>
          </a:p>
          <a:p>
            <a:pPr eaLnBrk="1" hangingPunct="1"/>
            <a:r>
              <a:rPr lang="zh-CN" altLang="en-US" sz="2800" dirty="0"/>
              <a:t> 校验和</a:t>
            </a:r>
          </a:p>
          <a:p>
            <a:pPr eaLnBrk="1" hangingPunct="1"/>
            <a:endParaRPr lang="en-US" altLang="zh-CN" sz="2800" dirty="0"/>
          </a:p>
        </p:txBody>
      </p:sp>
    </p:spTree>
    <p:extLst>
      <p:ext uri="{BB962C8B-B14F-4D97-AF65-F5344CB8AC3E}">
        <p14:creationId xmlns:p14="http://schemas.microsoft.com/office/powerpoint/2010/main" val="325945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altLang="zh-CN"/>
              <a:t>MFT</a:t>
            </a:r>
            <a:r>
              <a:rPr lang="zh-CN" altLang="en-US"/>
              <a:t>元数据记录</a:t>
            </a:r>
          </a:p>
        </p:txBody>
      </p:sp>
      <p:sp>
        <p:nvSpPr>
          <p:cNvPr id="38915" name="Rectangle 3"/>
          <p:cNvSpPr>
            <a:spLocks noGrp="1" noChangeArrowheads="1"/>
          </p:cNvSpPr>
          <p:nvPr>
            <p:ph type="body" sz="quarter" idx="4294967295"/>
          </p:nvPr>
        </p:nvSpPr>
        <p:spPr>
          <a:xfrm>
            <a:off x="1876479" y="1863203"/>
            <a:ext cx="3597221" cy="4213865"/>
          </a:xfrm>
        </p:spPr>
        <p:txBody>
          <a:bodyPr>
            <a:normAutofit/>
          </a:bodyPr>
          <a:lstStyle/>
          <a:p>
            <a:pPr eaLnBrk="1" hangingPunct="1"/>
            <a:r>
              <a:rPr lang="en-US" altLang="zh-CN" sz="2800"/>
              <a:t>$ MFT</a:t>
            </a:r>
          </a:p>
          <a:p>
            <a:pPr eaLnBrk="1" hangingPunct="1"/>
            <a:r>
              <a:rPr lang="en-US" altLang="zh-CN" sz="2800"/>
              <a:t>$ MFTMirr</a:t>
            </a:r>
          </a:p>
          <a:p>
            <a:pPr eaLnBrk="1" hangingPunct="1"/>
            <a:r>
              <a:rPr lang="en-US" altLang="zh-CN" sz="2800"/>
              <a:t>$ LogFile</a:t>
            </a:r>
          </a:p>
          <a:p>
            <a:pPr eaLnBrk="1" hangingPunct="1"/>
            <a:r>
              <a:rPr lang="en-US" altLang="zh-CN" sz="2800"/>
              <a:t>$ Volume</a:t>
            </a:r>
          </a:p>
          <a:p>
            <a:pPr eaLnBrk="1" hangingPunct="1"/>
            <a:r>
              <a:rPr lang="en-US" altLang="zh-CN" sz="2800"/>
              <a:t>$ AttrDef</a:t>
            </a:r>
          </a:p>
          <a:p>
            <a:pPr eaLnBrk="1" hangingPunct="1"/>
            <a:r>
              <a:rPr lang="en-US" altLang="zh-CN" sz="2800"/>
              <a:t>$ \</a:t>
            </a:r>
          </a:p>
          <a:p>
            <a:pPr eaLnBrk="1" hangingPunct="1"/>
            <a:r>
              <a:rPr lang="en-US" altLang="zh-CN" sz="2800"/>
              <a:t>$ BitMap</a:t>
            </a:r>
          </a:p>
          <a:p>
            <a:pPr eaLnBrk="1" hangingPunct="1"/>
            <a:r>
              <a:rPr lang="en-US" altLang="zh-CN" sz="2800"/>
              <a:t>$ Boot</a:t>
            </a:r>
          </a:p>
        </p:txBody>
      </p:sp>
      <p:sp>
        <p:nvSpPr>
          <p:cNvPr id="5" name="Rectangle 3">
            <a:extLst>
              <a:ext uri="{FF2B5EF4-FFF2-40B4-BE49-F238E27FC236}">
                <a16:creationId xmlns:a16="http://schemas.microsoft.com/office/drawing/2014/main" id="{AB0E0451-F88C-42A2-8582-59BD3853FDFE}"/>
              </a:ext>
            </a:extLst>
          </p:cNvPr>
          <p:cNvSpPr txBox="1">
            <a:spLocks noChangeArrowheads="1"/>
          </p:cNvSpPr>
          <p:nvPr/>
        </p:nvSpPr>
        <p:spPr bwMode="auto">
          <a:xfrm>
            <a:off x="6519890" y="1863203"/>
            <a:ext cx="3597221" cy="421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sz="2800" b="0" kern="0" dirty="0"/>
              <a:t>$ </a:t>
            </a:r>
            <a:r>
              <a:rPr lang="en-US" altLang="zh-CN" sz="2800" b="0" kern="0" dirty="0" err="1"/>
              <a:t>BadClus</a:t>
            </a:r>
            <a:endParaRPr lang="en-US" altLang="zh-CN" sz="2800" b="0" kern="0" dirty="0"/>
          </a:p>
          <a:p>
            <a:r>
              <a:rPr lang="en-US" altLang="zh-CN" sz="2800" b="0" kern="0" dirty="0"/>
              <a:t>$ Secure</a:t>
            </a:r>
          </a:p>
          <a:p>
            <a:r>
              <a:rPr lang="en-US" altLang="zh-CN" sz="2800" b="0" kern="0" dirty="0"/>
              <a:t>$ </a:t>
            </a:r>
            <a:r>
              <a:rPr lang="en-US" altLang="zh-CN" sz="2800" b="0" kern="0" dirty="0" err="1"/>
              <a:t>UpCase</a:t>
            </a:r>
            <a:endParaRPr lang="en-US" altLang="zh-CN" sz="2800" b="0" kern="0" dirty="0"/>
          </a:p>
          <a:p>
            <a:r>
              <a:rPr lang="en-US" altLang="zh-CN" sz="2800" b="0" kern="0" dirty="0"/>
              <a:t>$ Extend</a:t>
            </a:r>
          </a:p>
          <a:p>
            <a:r>
              <a:rPr lang="en-US" altLang="zh-CN" sz="2800" b="0" kern="0" dirty="0"/>
              <a:t>$ Quota</a:t>
            </a:r>
          </a:p>
          <a:p>
            <a:r>
              <a:rPr lang="en-US" altLang="zh-CN" sz="2800" b="0" kern="0" dirty="0"/>
              <a:t>$ </a:t>
            </a:r>
            <a:r>
              <a:rPr lang="en-US" altLang="zh-CN" sz="2800" b="0" kern="0" dirty="0" err="1"/>
              <a:t>ObjID</a:t>
            </a:r>
            <a:endParaRPr lang="en-US" altLang="zh-CN" sz="2800" b="0" kern="0" dirty="0"/>
          </a:p>
          <a:p>
            <a:r>
              <a:rPr lang="en-US" altLang="zh-CN" sz="2800" b="0" kern="0" dirty="0"/>
              <a:t>$ Reparse</a:t>
            </a:r>
          </a:p>
          <a:p>
            <a:r>
              <a:rPr lang="en-US" altLang="zh-CN" sz="2800" b="0" kern="0" dirty="0"/>
              <a:t>UsnJrn1</a:t>
            </a:r>
          </a:p>
        </p:txBody>
      </p:sp>
    </p:spTree>
    <p:extLst>
      <p:ext uri="{BB962C8B-B14F-4D97-AF65-F5344CB8AC3E}">
        <p14:creationId xmlns:p14="http://schemas.microsoft.com/office/powerpoint/2010/main" val="20261265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2">
            <a:extLst>
              <a:ext uri="{28A0092B-C50C-407E-A947-70E740481C1C}">
                <a14:useLocalDpi xmlns:a14="http://schemas.microsoft.com/office/drawing/2010/main" val="0"/>
              </a:ext>
            </a:extLst>
          </a:blip>
          <a:srcRect l="16406" t="17708" r="10938" b="11458"/>
          <a:stretch>
            <a:fillRect/>
          </a:stretch>
        </p:blipFill>
        <p:spPr bwMode="auto">
          <a:xfrm>
            <a:off x="555171" y="315686"/>
            <a:ext cx="8382000" cy="612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5A143DE1-A7D7-4783-872C-0C15A00FA7E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79B8D84-207F-4280-AADE-375727CFBD50}"/>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542724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CN"/>
              <a:t>NTFS</a:t>
            </a:r>
            <a:r>
              <a:rPr lang="zh-CN" altLang="en-US"/>
              <a:t>属性</a:t>
            </a:r>
          </a:p>
        </p:txBody>
      </p:sp>
      <p:sp>
        <p:nvSpPr>
          <p:cNvPr id="4096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MFT</a:t>
            </a:r>
            <a:r>
              <a:rPr lang="zh-CN" altLang="en-US" sz="2400" dirty="0"/>
              <a:t>是一个面向对象的数据库</a:t>
            </a:r>
          </a:p>
          <a:p>
            <a:pPr eaLnBrk="1" hangingPunct="1"/>
            <a:r>
              <a:rPr lang="zh-CN" altLang="en-US" sz="2400" dirty="0"/>
              <a:t> 对象由包含特定属性的类派生</a:t>
            </a:r>
          </a:p>
          <a:p>
            <a:pPr eaLnBrk="1" hangingPunct="1"/>
            <a:r>
              <a:rPr lang="zh-CN" altLang="en-US" sz="2400" dirty="0"/>
              <a:t> 所有属性都分为两部分：</a:t>
            </a:r>
          </a:p>
          <a:p>
            <a:pPr lvl="1" eaLnBrk="1" hangingPunct="1"/>
            <a:r>
              <a:rPr lang="zh-CN" altLang="en-US" sz="2400" dirty="0"/>
              <a:t>属性头部分</a:t>
            </a:r>
          </a:p>
          <a:p>
            <a:pPr lvl="2" eaLnBrk="1" hangingPunct="1"/>
            <a:r>
              <a:rPr lang="zh-CN" altLang="en-US" sz="2400" dirty="0"/>
              <a:t>属性的字节数、属性各部分字节数、数据部分的偏移地址、时间戳记、标志位</a:t>
            </a:r>
          </a:p>
          <a:p>
            <a:pPr lvl="1" eaLnBrk="1" hangingPunct="1"/>
            <a:r>
              <a:rPr lang="zh-CN" altLang="en-US" sz="2400" dirty="0"/>
              <a:t>数据部分</a:t>
            </a:r>
          </a:p>
          <a:p>
            <a:pPr lvl="2" eaLnBrk="1" hangingPunct="1"/>
            <a:r>
              <a:rPr lang="zh-CN" altLang="en-US" sz="2400" dirty="0"/>
              <a:t>包含了属性设计时所要求保存的信息</a:t>
            </a:r>
          </a:p>
        </p:txBody>
      </p:sp>
    </p:spTree>
    <p:extLst>
      <p:ext uri="{BB962C8B-B14F-4D97-AF65-F5344CB8AC3E}">
        <p14:creationId xmlns:p14="http://schemas.microsoft.com/office/powerpoint/2010/main" val="703823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a:t>属性头</a:t>
            </a:r>
          </a:p>
        </p:txBody>
      </p:sp>
      <p:sp>
        <p:nvSpPr>
          <p:cNvPr id="419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属性的类型号（</a:t>
            </a:r>
            <a:r>
              <a:rPr lang="en-US" altLang="zh-CN" sz="2800" dirty="0"/>
              <a:t>4</a:t>
            </a:r>
            <a:r>
              <a:rPr lang="zh-CN" altLang="en-US" sz="2800" dirty="0"/>
              <a:t>字节）</a:t>
            </a:r>
          </a:p>
          <a:p>
            <a:pPr eaLnBrk="1" hangingPunct="1"/>
            <a:r>
              <a:rPr lang="zh-CN" altLang="en-US" sz="2800" dirty="0"/>
              <a:t>属性的总字节数（</a:t>
            </a:r>
            <a:r>
              <a:rPr lang="en-US" altLang="zh-CN" sz="2800" dirty="0"/>
              <a:t>4</a:t>
            </a:r>
            <a:r>
              <a:rPr lang="zh-CN" altLang="en-US" sz="2800" dirty="0"/>
              <a:t>字节）</a:t>
            </a:r>
          </a:p>
          <a:p>
            <a:pPr eaLnBrk="1" hangingPunct="1"/>
            <a:r>
              <a:rPr lang="zh-CN" altLang="en-US" sz="2800" dirty="0"/>
              <a:t>保留（</a:t>
            </a:r>
            <a:r>
              <a:rPr lang="en-US" altLang="zh-CN" sz="2800" dirty="0"/>
              <a:t>8</a:t>
            </a:r>
            <a:r>
              <a:rPr lang="zh-CN" altLang="en-US" sz="2800" dirty="0"/>
              <a:t>字节）</a:t>
            </a:r>
          </a:p>
          <a:p>
            <a:pPr eaLnBrk="1" hangingPunct="1"/>
            <a:r>
              <a:rPr lang="zh-CN" altLang="en-US" sz="2800" dirty="0"/>
              <a:t>属性的数据部分的字节数（</a:t>
            </a:r>
            <a:r>
              <a:rPr lang="en-US" altLang="zh-CN" sz="2800" dirty="0"/>
              <a:t>4</a:t>
            </a:r>
            <a:r>
              <a:rPr lang="zh-CN" altLang="en-US" sz="2800" dirty="0"/>
              <a:t>字节）</a:t>
            </a:r>
          </a:p>
          <a:p>
            <a:pPr eaLnBrk="1" hangingPunct="1"/>
            <a:r>
              <a:rPr lang="zh-CN" altLang="en-US" sz="2800" dirty="0"/>
              <a:t>属性头到属性数据部分的偏移地址（</a:t>
            </a:r>
            <a:r>
              <a:rPr lang="en-US" altLang="zh-CN" sz="2800" dirty="0"/>
              <a:t>2</a:t>
            </a:r>
            <a:r>
              <a:rPr lang="zh-CN" altLang="en-US" sz="2800" dirty="0"/>
              <a:t>字节）</a:t>
            </a:r>
          </a:p>
          <a:p>
            <a:pPr eaLnBrk="1" hangingPunct="1"/>
            <a:r>
              <a:rPr lang="zh-CN" altLang="en-US" sz="2800" dirty="0"/>
              <a:t>特殊标志位和属性（</a:t>
            </a:r>
            <a:r>
              <a:rPr lang="en-US" altLang="zh-CN" sz="2800" dirty="0"/>
              <a:t>10</a:t>
            </a:r>
            <a:r>
              <a:rPr lang="zh-CN" altLang="en-US" sz="2800" dirty="0"/>
              <a:t>字节）</a:t>
            </a:r>
          </a:p>
          <a:p>
            <a:pPr eaLnBrk="1" hangingPunct="1"/>
            <a:r>
              <a:rPr lang="zh-CN" altLang="en-US" sz="2800" dirty="0"/>
              <a:t>时间戳记（</a:t>
            </a:r>
            <a:r>
              <a:rPr lang="en-US" altLang="zh-CN" sz="2800" dirty="0"/>
              <a:t>32</a:t>
            </a:r>
            <a:r>
              <a:rPr lang="zh-CN" altLang="en-US" sz="2800" dirty="0"/>
              <a:t>字节）</a:t>
            </a:r>
          </a:p>
          <a:p>
            <a:pPr eaLnBrk="1" hangingPunct="1"/>
            <a:r>
              <a:rPr lang="zh-CN" altLang="en-US" sz="2800" dirty="0"/>
              <a:t>属性本身专有的定位信息（</a:t>
            </a:r>
            <a:r>
              <a:rPr lang="en-US" altLang="zh-CN" sz="2800" dirty="0"/>
              <a:t>26</a:t>
            </a:r>
            <a:r>
              <a:rPr lang="zh-CN" altLang="en-US" sz="2800" dirty="0"/>
              <a:t>字节）</a:t>
            </a:r>
          </a:p>
        </p:txBody>
      </p:sp>
    </p:spTree>
    <p:extLst>
      <p:ext uri="{BB962C8B-B14F-4D97-AF65-F5344CB8AC3E}">
        <p14:creationId xmlns:p14="http://schemas.microsoft.com/office/powerpoint/2010/main" val="1318568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a:t>属性部分</a:t>
            </a:r>
          </a:p>
        </p:txBody>
      </p:sp>
      <p:sp>
        <p:nvSpPr>
          <p:cNvPr id="4301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400" dirty="0"/>
              <a:t>常驻属性 </a:t>
            </a:r>
            <a:r>
              <a:rPr lang="en-US" altLang="zh-CN" sz="2400" dirty="0"/>
              <a:t>$</a:t>
            </a:r>
            <a:r>
              <a:rPr lang="en-US" altLang="zh-CN" sz="2400" dirty="0" err="1"/>
              <a:t>AttrDef</a:t>
            </a:r>
            <a:endParaRPr lang="en-US" altLang="zh-CN" sz="2400" dirty="0"/>
          </a:p>
          <a:p>
            <a:pPr eaLnBrk="1" hangingPunct="1">
              <a:lnSpc>
                <a:spcPct val="90000"/>
              </a:lnSpc>
            </a:pPr>
            <a:r>
              <a:rPr lang="zh-CN" altLang="en-US" sz="2400" dirty="0"/>
              <a:t>非常驻属性</a:t>
            </a:r>
          </a:p>
          <a:p>
            <a:pPr lvl="1" eaLnBrk="1" hangingPunct="1">
              <a:lnSpc>
                <a:spcPct val="90000"/>
              </a:lnSpc>
            </a:pPr>
            <a:r>
              <a:rPr lang="zh-CN" altLang="en-US" sz="2400" dirty="0"/>
              <a:t>运行（</a:t>
            </a:r>
            <a:r>
              <a:rPr lang="en-US" altLang="zh-CN" sz="2400" dirty="0"/>
              <a:t>run</a:t>
            </a:r>
            <a:r>
              <a:rPr lang="zh-CN" altLang="en-US" sz="2400" dirty="0"/>
              <a:t>）：数据保存在相邻簇</a:t>
            </a:r>
          </a:p>
          <a:p>
            <a:pPr lvl="1" eaLnBrk="1" hangingPunct="1">
              <a:lnSpc>
                <a:spcPct val="90000"/>
              </a:lnSpc>
            </a:pPr>
            <a:r>
              <a:rPr lang="zh-CN" altLang="en-US" sz="2400" dirty="0"/>
              <a:t>不连续的运行：每个运行在</a:t>
            </a:r>
            <a:r>
              <a:rPr lang="en-US" altLang="zh-CN" sz="2400" dirty="0"/>
              <a:t>MFT</a:t>
            </a:r>
            <a:r>
              <a:rPr lang="zh-CN" altLang="en-US" sz="2400" dirty="0"/>
              <a:t>记录中有一个指针</a:t>
            </a:r>
          </a:p>
          <a:p>
            <a:pPr lvl="1" eaLnBrk="1" hangingPunct="1">
              <a:lnSpc>
                <a:spcPct val="90000"/>
              </a:lnSpc>
            </a:pPr>
            <a:r>
              <a:rPr lang="zh-CN" altLang="en-US" sz="2400" dirty="0"/>
              <a:t>指针：起始逻辑簇序号</a:t>
            </a:r>
            <a:r>
              <a:rPr lang="en-US" altLang="zh-CN" sz="2400" dirty="0"/>
              <a:t>LCN</a:t>
            </a:r>
          </a:p>
          <a:p>
            <a:pPr lvl="1" eaLnBrk="1" hangingPunct="1">
              <a:lnSpc>
                <a:spcPct val="90000"/>
              </a:lnSpc>
              <a:buFontTx/>
              <a:buNone/>
            </a:pPr>
            <a:r>
              <a:rPr lang="en-US" altLang="zh-CN" sz="2400" dirty="0"/>
              <a:t>             </a:t>
            </a:r>
            <a:r>
              <a:rPr lang="zh-CN" altLang="en-US" sz="2400" dirty="0"/>
              <a:t>起始虚拟簇序号</a:t>
            </a:r>
            <a:r>
              <a:rPr lang="en-US" altLang="zh-CN" sz="2400" dirty="0"/>
              <a:t>VCN</a:t>
            </a:r>
          </a:p>
          <a:p>
            <a:pPr lvl="1" eaLnBrk="1" hangingPunct="1">
              <a:lnSpc>
                <a:spcPct val="90000"/>
              </a:lnSpc>
              <a:buFontTx/>
              <a:buNone/>
            </a:pPr>
            <a:r>
              <a:rPr lang="en-US" altLang="zh-CN" sz="2400" dirty="0"/>
              <a:t>             </a:t>
            </a:r>
            <a:r>
              <a:rPr lang="zh-CN" altLang="en-US" sz="2400" dirty="0"/>
              <a:t>簇的数量</a:t>
            </a:r>
          </a:p>
        </p:txBody>
      </p:sp>
    </p:spTree>
    <p:extLst>
      <p:ext uri="{BB962C8B-B14F-4D97-AF65-F5344CB8AC3E}">
        <p14:creationId xmlns:p14="http://schemas.microsoft.com/office/powerpoint/2010/main" val="1010507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0DE365B-6781-487A-8BF4-5F6261887476}"/>
              </a:ext>
            </a:extLst>
          </p:cNvPr>
          <p:cNvSpPr>
            <a:spLocks noGrp="1"/>
          </p:cNvSpPr>
          <p:nvPr>
            <p:ph type="title" idx="4294967295"/>
          </p:nvPr>
        </p:nvSpPr>
        <p:spPr/>
        <p:txBody>
          <a:bodyPr/>
          <a:lstStyle/>
          <a:p>
            <a:endParaRPr lang="zh-CN" altLang="en-US"/>
          </a:p>
        </p:txBody>
      </p:sp>
      <p:sp>
        <p:nvSpPr>
          <p:cNvPr id="2" name="文本占位符 1">
            <a:extLst>
              <a:ext uri="{FF2B5EF4-FFF2-40B4-BE49-F238E27FC236}">
                <a16:creationId xmlns:a16="http://schemas.microsoft.com/office/drawing/2014/main" id="{277C6699-6E9A-400C-B4D3-2F1B8DEC5C55}"/>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b="1601"/>
          <a:stretch>
            <a:fillRect/>
          </a:stretch>
        </p:blipFill>
        <p:spPr bwMode="auto">
          <a:xfrm>
            <a:off x="2201068" y="2185852"/>
            <a:ext cx="7789862"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95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t> </a:t>
            </a:r>
            <a:r>
              <a:rPr lang="en-US" altLang="zh-CN" dirty="0"/>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810101"/>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File Systems in Windows</a:t>
            </a:r>
          </a:p>
        </p:txBody>
      </p:sp>
    </p:spTree>
    <p:extLst>
      <p:ext uri="{BB962C8B-B14F-4D97-AF65-F5344CB8AC3E}">
        <p14:creationId xmlns:p14="http://schemas.microsoft.com/office/powerpoint/2010/main" val="29197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idx="4294967295"/>
          </p:nvPr>
        </p:nvSpPr>
        <p:spPr/>
        <p:txBody>
          <a:bodyPr/>
          <a:lstStyle/>
          <a:p>
            <a:pPr eaLnBrk="1" hangingPunct="1"/>
            <a:r>
              <a:rPr lang="en-US" altLang="zh-CN"/>
              <a:t>MFT</a:t>
            </a:r>
            <a:r>
              <a:rPr lang="zh-CN" altLang="en-US"/>
              <a:t>属性</a:t>
            </a:r>
          </a:p>
        </p:txBody>
      </p:sp>
      <p:sp>
        <p:nvSpPr>
          <p:cNvPr id="45059" name="Rectangle 1027"/>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Standard_Information</a:t>
            </a:r>
            <a:endParaRPr lang="en-US" altLang="zh-CN" sz="2400" dirty="0"/>
          </a:p>
          <a:p>
            <a:pPr eaLnBrk="1" hangingPunct="1"/>
            <a:r>
              <a:rPr lang="en-US" altLang="zh-CN" sz="2400" dirty="0"/>
              <a:t>$ </a:t>
            </a:r>
            <a:r>
              <a:rPr lang="en-US" altLang="zh-CN" sz="2400" dirty="0" err="1"/>
              <a:t>Attribute_List</a:t>
            </a:r>
            <a:endParaRPr lang="en-US" altLang="zh-CN" sz="2400" dirty="0"/>
          </a:p>
          <a:p>
            <a:pPr eaLnBrk="1" hangingPunct="1"/>
            <a:r>
              <a:rPr lang="en-US" altLang="zh-CN" sz="2400" dirty="0"/>
              <a:t>$ </a:t>
            </a:r>
            <a:r>
              <a:rPr lang="en-US" altLang="zh-CN" sz="2400" dirty="0" err="1"/>
              <a:t>File_Name</a:t>
            </a:r>
            <a:endParaRPr lang="en-US" altLang="zh-CN" sz="2400" dirty="0"/>
          </a:p>
          <a:p>
            <a:pPr eaLnBrk="1" hangingPunct="1"/>
            <a:r>
              <a:rPr lang="en-US" altLang="zh-CN" sz="2400" dirty="0"/>
              <a:t>$ </a:t>
            </a:r>
            <a:r>
              <a:rPr lang="en-US" altLang="zh-CN" sz="2400" dirty="0" err="1"/>
              <a:t>Object_ID</a:t>
            </a:r>
            <a:endParaRPr lang="en-US" altLang="zh-CN" sz="2400" dirty="0"/>
          </a:p>
          <a:p>
            <a:pPr eaLnBrk="1" hangingPunct="1"/>
            <a:r>
              <a:rPr lang="en-US" altLang="zh-CN" sz="2400" dirty="0"/>
              <a:t>$ </a:t>
            </a:r>
            <a:r>
              <a:rPr lang="en-US" altLang="zh-CN" sz="2400" dirty="0" err="1"/>
              <a:t>Security_Descriptor</a:t>
            </a:r>
            <a:endParaRPr lang="en-US" altLang="zh-CN" sz="2400" dirty="0"/>
          </a:p>
          <a:p>
            <a:pPr eaLnBrk="1" hangingPunct="1"/>
            <a:r>
              <a:rPr lang="en-US" altLang="zh-CN" sz="2400" dirty="0"/>
              <a:t>$ </a:t>
            </a:r>
            <a:r>
              <a:rPr lang="en-US" altLang="zh-CN" sz="2400" dirty="0" err="1"/>
              <a:t>Volume_Name</a:t>
            </a:r>
            <a:endParaRPr lang="en-US" altLang="zh-CN" sz="2400" dirty="0"/>
          </a:p>
          <a:p>
            <a:pPr eaLnBrk="1" hangingPunct="1"/>
            <a:r>
              <a:rPr lang="en-US" altLang="zh-CN" sz="2400" dirty="0"/>
              <a:t>$ </a:t>
            </a:r>
            <a:r>
              <a:rPr lang="en-US" altLang="zh-CN" sz="2400" dirty="0" err="1"/>
              <a:t>Volume_Information</a:t>
            </a:r>
            <a:endParaRPr lang="en-US" altLang="zh-CN" sz="2400" dirty="0"/>
          </a:p>
          <a:p>
            <a:pPr eaLnBrk="1" hangingPunct="1"/>
            <a:r>
              <a:rPr lang="en-US" altLang="zh-CN" sz="2400" dirty="0"/>
              <a:t>$ Data</a:t>
            </a:r>
          </a:p>
          <a:p>
            <a:pPr eaLnBrk="1" hangingPunct="1"/>
            <a:endParaRPr lang="en-US" altLang="zh-CN" sz="2400" dirty="0"/>
          </a:p>
        </p:txBody>
      </p:sp>
    </p:spTree>
    <p:extLst>
      <p:ext uri="{BB962C8B-B14F-4D97-AF65-F5344CB8AC3E}">
        <p14:creationId xmlns:p14="http://schemas.microsoft.com/office/powerpoint/2010/main" val="23676023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altLang="zh-CN"/>
              <a:t>MFT</a:t>
            </a:r>
            <a:r>
              <a:rPr lang="zh-CN" altLang="en-US"/>
              <a:t>属性</a:t>
            </a:r>
          </a:p>
        </p:txBody>
      </p:sp>
      <p:sp>
        <p:nvSpPr>
          <p:cNvPr id="4608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Index_Root</a:t>
            </a:r>
            <a:endParaRPr lang="en-US" altLang="zh-CN" sz="2400" dirty="0"/>
          </a:p>
          <a:p>
            <a:pPr eaLnBrk="1" hangingPunct="1"/>
            <a:r>
              <a:rPr lang="en-US" altLang="zh-CN" sz="2400" dirty="0"/>
              <a:t>$ </a:t>
            </a:r>
            <a:r>
              <a:rPr lang="en-US" altLang="zh-CN" sz="2400" dirty="0" err="1"/>
              <a:t>Index_Allocation</a:t>
            </a:r>
            <a:endParaRPr lang="en-US" altLang="zh-CN" sz="2400" dirty="0"/>
          </a:p>
          <a:p>
            <a:pPr eaLnBrk="1" hangingPunct="1"/>
            <a:r>
              <a:rPr lang="en-US" altLang="zh-CN" sz="2400" dirty="0"/>
              <a:t>$ Bitmap</a:t>
            </a:r>
          </a:p>
          <a:p>
            <a:pPr eaLnBrk="1" hangingPunct="1"/>
            <a:r>
              <a:rPr lang="en-US" altLang="zh-CN" sz="2400" dirty="0"/>
              <a:t>$ </a:t>
            </a:r>
            <a:r>
              <a:rPr lang="en-US" altLang="zh-CN" sz="2400" dirty="0" err="1"/>
              <a:t>Reparse_point</a:t>
            </a:r>
            <a:endParaRPr lang="en-US" altLang="zh-CN" sz="2400" dirty="0"/>
          </a:p>
          <a:p>
            <a:pPr eaLnBrk="1" hangingPunct="1"/>
            <a:r>
              <a:rPr lang="en-US" altLang="zh-CN" sz="2400" dirty="0"/>
              <a:t>$ </a:t>
            </a:r>
            <a:r>
              <a:rPr lang="en-US" altLang="zh-CN" sz="2400" dirty="0" err="1"/>
              <a:t>Ea_Information</a:t>
            </a:r>
            <a:endParaRPr lang="en-US" altLang="zh-CN" sz="2400" dirty="0"/>
          </a:p>
          <a:p>
            <a:pPr eaLnBrk="1" hangingPunct="1"/>
            <a:r>
              <a:rPr lang="en-US" altLang="zh-CN" sz="2400" dirty="0"/>
              <a:t>$</a:t>
            </a:r>
            <a:r>
              <a:rPr lang="en-US" altLang="zh-CN" sz="2400" dirty="0" err="1"/>
              <a:t>Ea</a:t>
            </a:r>
            <a:endParaRPr lang="en-US" altLang="zh-CN" sz="2400" dirty="0"/>
          </a:p>
          <a:p>
            <a:pPr eaLnBrk="1" hangingPunct="1"/>
            <a:r>
              <a:rPr lang="en-US" altLang="zh-CN" sz="2400" dirty="0"/>
              <a:t>$ </a:t>
            </a:r>
            <a:r>
              <a:rPr lang="en-US" altLang="zh-CN" sz="2400" dirty="0" err="1"/>
              <a:t>Logged_Utility_Stream</a:t>
            </a:r>
            <a:endParaRPr lang="en-US" altLang="zh-CN" sz="2400" dirty="0"/>
          </a:p>
        </p:txBody>
      </p:sp>
    </p:spTree>
    <p:extLst>
      <p:ext uri="{BB962C8B-B14F-4D97-AF65-F5344CB8AC3E}">
        <p14:creationId xmlns:p14="http://schemas.microsoft.com/office/powerpoint/2010/main" val="2183301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extLst>
              <p:ext uri="{D42A27DB-BD31-4B8C-83A1-F6EECF244321}">
                <p14:modId xmlns:p14="http://schemas.microsoft.com/office/powerpoint/2010/main" val="2180473014"/>
              </p:ext>
            </p:extLst>
          </p:nvPr>
        </p:nvGraphicFramePr>
        <p:xfrm>
          <a:off x="3559174" y="114300"/>
          <a:ext cx="5073650" cy="6629400"/>
        </p:xfrm>
        <a:graphic>
          <a:graphicData uri="http://schemas.openxmlformats.org/presentationml/2006/ole">
            <mc:AlternateContent xmlns:mc="http://schemas.openxmlformats.org/markup-compatibility/2006">
              <mc:Choice xmlns:v="urn:schemas-microsoft-com:vml" Requires="v">
                <p:oleObj spid="_x0000_s3209" name="Photo Editor 照片" r:id="rId3" imgW="6238095" imgH="8152381" progId="MSPhotoEd.3">
                  <p:embed/>
                </p:oleObj>
              </mc:Choice>
              <mc:Fallback>
                <p:oleObj name="Photo Editor 照片" r:id="rId3" imgW="6238095" imgH="8152381" progId="MSPhotoEd.3">
                  <p:embed/>
                  <p:pic>
                    <p:nvPicPr>
                      <p:cNvPr id="471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9174" y="114300"/>
                        <a:ext cx="507365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78680955-49E4-4665-A423-43DCF847FDD0}"/>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FE8FAB3D-E509-4889-A600-F75666067701}"/>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4867113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117" y="160337"/>
            <a:ext cx="5211763" cy="669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E4729396-DB7A-470B-A881-F8A04334812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1A516C8A-FE49-4525-9929-4CA2423A2C6B}"/>
              </a:ext>
            </a:extLst>
          </p:cNvPr>
          <p:cNvSpPr>
            <a:spLocks noGrp="1"/>
          </p:cNvSpPr>
          <p:nvPr>
            <p:ph type="title" idx="4294967295"/>
          </p:nvPr>
        </p:nvSpPr>
        <p:spPr/>
        <p:txBody>
          <a:bodyPr/>
          <a:lstStyle/>
          <a:p>
            <a:endParaRPr lang="zh-CN" altLang="en-US" dirty="0"/>
          </a:p>
        </p:txBody>
      </p:sp>
    </p:spTree>
    <p:extLst>
      <p:ext uri="{BB962C8B-B14F-4D97-AF65-F5344CB8AC3E}">
        <p14:creationId xmlns:p14="http://schemas.microsoft.com/office/powerpoint/2010/main" val="24311507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6" y="165100"/>
            <a:ext cx="5241925"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835" y="2924175"/>
            <a:ext cx="5140325"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BA01C4CE-9C19-448C-A93E-8A9E6DDA9BC9}"/>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B3F78EF2-BE08-4E2D-A947-07236DA3DECF}"/>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852264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492" y="491853"/>
            <a:ext cx="4799013" cy="611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F6DE9B0C-2A8E-466F-89CF-CE30ECE360B4}"/>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13FE6B5E-D482-4C40-9FFA-68020812323D}"/>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983684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698" y="192616"/>
            <a:ext cx="4292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836" y="1023711"/>
            <a:ext cx="4124325" cy="558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022F5E22-6594-43D4-A5E1-1A6AE1AB94AC}"/>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A3A6C5CA-F5C9-45C5-9F53-65F6526780A5}"/>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72263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zh-CN" altLang="en-US"/>
              <a:t>通用属性类型</a:t>
            </a:r>
          </a:p>
        </p:txBody>
      </p:sp>
      <p:sp>
        <p:nvSpPr>
          <p:cNvPr id="5222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Standard_Information</a:t>
            </a:r>
            <a:endParaRPr lang="en-US" altLang="zh-CN" sz="2400" dirty="0"/>
          </a:p>
          <a:p>
            <a:pPr eaLnBrk="1" hangingPunct="1"/>
            <a:endParaRPr lang="en-US" altLang="zh-CN" sz="2400" dirty="0"/>
          </a:p>
          <a:p>
            <a:pPr eaLnBrk="1" hangingPunct="1"/>
            <a:r>
              <a:rPr lang="en-US" altLang="zh-CN" sz="2400" dirty="0"/>
              <a:t>$ </a:t>
            </a:r>
            <a:r>
              <a:rPr lang="en-US" altLang="zh-CN" sz="2400" dirty="0" err="1"/>
              <a:t>File_Name</a:t>
            </a:r>
            <a:endParaRPr lang="en-US" altLang="zh-CN" sz="2400" dirty="0"/>
          </a:p>
          <a:p>
            <a:pPr eaLnBrk="1" hangingPunct="1"/>
            <a:endParaRPr lang="en-US" altLang="zh-CN" sz="2400" dirty="0"/>
          </a:p>
          <a:p>
            <a:pPr eaLnBrk="1" hangingPunct="1"/>
            <a:r>
              <a:rPr lang="en-US" altLang="zh-CN" sz="2400" dirty="0"/>
              <a:t>$ Security _Descriptor</a:t>
            </a:r>
          </a:p>
        </p:txBody>
      </p:sp>
    </p:spTree>
    <p:extLst>
      <p:ext uri="{BB962C8B-B14F-4D97-AF65-F5344CB8AC3E}">
        <p14:creationId xmlns:p14="http://schemas.microsoft.com/office/powerpoint/2010/main" val="29795241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zh-CN" altLang="en-US"/>
              <a:t>文件记录和</a:t>
            </a:r>
            <a:r>
              <a:rPr lang="en-US" altLang="zh-CN"/>
              <a:t>$Data</a:t>
            </a:r>
            <a:r>
              <a:rPr lang="zh-CN" altLang="en-US"/>
              <a:t>属性</a:t>
            </a:r>
          </a:p>
        </p:txBody>
      </p:sp>
      <p:sp>
        <p:nvSpPr>
          <p:cNvPr id="53251" name="Rectangle 3"/>
          <p:cNvSpPr>
            <a:spLocks noGrp="1" noChangeArrowheads="1"/>
          </p:cNvSpPr>
          <p:nvPr>
            <p:ph type="body" sz="quarter" idx="4294967295"/>
          </p:nvPr>
        </p:nvSpPr>
        <p:spPr>
          <a:xfrm>
            <a:off x="1876479" y="1863203"/>
            <a:ext cx="8439041" cy="4213865"/>
          </a:xfrm>
        </p:spPr>
        <p:txBody>
          <a:bodyPr>
            <a:noAutofit/>
          </a:bodyPr>
          <a:lstStyle/>
          <a:p>
            <a:pPr eaLnBrk="1" hangingPunct="1">
              <a:lnSpc>
                <a:spcPct val="90000"/>
              </a:lnSpc>
            </a:pPr>
            <a:r>
              <a:rPr lang="zh-CN" altLang="en-US" sz="2400" dirty="0"/>
              <a:t>文件记录：</a:t>
            </a:r>
          </a:p>
          <a:p>
            <a:pPr lvl="1" eaLnBrk="1" hangingPunct="1">
              <a:lnSpc>
                <a:spcPct val="90000"/>
              </a:lnSpc>
            </a:pPr>
            <a:r>
              <a:rPr lang="zh-CN" altLang="en-US" sz="2400" dirty="0"/>
              <a:t>三个通用属性</a:t>
            </a:r>
          </a:p>
          <a:p>
            <a:pPr lvl="2" eaLnBrk="1" hangingPunct="1">
              <a:lnSpc>
                <a:spcPct val="90000"/>
              </a:lnSpc>
            </a:pPr>
            <a:r>
              <a:rPr lang="en-US" altLang="zh-CN" sz="2400" dirty="0"/>
              <a:t>$ </a:t>
            </a:r>
            <a:r>
              <a:rPr lang="en-US" altLang="zh-CN" sz="2400" dirty="0" err="1"/>
              <a:t>Standard_Information</a:t>
            </a:r>
            <a:endParaRPr lang="en-US" altLang="zh-CN" sz="2400" dirty="0"/>
          </a:p>
          <a:p>
            <a:pPr lvl="2" eaLnBrk="1" hangingPunct="1">
              <a:lnSpc>
                <a:spcPct val="90000"/>
              </a:lnSpc>
            </a:pPr>
            <a:r>
              <a:rPr lang="en-US" altLang="zh-CN" sz="2400" dirty="0"/>
              <a:t>$ </a:t>
            </a:r>
            <a:r>
              <a:rPr lang="en-US" altLang="zh-CN" sz="2400" dirty="0" err="1"/>
              <a:t>File_Name</a:t>
            </a:r>
            <a:endParaRPr lang="en-US" altLang="zh-CN" sz="2400" dirty="0"/>
          </a:p>
          <a:p>
            <a:pPr lvl="2" eaLnBrk="1" hangingPunct="1">
              <a:lnSpc>
                <a:spcPct val="90000"/>
              </a:lnSpc>
            </a:pPr>
            <a:r>
              <a:rPr lang="en-US" altLang="zh-CN" sz="2400" dirty="0"/>
              <a:t>$ Security _Descriptor</a:t>
            </a:r>
          </a:p>
          <a:p>
            <a:pPr lvl="1" eaLnBrk="1" hangingPunct="1">
              <a:lnSpc>
                <a:spcPct val="90000"/>
              </a:lnSpc>
            </a:pPr>
            <a:r>
              <a:rPr lang="en-US" altLang="zh-CN" sz="2400" dirty="0"/>
              <a:t>$ Data</a:t>
            </a:r>
            <a:r>
              <a:rPr lang="zh-CN" altLang="en-US" sz="2400" dirty="0"/>
              <a:t>属性</a:t>
            </a:r>
          </a:p>
          <a:p>
            <a:pPr lvl="2" eaLnBrk="1" hangingPunct="1">
              <a:lnSpc>
                <a:spcPct val="90000"/>
              </a:lnSpc>
            </a:pPr>
            <a:r>
              <a:rPr lang="zh-CN" altLang="en-US" sz="2400" dirty="0"/>
              <a:t>所有的文件属性至少有一个</a:t>
            </a:r>
            <a:r>
              <a:rPr lang="en-US" altLang="zh-CN" sz="2400" dirty="0"/>
              <a:t>$ Data</a:t>
            </a:r>
            <a:r>
              <a:rPr lang="zh-CN" altLang="en-US" sz="2400" dirty="0"/>
              <a:t>属性</a:t>
            </a:r>
          </a:p>
          <a:p>
            <a:pPr lvl="2" eaLnBrk="1" hangingPunct="1">
              <a:lnSpc>
                <a:spcPct val="90000"/>
              </a:lnSpc>
            </a:pPr>
            <a:r>
              <a:rPr lang="zh-CN" altLang="en-US" sz="2400" dirty="0"/>
              <a:t>如果超出</a:t>
            </a:r>
            <a:r>
              <a:rPr lang="en-US" altLang="zh-CN" sz="2400" dirty="0"/>
              <a:t>1K</a:t>
            </a:r>
            <a:r>
              <a:rPr lang="zh-CN" altLang="en-US" sz="2400" dirty="0"/>
              <a:t>，数据部分移动到磁盘上，属性头和一小部分数据部分常驻</a:t>
            </a:r>
          </a:p>
          <a:p>
            <a:pPr lvl="2" eaLnBrk="1" hangingPunct="1">
              <a:lnSpc>
                <a:spcPct val="90000"/>
              </a:lnSpc>
              <a:buFontTx/>
              <a:buNone/>
            </a:pPr>
            <a:endParaRPr lang="en-US" altLang="zh-CN" sz="2400" dirty="0"/>
          </a:p>
        </p:txBody>
      </p:sp>
    </p:spTree>
    <p:extLst>
      <p:ext uri="{BB962C8B-B14F-4D97-AF65-F5344CB8AC3E}">
        <p14:creationId xmlns:p14="http://schemas.microsoft.com/office/powerpoint/2010/main" val="3477861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en-US" altLang="zh-CN"/>
              <a:t>$ Data</a:t>
            </a:r>
            <a:r>
              <a:rPr lang="zh-CN" altLang="en-US"/>
              <a:t>数据部分</a:t>
            </a:r>
          </a:p>
        </p:txBody>
      </p:sp>
      <p:sp>
        <p:nvSpPr>
          <p:cNvPr id="5427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800" dirty="0"/>
              <a:t>常驻属性头部分</a:t>
            </a:r>
          </a:p>
          <a:p>
            <a:pPr eaLnBrk="1" hangingPunct="1">
              <a:lnSpc>
                <a:spcPct val="90000"/>
              </a:lnSpc>
            </a:pPr>
            <a:r>
              <a:rPr lang="zh-CN" altLang="en-US" sz="2800" dirty="0"/>
              <a:t>常驻数据部分包括</a:t>
            </a:r>
          </a:p>
          <a:p>
            <a:pPr lvl="1" eaLnBrk="1" hangingPunct="1">
              <a:lnSpc>
                <a:spcPct val="90000"/>
              </a:lnSpc>
            </a:pPr>
            <a:r>
              <a:rPr lang="zh-CN" altLang="en-US" sz="2400" dirty="0"/>
              <a:t>非常驻部分信息</a:t>
            </a:r>
          </a:p>
          <a:p>
            <a:pPr lvl="1" eaLnBrk="1" hangingPunct="1">
              <a:lnSpc>
                <a:spcPct val="90000"/>
              </a:lnSpc>
            </a:pPr>
            <a:r>
              <a:rPr lang="zh-CN" altLang="en-US" sz="2400" dirty="0"/>
              <a:t>非常驻部分所在运行的指针</a:t>
            </a:r>
          </a:p>
          <a:p>
            <a:pPr lvl="1" eaLnBrk="1" hangingPunct="1">
              <a:lnSpc>
                <a:spcPct val="90000"/>
              </a:lnSpc>
            </a:pPr>
            <a:r>
              <a:rPr lang="zh-CN" altLang="en-US" sz="2400" dirty="0"/>
              <a:t>簇数</a:t>
            </a:r>
          </a:p>
          <a:p>
            <a:pPr lvl="1" eaLnBrk="1" hangingPunct="1">
              <a:lnSpc>
                <a:spcPct val="90000"/>
              </a:lnSpc>
            </a:pPr>
            <a:r>
              <a:rPr lang="zh-CN" altLang="en-US" sz="2400" dirty="0"/>
              <a:t>保留</a:t>
            </a:r>
          </a:p>
          <a:p>
            <a:pPr lvl="1" eaLnBrk="1" hangingPunct="1">
              <a:lnSpc>
                <a:spcPct val="90000"/>
              </a:lnSpc>
            </a:pPr>
            <a:r>
              <a:rPr lang="zh-CN" altLang="en-US" sz="2400" dirty="0"/>
              <a:t>磁盘上的大小</a:t>
            </a:r>
          </a:p>
          <a:p>
            <a:pPr lvl="1" eaLnBrk="1" hangingPunct="1">
              <a:lnSpc>
                <a:spcPct val="90000"/>
              </a:lnSpc>
            </a:pPr>
            <a:r>
              <a:rPr lang="zh-CN" altLang="en-US" sz="2400" dirty="0"/>
              <a:t>文件大小</a:t>
            </a:r>
          </a:p>
          <a:p>
            <a:pPr lvl="1" eaLnBrk="1" hangingPunct="1">
              <a:lnSpc>
                <a:spcPct val="90000"/>
              </a:lnSpc>
            </a:pPr>
            <a:r>
              <a:rPr lang="zh-CN" altLang="en-US" sz="2400" dirty="0"/>
              <a:t>标志位</a:t>
            </a:r>
          </a:p>
          <a:p>
            <a:pPr lvl="1" eaLnBrk="1" hangingPunct="1">
              <a:lnSpc>
                <a:spcPct val="90000"/>
              </a:lnSpc>
            </a:pPr>
            <a:r>
              <a:rPr lang="zh-CN" altLang="en-US" sz="2400" dirty="0"/>
              <a:t>位置指针</a:t>
            </a:r>
          </a:p>
        </p:txBody>
      </p:sp>
    </p:spTree>
    <p:extLst>
      <p:ext uri="{BB962C8B-B14F-4D97-AF65-F5344CB8AC3E}">
        <p14:creationId xmlns:p14="http://schemas.microsoft.com/office/powerpoint/2010/main" val="415004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551527" y="1820928"/>
            <a:ext cx="8439041" cy="3431204"/>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File systems in Windows are implemented as file system drivers working above the storage system. </a:t>
            </a:r>
          </a:p>
          <a:p>
            <a:endParaRPr lang="en-US" altLang="zh-CN" b="0" kern="0" dirty="0"/>
          </a:p>
          <a:p>
            <a:r>
              <a:rPr lang="en-US" altLang="zh-CN" b="0" kern="0" dirty="0"/>
              <a:t> Every system-supplied file system in Windows is designed to provide reliable data storage with varying features to meet the user's requirements. </a:t>
            </a:r>
          </a:p>
          <a:p>
            <a:endParaRPr lang="en-US" altLang="zh-CN" b="0" kern="0" dirty="0"/>
          </a:p>
          <a:p>
            <a:r>
              <a:rPr lang="en-US" altLang="zh-CN" b="0" kern="0" dirty="0"/>
              <a:t> Standard file systems available in Windows include NTFS, </a:t>
            </a:r>
            <a:r>
              <a:rPr lang="en-US" altLang="zh-CN" b="0" kern="0" dirty="0" err="1"/>
              <a:t>ReFS</a:t>
            </a:r>
            <a:r>
              <a:rPr lang="en-US" altLang="zh-CN" b="0" kern="0" dirty="0"/>
              <a:t>, </a:t>
            </a:r>
            <a:r>
              <a:rPr lang="en-US" altLang="zh-CN" b="0" kern="0" dirty="0" err="1"/>
              <a:t>ExFAT</a:t>
            </a:r>
            <a:r>
              <a:rPr lang="en-US" altLang="zh-CN" b="0" kern="0" dirty="0"/>
              <a:t>, UDF, and FAT32. </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r>
              <a:rPr lang="en-US" altLang="zh-CN" dirty="0"/>
              <a:t>File Systems in Windows</a:t>
            </a:r>
            <a:endParaRPr lang="zh-CN" altLang="en-US" dirty="0"/>
          </a:p>
        </p:txBody>
      </p:sp>
      <p:sp>
        <p:nvSpPr>
          <p:cNvPr id="4" name="文本框 3">
            <a:extLst>
              <a:ext uri="{FF2B5EF4-FFF2-40B4-BE49-F238E27FC236}">
                <a16:creationId xmlns:a16="http://schemas.microsoft.com/office/drawing/2014/main" id="{A7A1F419-0FA4-4266-AF6C-DB5A85C14347}"/>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79449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zh-CN" altLang="en-US"/>
              <a:t>多个</a:t>
            </a:r>
            <a:r>
              <a:rPr lang="en-US" altLang="zh-CN"/>
              <a:t>$ Data</a:t>
            </a:r>
            <a:r>
              <a:rPr lang="zh-CN" altLang="en-US"/>
              <a:t>属性</a:t>
            </a:r>
          </a:p>
        </p:txBody>
      </p:sp>
      <p:sp>
        <p:nvSpPr>
          <p:cNvPr id="5529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默认的</a:t>
            </a:r>
            <a:r>
              <a:rPr lang="en-US" altLang="zh-CN" sz="2400" dirty="0"/>
              <a:t>$ Data</a:t>
            </a:r>
            <a:r>
              <a:rPr lang="zh-CN" altLang="en-US" sz="2400" dirty="0"/>
              <a:t>属性没有名字</a:t>
            </a:r>
          </a:p>
          <a:p>
            <a:pPr eaLnBrk="1" hangingPunct="1"/>
            <a:r>
              <a:rPr lang="zh-CN" altLang="en-US" sz="2400" dirty="0"/>
              <a:t>额外的</a:t>
            </a:r>
            <a:r>
              <a:rPr lang="en-US" altLang="zh-CN" sz="2400" dirty="0"/>
              <a:t>$ Data</a:t>
            </a:r>
            <a:r>
              <a:rPr lang="zh-CN" altLang="en-US" sz="2400" dirty="0"/>
              <a:t>属性必须有名字</a:t>
            </a:r>
          </a:p>
          <a:p>
            <a:pPr eaLnBrk="1" hangingPunct="1"/>
            <a:r>
              <a:rPr lang="zh-CN" altLang="en-US" sz="2400" dirty="0"/>
              <a:t>命名数据流</a:t>
            </a:r>
          </a:p>
          <a:p>
            <a:pPr lvl="1" eaLnBrk="1" hangingPunct="1"/>
            <a:r>
              <a:rPr lang="zh-CN" altLang="en-US" sz="2400" dirty="0"/>
              <a:t>使用</a:t>
            </a:r>
            <a:r>
              <a:rPr lang="en-US" altLang="zh-CN" sz="2400" dirty="0"/>
              <a:t>MORE</a:t>
            </a:r>
            <a:r>
              <a:rPr lang="zh-CN" altLang="en-US" sz="2400" dirty="0"/>
              <a:t>命令将命名数据流通过管道输出</a:t>
            </a:r>
          </a:p>
          <a:p>
            <a:pPr lvl="1" eaLnBrk="1" hangingPunct="1"/>
            <a:r>
              <a:rPr lang="en-US" altLang="zh-CN" sz="2400" dirty="0"/>
              <a:t>C:\more&lt;super.txt</a:t>
            </a:r>
          </a:p>
          <a:p>
            <a:pPr lvl="1" eaLnBrk="1" hangingPunct="1">
              <a:buFontTx/>
              <a:buNone/>
            </a:pPr>
            <a:r>
              <a:rPr lang="en-US" altLang="zh-CN" sz="2400" dirty="0"/>
              <a:t>  It</a:t>
            </a:r>
            <a:r>
              <a:rPr lang="en-US" altLang="zh-CN" sz="2400" dirty="0">
                <a:latin typeface="Times New Roman" panose="02020603050405020304" pitchFamily="18" charset="0"/>
              </a:rPr>
              <a:t>’</a:t>
            </a:r>
            <a:r>
              <a:rPr lang="en-US" altLang="zh-CN" sz="2400" dirty="0"/>
              <a:t>s a example.</a:t>
            </a:r>
          </a:p>
        </p:txBody>
      </p:sp>
    </p:spTree>
    <p:extLst>
      <p:ext uri="{BB962C8B-B14F-4D97-AF65-F5344CB8AC3E}">
        <p14:creationId xmlns:p14="http://schemas.microsoft.com/office/powerpoint/2010/main" val="16039826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extLst>
              <p:ext uri="{D42A27DB-BD31-4B8C-83A1-F6EECF244321}">
                <p14:modId xmlns:p14="http://schemas.microsoft.com/office/powerpoint/2010/main" val="3200701957"/>
              </p:ext>
            </p:extLst>
          </p:nvPr>
        </p:nvGraphicFramePr>
        <p:xfrm>
          <a:off x="1206274" y="1012237"/>
          <a:ext cx="6653212" cy="5005387"/>
        </p:xfrm>
        <a:graphic>
          <a:graphicData uri="http://schemas.openxmlformats.org/presentationml/2006/ole">
            <mc:AlternateContent xmlns:mc="http://schemas.openxmlformats.org/markup-compatibility/2006">
              <mc:Choice xmlns:v="urn:schemas-microsoft-com:vml" Requires="v">
                <p:oleObj spid="_x0000_s4233" name="Photo Editor 照片" r:id="rId3" imgW="5076190" imgH="3820058" progId="MSPhotoEd.3">
                  <p:embed/>
                </p:oleObj>
              </mc:Choice>
              <mc:Fallback>
                <p:oleObj name="Photo Editor 照片" r:id="rId3" imgW="5076190" imgH="3820058" progId="MSPhotoEd.3">
                  <p:embed/>
                  <p:pic>
                    <p:nvPicPr>
                      <p:cNvPr id="563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274" y="1012237"/>
                        <a:ext cx="6653212"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A97DAD9B-0BDA-47F3-A695-5452A0FF46C9}"/>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07033927-CFD1-45F9-857C-A0598C94BB9E}"/>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726200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1843088"/>
            <a:ext cx="6588125"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7" name="Rectangle 5"/>
          <p:cNvSpPr>
            <a:spLocks noGrp="1" noChangeArrowheads="1"/>
          </p:cNvSpPr>
          <p:nvPr>
            <p:ph type="title" idx="4294967295"/>
          </p:nvPr>
        </p:nvSpPr>
        <p:spPr>
          <a:noFill/>
        </p:spPr>
        <p:txBody>
          <a:bodyPr/>
          <a:lstStyle/>
          <a:p>
            <a:pPr eaLnBrk="1" hangingPunct="1"/>
            <a:r>
              <a:rPr lang="zh-CN" altLang="en-US"/>
              <a:t>小文件的</a:t>
            </a:r>
            <a:r>
              <a:rPr lang="en-US" altLang="zh-CN"/>
              <a:t>MFT</a:t>
            </a:r>
            <a:r>
              <a:rPr lang="zh-CN" altLang="en-US"/>
              <a:t>记录</a:t>
            </a:r>
          </a:p>
        </p:txBody>
      </p:sp>
      <p:sp>
        <p:nvSpPr>
          <p:cNvPr id="2" name="文本占位符 1">
            <a:extLst>
              <a:ext uri="{FF2B5EF4-FFF2-40B4-BE49-F238E27FC236}">
                <a16:creationId xmlns:a16="http://schemas.microsoft.com/office/drawing/2014/main" id="{C3CF72E0-5E1A-49FA-8487-CF7B4229CA35}"/>
              </a:ext>
            </a:extLst>
          </p:cNvPr>
          <p:cNvSpPr>
            <a:spLocks noGrp="1"/>
          </p:cNvSpPr>
          <p:nvPr>
            <p:ph type="body" sz="quarter" idx="4294967295"/>
          </p:nvPr>
        </p:nvSpPr>
        <p:spPr>
          <a:xfrm>
            <a:off x="1876479" y="1863203"/>
            <a:ext cx="8439041" cy="4213865"/>
          </a:xfrm>
        </p:spPr>
        <p:txBody>
          <a:bodyPr/>
          <a:lstStyle/>
          <a:p>
            <a:endParaRPr lang="zh-CN" altLang="en-US"/>
          </a:p>
        </p:txBody>
      </p:sp>
    </p:spTree>
    <p:extLst>
      <p:ext uri="{BB962C8B-B14F-4D97-AF65-F5344CB8AC3E}">
        <p14:creationId xmlns:p14="http://schemas.microsoft.com/office/powerpoint/2010/main" val="25494617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a:t>小型目录的</a:t>
            </a:r>
            <a:r>
              <a:rPr lang="en-US" altLang="zh-CN"/>
              <a:t>MFT</a:t>
            </a:r>
            <a:r>
              <a:rPr lang="zh-CN" altLang="en-US"/>
              <a:t>记录</a:t>
            </a:r>
          </a:p>
        </p:txBody>
      </p:sp>
      <p:sp>
        <p:nvSpPr>
          <p:cNvPr id="2" name="文本占位符 1">
            <a:extLst>
              <a:ext uri="{FF2B5EF4-FFF2-40B4-BE49-F238E27FC236}">
                <a16:creationId xmlns:a16="http://schemas.microsoft.com/office/drawing/2014/main" id="{F3581028-4172-41B2-AF51-33CFEE5938D4}"/>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583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2809876"/>
            <a:ext cx="7418387"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4897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zh-CN" altLang="en-US"/>
              <a:t>大文件的</a:t>
            </a:r>
            <a:r>
              <a:rPr lang="en-US" altLang="zh-CN"/>
              <a:t>MFT</a:t>
            </a:r>
            <a:r>
              <a:rPr lang="zh-CN" altLang="en-US"/>
              <a:t>文件记录</a:t>
            </a:r>
          </a:p>
        </p:txBody>
      </p:sp>
      <p:sp>
        <p:nvSpPr>
          <p:cNvPr id="2" name="文本占位符 1">
            <a:extLst>
              <a:ext uri="{FF2B5EF4-FFF2-40B4-BE49-F238E27FC236}">
                <a16:creationId xmlns:a16="http://schemas.microsoft.com/office/drawing/2014/main" id="{FB8583ED-48C7-434F-A52C-E15FE6A9C9BE}"/>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593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050" y="2530476"/>
            <a:ext cx="6451600"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2275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pPr eaLnBrk="1" hangingPunct="1"/>
            <a:r>
              <a:rPr lang="zh-CN" altLang="en-US"/>
              <a:t>大型目录的</a:t>
            </a:r>
            <a:r>
              <a:rPr lang="en-US" altLang="zh-CN"/>
              <a:t>MFT</a:t>
            </a:r>
            <a:r>
              <a:rPr lang="zh-CN" altLang="en-US"/>
              <a:t>文件记录</a:t>
            </a:r>
          </a:p>
        </p:txBody>
      </p:sp>
      <p:sp>
        <p:nvSpPr>
          <p:cNvPr id="2" name="文本占位符 1">
            <a:extLst>
              <a:ext uri="{FF2B5EF4-FFF2-40B4-BE49-F238E27FC236}">
                <a16:creationId xmlns:a16="http://schemas.microsoft.com/office/drawing/2014/main" id="{58A3708B-7F96-4348-9D91-9280B3DD96F0}"/>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604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9" y="2482851"/>
            <a:ext cx="7127875" cy="261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8703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en-US" altLang="zh-CN"/>
              <a:t>VCN &amp; LCN</a:t>
            </a:r>
          </a:p>
        </p:txBody>
      </p:sp>
      <p:sp>
        <p:nvSpPr>
          <p:cNvPr id="2" name="文本占位符 1">
            <a:extLst>
              <a:ext uri="{FF2B5EF4-FFF2-40B4-BE49-F238E27FC236}">
                <a16:creationId xmlns:a16="http://schemas.microsoft.com/office/drawing/2014/main" id="{384349E5-BF5E-4FFA-B785-A1A6E88A9E9C}"/>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61443" name="Picture 4"/>
          <p:cNvPicPr>
            <a:picLocks noChangeAspect="1" noChangeArrowheads="1"/>
          </p:cNvPicPr>
          <p:nvPr/>
        </p:nvPicPr>
        <p:blipFill>
          <a:blip r:embed="rId2">
            <a:extLst>
              <a:ext uri="{28A0092B-C50C-407E-A947-70E740481C1C}">
                <a14:useLocalDpi xmlns:a14="http://schemas.microsoft.com/office/drawing/2010/main" val="0"/>
              </a:ext>
            </a:extLst>
          </a:blip>
          <a:srcRect b="2682"/>
          <a:stretch>
            <a:fillRect/>
          </a:stretch>
        </p:blipFill>
        <p:spPr bwMode="auto">
          <a:xfrm>
            <a:off x="1416050" y="765175"/>
            <a:ext cx="6573838"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6" y="3429000"/>
            <a:ext cx="5903913"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8963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026"/>
          <p:cNvPicPr>
            <a:picLocks noChangeAspect="1" noChangeArrowheads="1"/>
          </p:cNvPicPr>
          <p:nvPr/>
        </p:nvPicPr>
        <p:blipFill>
          <a:blip r:embed="rId2">
            <a:extLst>
              <a:ext uri="{28A0092B-C50C-407E-A947-70E740481C1C}">
                <a14:useLocalDpi xmlns:a14="http://schemas.microsoft.com/office/drawing/2010/main" val="0"/>
              </a:ext>
            </a:extLst>
          </a:blip>
          <a:srcRect l="10938" t="21875" r="11719" b="16667"/>
          <a:stretch>
            <a:fillRect/>
          </a:stretch>
        </p:blipFill>
        <p:spPr bwMode="auto">
          <a:xfrm>
            <a:off x="1638299" y="830173"/>
            <a:ext cx="8915400" cy="531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FDAD99F5-13AA-44FE-BB89-665AC23288BC}"/>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3017BDD0-2B59-40A4-A7A6-FC2B3253FCB4}"/>
              </a:ext>
            </a:extLst>
          </p:cNvPr>
          <p:cNvSpPr>
            <a:spLocks noGrp="1"/>
          </p:cNvSpPr>
          <p:nvPr>
            <p:ph type="title" idx="4294967295"/>
          </p:nvPr>
        </p:nvSpPr>
        <p:spPr/>
        <p:txBody>
          <a:bodyPr/>
          <a:lstStyle/>
          <a:p>
            <a:endParaRPr lang="zh-CN" altLang="en-US" dirty="0"/>
          </a:p>
        </p:txBody>
      </p:sp>
    </p:spTree>
    <p:extLst>
      <p:ext uri="{BB962C8B-B14F-4D97-AF65-F5344CB8AC3E}">
        <p14:creationId xmlns:p14="http://schemas.microsoft.com/office/powerpoint/2010/main" val="7931094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2309847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1DE86881-A19D-4BF2-8513-CF29AC4E0D93}"/>
              </a:ext>
            </a:extLst>
          </p:cNvPr>
          <p:cNvGrpSpPr/>
          <p:nvPr/>
        </p:nvGrpSpPr>
        <p:grpSpPr>
          <a:xfrm>
            <a:off x="4289797" y="5270498"/>
            <a:ext cx="5698143" cy="594281"/>
            <a:chOff x="1583817" y="3861080"/>
            <a:chExt cx="5698143" cy="594281"/>
          </a:xfrm>
        </p:grpSpPr>
        <p:sp>
          <p:nvSpPr>
            <p:cNvPr id="7" name="箭头: 五边形 6">
              <a:extLst>
                <a:ext uri="{FF2B5EF4-FFF2-40B4-BE49-F238E27FC236}">
                  <a16:creationId xmlns:a16="http://schemas.microsoft.com/office/drawing/2014/main" id="{ECE0D3FB-BF12-4CC5-B76A-4FF81540ECC8}"/>
                </a:ext>
              </a:extLst>
            </p:cNvPr>
            <p:cNvSpPr/>
            <p:nvPr/>
          </p:nvSpPr>
          <p:spPr>
            <a:xfrm rot="10800000">
              <a:off x="1583817" y="3861080"/>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24E402EE-5159-423E-BDDA-D1801B712190}"/>
                </a:ext>
              </a:extLst>
            </p:cNvPr>
            <p:cNvSpPr txBox="1"/>
            <p:nvPr/>
          </p:nvSpPr>
          <p:spPr>
            <a:xfrm rot="21600000">
              <a:off x="1732387" y="3861080"/>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4.6 </a:t>
              </a:r>
              <a:r>
                <a:rPr lang="zh-CN" altLang="zh-CN" sz="2000" kern="1200" dirty="0">
                  <a:solidFill>
                    <a:srgbClr val="FF0000"/>
                  </a:solidFill>
                  <a:latin typeface="微软雅黑" panose="020B0503020204020204" pitchFamily="34" charset="-122"/>
                  <a:ea typeface="微软雅黑" panose="020B0503020204020204" pitchFamily="34" charset="-122"/>
                </a:rPr>
                <a:t>管理文件与文件夹的访问许可权</a:t>
              </a:r>
            </a:p>
          </p:txBody>
        </p:sp>
      </p:grpSp>
    </p:spTree>
    <p:extLst>
      <p:ext uri="{BB962C8B-B14F-4D97-AF65-F5344CB8AC3E}">
        <p14:creationId xmlns:p14="http://schemas.microsoft.com/office/powerpoint/2010/main" val="38816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2659443" y="697637"/>
            <a:ext cx="7255374" cy="662627"/>
          </a:xfrm>
        </p:spPr>
        <p:txBody>
          <a:bodyPr>
            <a:normAutofit/>
          </a:bodyPr>
          <a:lstStyle/>
          <a:p>
            <a:pPr eaLnBrk="1" hangingPunct="1"/>
            <a:r>
              <a:rPr lang="en-US" altLang="zh-CN" dirty="0"/>
              <a:t>4.6  </a:t>
            </a:r>
            <a:r>
              <a:rPr lang="zh-CN" altLang="en-US" dirty="0"/>
              <a:t>管理文件与文件夹的访问许可权</a:t>
            </a:r>
          </a:p>
        </p:txBody>
      </p:sp>
      <p:sp>
        <p:nvSpPr>
          <p:cNvPr id="6349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spcBef>
                <a:spcPct val="35000"/>
              </a:spcBef>
            </a:pPr>
            <a:r>
              <a:rPr lang="en-US" altLang="zh-CN" sz="2400" dirty="0"/>
              <a:t>NTFS</a:t>
            </a:r>
            <a:r>
              <a:rPr lang="zh-CN" altLang="en-US" sz="2400" dirty="0">
                <a:latin typeface="宋体" panose="02010600030101010101" pitchFamily="2" charset="-122"/>
              </a:rPr>
              <a:t>文件权限的类型</a:t>
            </a:r>
            <a:r>
              <a:rPr lang="zh-CN" altLang="en-US" sz="2400" dirty="0"/>
              <a:t> </a:t>
            </a:r>
          </a:p>
          <a:p>
            <a:pPr eaLnBrk="1" hangingPunct="1">
              <a:spcBef>
                <a:spcPct val="35000"/>
              </a:spcBef>
            </a:pPr>
            <a:r>
              <a:rPr lang="zh-CN" altLang="en-US" sz="2400" dirty="0">
                <a:latin typeface="宋体" panose="02010600030101010101" pitchFamily="2" charset="-122"/>
              </a:rPr>
              <a:t>设置安全的访问许可权</a:t>
            </a:r>
            <a:r>
              <a:rPr lang="zh-CN" altLang="en-US" sz="2400" dirty="0"/>
              <a:t> </a:t>
            </a:r>
          </a:p>
          <a:p>
            <a:pPr eaLnBrk="1" hangingPunct="1">
              <a:spcBef>
                <a:spcPct val="35000"/>
              </a:spcBef>
            </a:pPr>
            <a:r>
              <a:rPr lang="zh-CN" altLang="en-US" sz="2400" dirty="0">
                <a:latin typeface="宋体" panose="02010600030101010101" pitchFamily="2" charset="-122"/>
              </a:rPr>
              <a:t>文件与文件夹的访问许可冲突</a:t>
            </a:r>
            <a:r>
              <a:rPr lang="zh-CN" altLang="en-US" sz="2400" dirty="0"/>
              <a:t> </a:t>
            </a:r>
          </a:p>
          <a:p>
            <a:pPr eaLnBrk="1" hangingPunct="1">
              <a:spcBef>
                <a:spcPct val="35000"/>
              </a:spcBef>
            </a:pPr>
            <a:r>
              <a:rPr lang="zh-CN" altLang="en-US" sz="2400" dirty="0">
                <a:latin typeface="宋体" panose="02010600030101010101" pitchFamily="2" charset="-122"/>
              </a:rPr>
              <a:t>查看文件与文件夹的访问许可权</a:t>
            </a:r>
            <a:r>
              <a:rPr lang="zh-CN" altLang="en-US" sz="2400" dirty="0"/>
              <a:t> </a:t>
            </a:r>
          </a:p>
          <a:p>
            <a:pPr eaLnBrk="1" hangingPunct="1">
              <a:spcBef>
                <a:spcPct val="35000"/>
              </a:spcBef>
            </a:pPr>
            <a:r>
              <a:rPr lang="zh-CN" altLang="en-US" sz="2400" dirty="0">
                <a:latin typeface="宋体" panose="02010600030101010101" pitchFamily="2" charset="-122"/>
              </a:rPr>
              <a:t>更改文件或文件夹的访问许可权</a:t>
            </a:r>
            <a:r>
              <a:rPr lang="zh-CN" altLang="en-US" sz="2400" dirty="0"/>
              <a:t> </a:t>
            </a:r>
          </a:p>
        </p:txBody>
      </p:sp>
    </p:spTree>
    <p:extLst>
      <p:ext uri="{BB962C8B-B14F-4D97-AF65-F5344CB8AC3E}">
        <p14:creationId xmlns:p14="http://schemas.microsoft.com/office/powerpoint/2010/main" val="202639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876479" y="1606550"/>
            <a:ext cx="8439041" cy="4921250"/>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endParaRPr lang="en-US" altLang="zh-CN" b="0" kern="0" dirty="0"/>
          </a:p>
          <a:p>
            <a:r>
              <a:rPr lang="zh-CN" altLang="en-US" b="0" kern="0" dirty="0"/>
              <a:t>	</a:t>
            </a:r>
            <a:r>
              <a:rPr lang="en-US" altLang="zh-CN" sz="1800" b="0" kern="0" dirty="0"/>
              <a:t>FAT</a:t>
            </a:r>
          </a:p>
          <a:p>
            <a:r>
              <a:rPr lang="en-US" altLang="zh-CN" sz="1800" b="0" kern="0" dirty="0"/>
              <a:t>	NTFS</a:t>
            </a:r>
            <a:r>
              <a:rPr lang="zh-CN" altLang="en-US" sz="1800" b="0" kern="0" dirty="0"/>
              <a:t>、</a:t>
            </a:r>
            <a:r>
              <a:rPr lang="en-US" altLang="zh-CN" sz="1800" b="0" kern="0" dirty="0"/>
              <a:t>	</a:t>
            </a:r>
            <a:r>
              <a:rPr lang="en-US" altLang="zh-CN" sz="1800" b="0" kern="0" dirty="0" err="1"/>
              <a:t>ReFS</a:t>
            </a:r>
            <a:endParaRPr lang="en-US" altLang="zh-CN" sz="1800" b="0" kern="0" dirty="0"/>
          </a:p>
          <a:p>
            <a:r>
              <a:rPr lang="en-US" altLang="zh-CN" sz="1800" b="0" kern="0" dirty="0"/>
              <a:t>	CDFS</a:t>
            </a:r>
          </a:p>
          <a:p>
            <a:r>
              <a:rPr lang="en-US" altLang="zh-CN" sz="1800" b="0" kern="0" dirty="0"/>
              <a:t>	UDF</a:t>
            </a:r>
          </a:p>
          <a:p>
            <a:endParaRPr lang="en-US" altLang="zh-CN" b="0" kern="0" dirty="0"/>
          </a:p>
          <a:p>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pPr algn="ctr"/>
            <a:r>
              <a:rPr lang="en-US" altLang="zh-CN" dirty="0"/>
              <a:t>Windows</a:t>
            </a:r>
            <a:r>
              <a:rPr lang="zh-CN" altLang="en-US" dirty="0"/>
              <a:t>支持的文件系统</a:t>
            </a:r>
          </a:p>
        </p:txBody>
      </p:sp>
      <p:sp>
        <p:nvSpPr>
          <p:cNvPr id="7" name="内容占位符 6">
            <a:extLst>
              <a:ext uri="{FF2B5EF4-FFF2-40B4-BE49-F238E27FC236}">
                <a16:creationId xmlns:a16="http://schemas.microsoft.com/office/drawing/2014/main" id="{A458D6E1-C5A2-41F9-8A42-82EC40791ED3}"/>
              </a:ext>
            </a:extLst>
          </p:cNvPr>
          <p:cNvSpPr>
            <a:spLocks noGrp="1"/>
          </p:cNvSpPr>
          <p:nvPr>
            <p:ph idx="9"/>
          </p:nvPr>
        </p:nvSpPr>
        <p:spPr/>
        <p:txBody>
          <a:bodyPr/>
          <a:lstStyle/>
          <a:p>
            <a:endParaRPr lang="zh-CN" altLang="en-US"/>
          </a:p>
        </p:txBody>
      </p:sp>
      <p:sp>
        <p:nvSpPr>
          <p:cNvPr id="6" name="文本框 5">
            <a:extLst>
              <a:ext uri="{FF2B5EF4-FFF2-40B4-BE49-F238E27FC236}">
                <a16:creationId xmlns:a16="http://schemas.microsoft.com/office/drawing/2014/main" id="{685D0326-67CC-4BBC-80F9-895229D30D13}"/>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81228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74940" y="523826"/>
            <a:ext cx="10515600" cy="647513"/>
          </a:xfrm>
        </p:spPr>
        <p:txBody>
          <a:bodyPr/>
          <a:lstStyle/>
          <a:p>
            <a:pPr eaLnBrk="1" hangingPunct="1"/>
            <a:r>
              <a:rPr lang="en-US" altLang="zh-CN" sz="4000" dirty="0"/>
              <a:t>4.6.1 NTFS</a:t>
            </a:r>
            <a:r>
              <a:rPr lang="zh-CN" altLang="en-US" sz="4000" dirty="0"/>
              <a:t>文件夹权限的类型</a:t>
            </a:r>
          </a:p>
        </p:txBody>
      </p:sp>
      <p:sp>
        <p:nvSpPr>
          <p:cNvPr id="65539"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800">
                <a:latin typeface="宋体" panose="02010600030101010101" pitchFamily="2" charset="-122"/>
              </a:rPr>
              <a:t>读取</a:t>
            </a:r>
            <a:endParaRPr lang="zh-CN" altLang="en-US" sz="2800"/>
          </a:p>
          <a:p>
            <a:pPr eaLnBrk="1" hangingPunct="1"/>
            <a:r>
              <a:rPr lang="zh-CN" altLang="en-US" sz="2800">
                <a:latin typeface="宋体" panose="02010600030101010101" pitchFamily="2" charset="-122"/>
              </a:rPr>
              <a:t>写入</a:t>
            </a:r>
          </a:p>
          <a:p>
            <a:pPr eaLnBrk="1" hangingPunct="1"/>
            <a:r>
              <a:rPr lang="zh-CN" altLang="en-US" sz="2800"/>
              <a:t>列出文件夹目录</a:t>
            </a:r>
          </a:p>
          <a:p>
            <a:pPr eaLnBrk="1" hangingPunct="1"/>
            <a:r>
              <a:rPr lang="zh-CN" altLang="en-US" sz="2800"/>
              <a:t>读取及运行</a:t>
            </a:r>
          </a:p>
          <a:p>
            <a:pPr eaLnBrk="1" hangingPunct="1"/>
            <a:r>
              <a:rPr lang="zh-CN" altLang="en-US" sz="2800">
                <a:latin typeface="宋体" panose="02010600030101010101" pitchFamily="2" charset="-122"/>
              </a:rPr>
              <a:t>修改</a:t>
            </a:r>
            <a:r>
              <a:rPr lang="zh-CN" altLang="en-US" sz="2800"/>
              <a:t> </a:t>
            </a:r>
          </a:p>
          <a:p>
            <a:pPr eaLnBrk="1" hangingPunct="1"/>
            <a:r>
              <a:rPr lang="zh-CN" altLang="en-US" sz="2800"/>
              <a:t>完全控制</a:t>
            </a:r>
          </a:p>
        </p:txBody>
      </p:sp>
    </p:spTree>
    <p:extLst>
      <p:ext uri="{BB962C8B-B14F-4D97-AF65-F5344CB8AC3E}">
        <p14:creationId xmlns:p14="http://schemas.microsoft.com/office/powerpoint/2010/main" val="22539621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74941" y="528977"/>
            <a:ext cx="10515600" cy="723084"/>
          </a:xfrm>
        </p:spPr>
        <p:txBody>
          <a:bodyPr/>
          <a:lstStyle/>
          <a:p>
            <a:pPr eaLnBrk="1" hangingPunct="1"/>
            <a:r>
              <a:rPr lang="en-US" altLang="zh-CN" sz="3200" dirty="0">
                <a:solidFill>
                  <a:schemeClr val="bg2">
                    <a:lumMod val="25000"/>
                  </a:schemeClr>
                </a:solidFill>
              </a:rPr>
              <a:t>4.6.2 </a:t>
            </a:r>
            <a:r>
              <a:rPr lang="zh-CN" altLang="en-US" sz="3200" dirty="0">
                <a:solidFill>
                  <a:schemeClr val="bg2">
                    <a:lumMod val="25000"/>
                  </a:schemeClr>
                </a:solidFill>
              </a:rPr>
              <a:t>设置安全的访问许可权</a:t>
            </a:r>
          </a:p>
        </p:txBody>
      </p:sp>
      <p:sp>
        <p:nvSpPr>
          <p:cNvPr id="66563" name="Rectangle 3"/>
          <p:cNvSpPr>
            <a:spLocks noGrp="1" noChangeArrowheads="1"/>
          </p:cNvSpPr>
          <p:nvPr>
            <p:ph type="body" sz="quarter" idx="4294967295"/>
          </p:nvPr>
        </p:nvSpPr>
        <p:spPr>
          <a:xfrm>
            <a:off x="1876479" y="1863203"/>
            <a:ext cx="8439041" cy="4213865"/>
          </a:xfrm>
        </p:spPr>
        <p:txBody>
          <a:bodyPr/>
          <a:lstStyle/>
          <a:p>
            <a:pPr eaLnBrk="1" hangingPunct="1">
              <a:lnSpc>
                <a:spcPct val="90000"/>
              </a:lnSpc>
            </a:pPr>
            <a:r>
              <a:rPr lang="zh-CN" altLang="en-US" sz="2400" dirty="0">
                <a:latin typeface="宋体" panose="02010600030101010101" pitchFamily="2" charset="-122"/>
              </a:rPr>
              <a:t>对服务器上的所有文件，实施强有力的基于许可的安全措施</a:t>
            </a:r>
            <a:r>
              <a:rPr lang="zh-CN" altLang="en-US" sz="2400" dirty="0"/>
              <a:t>；</a:t>
            </a:r>
          </a:p>
          <a:p>
            <a:pPr eaLnBrk="1" hangingPunct="1">
              <a:lnSpc>
                <a:spcPct val="90000"/>
              </a:lnSpc>
            </a:pPr>
            <a:r>
              <a:rPr lang="zh-CN" altLang="en-US" sz="2400" dirty="0">
                <a:latin typeface="宋体" panose="02010600030101010101" pitchFamily="2" charset="-122"/>
              </a:rPr>
              <a:t>对中低安全性的安装，除系统卷和引导卷外，所有驱动器上均实施域用户（</a:t>
            </a:r>
            <a:r>
              <a:rPr lang="en-US" altLang="zh-CN" sz="2400" dirty="0"/>
              <a:t>Domain   User</a:t>
            </a:r>
            <a:r>
              <a:rPr lang="zh-CN" altLang="en-US" sz="2400" dirty="0">
                <a:latin typeface="宋体" panose="02010600030101010101" pitchFamily="2" charset="-122"/>
              </a:rPr>
              <a:t>）管理，避免使用缺省的每个用户（</a:t>
            </a:r>
            <a:r>
              <a:rPr lang="en-US" altLang="zh-CN" sz="2400" dirty="0"/>
              <a:t>Everyone</a:t>
            </a:r>
            <a:r>
              <a:rPr lang="zh-CN" altLang="en-US" sz="2400" dirty="0">
                <a:latin typeface="宋体" panose="02010600030101010101" pitchFamily="2" charset="-122"/>
              </a:rPr>
              <a:t>）、完全控制（</a:t>
            </a:r>
            <a:r>
              <a:rPr lang="en-US" altLang="zh-CN" sz="2400" dirty="0"/>
              <a:t>Full control</a:t>
            </a:r>
            <a:r>
              <a:rPr lang="zh-CN" altLang="en-US" sz="2400" dirty="0">
                <a:latin typeface="宋体" panose="02010600030101010101" pitchFamily="2" charset="-122"/>
              </a:rPr>
              <a:t>）许可等安全措施；</a:t>
            </a:r>
          </a:p>
          <a:p>
            <a:pPr eaLnBrk="1" hangingPunct="1">
              <a:lnSpc>
                <a:spcPct val="90000"/>
              </a:lnSpc>
            </a:pPr>
            <a:r>
              <a:rPr lang="zh-CN" altLang="en-US" sz="2400" dirty="0">
                <a:latin typeface="宋体" panose="02010600030101010101" pitchFamily="2" charset="-122"/>
              </a:rPr>
              <a:t>对于高安全性安装，去掉所有</a:t>
            </a:r>
            <a:r>
              <a:rPr lang="en-US" altLang="zh-CN" sz="2400" dirty="0"/>
              <a:t>Everyone</a:t>
            </a:r>
            <a:r>
              <a:rPr lang="zh-CN" altLang="en-US" sz="2400" dirty="0">
                <a:latin typeface="宋体" panose="02010600030101010101" pitchFamily="2" charset="-122"/>
              </a:rPr>
              <a:t>、</a:t>
            </a:r>
            <a:r>
              <a:rPr lang="en-US" altLang="zh-CN" sz="2400" dirty="0"/>
              <a:t>Full control</a:t>
            </a:r>
            <a:r>
              <a:rPr lang="zh-CN" altLang="en-US" sz="2400" dirty="0">
                <a:latin typeface="宋体" panose="02010600030101010101" pitchFamily="2" charset="-122"/>
              </a:rPr>
              <a:t>许可权</a:t>
            </a:r>
            <a:r>
              <a:rPr lang="zh-CN" altLang="en-US" sz="2400" dirty="0"/>
              <a:t>；</a:t>
            </a:r>
          </a:p>
          <a:p>
            <a:pPr eaLnBrk="1" hangingPunct="1">
              <a:lnSpc>
                <a:spcPct val="90000"/>
              </a:lnSpc>
            </a:pPr>
            <a:r>
              <a:rPr lang="zh-CN" altLang="en-US" sz="2400" dirty="0">
                <a:latin typeface="宋体" panose="02010600030101010101" pitchFamily="2" charset="-122"/>
              </a:rPr>
              <a:t>以机构中的自然关系为基础建立组，按组分配文件许可权</a:t>
            </a:r>
            <a:r>
              <a:rPr lang="zh-CN" altLang="en-US" sz="2400" dirty="0"/>
              <a:t>；</a:t>
            </a:r>
          </a:p>
          <a:p>
            <a:pPr eaLnBrk="1" hangingPunct="1">
              <a:lnSpc>
                <a:spcPct val="90000"/>
              </a:lnSpc>
            </a:pPr>
            <a:r>
              <a:rPr lang="zh-CN" altLang="en-US" sz="2400" dirty="0">
                <a:latin typeface="宋体" panose="02010600030101010101" pitchFamily="2" charset="-122"/>
              </a:rPr>
              <a:t>利用第三方的许可审计软件管理复杂环境中的许可权问题</a:t>
            </a:r>
            <a:r>
              <a:rPr lang="zh-CN" altLang="en-US" sz="2400" dirty="0"/>
              <a:t> 。</a:t>
            </a:r>
          </a:p>
        </p:txBody>
      </p:sp>
      <p:sp>
        <p:nvSpPr>
          <p:cNvPr id="66564" name="Text Box 4"/>
          <p:cNvSpPr txBox="1">
            <a:spLocks noChangeArrowheads="1"/>
          </p:cNvSpPr>
          <p:nvPr/>
        </p:nvSpPr>
        <p:spPr bwMode="auto">
          <a:xfrm>
            <a:off x="8304994" y="1038518"/>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3300"/>
                </a:solidFill>
                <a:ea typeface="华文行楷" panose="02010800040101010101" pitchFamily="2" charset="-122"/>
              </a:rPr>
              <a:t>安全策略</a:t>
            </a:r>
          </a:p>
        </p:txBody>
      </p:sp>
    </p:spTree>
    <p:extLst>
      <p:ext uri="{BB962C8B-B14F-4D97-AF65-F5344CB8AC3E}">
        <p14:creationId xmlns:p14="http://schemas.microsoft.com/office/powerpoint/2010/main" val="19159126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74941" y="433141"/>
            <a:ext cx="10515600" cy="587057"/>
          </a:xfrm>
        </p:spPr>
        <p:txBody>
          <a:bodyPr/>
          <a:lstStyle/>
          <a:p>
            <a:pPr eaLnBrk="1" hangingPunct="1"/>
            <a:r>
              <a:rPr lang="en-US" altLang="zh-CN" dirty="0"/>
              <a:t>4.6.3 </a:t>
            </a:r>
            <a:r>
              <a:rPr lang="zh-CN" altLang="en-US" dirty="0"/>
              <a:t>用户的有效权限</a:t>
            </a:r>
            <a:r>
              <a:rPr lang="en-US" altLang="zh-CN" dirty="0"/>
              <a:t>(1)</a:t>
            </a:r>
            <a:endParaRPr lang="zh-CN" altLang="en-US" dirty="0"/>
          </a:p>
        </p:txBody>
      </p:sp>
      <p:sp>
        <p:nvSpPr>
          <p:cNvPr id="675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权限具有累加性</a:t>
            </a:r>
          </a:p>
          <a:p>
            <a:pPr lvl="1" eaLnBrk="1" hangingPunct="1">
              <a:buFontTx/>
              <a:buNone/>
            </a:pPr>
            <a:endParaRPr lang="en-US" altLang="zh-CN" sz="2400" dirty="0"/>
          </a:p>
        </p:txBody>
      </p:sp>
      <p:graphicFrame>
        <p:nvGraphicFramePr>
          <p:cNvPr id="132100" name="Group 4"/>
          <p:cNvGraphicFramePr>
            <a:graphicFrameLocks noGrp="1"/>
          </p:cNvGraphicFramePr>
          <p:nvPr>
            <p:extLst>
              <p:ext uri="{D42A27DB-BD31-4B8C-83A1-F6EECF244321}">
                <p14:modId xmlns:p14="http://schemas.microsoft.com/office/powerpoint/2010/main" val="2336430979"/>
              </p:ext>
            </p:extLst>
          </p:nvPr>
        </p:nvGraphicFramePr>
        <p:xfrm>
          <a:off x="1815887" y="2866616"/>
          <a:ext cx="7543800" cy="3382964"/>
        </p:xfrm>
        <a:graphic>
          <a:graphicData uri="http://schemas.openxmlformats.org/drawingml/2006/table">
            <a:tbl>
              <a:tblPr/>
              <a:tblGrid>
                <a:gridCol w="4079875">
                  <a:extLst>
                    <a:ext uri="{9D8B030D-6E8A-4147-A177-3AD203B41FA5}">
                      <a16:colId xmlns:a16="http://schemas.microsoft.com/office/drawing/2014/main" val="248915517"/>
                    </a:ext>
                  </a:extLst>
                </a:gridCol>
                <a:gridCol w="3463925">
                  <a:extLst>
                    <a:ext uri="{9D8B030D-6E8A-4147-A177-3AD203B41FA5}">
                      <a16:colId xmlns:a16="http://schemas.microsoft.com/office/drawing/2014/main" val="3018141927"/>
                    </a:ext>
                  </a:extLst>
                </a:gridCol>
              </a:tblGrid>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用户或组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solidFill>
                          <a:effectLst/>
                          <a:latin typeface="微软雅黑" panose="020B0503020204020204" pitchFamily="34" charset="-122"/>
                          <a:ea typeface="微软雅黑" panose="020B0503020204020204" pitchFamily="34" charset="-122"/>
                        </a:rPr>
                        <a:t>权限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extLst>
                  <a:ext uri="{0D108BD9-81ED-4DB2-BD59-A6C34878D82A}">
                    <a16:rowId xmlns:a16="http://schemas.microsoft.com/office/drawing/2014/main" val="1010782337"/>
                  </a:ext>
                </a:extLst>
              </a:tr>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用户</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写入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0343643"/>
                  </a:ext>
                </a:extLst>
              </a:tr>
              <a:tr h="654050">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组</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Sales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读取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994517"/>
                  </a:ext>
                </a:extLst>
              </a:tr>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组</a:t>
                      </a:r>
                      <a:r>
                        <a:rPr kumimoji="1" lang="en-US" altLang="zh-CN"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读取及运行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9269502"/>
                  </a:ext>
                </a:extLst>
              </a:tr>
              <a:tr h="762000">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用户</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A</a:t>
                      </a: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最后的有效权限为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写入＋读取＋运行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9007970"/>
                  </a:ext>
                </a:extLst>
              </a:tr>
            </a:tbl>
          </a:graphicData>
        </a:graphic>
      </p:graphicFrame>
    </p:spTree>
    <p:extLst>
      <p:ext uri="{BB962C8B-B14F-4D97-AF65-F5344CB8AC3E}">
        <p14:creationId xmlns:p14="http://schemas.microsoft.com/office/powerpoint/2010/main" val="18677515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59827" y="508713"/>
            <a:ext cx="10515600" cy="655069"/>
          </a:xfrm>
        </p:spPr>
        <p:txBody>
          <a:bodyPr/>
          <a:lstStyle/>
          <a:p>
            <a:r>
              <a:rPr lang="en-US" altLang="zh-CN" dirty="0"/>
              <a:t>4.6.3 </a:t>
            </a:r>
            <a:r>
              <a:rPr lang="zh-CN" altLang="en-US" dirty="0"/>
              <a:t>用户的有效权限</a:t>
            </a:r>
            <a:r>
              <a:rPr lang="en-US" altLang="zh-CN" dirty="0"/>
              <a:t>(2)</a:t>
            </a:r>
            <a:endParaRPr lang="zh-CN" altLang="en-US" dirty="0"/>
          </a:p>
        </p:txBody>
      </p:sp>
      <p:sp>
        <p:nvSpPr>
          <p:cNvPr id="6861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拒绝权限会覆盖所有其他权限</a:t>
            </a:r>
          </a:p>
          <a:p>
            <a:pPr lvl="1" eaLnBrk="1" hangingPunct="1"/>
            <a:r>
              <a:rPr lang="zh-CN" altLang="en-US" sz="2400" dirty="0"/>
              <a:t>用户拒绝权限可覆盖改用户、组其他权限</a:t>
            </a:r>
          </a:p>
          <a:p>
            <a:pPr lvl="1" eaLnBrk="1" hangingPunct="1"/>
            <a:r>
              <a:rPr lang="zh-CN" altLang="en-US" sz="2400" dirty="0"/>
              <a:t>在属性对话框</a:t>
            </a:r>
            <a:r>
              <a:rPr lang="zh-CN" altLang="en-US" sz="2400" dirty="0">
                <a:latin typeface="Times New Roman" panose="02020603050405020304" pitchFamily="18" charset="0"/>
              </a:rPr>
              <a:t>“</a:t>
            </a:r>
            <a:r>
              <a:rPr lang="zh-CN" altLang="en-US" sz="2400" dirty="0"/>
              <a:t>完全控制</a:t>
            </a:r>
            <a:r>
              <a:rPr lang="zh-CN" altLang="en-US" sz="2400" dirty="0">
                <a:latin typeface="Times New Roman" panose="02020603050405020304" pitchFamily="18" charset="0"/>
              </a:rPr>
              <a:t>”</a:t>
            </a:r>
            <a:r>
              <a:rPr lang="zh-CN" altLang="en-US" sz="2400" dirty="0"/>
              <a:t>处选择</a:t>
            </a:r>
          </a:p>
          <a:p>
            <a:pPr eaLnBrk="1" hangingPunct="1"/>
            <a:r>
              <a:rPr lang="zh-CN" altLang="en-US" sz="2800" dirty="0"/>
              <a:t>文件权限会覆盖文件夹的权限</a:t>
            </a:r>
          </a:p>
          <a:p>
            <a:pPr lvl="1" eaLnBrk="1" hangingPunct="1"/>
            <a:r>
              <a:rPr lang="zh-CN" altLang="en-US" sz="2400" dirty="0"/>
              <a:t>文件的设置权限优先</a:t>
            </a:r>
          </a:p>
          <a:p>
            <a:pPr lvl="1" eaLnBrk="1" hangingPunct="1"/>
            <a:r>
              <a:rPr lang="zh-CN" altLang="en-US" sz="2400" dirty="0"/>
              <a:t>直接利用完整路径或共享文件夹来访问文件</a:t>
            </a:r>
          </a:p>
        </p:txBody>
      </p:sp>
    </p:spTree>
    <p:extLst>
      <p:ext uri="{BB962C8B-B14F-4D97-AF65-F5344CB8AC3E}">
        <p14:creationId xmlns:p14="http://schemas.microsoft.com/office/powerpoint/2010/main" val="26065242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1369" y="1461189"/>
            <a:ext cx="3495207" cy="51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Rectangle 3"/>
          <p:cNvSpPr>
            <a:spLocks noGrp="1" noChangeArrowheads="1"/>
          </p:cNvSpPr>
          <p:nvPr>
            <p:ph type="title" idx="4294967295"/>
          </p:nvPr>
        </p:nvSpPr>
        <p:spPr>
          <a:xfrm>
            <a:off x="59826" y="468511"/>
            <a:ext cx="10515600" cy="624842"/>
          </a:xfrm>
        </p:spPr>
        <p:txBody>
          <a:bodyPr/>
          <a:lstStyle/>
          <a:p>
            <a:pPr eaLnBrk="1" hangingPunct="1"/>
            <a:r>
              <a:rPr lang="en-US" altLang="zh-CN" sz="3200" dirty="0">
                <a:solidFill>
                  <a:schemeClr val="bg2">
                    <a:lumMod val="25000"/>
                  </a:schemeClr>
                </a:solidFill>
              </a:rPr>
              <a:t>4.6.4 </a:t>
            </a:r>
            <a:r>
              <a:rPr lang="zh-CN" altLang="en-US" sz="3200" dirty="0">
                <a:solidFill>
                  <a:schemeClr val="bg2">
                    <a:lumMod val="25000"/>
                  </a:schemeClr>
                </a:solidFill>
              </a:rPr>
              <a:t>查看文件与文件夹的访问许可权</a:t>
            </a:r>
            <a:r>
              <a:rPr lang="en-US" altLang="zh-CN" sz="3200" dirty="0">
                <a:solidFill>
                  <a:schemeClr val="bg2">
                    <a:lumMod val="25000"/>
                  </a:schemeClr>
                </a:solidFill>
              </a:rPr>
              <a:t>(1)</a:t>
            </a:r>
          </a:p>
        </p:txBody>
      </p:sp>
      <p:sp>
        <p:nvSpPr>
          <p:cNvPr id="69636" name="Rectangle 4"/>
          <p:cNvSpPr>
            <a:spLocks noGrp="1" noChangeArrowheads="1"/>
          </p:cNvSpPr>
          <p:nvPr>
            <p:ph type="body" sz="quarter" idx="4294967295"/>
          </p:nvPr>
        </p:nvSpPr>
        <p:spPr>
          <a:xfrm>
            <a:off x="974857" y="1863203"/>
            <a:ext cx="4416294" cy="4213865"/>
          </a:xfrm>
        </p:spPr>
        <p:txBody>
          <a:bodyPr/>
          <a:lstStyle/>
          <a:p>
            <a:r>
              <a:rPr lang="zh-CN" altLang="en-US" sz="2800" dirty="0">
                <a:latin typeface="宋体" panose="02010600030101010101" pitchFamily="2" charset="-122"/>
              </a:rPr>
              <a:t> 选定文件或文件夹的图标，单击鼠标右键打开快捷菜单</a:t>
            </a:r>
            <a:endParaRPr lang="en-US" altLang="zh-CN" sz="2800" dirty="0">
              <a:latin typeface="宋体" panose="02010600030101010101" pitchFamily="2" charset="-122"/>
            </a:endParaRPr>
          </a:p>
          <a:p>
            <a:r>
              <a:rPr lang="en-US" altLang="zh-CN" sz="2800" dirty="0">
                <a:latin typeface="宋体" panose="02010600030101010101" pitchFamily="2" charset="-122"/>
              </a:rPr>
              <a:t> </a:t>
            </a:r>
            <a:r>
              <a:rPr lang="zh-CN" altLang="en-US" sz="2800" dirty="0">
                <a:latin typeface="宋体" panose="02010600030101010101" pitchFamily="2" charset="-122"/>
              </a:rPr>
              <a:t>然后选择</a:t>
            </a:r>
            <a:r>
              <a:rPr lang="zh-CN" altLang="en-US" sz="2800" dirty="0">
                <a:latin typeface="Times New Roman" panose="02020603050405020304" pitchFamily="18" charset="0"/>
              </a:rPr>
              <a:t>“</a:t>
            </a:r>
            <a:r>
              <a:rPr lang="zh-CN" altLang="en-US" sz="2800" dirty="0">
                <a:latin typeface="宋体" panose="02010600030101010101" pitchFamily="2" charset="-122"/>
              </a:rPr>
              <a:t>属性</a:t>
            </a:r>
            <a:r>
              <a:rPr lang="zh-CN" altLang="en-US" sz="2800" dirty="0">
                <a:latin typeface="Times New Roman" panose="02020603050405020304" pitchFamily="18" charset="0"/>
              </a:rPr>
              <a:t>”</a:t>
            </a:r>
            <a:r>
              <a:rPr lang="zh-CN" altLang="en-US" sz="2800" dirty="0">
                <a:latin typeface="宋体" panose="02010600030101010101" pitchFamily="2" charset="-122"/>
              </a:rPr>
              <a:t>命令</a:t>
            </a:r>
            <a:endParaRPr lang="en-US" altLang="zh-CN" sz="2800" dirty="0">
              <a:latin typeface="宋体" panose="02010600030101010101" pitchFamily="2" charset="-122"/>
            </a:endParaRPr>
          </a:p>
          <a:p>
            <a:r>
              <a:rPr lang="en-US" altLang="zh-CN" sz="2800" dirty="0">
                <a:latin typeface="宋体" panose="02010600030101010101" pitchFamily="2" charset="-122"/>
              </a:rPr>
              <a:t> </a:t>
            </a:r>
            <a:r>
              <a:rPr lang="zh-CN" altLang="en-US" sz="2800" dirty="0">
                <a:latin typeface="宋体" panose="02010600030101010101" pitchFamily="2" charset="-122"/>
              </a:rPr>
              <a:t>在打开的文件或文件夹的属性对话框中单击</a:t>
            </a:r>
            <a:r>
              <a:rPr lang="zh-CN" altLang="en-US" sz="2800" dirty="0">
                <a:latin typeface="Times New Roman" panose="02020603050405020304" pitchFamily="18" charset="0"/>
              </a:rPr>
              <a:t>“</a:t>
            </a:r>
            <a:r>
              <a:rPr lang="zh-CN" altLang="en-US" sz="2800" dirty="0">
                <a:latin typeface="宋体" panose="02010600030101010101" pitchFamily="2" charset="-122"/>
              </a:rPr>
              <a:t>安全</a:t>
            </a:r>
            <a:r>
              <a:rPr lang="zh-CN" altLang="en-US" sz="2800" dirty="0">
                <a:latin typeface="Times New Roman" panose="02020603050405020304" pitchFamily="18" charset="0"/>
              </a:rPr>
              <a:t>”</a:t>
            </a:r>
            <a:r>
              <a:rPr lang="zh-CN" altLang="en-US" sz="2800" dirty="0">
                <a:latin typeface="宋体" panose="02010600030101010101" pitchFamily="2" charset="-122"/>
              </a:rPr>
              <a:t>标签。</a:t>
            </a:r>
            <a:r>
              <a:rPr lang="zh-CN" altLang="en-US" sz="2800" dirty="0"/>
              <a:t> </a:t>
            </a:r>
          </a:p>
        </p:txBody>
      </p:sp>
      <p:sp>
        <p:nvSpPr>
          <p:cNvPr id="69637" name="Rectangle 5"/>
          <p:cNvSpPr>
            <a:spLocks noChangeArrowheads="1"/>
          </p:cNvSpPr>
          <p:nvPr/>
        </p:nvSpPr>
        <p:spPr bwMode="auto">
          <a:xfrm>
            <a:off x="471011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916366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67383" y="423168"/>
            <a:ext cx="10515600" cy="715527"/>
          </a:xfrm>
        </p:spPr>
        <p:txBody>
          <a:bodyPr/>
          <a:lstStyle/>
          <a:p>
            <a:pPr eaLnBrk="1" hangingPunct="1"/>
            <a:r>
              <a:rPr lang="en-US" altLang="zh-CN" sz="3200" dirty="0">
                <a:solidFill>
                  <a:schemeClr val="bg2">
                    <a:lumMod val="25000"/>
                  </a:schemeClr>
                </a:solidFill>
              </a:rPr>
              <a:t>4.6.4 </a:t>
            </a:r>
            <a:r>
              <a:rPr lang="zh-CN" altLang="en-US" sz="3200" dirty="0">
                <a:solidFill>
                  <a:schemeClr val="bg2">
                    <a:lumMod val="25000"/>
                  </a:schemeClr>
                </a:solidFill>
              </a:rPr>
              <a:t>查看文件与文件夹的访问许可权</a:t>
            </a:r>
            <a:r>
              <a:rPr lang="en-US" altLang="zh-CN" sz="3200" dirty="0">
                <a:solidFill>
                  <a:schemeClr val="bg2">
                    <a:lumMod val="25000"/>
                  </a:schemeClr>
                </a:solidFill>
              </a:rPr>
              <a:t>(2)</a:t>
            </a:r>
          </a:p>
        </p:txBody>
      </p:sp>
      <p:sp>
        <p:nvSpPr>
          <p:cNvPr id="70660" name="Rectangle 4"/>
          <p:cNvSpPr>
            <a:spLocks noGrp="1" noChangeArrowheads="1"/>
          </p:cNvSpPr>
          <p:nvPr>
            <p:ph type="body" sz="quarter" idx="4294967295"/>
          </p:nvPr>
        </p:nvSpPr>
        <p:spPr>
          <a:xfrm>
            <a:off x="1876479" y="1863203"/>
            <a:ext cx="8439041" cy="4213865"/>
          </a:xfrm>
          <a:noFill/>
        </p:spPr>
        <p:txBody>
          <a:bodyPr/>
          <a:lstStyle/>
          <a:p>
            <a:pPr marL="0" indent="671513" algn="just">
              <a:spcBef>
                <a:spcPct val="0"/>
              </a:spcBef>
              <a:buNone/>
            </a:pPr>
            <a:r>
              <a:rPr lang="zh-CN" altLang="en-US" sz="2800">
                <a:latin typeface="楷体_GB2312" pitchFamily="49" charset="-122"/>
                <a:ea typeface="楷体_GB2312" pitchFamily="49" charset="-122"/>
              </a:rPr>
              <a:t>没有列出来的用户（属于该选项中列出的某个组）也可能具有对文件或文件夹的访问许可权。因此，最好不要把对文件的访问许可权分配给各个用户，而把许可权分配给组，然后把用户添加到组中。这样需要更改的时候只需要更改整个组的访问许可权，而不必逐个修改每个用户。</a:t>
            </a:r>
          </a:p>
        </p:txBody>
      </p:sp>
      <p:sp>
        <p:nvSpPr>
          <p:cNvPr id="70659" name="Rectangle 3"/>
          <p:cNvSpPr>
            <a:spLocks noChangeArrowheads="1"/>
          </p:cNvSpPr>
          <p:nvPr/>
        </p:nvSpPr>
        <p:spPr bwMode="auto">
          <a:xfrm>
            <a:off x="471011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353568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59826" y="471770"/>
            <a:ext cx="10515600" cy="710045"/>
          </a:xfrm>
        </p:spPr>
        <p:txBody>
          <a:bodyPr/>
          <a:lstStyle/>
          <a:p>
            <a:pPr eaLnBrk="1" hangingPunct="1"/>
            <a:r>
              <a:rPr lang="en-US" altLang="zh-CN" sz="3200" dirty="0">
                <a:solidFill>
                  <a:schemeClr val="bg2">
                    <a:lumMod val="25000"/>
                  </a:schemeClr>
                </a:solidFill>
              </a:rPr>
              <a:t>4.6.5 </a:t>
            </a:r>
            <a:r>
              <a:rPr lang="zh-CN" altLang="en-US" sz="3200" dirty="0">
                <a:solidFill>
                  <a:schemeClr val="bg2">
                    <a:lumMod val="25000"/>
                  </a:schemeClr>
                </a:solidFill>
              </a:rPr>
              <a:t>更改文件或文件夹的访问许可权</a:t>
            </a:r>
            <a:r>
              <a:rPr lang="en-US" altLang="zh-CN" sz="3200" dirty="0">
                <a:solidFill>
                  <a:schemeClr val="bg2">
                    <a:lumMod val="25000"/>
                  </a:schemeClr>
                </a:solidFill>
              </a:rPr>
              <a:t>(3)</a:t>
            </a:r>
          </a:p>
        </p:txBody>
      </p:sp>
      <p:sp>
        <p:nvSpPr>
          <p:cNvPr id="71683" name="Rectangle 3"/>
          <p:cNvSpPr>
            <a:spLocks noGrp="1" noChangeArrowheads="1"/>
          </p:cNvSpPr>
          <p:nvPr>
            <p:ph type="body" sz="quarter" idx="4294967295"/>
          </p:nvPr>
        </p:nvSpPr>
        <p:spPr>
          <a:xfrm>
            <a:off x="314379" y="1862139"/>
            <a:ext cx="5381571" cy="4213865"/>
          </a:xfrm>
        </p:spPr>
        <p:txBody>
          <a:bodyPr>
            <a:normAutofit/>
          </a:bodyPr>
          <a:lstStyle/>
          <a:p>
            <a:pPr eaLnBrk="1" hangingPunct="1">
              <a:lnSpc>
                <a:spcPct val="90000"/>
              </a:lnSpc>
            </a:pPr>
            <a:r>
              <a:rPr lang="zh-CN" altLang="en-US" sz="2400" dirty="0">
                <a:latin typeface="宋体" panose="02010600030101010101" pitchFamily="2" charset="-122"/>
              </a:rPr>
              <a:t>在如图所示的对话框中，选择需要设置的用户或组，简单地选定或取消对应权限后面的复选框；</a:t>
            </a:r>
          </a:p>
          <a:p>
            <a:pPr eaLnBrk="1" hangingPunct="1">
              <a:lnSpc>
                <a:spcPct val="90000"/>
              </a:lnSpc>
            </a:pPr>
            <a:endParaRPr lang="zh-CN" altLang="en-US" sz="2400" dirty="0">
              <a:latin typeface="宋体" panose="02010600030101010101" pitchFamily="2" charset="-122"/>
            </a:endParaRPr>
          </a:p>
          <a:p>
            <a:pPr eaLnBrk="1" hangingPunct="1">
              <a:lnSpc>
                <a:spcPct val="90000"/>
              </a:lnSpc>
            </a:pPr>
            <a:r>
              <a:rPr lang="zh-CN" altLang="en-US" sz="2400" dirty="0">
                <a:latin typeface="宋体" panose="02010600030101010101" pitchFamily="2" charset="-122"/>
              </a:rPr>
              <a:t>单击</a:t>
            </a:r>
            <a:r>
              <a:rPr lang="zh-CN" altLang="en-US" sz="2400" dirty="0">
                <a:latin typeface="Times New Roman" panose="02020603050405020304" pitchFamily="18" charset="0"/>
              </a:rPr>
              <a:t>“</a:t>
            </a:r>
            <a:r>
              <a:rPr lang="zh-CN" altLang="en-US" sz="2400" dirty="0">
                <a:latin typeface="宋体" panose="02010600030101010101" pitchFamily="2" charset="-122"/>
              </a:rPr>
              <a:t>安全</a:t>
            </a:r>
            <a:r>
              <a:rPr lang="zh-CN" altLang="en-US" sz="2400" dirty="0">
                <a:latin typeface="Times New Roman" panose="02020603050405020304" pitchFamily="18" charset="0"/>
              </a:rPr>
              <a:t>”</a:t>
            </a:r>
            <a:r>
              <a:rPr lang="zh-CN" altLang="en-US" sz="2400" dirty="0">
                <a:latin typeface="宋体" panose="02010600030101010101" pitchFamily="2" charset="-122"/>
              </a:rPr>
              <a:t>标签下单击</a:t>
            </a:r>
            <a:r>
              <a:rPr lang="zh-CN" altLang="en-US" sz="2400" dirty="0">
                <a:latin typeface="Times New Roman" panose="02020603050405020304" pitchFamily="18" charset="0"/>
              </a:rPr>
              <a:t>“</a:t>
            </a:r>
            <a:r>
              <a:rPr lang="zh-CN" altLang="en-US" sz="2400" dirty="0">
                <a:latin typeface="宋体" panose="02010600030101010101" pitchFamily="2" charset="-122"/>
              </a:rPr>
              <a:t>高级</a:t>
            </a:r>
            <a:r>
              <a:rPr lang="zh-CN" altLang="en-US" sz="2400" dirty="0">
                <a:latin typeface="Times New Roman" panose="02020603050405020304" pitchFamily="18" charset="0"/>
              </a:rPr>
              <a:t>”</a:t>
            </a:r>
            <a:r>
              <a:rPr lang="zh-CN" altLang="en-US" sz="2400" dirty="0">
                <a:latin typeface="宋体" panose="02010600030101010101" pitchFamily="2" charset="-122"/>
              </a:rPr>
              <a:t>按钮，可以打开访问控制对话框。进一步设置一些额外的高级访问权限。</a:t>
            </a:r>
          </a:p>
        </p:txBody>
      </p:sp>
      <p:sp>
        <p:nvSpPr>
          <p:cNvPr id="71684" name="Rectangle 4"/>
          <p:cNvSpPr>
            <a:spLocks noChangeArrowheads="1"/>
          </p:cNvSpPr>
          <p:nvPr/>
        </p:nvSpPr>
        <p:spPr bwMode="auto">
          <a:xfrm>
            <a:off x="4248150" y="1862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16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485900"/>
            <a:ext cx="5715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Rectangle 6"/>
          <p:cNvSpPr>
            <a:spLocks noChangeArrowheads="1"/>
          </p:cNvSpPr>
          <p:nvPr/>
        </p:nvSpPr>
        <p:spPr bwMode="auto">
          <a:xfrm>
            <a:off x="6273800" y="6296027"/>
            <a:ext cx="4876800" cy="44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设置文件或文件夹的高级访问权限</a:t>
            </a:r>
            <a:r>
              <a:rPr lang="zh-CN" altLang="en-US" sz="2100" dirty="0">
                <a:latin typeface="微软雅黑" panose="020B0503020204020204" pitchFamily="34" charset="-122"/>
                <a:ea typeface="微软雅黑" panose="020B0503020204020204" pitchFamily="34" charset="-122"/>
              </a:rPr>
              <a:t> </a:t>
            </a: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94749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53976" y="430064"/>
            <a:ext cx="10515600" cy="526601"/>
          </a:xfrm>
        </p:spPr>
        <p:txBody>
          <a:bodyPr/>
          <a:lstStyle/>
          <a:p>
            <a:pPr eaLnBrk="1" hangingPunct="1"/>
            <a:r>
              <a:rPr lang="en-US" altLang="zh-CN" sz="3200" dirty="0">
                <a:solidFill>
                  <a:schemeClr val="bg2">
                    <a:lumMod val="25000"/>
                  </a:schemeClr>
                </a:solidFill>
              </a:rPr>
              <a:t>4.6.5 </a:t>
            </a:r>
            <a:r>
              <a:rPr lang="zh-CN" altLang="en-US" sz="3200" dirty="0">
                <a:solidFill>
                  <a:schemeClr val="bg2">
                    <a:lumMod val="25000"/>
                  </a:schemeClr>
                </a:solidFill>
              </a:rPr>
              <a:t>更改文件或文件夹的访问许可权</a:t>
            </a:r>
            <a:r>
              <a:rPr lang="en-US" altLang="zh-CN" sz="3200" dirty="0">
                <a:solidFill>
                  <a:schemeClr val="bg2">
                    <a:lumMod val="25000"/>
                  </a:schemeClr>
                </a:solidFill>
              </a:rPr>
              <a:t>(4)</a:t>
            </a:r>
          </a:p>
        </p:txBody>
      </p:sp>
      <p:sp>
        <p:nvSpPr>
          <p:cNvPr id="72707" name="Rectangle 3"/>
          <p:cNvSpPr>
            <a:spLocks noGrp="1" noChangeArrowheads="1"/>
          </p:cNvSpPr>
          <p:nvPr>
            <p:ph type="body" sz="quarter" idx="4294967295"/>
          </p:nvPr>
        </p:nvSpPr>
        <p:spPr>
          <a:xfrm>
            <a:off x="532661" y="1827217"/>
            <a:ext cx="5071216" cy="4213865"/>
          </a:xfrm>
        </p:spPr>
        <p:txBody>
          <a:bodyPr/>
          <a:lstStyle/>
          <a:p>
            <a:pPr eaLnBrk="1" hangingPunct="1">
              <a:lnSpc>
                <a:spcPct val="90000"/>
              </a:lnSpc>
            </a:pPr>
            <a:r>
              <a:rPr lang="zh-CN" altLang="en-US" sz="2800" dirty="0">
                <a:latin typeface="宋体" panose="02010600030101010101" pitchFamily="2" charset="-122"/>
              </a:rPr>
              <a:t>单击</a:t>
            </a:r>
            <a:r>
              <a:rPr lang="zh-CN" altLang="en-US" sz="2800" dirty="0">
                <a:latin typeface="Times New Roman" panose="02020603050405020304" pitchFamily="18" charset="0"/>
              </a:rPr>
              <a:t>“</a:t>
            </a:r>
            <a:r>
              <a:rPr lang="zh-CN" altLang="en-US" sz="2800" dirty="0">
                <a:latin typeface="宋体" panose="02010600030101010101" pitchFamily="2" charset="-122"/>
              </a:rPr>
              <a:t>查看</a:t>
            </a:r>
            <a:r>
              <a:rPr lang="en-US" altLang="zh-CN" sz="2800" dirty="0">
                <a:latin typeface="宋体" panose="02010600030101010101" pitchFamily="2" charset="-122"/>
              </a:rPr>
              <a:t>/</a:t>
            </a:r>
            <a:r>
              <a:rPr lang="zh-CN" altLang="en-US" sz="2800" dirty="0">
                <a:latin typeface="宋体" panose="02010600030101010101" pitchFamily="2" charset="-122"/>
              </a:rPr>
              <a:t>编辑</a:t>
            </a:r>
            <a:r>
              <a:rPr lang="zh-CN" altLang="en-US" sz="2800" dirty="0">
                <a:latin typeface="Times New Roman" panose="02020603050405020304" pitchFamily="18" charset="0"/>
              </a:rPr>
              <a:t>”</a:t>
            </a:r>
            <a:r>
              <a:rPr lang="zh-CN" altLang="en-US" sz="2800" dirty="0">
                <a:latin typeface="宋体" panose="02010600030101010101" pitchFamily="2" charset="-122"/>
              </a:rPr>
              <a:t>，打开选定对象的权限项目对话框，</a:t>
            </a:r>
            <a:endParaRPr lang="en-US" altLang="zh-CN" sz="2800" dirty="0">
              <a:latin typeface="宋体" panose="02010600030101010101" pitchFamily="2" charset="-122"/>
            </a:endParaRPr>
          </a:p>
          <a:p>
            <a:pPr eaLnBrk="1" hangingPunct="1">
              <a:lnSpc>
                <a:spcPct val="90000"/>
              </a:lnSpc>
            </a:pPr>
            <a:endParaRPr lang="zh-CN" altLang="en-US" sz="2800" dirty="0">
              <a:latin typeface="宋体" panose="02010600030101010101" pitchFamily="2" charset="-122"/>
            </a:endParaRPr>
          </a:p>
          <a:p>
            <a:pPr eaLnBrk="1" hangingPunct="1">
              <a:lnSpc>
                <a:spcPct val="90000"/>
              </a:lnSpc>
            </a:pPr>
            <a:r>
              <a:rPr lang="zh-CN" altLang="en-US" sz="2800" dirty="0">
                <a:latin typeface="宋体" panose="02010600030101010101" pitchFamily="2" charset="-122"/>
              </a:rPr>
              <a:t>用户可以通过</a:t>
            </a:r>
            <a:r>
              <a:rPr lang="zh-CN" altLang="en-US" sz="2800" dirty="0">
                <a:latin typeface="Times New Roman" panose="02020603050405020304" pitchFamily="18" charset="0"/>
              </a:rPr>
              <a:t>“</a:t>
            </a:r>
            <a:r>
              <a:rPr lang="zh-CN" altLang="en-US" sz="2800" dirty="0">
                <a:latin typeface="宋体" panose="02010600030101010101" pitchFamily="2" charset="-122"/>
              </a:rPr>
              <a:t>应用到</a:t>
            </a:r>
            <a:r>
              <a:rPr lang="zh-CN" altLang="en-US" sz="2800" dirty="0">
                <a:latin typeface="Times New Roman" panose="02020603050405020304" pitchFamily="18" charset="0"/>
              </a:rPr>
              <a:t>”</a:t>
            </a:r>
            <a:r>
              <a:rPr lang="zh-CN" altLang="en-US" sz="2800" dirty="0">
                <a:latin typeface="宋体" panose="02010600030101010101" pitchFamily="2" charset="-122"/>
              </a:rPr>
              <a:t>下拉列表框选择需设定用户或组，并对选定对象的访问权限进行更加全面的设置。 </a:t>
            </a:r>
          </a:p>
        </p:txBody>
      </p:sp>
      <p:sp>
        <p:nvSpPr>
          <p:cNvPr id="72708" name="Rectangle 4"/>
          <p:cNvSpPr>
            <a:spLocks noChangeArrowheads="1"/>
          </p:cNvSpPr>
          <p:nvPr/>
        </p:nvSpPr>
        <p:spPr bwMode="auto">
          <a:xfrm>
            <a:off x="4248150" y="1862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09" name="Rectangle 5"/>
          <p:cNvSpPr>
            <a:spLocks noChangeArrowheads="1"/>
          </p:cNvSpPr>
          <p:nvPr/>
        </p:nvSpPr>
        <p:spPr bwMode="auto">
          <a:xfrm>
            <a:off x="5964238" y="6426195"/>
            <a:ext cx="5029200" cy="43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为用户或组设置额外的高级访问权限</a:t>
            </a:r>
          </a:p>
        </p:txBody>
      </p:sp>
      <p:sp>
        <p:nvSpPr>
          <p:cNvPr id="72710" name="Rectangle 6"/>
          <p:cNvSpPr>
            <a:spLocks noChangeArrowheads="1"/>
          </p:cNvSpPr>
          <p:nvPr/>
        </p:nvSpPr>
        <p:spPr bwMode="auto">
          <a:xfrm>
            <a:off x="4700588" y="17764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27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101" y="1384300"/>
            <a:ext cx="41814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8889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54458115"/>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3852680-2749-4EA8-BD5D-2EC7B7FE9138}"/>
              </a:ext>
            </a:extLst>
          </p:cNvPr>
          <p:cNvGrpSpPr/>
          <p:nvPr/>
        </p:nvGrpSpPr>
        <p:grpSpPr>
          <a:xfrm>
            <a:off x="4297354" y="6043277"/>
            <a:ext cx="5698143" cy="594281"/>
            <a:chOff x="1583817" y="4632759"/>
            <a:chExt cx="5698143" cy="594281"/>
          </a:xfrm>
        </p:grpSpPr>
        <p:sp>
          <p:nvSpPr>
            <p:cNvPr id="7" name="箭头: 五边形 6">
              <a:extLst>
                <a:ext uri="{FF2B5EF4-FFF2-40B4-BE49-F238E27FC236}">
                  <a16:creationId xmlns:a16="http://schemas.microsoft.com/office/drawing/2014/main" id="{07F52506-5433-4672-A494-233AAB3696D4}"/>
                </a:ext>
              </a:extLst>
            </p:cNvPr>
            <p:cNvSpPr/>
            <p:nvPr/>
          </p:nvSpPr>
          <p:spPr>
            <a:xfrm rot="10800000">
              <a:off x="1583817" y="4632759"/>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8CB791E9-771E-4DEB-9691-8B431CF608D3}"/>
                </a:ext>
              </a:extLst>
            </p:cNvPr>
            <p:cNvSpPr txBox="1"/>
            <p:nvPr/>
          </p:nvSpPr>
          <p:spPr>
            <a:xfrm rot="21600000">
              <a:off x="1732387" y="4632759"/>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4.7 </a:t>
              </a:r>
              <a:r>
                <a:rPr lang="zh-CN" altLang="zh-CN" sz="2000" kern="1200" dirty="0">
                  <a:solidFill>
                    <a:srgbClr val="FF0000"/>
                  </a:solidFill>
                  <a:latin typeface="微软雅黑" panose="020B0503020204020204" pitchFamily="34" charset="-122"/>
                  <a:ea typeface="微软雅黑" panose="020B0503020204020204" pitchFamily="34" charset="-122"/>
                </a:rPr>
                <a:t>共享文件夹</a:t>
              </a:r>
            </a:p>
          </p:txBody>
        </p:sp>
      </p:grpSp>
    </p:spTree>
    <p:extLst>
      <p:ext uri="{BB962C8B-B14F-4D97-AF65-F5344CB8AC3E}">
        <p14:creationId xmlns:p14="http://schemas.microsoft.com/office/powerpoint/2010/main" val="96722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3974365" y="312230"/>
            <a:ext cx="5675955" cy="1093378"/>
          </a:xfrm>
        </p:spPr>
        <p:txBody>
          <a:bodyPr/>
          <a:lstStyle/>
          <a:p>
            <a:pPr eaLnBrk="1" hangingPunct="1"/>
            <a:r>
              <a:rPr lang="en-US" altLang="zh-CN" sz="3200" dirty="0"/>
              <a:t>4.7  </a:t>
            </a:r>
            <a:r>
              <a:rPr lang="zh-CN" altLang="en-US" sz="3200" dirty="0"/>
              <a:t>共享文件夹</a:t>
            </a:r>
          </a:p>
        </p:txBody>
      </p:sp>
      <p:sp>
        <p:nvSpPr>
          <p:cNvPr id="73731" name="Rectangle 3"/>
          <p:cNvSpPr>
            <a:spLocks noGrp="1" noChangeArrowheads="1"/>
          </p:cNvSpPr>
          <p:nvPr>
            <p:ph type="body" sz="quarter" idx="4294967295"/>
          </p:nvPr>
        </p:nvSpPr>
        <p:spPr>
          <a:xfrm>
            <a:off x="2592821" y="1757405"/>
            <a:ext cx="8439041" cy="4213865"/>
          </a:xfrm>
        </p:spPr>
        <p:txBody>
          <a:bodyPr>
            <a:normAutofit/>
          </a:bodyPr>
          <a:lstStyle/>
          <a:p>
            <a:pPr eaLnBrk="1" hangingPunct="1">
              <a:lnSpc>
                <a:spcPct val="90000"/>
              </a:lnSpc>
              <a:spcBef>
                <a:spcPct val="35000"/>
              </a:spcBef>
            </a:pPr>
            <a:r>
              <a:rPr lang="zh-CN" altLang="en-US" sz="2800" dirty="0">
                <a:latin typeface="宋体" panose="02010600030101010101" pitchFamily="2" charset="-122"/>
              </a:rPr>
              <a:t>共享文件夹概念</a:t>
            </a:r>
          </a:p>
          <a:p>
            <a:pPr eaLnBrk="1" hangingPunct="1">
              <a:lnSpc>
                <a:spcPct val="90000"/>
              </a:lnSpc>
              <a:spcBef>
                <a:spcPct val="35000"/>
              </a:spcBef>
            </a:pPr>
            <a:r>
              <a:rPr lang="zh-CN" altLang="en-US" sz="2800" dirty="0">
                <a:latin typeface="宋体" panose="02010600030101010101" pitchFamily="2" charset="-122"/>
              </a:rPr>
              <a:t>共享文件夹权限</a:t>
            </a:r>
          </a:p>
          <a:p>
            <a:pPr eaLnBrk="1" hangingPunct="1">
              <a:lnSpc>
                <a:spcPct val="90000"/>
              </a:lnSpc>
              <a:spcBef>
                <a:spcPct val="35000"/>
              </a:spcBef>
            </a:pPr>
            <a:r>
              <a:rPr lang="zh-CN" altLang="en-US" sz="2800" dirty="0">
                <a:latin typeface="宋体" panose="02010600030101010101" pitchFamily="2" charset="-122"/>
              </a:rPr>
              <a:t>添加共享文件夹</a:t>
            </a:r>
            <a:endParaRPr lang="zh-CN" altLang="en-US" sz="2800" dirty="0"/>
          </a:p>
          <a:p>
            <a:pPr eaLnBrk="1" hangingPunct="1">
              <a:lnSpc>
                <a:spcPct val="90000"/>
              </a:lnSpc>
              <a:spcBef>
                <a:spcPct val="35000"/>
              </a:spcBef>
            </a:pPr>
            <a:r>
              <a:rPr lang="zh-CN" altLang="en-US" sz="2800" dirty="0"/>
              <a:t>停止</a:t>
            </a:r>
            <a:r>
              <a:rPr lang="zh-CN" altLang="en-US" sz="2800" dirty="0">
                <a:latin typeface="宋体" panose="02010600030101010101" pitchFamily="2" charset="-122"/>
              </a:rPr>
              <a:t>共享文件夹</a:t>
            </a:r>
            <a:endParaRPr lang="zh-CN" altLang="en-US" sz="2800" dirty="0"/>
          </a:p>
          <a:p>
            <a:pPr eaLnBrk="1" hangingPunct="1">
              <a:lnSpc>
                <a:spcPct val="90000"/>
              </a:lnSpc>
              <a:spcBef>
                <a:spcPct val="35000"/>
              </a:spcBef>
            </a:pPr>
            <a:r>
              <a:rPr lang="zh-CN" altLang="en-US" sz="2800" dirty="0">
                <a:latin typeface="宋体" panose="02010600030101010101" pitchFamily="2" charset="-122"/>
              </a:rPr>
              <a:t>修改共享文件夹的属性</a:t>
            </a:r>
            <a:r>
              <a:rPr lang="zh-CN" altLang="en-US" sz="2800" dirty="0"/>
              <a:t> </a:t>
            </a:r>
          </a:p>
          <a:p>
            <a:pPr eaLnBrk="1" hangingPunct="1">
              <a:lnSpc>
                <a:spcPct val="90000"/>
              </a:lnSpc>
              <a:spcBef>
                <a:spcPct val="35000"/>
              </a:spcBef>
            </a:pPr>
            <a:r>
              <a:rPr lang="zh-CN" altLang="en-US" sz="2800" dirty="0">
                <a:latin typeface="宋体" panose="02010600030101010101" pitchFamily="2" charset="-122"/>
              </a:rPr>
              <a:t>映射网络驱动器</a:t>
            </a:r>
            <a:r>
              <a:rPr lang="zh-CN" altLang="en-US" sz="2800" dirty="0"/>
              <a:t> </a:t>
            </a:r>
          </a:p>
          <a:p>
            <a:pPr eaLnBrk="1" hangingPunct="1">
              <a:lnSpc>
                <a:spcPct val="90000"/>
              </a:lnSpc>
              <a:spcBef>
                <a:spcPct val="35000"/>
              </a:spcBef>
            </a:pPr>
            <a:r>
              <a:rPr lang="zh-CN" altLang="en-US" sz="2800" dirty="0">
                <a:latin typeface="宋体" panose="02010600030101010101" pitchFamily="2" charset="-122"/>
              </a:rPr>
              <a:t>断开网络驱动器</a:t>
            </a:r>
            <a:r>
              <a:rPr lang="zh-CN" altLang="en-US" sz="2800" dirty="0"/>
              <a:t> </a:t>
            </a:r>
          </a:p>
        </p:txBody>
      </p:sp>
    </p:spTree>
    <p:extLst>
      <p:ext uri="{BB962C8B-B14F-4D97-AF65-F5344CB8AC3E}">
        <p14:creationId xmlns:p14="http://schemas.microsoft.com/office/powerpoint/2010/main" val="710796775"/>
      </p:ext>
    </p:extLst>
  </p:cSld>
  <p:clrMapOvr>
    <a:masterClrMapping/>
  </p:clrMapOvr>
</p:sld>
</file>

<file path=ppt/theme/theme1.xml><?xml version="1.0" encoding="utf-8"?>
<a:theme xmlns:a="http://schemas.openxmlformats.org/drawingml/2006/main" name="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a:spAutoFit/>
      </a:bodyPr>
      <a:lstStyle>
        <a:defPPr algn="l">
          <a:defRPr sz="1800" b="0" dirty="0">
            <a:latin typeface="Consolas" panose="020B0609020204030204" pitchFamily="49" charset="0"/>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principleWindows_1</Template>
  <TotalTime>7924</TotalTime>
  <Words>6141</Words>
  <Application>Microsoft Office PowerPoint</Application>
  <PresentationFormat>宽屏</PresentationFormat>
  <Paragraphs>825</Paragraphs>
  <Slides>117</Slides>
  <Notes>32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117</vt:i4>
      </vt:variant>
    </vt:vector>
  </HeadingPairs>
  <TitlesOfParts>
    <vt:vector size="132" baseType="lpstr">
      <vt:lpstr>华文行楷</vt:lpstr>
      <vt:lpstr>楷体_GB2312</vt:lpstr>
      <vt:lpstr>宋体</vt:lpstr>
      <vt:lpstr>微软雅黑</vt:lpstr>
      <vt:lpstr>Arial</vt:lpstr>
      <vt:lpstr>Arial Black</vt:lpstr>
      <vt:lpstr>Calibri</vt:lpstr>
      <vt:lpstr>Calibri Light</vt:lpstr>
      <vt:lpstr>Consolas</vt:lpstr>
      <vt:lpstr>Times New Roman</vt:lpstr>
      <vt:lpstr>Wingdings</vt:lpstr>
      <vt:lpstr>Wingdings 3</vt:lpstr>
      <vt:lpstr>自定义设计方案</vt:lpstr>
      <vt:lpstr>simple</vt:lpstr>
      <vt:lpstr>Photo Editor 照片</vt:lpstr>
      <vt:lpstr>PowerPoint 演示文稿</vt:lpstr>
      <vt:lpstr>outlines</vt:lpstr>
      <vt:lpstr>4.1 Introduction to Widows File System</vt:lpstr>
      <vt:lpstr>Agenda</vt:lpstr>
      <vt:lpstr>File Systems</vt:lpstr>
      <vt:lpstr>文件系统由三部分组成</vt:lpstr>
      <vt:lpstr>Agenda</vt:lpstr>
      <vt:lpstr>File Systems in Windows</vt:lpstr>
      <vt:lpstr>Windows支持的文件系统</vt:lpstr>
      <vt:lpstr>问题</vt:lpstr>
      <vt:lpstr>File system filter drivers</vt:lpstr>
      <vt:lpstr>Agenda</vt:lpstr>
      <vt:lpstr>Windows Azure Active Directory</vt:lpstr>
      <vt:lpstr>Azure Active Directory功能</vt:lpstr>
      <vt:lpstr>Agenda</vt:lpstr>
      <vt:lpstr>Server Message Block</vt:lpstr>
      <vt:lpstr>Agenda</vt:lpstr>
      <vt:lpstr>DirectStorage on Windows</vt:lpstr>
      <vt:lpstr>检查你的系统是否支持 DirectStorage</vt:lpstr>
      <vt:lpstr>outlines</vt:lpstr>
      <vt:lpstr>FAT 文件系统简介</vt:lpstr>
      <vt:lpstr>FAT 文件系统的优点</vt:lpstr>
      <vt:lpstr>FAT 文件系统的缺点</vt:lpstr>
      <vt:lpstr>outlines</vt:lpstr>
      <vt:lpstr>New Technology File System</vt:lpstr>
      <vt:lpstr>NTFS 优点</vt:lpstr>
      <vt:lpstr>NTFS 优点</vt:lpstr>
      <vt:lpstr>NTFS的安全特性</vt:lpstr>
      <vt:lpstr>NTFS的安全特性</vt:lpstr>
      <vt:lpstr>outlines</vt:lpstr>
      <vt:lpstr>PowerPoint 演示文稿</vt:lpstr>
      <vt:lpstr>outlines</vt:lpstr>
      <vt:lpstr>4.5 支持文件系统的存储设备</vt:lpstr>
      <vt:lpstr>Agenda</vt:lpstr>
      <vt:lpstr>固态硬盘的工作原理</vt:lpstr>
      <vt:lpstr>固态硬盘的工作原理</vt:lpstr>
      <vt:lpstr>固态硬盘的工作原理</vt:lpstr>
      <vt:lpstr>固态硬盘的工作原理</vt:lpstr>
      <vt:lpstr>固态硬盘的工作原理</vt:lpstr>
      <vt:lpstr>Agenda</vt:lpstr>
      <vt:lpstr>4.5.2 机械硬盘</vt:lpstr>
      <vt:lpstr>扇区Sector和簇Cluster</vt:lpstr>
      <vt:lpstr>PowerPoint 演示文稿</vt:lpstr>
      <vt:lpstr>分区引导扇区</vt:lpstr>
      <vt:lpstr>PowerPoint 演示文稿</vt:lpstr>
      <vt:lpstr>FAT BPB－1</vt:lpstr>
      <vt:lpstr>FAT BPB－2</vt:lpstr>
      <vt:lpstr>FAT32 BPB－1</vt:lpstr>
      <vt:lpstr>FAT32 BPB－2</vt:lpstr>
      <vt:lpstr>FAT32 BPB－3</vt:lpstr>
      <vt:lpstr>FAT结构</vt:lpstr>
      <vt:lpstr>FAT表结构</vt:lpstr>
      <vt:lpstr>PowerPoint 演示文稿</vt:lpstr>
      <vt:lpstr>PowerPoint 演示文稿</vt:lpstr>
      <vt:lpstr>FAT文件分配表举例</vt:lpstr>
      <vt:lpstr>FAT目录项举例</vt:lpstr>
      <vt:lpstr>NTFS以及相关组件</vt:lpstr>
      <vt:lpstr>NTFS数据结构</vt:lpstr>
      <vt:lpstr>NTFS结构</vt:lpstr>
      <vt:lpstr>PowerPoint 演示文稿</vt:lpstr>
      <vt:lpstr>PowerPoint 演示文稿</vt:lpstr>
      <vt:lpstr>NTFS BPB</vt:lpstr>
      <vt:lpstr>NTFS BPB</vt:lpstr>
      <vt:lpstr>MFT元数据记录</vt:lpstr>
      <vt:lpstr>PowerPoint 演示文稿</vt:lpstr>
      <vt:lpstr>NTFS属性</vt:lpstr>
      <vt:lpstr>属性头</vt:lpstr>
      <vt:lpstr>属性部分</vt:lpstr>
      <vt:lpstr>PowerPoint 演示文稿</vt:lpstr>
      <vt:lpstr>MFT属性</vt:lpstr>
      <vt:lpstr>MFT属性</vt:lpstr>
      <vt:lpstr>PowerPoint 演示文稿</vt:lpstr>
      <vt:lpstr>PowerPoint 演示文稿</vt:lpstr>
      <vt:lpstr>PowerPoint 演示文稿</vt:lpstr>
      <vt:lpstr>PowerPoint 演示文稿</vt:lpstr>
      <vt:lpstr>PowerPoint 演示文稿</vt:lpstr>
      <vt:lpstr>通用属性类型</vt:lpstr>
      <vt:lpstr>文件记录和$Data属性</vt:lpstr>
      <vt:lpstr>$ Data数据部分</vt:lpstr>
      <vt:lpstr>多个$ Data属性</vt:lpstr>
      <vt:lpstr>PowerPoint 演示文稿</vt:lpstr>
      <vt:lpstr>小文件的MFT记录</vt:lpstr>
      <vt:lpstr>小型目录的MFT记录</vt:lpstr>
      <vt:lpstr>大文件的MFT文件记录</vt:lpstr>
      <vt:lpstr>大型目录的MFT文件记录</vt:lpstr>
      <vt:lpstr>VCN &amp; LCN</vt:lpstr>
      <vt:lpstr>PowerPoint 演示文稿</vt:lpstr>
      <vt:lpstr>outlines</vt:lpstr>
      <vt:lpstr>4.6  管理文件与文件夹的访问许可权</vt:lpstr>
      <vt:lpstr>4.6.1 NTFS文件夹权限的类型</vt:lpstr>
      <vt:lpstr>4.6.2 设置安全的访问许可权</vt:lpstr>
      <vt:lpstr>4.6.3 用户的有效权限(1)</vt:lpstr>
      <vt:lpstr>4.6.3 用户的有效权限(2)</vt:lpstr>
      <vt:lpstr>4.6.4 查看文件与文件夹的访问许可权(1)</vt:lpstr>
      <vt:lpstr>4.6.4 查看文件与文件夹的访问许可权(2)</vt:lpstr>
      <vt:lpstr>4.6.5 更改文件或文件夹的访问许可权(3)</vt:lpstr>
      <vt:lpstr>4.6.5 更改文件或文件夹的访问许可权(4)</vt:lpstr>
      <vt:lpstr>outlines</vt:lpstr>
      <vt:lpstr>4.7  共享文件夹</vt:lpstr>
      <vt:lpstr>4.7.1 共享文件夹</vt:lpstr>
      <vt:lpstr>4.7.2 添加共享文件夹(1)</vt:lpstr>
      <vt:lpstr>4.7.2 添加共享文件夹(2)</vt:lpstr>
      <vt:lpstr>4.7.2 添加共享文件夹(3)</vt:lpstr>
      <vt:lpstr>4.7.2 添加共享文件夹(4)</vt:lpstr>
      <vt:lpstr>4.7.2 添加共享文件夹(5)</vt:lpstr>
      <vt:lpstr>4.7.2 添加共享文件夹(6)</vt:lpstr>
      <vt:lpstr>4.7.2 添加共享文件夹(8)</vt:lpstr>
      <vt:lpstr>4.7.2 添加共享文件夹(8)</vt:lpstr>
      <vt:lpstr>4.7.3  停止共享文件夹</vt:lpstr>
      <vt:lpstr>4.7.4 修改共享文件夹的属性</vt:lpstr>
      <vt:lpstr>4.7.4 修改共享文件夹的属性</vt:lpstr>
      <vt:lpstr>4.7.5 映射网络驱动器</vt:lpstr>
      <vt:lpstr>4.7.5 映射网络驱动器</vt:lpstr>
      <vt:lpstr>4.7.5 映射网络驱动器</vt:lpstr>
      <vt:lpstr>4.7.5 断开网络驱动器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327</cp:revision>
  <dcterms:created xsi:type="dcterms:W3CDTF">2014-12-05T07:09:50Z</dcterms:created>
  <dcterms:modified xsi:type="dcterms:W3CDTF">2023-10-27T00:39:50Z</dcterms:modified>
</cp:coreProperties>
</file>