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17" r:id="rId2"/>
    <p:sldId id="404" r:id="rId3"/>
    <p:sldId id="406" r:id="rId4"/>
    <p:sldId id="407" r:id="rId5"/>
    <p:sldId id="405" r:id="rId6"/>
  </p:sldIdLst>
  <p:sldSz cx="12195175" cy="6859588"/>
  <p:notesSz cx="7099300" cy="10234613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</p:embeddedFontLst>
  <p:custDataLst>
    <p:tags r:id="rId14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A7BB45-4DCB-40D1-9602-371BD49F25C3}">
          <p14:sldIdLst>
            <p14:sldId id="317"/>
          </p14:sldIdLst>
        </p14:section>
        <p14:section name="Untitled Section" id="{F5E072F3-C99A-41D9-B760-9A342D7D8CEE}">
          <p14:sldIdLst>
            <p14:sldId id="404"/>
            <p14:sldId id="406"/>
            <p14:sldId id="407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02A"/>
    <a:srgbClr val="FFFFFF"/>
    <a:srgbClr val="EAEAEA"/>
    <a:srgbClr val="DDDDDD"/>
    <a:srgbClr val="B2B2B2"/>
    <a:srgbClr val="808080"/>
    <a:srgbClr val="5F5F5F"/>
    <a:srgbClr val="333333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9796" autoAdjust="0"/>
  </p:normalViewPr>
  <p:slideViewPr>
    <p:cSldViewPr>
      <p:cViewPr varScale="1">
        <p:scale>
          <a:sx n="69" d="100"/>
          <a:sy n="69" d="100"/>
        </p:scale>
        <p:origin x="1138" y="38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data you plan to implement </a:t>
            </a:r>
          </a:p>
          <a:p>
            <a:r>
              <a:rPr lang="en-US" baseline="0" dirty="0"/>
              <a:t>List the questions you plan to answer using visualization </a:t>
            </a:r>
          </a:p>
          <a:p>
            <a:endParaRPr lang="en-US" baseline="0" dirty="0"/>
          </a:p>
          <a:p>
            <a:r>
              <a:rPr lang="en-US" baseline="0" dirty="0"/>
              <a:t>~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the algorithms and concepts of</a:t>
            </a:r>
            <a:r>
              <a:rPr lang="en-US" baseline="0" dirty="0"/>
              <a:t> the technique (described in a paper or elsewhere) you plan to implement to analyze your data. </a:t>
            </a:r>
          </a:p>
          <a:p>
            <a:r>
              <a:rPr lang="en-US" baseline="0" dirty="0"/>
              <a:t>If space is available, put some representative image here. </a:t>
            </a:r>
            <a:endParaRPr lang="en-US" dirty="0"/>
          </a:p>
          <a:p>
            <a:endParaRPr lang="en-US" dirty="0"/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You do not need to and often should not stick 100% to the algorithm described in a paper. </a:t>
            </a:r>
          </a:p>
          <a:p>
            <a:r>
              <a:rPr lang="en-US" baseline="0" dirty="0"/>
              <a:t>If you do not stick closely to a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581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last</a:t>
            </a:r>
            <a:r>
              <a:rPr lang="en-US" baseline="0" dirty="0"/>
              <a:t> slide that remains visible until the next group comes up. </a:t>
            </a:r>
          </a:p>
          <a:p>
            <a:r>
              <a:rPr lang="en-US" baseline="0" dirty="0"/>
              <a:t>If you plan to </a:t>
            </a:r>
            <a:r>
              <a:rPr lang="en-US" baseline="0" dirty="0" err="1"/>
              <a:t>reimplement</a:t>
            </a:r>
            <a:r>
              <a:rPr lang="en-US" baseline="0" dirty="0"/>
              <a:t> a paper, put the details here. Otherwise remove this text. </a:t>
            </a:r>
          </a:p>
          <a:p>
            <a:r>
              <a:rPr lang="en-US" baseline="0" dirty="0"/>
              <a:t>Nothing to say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8" y="76226"/>
            <a:ext cx="11258940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8" y="3074354"/>
            <a:ext cx="11258940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162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89" y="182438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2" y="908261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9" y="908261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43"/>
            <a:ext cx="4943439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3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43"/>
            <a:ext cx="4943439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6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93" y="91283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67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34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01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68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58" indent="-35715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45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498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15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726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637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30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597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5650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68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9248" y="2853731"/>
            <a:ext cx="11258940" cy="1800200"/>
          </a:xfrm>
        </p:spPr>
        <p:txBody>
          <a:bodyPr/>
          <a:lstStyle/>
          <a:p>
            <a:r>
              <a:rPr lang="en-US" sz="4400" b="0" dirty="0"/>
              <a:t>VU </a:t>
            </a:r>
            <a:r>
              <a:rPr lang="en-US" sz="4400" b="0" dirty="0" err="1"/>
              <a:t>Visualisierung</a:t>
            </a:r>
            <a:r>
              <a:rPr lang="en-US" sz="4400" b="0" dirty="0"/>
              <a:t> 2 (186.833)</a:t>
            </a:r>
            <a:br>
              <a:rPr lang="en-US" sz="4400" dirty="0"/>
            </a:br>
            <a:r>
              <a:rPr lang="en-US" sz="4400" dirty="0"/>
              <a:t>Spread of </a:t>
            </a:r>
            <a:r>
              <a:rPr lang="en-GB" sz="4400" dirty="0"/>
              <a:t>Covid-19  </a:t>
            </a:r>
            <a:endParaRPr lang="de-AT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9248" y="4725938"/>
            <a:ext cx="11258940" cy="1080121"/>
          </a:xfrm>
        </p:spPr>
        <p:txBody>
          <a:bodyPr/>
          <a:lstStyle/>
          <a:p>
            <a:pPr eaLnBrk="1" hangingPunct="1"/>
            <a:r>
              <a:rPr lang="en-US" i="1" dirty="0" err="1"/>
              <a:t>Arlind</a:t>
            </a:r>
            <a:r>
              <a:rPr lang="en-US" i="1" dirty="0"/>
              <a:t> </a:t>
            </a:r>
            <a:r>
              <a:rPr lang="en-US" i="1" dirty="0" err="1"/>
              <a:t>Avdullahi</a:t>
            </a:r>
            <a:r>
              <a:rPr lang="en-US" i="1" dirty="0"/>
              <a:t> 11813054</a:t>
            </a:r>
          </a:p>
          <a:p>
            <a:pPr eaLnBrk="1" hangingPunct="1"/>
            <a:r>
              <a:rPr lang="en-US" i="1" dirty="0"/>
              <a:t>Princ Mullatahiri 11846033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245" y="6215360"/>
            <a:ext cx="11258942" cy="958850"/>
          </a:xfrm>
        </p:spPr>
        <p:txBody>
          <a:bodyPr/>
          <a:lstStyle/>
          <a:p>
            <a:r>
              <a:rPr lang="de-AT" dirty="0"/>
              <a:t>Institute of Visual Computing &amp; Human-Centered Technology, TU Wien, Austria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96987" y="405458"/>
            <a:ext cx="10657184" cy="2448272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6C167-AB5B-45BC-A8D5-795F628B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35" y="509876"/>
            <a:ext cx="2381250" cy="2233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77B58-E204-4185-A15C-A3D5BB90F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381" y="520604"/>
            <a:ext cx="2376487" cy="2195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56B78A-FFB8-4E4D-A8FF-41634D7DC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373" y="509876"/>
            <a:ext cx="2381251" cy="22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consists of data of Covid19 spread across world.</a:t>
            </a:r>
          </a:p>
          <a:p>
            <a:r>
              <a:rPr lang="en-US" dirty="0"/>
              <a:t>Source: Kaggle</a:t>
            </a:r>
          </a:p>
          <a:p>
            <a:r>
              <a:rPr lang="en-US" dirty="0"/>
              <a:t>It contains number of cases per country from 22</a:t>
            </a:r>
            <a:r>
              <a:rPr lang="en-US" baseline="30000" dirty="0"/>
              <a:t>th</a:t>
            </a:r>
            <a:r>
              <a:rPr lang="en-US" dirty="0"/>
              <a:t> of January until 16</a:t>
            </a:r>
            <a:r>
              <a:rPr lang="en-US" baseline="30000" dirty="0"/>
              <a:t>th</a:t>
            </a:r>
            <a:r>
              <a:rPr lang="en-US" dirty="0"/>
              <a:t> of April.</a:t>
            </a:r>
          </a:p>
          <a:p>
            <a:pPr lvl="1"/>
            <a:r>
              <a:rPr lang="en-US" dirty="0"/>
              <a:t>First case in Europe 24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/>
              <a:t>of January</a:t>
            </a:r>
            <a:endParaRPr lang="en-US" dirty="0"/>
          </a:p>
          <a:p>
            <a:pPr lvl="1"/>
            <a:r>
              <a:rPr lang="en-US" dirty="0"/>
              <a:t>As of 17</a:t>
            </a:r>
            <a:r>
              <a:rPr lang="en-US" baseline="30000" dirty="0"/>
              <a:t>th</a:t>
            </a:r>
            <a:r>
              <a:rPr lang="en-US" dirty="0"/>
              <a:t> of March all countries in Europe have confirmed cases</a:t>
            </a:r>
          </a:p>
          <a:p>
            <a:pPr lvl="1"/>
            <a:r>
              <a:rPr lang="en-US" dirty="0"/>
              <a:t>Until 16</a:t>
            </a:r>
            <a:r>
              <a:rPr lang="en-US" baseline="30000" dirty="0"/>
              <a:t>th</a:t>
            </a:r>
            <a:r>
              <a:rPr lang="en-US" dirty="0"/>
              <a:t> of April there are 965488 confirmed cases in Europe</a:t>
            </a:r>
          </a:p>
          <a:p>
            <a:r>
              <a:rPr lang="en-US" dirty="0"/>
              <a:t>Questions we plan to answer:</a:t>
            </a:r>
          </a:p>
          <a:p>
            <a:pPr lvl="1"/>
            <a:r>
              <a:rPr lang="en-US" dirty="0"/>
              <a:t>Spread patterns of Covid-19</a:t>
            </a:r>
          </a:p>
          <a:p>
            <a:pPr lvl="1"/>
            <a:r>
              <a:rPr lang="en-US" dirty="0"/>
              <a:t>How Covid-19 spread trajectory looks like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Arlind Avdullahi, Princ Mullatahiri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AC8581-9EA1-4F5B-81A1-487F28F7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4563" y="914886"/>
                <a:ext cx="11849688" cy="3328137"/>
              </a:xfrm>
            </p:spPr>
            <p:txBody>
              <a:bodyPr/>
              <a:lstStyle/>
              <a:p>
                <a:r>
                  <a:rPr lang="en-US" sz="2600" dirty="0"/>
                  <a:t>Their technique approximates the underlying distribution of non-directional data over time through the application of a 2D kernel density estimation.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, </a:t>
                </a:r>
              </a:p>
              <a:p>
                <a:pPr lvl="2"/>
                <a:r>
                  <a:rPr lang="en-US" sz="1800" dirty="0"/>
                  <a:t>N – number of samples, h- bandwidth of kernel, (</a:t>
                </a:r>
                <a:r>
                  <a:rPr lang="en-US" sz="1800" dirty="0" err="1"/>
                  <a:t>x,y</a:t>
                </a:r>
                <a:r>
                  <a:rPr lang="en-US" sz="1800" dirty="0"/>
                  <a:t>) – location longitude and latitude.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Functional representation of spatiotemporal data (using KDE)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Flow map extraction (gravity-based flow extraction model)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Visualization</a:t>
                </a:r>
                <a:r>
                  <a:rPr lang="en-US" dirty="0"/>
                  <a:t>							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563" y="914886"/>
                <a:ext cx="11849688" cy="3328137"/>
              </a:xfrm>
              <a:blipFill>
                <a:blip r:embed="rId3"/>
                <a:stretch>
                  <a:fillRect l="-107" t="-1527" b="-114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Arlind Avdullahi, Princ Mullatahiri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  <p:pic>
        <p:nvPicPr>
          <p:cNvPr id="7" name="Picture 6" descr="Visual overview of the system&#10;">
            <a:extLst>
              <a:ext uri="{FF2B5EF4-FFF2-40B4-BE49-F238E27FC236}">
                <a16:creationId xmlns:a16="http://schemas.microsoft.com/office/drawing/2014/main" id="{A52333A6-DA7B-FA42-A351-7D4EAF7704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312" y="3623638"/>
            <a:ext cx="7353300" cy="257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E6BD38-AA84-4242-BC39-C6936B531A17}"/>
              </a:ext>
            </a:extLst>
          </p:cNvPr>
          <p:cNvSpPr txBox="1"/>
          <p:nvPr/>
        </p:nvSpPr>
        <p:spPr>
          <a:xfrm>
            <a:off x="6616829" y="6017072"/>
            <a:ext cx="349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Fig 1: Visual overview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7941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focus our implementation in Europe and ignore the data we have on other countries.</a:t>
            </a:r>
          </a:p>
          <a:p>
            <a:r>
              <a:rPr lang="en-US" dirty="0"/>
              <a:t>For visualization we use </a:t>
            </a:r>
            <a:r>
              <a:rPr lang="en-US" dirty="0" err="1"/>
              <a:t>plotly</a:t>
            </a:r>
            <a:r>
              <a:rPr lang="en-US" dirty="0"/>
              <a:t> library.</a:t>
            </a:r>
          </a:p>
          <a:p>
            <a:r>
              <a:rPr lang="en-US" dirty="0"/>
              <a:t>As for 2D KDE we need to reimplement a weighted 2D KDE.</a:t>
            </a:r>
          </a:p>
          <a:p>
            <a:pPr lvl="1"/>
            <a:r>
              <a:rPr lang="en-US" dirty="0"/>
              <a:t>We reimplement </a:t>
            </a:r>
            <a:r>
              <a:rPr lang="en-US" dirty="0" err="1"/>
              <a:t>scipy.stat.gaussian_kde</a:t>
            </a:r>
            <a:r>
              <a:rPr lang="en-US" dirty="0"/>
              <a:t> to weighted </a:t>
            </a:r>
            <a:r>
              <a:rPr lang="en-US" dirty="0" err="1"/>
              <a:t>kde</a:t>
            </a:r>
            <a:endParaRPr lang="en-US" dirty="0"/>
          </a:p>
          <a:p>
            <a:pPr lvl="1"/>
            <a:r>
              <a:rPr lang="en-US" dirty="0"/>
              <a:t>For comparison we also use </a:t>
            </a:r>
            <a:r>
              <a:rPr lang="en-US" dirty="0" err="1"/>
              <a:t>kdeplot</a:t>
            </a:r>
            <a:r>
              <a:rPr lang="en-US" dirty="0"/>
              <a:t> from seaborn package</a:t>
            </a:r>
          </a:p>
          <a:p>
            <a:r>
              <a:rPr lang="en-US" dirty="0"/>
              <a:t>We might need to use Gaussian Kernel instead of </a:t>
            </a:r>
            <a:r>
              <a:rPr lang="en-US" dirty="0" err="1"/>
              <a:t>Triweight</a:t>
            </a:r>
            <a:r>
              <a:rPr lang="en-US" dirty="0"/>
              <a:t> Kernel because there are much more information for 2D Gaussian KDE.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Arlind Avdullahi, Princ Mullatahiri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1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Seokyeon</a:t>
            </a:r>
            <a:r>
              <a:rPr lang="en-US" dirty="0"/>
              <a:t> Kim, </a:t>
            </a:r>
            <a:r>
              <a:rPr lang="en-US" dirty="0" err="1"/>
              <a:t>Seongmin</a:t>
            </a:r>
            <a:r>
              <a:rPr lang="en-US" dirty="0"/>
              <a:t> </a:t>
            </a:r>
            <a:r>
              <a:rPr lang="en-US" dirty="0" err="1"/>
              <a:t>Jeong</a:t>
            </a:r>
            <a:r>
              <a:rPr lang="en-US" dirty="0"/>
              <a:t>, </a:t>
            </a:r>
            <a:r>
              <a:rPr lang="en-US" dirty="0" err="1"/>
              <a:t>Insoo</a:t>
            </a:r>
            <a:r>
              <a:rPr lang="en-US" dirty="0"/>
              <a:t> Woo, Yun Jang, Ross </a:t>
            </a:r>
            <a:r>
              <a:rPr lang="en-US" dirty="0" err="1"/>
              <a:t>Maciejewski</a:t>
            </a:r>
            <a:r>
              <a:rPr lang="en-US" dirty="0"/>
              <a:t>, David S. Ebert</a:t>
            </a:r>
          </a:p>
          <a:p>
            <a:pPr marL="0" indent="0">
              <a:buNone/>
            </a:pPr>
            <a:r>
              <a:rPr lang="en-US" sz="3600" b="1" dirty="0"/>
              <a:t>Data Flow Analysis and Visualization for Spatiotemporal Statistical Data without Trajectory Information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2017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Arlind Avdullahi, Princ Mullatahiri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4382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544</Words>
  <Application>Microsoft Office PowerPoint</Application>
  <PresentationFormat>Custom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Calibri</vt:lpstr>
      <vt:lpstr>Cambria Math</vt:lpstr>
      <vt:lpstr>Blends</vt:lpstr>
      <vt:lpstr>VU Visualisierung 2 (186.833) Spread of Covid-19  </vt:lpstr>
      <vt:lpstr>Short Data Summary</vt:lpstr>
      <vt:lpstr>Technique Summary</vt:lpstr>
      <vt:lpstr>Implementation</vt:lpstr>
      <vt:lpstr>Group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2020-04-19T13:19:09Z</dcterms:modified>
</cp:coreProperties>
</file>