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17" r:id="rId2"/>
    <p:sldId id="404" r:id="rId3"/>
    <p:sldId id="406" r:id="rId4"/>
    <p:sldId id="407" r:id="rId5"/>
    <p:sldId id="405" r:id="rId6"/>
  </p:sldIdLst>
  <p:sldSz cx="12195175" cy="6859588"/>
  <p:notesSz cx="7099300" cy="10234613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 Math" panose="02040503050406030204" pitchFamily="18" charset="0"/>
      <p:regular r:id="rId13"/>
    </p:embeddedFont>
  </p:embeddedFontLst>
  <p:custDataLst>
    <p:tags r:id="rId14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72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4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91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8610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8332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8053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7775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A7BB45-4DCB-40D1-9602-371BD49F25C3}">
          <p14:sldIdLst>
            <p14:sldId id="317"/>
          </p14:sldIdLst>
        </p14:section>
        <p14:section name="Untitled Section" id="{F5E072F3-C99A-41D9-B760-9A342D7D8CEE}">
          <p14:sldIdLst>
            <p14:sldId id="404"/>
            <p14:sldId id="406"/>
            <p14:sldId id="407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48" userDrawn="1">
          <p15:clr>
            <a:srgbClr val="A4A3A4"/>
          </p15:clr>
        </p15:guide>
        <p15:guide id="2" pos="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02A"/>
    <a:srgbClr val="FFFFFF"/>
    <a:srgbClr val="EAEAEA"/>
    <a:srgbClr val="DDDDDD"/>
    <a:srgbClr val="B2B2B2"/>
    <a:srgbClr val="808080"/>
    <a:srgbClr val="5F5F5F"/>
    <a:srgbClr val="333333"/>
    <a:srgbClr val="1C1C1C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9767" autoAdjust="0"/>
  </p:normalViewPr>
  <p:slideViewPr>
    <p:cSldViewPr>
      <p:cViewPr varScale="1">
        <p:scale>
          <a:sx n="69" d="100"/>
          <a:sy n="69" d="100"/>
        </p:scale>
        <p:origin x="1138" y="58"/>
      </p:cViewPr>
      <p:guideLst>
        <p:guide orient="horz" pos="4248"/>
        <p:guide pos="29"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958" y="-108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notes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1950" y="892175"/>
            <a:ext cx="637857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722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44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9166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888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861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28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data you plan to implement </a:t>
            </a:r>
          </a:p>
          <a:p>
            <a:r>
              <a:rPr lang="en-US" baseline="0" dirty="0"/>
              <a:t>List the questions you plan to answer using visualization </a:t>
            </a:r>
          </a:p>
          <a:p>
            <a:endParaRPr lang="en-US" baseline="0" dirty="0"/>
          </a:p>
          <a:p>
            <a:r>
              <a:rPr lang="en-US" baseline="0" dirty="0"/>
              <a:t>~ 1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64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Summarize the algorithms and concepts of</a:t>
            </a:r>
            <a:r>
              <a:rPr lang="en-US" baseline="0" dirty="0"/>
              <a:t> the technique (described in a paper or elsewhere) you plan to implement to analyze your data. </a:t>
            </a:r>
          </a:p>
          <a:p>
            <a:r>
              <a:rPr lang="en-US" baseline="0" dirty="0"/>
              <a:t>If space is available, put some representative image here. </a:t>
            </a:r>
            <a:endParaRPr lang="en-US" dirty="0"/>
          </a:p>
          <a:p>
            <a:endParaRPr lang="en-US" dirty="0"/>
          </a:p>
          <a:p>
            <a:endParaRPr lang="en-US" baseline="0" dirty="0"/>
          </a:p>
          <a:p>
            <a:r>
              <a:rPr lang="en-US" baseline="0" dirty="0"/>
              <a:t>~1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0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You do not need to and often should not stick 100% to the algorithm described in a paper. </a:t>
            </a:r>
          </a:p>
          <a:p>
            <a:r>
              <a:rPr lang="en-US" baseline="0" dirty="0"/>
              <a:t>If you do not stick closely to a paper, describe what you omit and / or what you will implement additionally. </a:t>
            </a:r>
          </a:p>
          <a:p>
            <a:r>
              <a:rPr lang="en-US" baseline="0" dirty="0"/>
              <a:t>The design and implementation effort should be proportional to the lab ECTS! Take existing libraries and online examples into account when estimating your effort!</a:t>
            </a:r>
            <a:endParaRPr lang="en-US" dirty="0"/>
          </a:p>
          <a:p>
            <a:endParaRPr lang="en-US" dirty="0"/>
          </a:p>
          <a:p>
            <a:r>
              <a:rPr lang="en-US" dirty="0"/>
              <a:t>Describe how you plan to implement the work</a:t>
            </a:r>
            <a:r>
              <a:rPr lang="en-US" baseline="0" dirty="0"/>
              <a:t>: which visualization or graphics libraries do you plan to use? </a:t>
            </a:r>
          </a:p>
          <a:p>
            <a:r>
              <a:rPr lang="en-US" baseline="0" dirty="0"/>
              <a:t>Which data preprocessing steps are necessary and which libraries do you plan to use? </a:t>
            </a:r>
          </a:p>
          <a:p>
            <a:endParaRPr lang="en-US" baseline="0" dirty="0"/>
          </a:p>
          <a:p>
            <a:r>
              <a:rPr lang="en-US" baseline="0" dirty="0"/>
              <a:t>If you have any open questions, put them here!  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~1 minute</a:t>
            </a:r>
          </a:p>
        </p:txBody>
      </p:sp>
    </p:spTree>
    <p:extLst>
      <p:ext uri="{BB962C8B-B14F-4D97-AF65-F5344CB8AC3E}">
        <p14:creationId xmlns:p14="http://schemas.microsoft.com/office/powerpoint/2010/main" val="2158189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last</a:t>
            </a:r>
            <a:r>
              <a:rPr lang="en-US" baseline="0" dirty="0"/>
              <a:t> slide that remains visible until the next group comes up. </a:t>
            </a:r>
          </a:p>
          <a:p>
            <a:r>
              <a:rPr lang="en-US" baseline="0" dirty="0"/>
              <a:t>If you plan to </a:t>
            </a:r>
            <a:r>
              <a:rPr lang="en-US" baseline="0" dirty="0" err="1"/>
              <a:t>reimplement</a:t>
            </a:r>
            <a:r>
              <a:rPr lang="en-US" baseline="0" dirty="0"/>
              <a:t> a paper, put the details here. Otherwise remove this text. </a:t>
            </a:r>
          </a:p>
          <a:p>
            <a:r>
              <a:rPr lang="en-US" baseline="0" dirty="0"/>
              <a:t>Nothing to say 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6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1665361" y="610763"/>
            <a:ext cx="319841" cy="5627344"/>
            <a:chOff x="5475" y="54"/>
            <a:chExt cx="216" cy="3856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5633" y="53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5527" y="53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auto">
            <a:xfrm>
              <a:off x="5633" y="582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5475" y="582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5633" y="635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5581" y="635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auto">
            <a:xfrm>
              <a:off x="5633" y="688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auto">
            <a:xfrm>
              <a:off x="5581" y="582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auto">
            <a:xfrm>
              <a:off x="5527" y="688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auto">
            <a:xfrm>
              <a:off x="5475" y="688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5633" y="74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auto">
            <a:xfrm>
              <a:off x="5581" y="7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auto">
            <a:xfrm>
              <a:off x="5527" y="7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auto">
            <a:xfrm>
              <a:off x="5633" y="7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auto">
            <a:xfrm>
              <a:off x="5633" y="84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auto">
            <a:xfrm>
              <a:off x="5581" y="847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auto">
            <a:xfrm>
              <a:off x="5475" y="847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auto">
            <a:xfrm>
              <a:off x="5633" y="89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auto">
            <a:xfrm>
              <a:off x="5581" y="89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auto">
            <a:xfrm>
              <a:off x="5527" y="899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auto">
            <a:xfrm>
              <a:off x="5633" y="95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5581" y="95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5475" y="953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7" name="Rectangle 35"/>
            <p:cNvSpPr>
              <a:spLocks noChangeArrowheads="1"/>
            </p:cNvSpPr>
            <p:nvPr userDrawn="1"/>
          </p:nvSpPr>
          <p:spPr bwMode="auto">
            <a:xfrm>
              <a:off x="5633" y="100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8" name="Rectangle 36"/>
            <p:cNvSpPr>
              <a:spLocks noChangeArrowheads="1"/>
            </p:cNvSpPr>
            <p:nvPr userDrawn="1"/>
          </p:nvSpPr>
          <p:spPr bwMode="auto">
            <a:xfrm>
              <a:off x="5527" y="100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5633" y="1057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5581" y="105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1" name="Rectangle 39"/>
            <p:cNvSpPr>
              <a:spLocks noChangeArrowheads="1"/>
            </p:cNvSpPr>
            <p:nvPr userDrawn="1"/>
          </p:nvSpPr>
          <p:spPr bwMode="auto">
            <a:xfrm>
              <a:off x="5475" y="1057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2" name="Rectangle 40"/>
            <p:cNvSpPr>
              <a:spLocks noChangeArrowheads="1"/>
            </p:cNvSpPr>
            <p:nvPr userDrawn="1"/>
          </p:nvSpPr>
          <p:spPr bwMode="auto">
            <a:xfrm>
              <a:off x="5633" y="111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3" name="Rectangle 41"/>
            <p:cNvSpPr>
              <a:spLocks noChangeArrowheads="1"/>
            </p:cNvSpPr>
            <p:nvPr userDrawn="1"/>
          </p:nvSpPr>
          <p:spPr bwMode="auto">
            <a:xfrm>
              <a:off x="5581" y="111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4" name="Rectangle 42"/>
            <p:cNvSpPr>
              <a:spLocks noChangeArrowheads="1"/>
            </p:cNvSpPr>
            <p:nvPr userDrawn="1"/>
          </p:nvSpPr>
          <p:spPr bwMode="auto">
            <a:xfrm>
              <a:off x="5633" y="116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5527" y="116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5633" y="121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5581" y="121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5527" y="121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5633" y="126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5581" y="126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5475" y="126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633" y="132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527" y="132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633" y="137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5581" y="137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5527" y="137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5633" y="142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5581" y="142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5633" y="148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5581" y="148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5527" y="148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5633" y="1533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5475" y="1533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5633" y="1586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5581" y="1586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5527" y="1586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5633" y="163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5633" y="169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5581" y="1692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5527" y="169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5633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5581" y="1744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5527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5633" y="179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5527" y="185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5475" y="179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7" name="Rectangle 75"/>
            <p:cNvSpPr>
              <a:spLocks noChangeArrowheads="1"/>
            </p:cNvSpPr>
            <p:nvPr userDrawn="1"/>
          </p:nvSpPr>
          <p:spPr bwMode="auto">
            <a:xfrm>
              <a:off x="5633" y="185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5633" y="190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5581" y="190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5633" y="243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5581" y="243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5527" y="243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5633" y="248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581" y="248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633" y="2538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527" y="253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5633" y="2590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5581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5475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5633" y="264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5581" y="264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5527" y="264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5633" y="2695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5581" y="2695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5633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5581" y="2748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5527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5633" y="280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5581" y="280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5475" y="280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5633" y="285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5527" y="285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5633" y="290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5581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5475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5633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5581" y="295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5527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auto">
            <a:xfrm>
              <a:off x="5633" y="301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auto">
            <a:xfrm>
              <a:off x="5475" y="301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auto">
            <a:xfrm>
              <a:off x="5633" y="306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auto">
            <a:xfrm>
              <a:off x="5581" y="306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auto">
            <a:xfrm>
              <a:off x="5527" y="306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auto">
            <a:xfrm>
              <a:off x="5633" y="311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auto">
            <a:xfrm>
              <a:off x="5581" y="311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6" name="Rectangle 114"/>
            <p:cNvSpPr>
              <a:spLocks noChangeArrowheads="1"/>
            </p:cNvSpPr>
            <p:nvPr userDrawn="1"/>
          </p:nvSpPr>
          <p:spPr bwMode="auto">
            <a:xfrm>
              <a:off x="5633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7" name="Rectangle 115"/>
            <p:cNvSpPr>
              <a:spLocks noChangeArrowheads="1"/>
            </p:cNvSpPr>
            <p:nvPr userDrawn="1"/>
          </p:nvSpPr>
          <p:spPr bwMode="auto">
            <a:xfrm>
              <a:off x="5527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8" name="Rectangle 116"/>
            <p:cNvSpPr>
              <a:spLocks noChangeArrowheads="1"/>
            </p:cNvSpPr>
            <p:nvPr userDrawn="1"/>
          </p:nvSpPr>
          <p:spPr bwMode="auto">
            <a:xfrm>
              <a:off x="5633" y="322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9" name="Rectangle 117"/>
            <p:cNvSpPr>
              <a:spLocks noChangeArrowheads="1"/>
            </p:cNvSpPr>
            <p:nvPr userDrawn="1"/>
          </p:nvSpPr>
          <p:spPr bwMode="auto">
            <a:xfrm>
              <a:off x="5581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0" name="Rectangle 118"/>
            <p:cNvSpPr>
              <a:spLocks noChangeArrowheads="1"/>
            </p:cNvSpPr>
            <p:nvPr userDrawn="1"/>
          </p:nvSpPr>
          <p:spPr bwMode="auto">
            <a:xfrm>
              <a:off x="5475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1" name="Rectangle 119"/>
            <p:cNvSpPr>
              <a:spLocks noChangeArrowheads="1"/>
            </p:cNvSpPr>
            <p:nvPr userDrawn="1"/>
          </p:nvSpPr>
          <p:spPr bwMode="auto">
            <a:xfrm>
              <a:off x="5633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2" name="Rectangle 120"/>
            <p:cNvSpPr>
              <a:spLocks noChangeArrowheads="1"/>
            </p:cNvSpPr>
            <p:nvPr userDrawn="1"/>
          </p:nvSpPr>
          <p:spPr bwMode="auto">
            <a:xfrm>
              <a:off x="5581" y="327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3" name="Rectangle 121"/>
            <p:cNvSpPr>
              <a:spLocks noChangeArrowheads="1"/>
            </p:cNvSpPr>
            <p:nvPr userDrawn="1"/>
          </p:nvSpPr>
          <p:spPr bwMode="auto">
            <a:xfrm>
              <a:off x="5527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4" name="Rectangle 122"/>
            <p:cNvSpPr>
              <a:spLocks noChangeArrowheads="1"/>
            </p:cNvSpPr>
            <p:nvPr userDrawn="1"/>
          </p:nvSpPr>
          <p:spPr bwMode="auto">
            <a:xfrm>
              <a:off x="5633" y="332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5" name="Rectangle 123"/>
            <p:cNvSpPr>
              <a:spLocks noChangeArrowheads="1"/>
            </p:cNvSpPr>
            <p:nvPr userDrawn="1"/>
          </p:nvSpPr>
          <p:spPr bwMode="auto">
            <a:xfrm>
              <a:off x="5581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6" name="Rectangle 124"/>
            <p:cNvSpPr>
              <a:spLocks noChangeArrowheads="1"/>
            </p:cNvSpPr>
            <p:nvPr userDrawn="1"/>
          </p:nvSpPr>
          <p:spPr bwMode="auto">
            <a:xfrm>
              <a:off x="5475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7" name="Rectangle 125"/>
            <p:cNvSpPr>
              <a:spLocks noChangeArrowheads="1"/>
            </p:cNvSpPr>
            <p:nvPr userDrawn="1"/>
          </p:nvSpPr>
          <p:spPr bwMode="auto">
            <a:xfrm>
              <a:off x="5633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8" name="Rectangle 126"/>
            <p:cNvSpPr>
              <a:spLocks noChangeArrowheads="1"/>
            </p:cNvSpPr>
            <p:nvPr userDrawn="1"/>
          </p:nvSpPr>
          <p:spPr bwMode="auto">
            <a:xfrm>
              <a:off x="5581" y="3383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9" name="Rectangle 127"/>
            <p:cNvSpPr>
              <a:spLocks noChangeArrowheads="1"/>
            </p:cNvSpPr>
            <p:nvPr userDrawn="1"/>
          </p:nvSpPr>
          <p:spPr bwMode="auto">
            <a:xfrm>
              <a:off x="5527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0" name="Rectangle 128"/>
            <p:cNvSpPr>
              <a:spLocks noChangeArrowheads="1"/>
            </p:cNvSpPr>
            <p:nvPr userDrawn="1"/>
          </p:nvSpPr>
          <p:spPr bwMode="auto">
            <a:xfrm>
              <a:off x="5633" y="3435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1" name="Rectangle 129"/>
            <p:cNvSpPr>
              <a:spLocks noChangeArrowheads="1"/>
            </p:cNvSpPr>
            <p:nvPr userDrawn="1"/>
          </p:nvSpPr>
          <p:spPr bwMode="auto">
            <a:xfrm>
              <a:off x="5633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2" name="Rectangle 130"/>
            <p:cNvSpPr>
              <a:spLocks noChangeArrowheads="1"/>
            </p:cNvSpPr>
            <p:nvPr userDrawn="1"/>
          </p:nvSpPr>
          <p:spPr bwMode="auto">
            <a:xfrm>
              <a:off x="5581" y="3489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3" name="Rectangle 131"/>
            <p:cNvSpPr>
              <a:spLocks noChangeArrowheads="1"/>
            </p:cNvSpPr>
            <p:nvPr userDrawn="1"/>
          </p:nvSpPr>
          <p:spPr bwMode="auto">
            <a:xfrm>
              <a:off x="5527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4" name="Rectangle 132"/>
            <p:cNvSpPr>
              <a:spLocks noChangeArrowheads="1"/>
            </p:cNvSpPr>
            <p:nvPr userDrawn="1"/>
          </p:nvSpPr>
          <p:spPr bwMode="auto">
            <a:xfrm>
              <a:off x="5633" y="354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5" name="Rectangle 133"/>
            <p:cNvSpPr>
              <a:spLocks noChangeArrowheads="1"/>
            </p:cNvSpPr>
            <p:nvPr userDrawn="1"/>
          </p:nvSpPr>
          <p:spPr bwMode="auto">
            <a:xfrm>
              <a:off x="5581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6" name="Rectangle 134"/>
            <p:cNvSpPr>
              <a:spLocks noChangeArrowheads="1"/>
            </p:cNvSpPr>
            <p:nvPr userDrawn="1"/>
          </p:nvSpPr>
          <p:spPr bwMode="auto">
            <a:xfrm>
              <a:off x="5475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7" name="Rectangle 135"/>
            <p:cNvSpPr>
              <a:spLocks noChangeArrowheads="1"/>
            </p:cNvSpPr>
            <p:nvPr userDrawn="1"/>
          </p:nvSpPr>
          <p:spPr bwMode="auto">
            <a:xfrm>
              <a:off x="5633" y="35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8" name="Rectangle 136"/>
            <p:cNvSpPr>
              <a:spLocks noChangeArrowheads="1"/>
            </p:cNvSpPr>
            <p:nvPr userDrawn="1"/>
          </p:nvSpPr>
          <p:spPr bwMode="auto">
            <a:xfrm>
              <a:off x="5527" y="359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9" name="Rectangle 137"/>
            <p:cNvSpPr>
              <a:spLocks noChangeArrowheads="1"/>
            </p:cNvSpPr>
            <p:nvPr userDrawn="1"/>
          </p:nvSpPr>
          <p:spPr bwMode="auto">
            <a:xfrm>
              <a:off x="5633" y="364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0" name="Rectangle 138"/>
            <p:cNvSpPr>
              <a:spLocks noChangeArrowheads="1"/>
            </p:cNvSpPr>
            <p:nvPr userDrawn="1"/>
          </p:nvSpPr>
          <p:spPr bwMode="auto">
            <a:xfrm>
              <a:off x="5581" y="364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1" name="Rectangle 139"/>
            <p:cNvSpPr>
              <a:spLocks noChangeArrowheads="1"/>
            </p:cNvSpPr>
            <p:nvPr userDrawn="1"/>
          </p:nvSpPr>
          <p:spPr bwMode="auto">
            <a:xfrm>
              <a:off x="5475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2" name="Rectangle 140"/>
            <p:cNvSpPr>
              <a:spLocks noChangeArrowheads="1"/>
            </p:cNvSpPr>
            <p:nvPr userDrawn="1"/>
          </p:nvSpPr>
          <p:spPr bwMode="auto">
            <a:xfrm>
              <a:off x="5633" y="369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3" name="Rectangle 141"/>
            <p:cNvSpPr>
              <a:spLocks noChangeArrowheads="1"/>
            </p:cNvSpPr>
            <p:nvPr userDrawn="1"/>
          </p:nvSpPr>
          <p:spPr bwMode="auto">
            <a:xfrm>
              <a:off x="5581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4" name="Rectangle 142"/>
            <p:cNvSpPr>
              <a:spLocks noChangeArrowheads="1"/>
            </p:cNvSpPr>
            <p:nvPr userDrawn="1"/>
          </p:nvSpPr>
          <p:spPr bwMode="auto">
            <a:xfrm>
              <a:off x="5633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5" name="Rectangle 143"/>
            <p:cNvSpPr>
              <a:spLocks noChangeArrowheads="1"/>
            </p:cNvSpPr>
            <p:nvPr userDrawn="1"/>
          </p:nvSpPr>
          <p:spPr bwMode="auto">
            <a:xfrm>
              <a:off x="5527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6" name="Rectangle 144"/>
            <p:cNvSpPr>
              <a:spLocks noChangeArrowheads="1"/>
            </p:cNvSpPr>
            <p:nvPr userDrawn="1"/>
          </p:nvSpPr>
          <p:spPr bwMode="auto">
            <a:xfrm>
              <a:off x="5633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7" name="Rectangle 145"/>
            <p:cNvSpPr>
              <a:spLocks noChangeArrowheads="1"/>
            </p:cNvSpPr>
            <p:nvPr userDrawn="1"/>
          </p:nvSpPr>
          <p:spPr bwMode="auto">
            <a:xfrm>
              <a:off x="5581" y="380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8" name="Rectangle 146"/>
            <p:cNvSpPr>
              <a:spLocks noChangeArrowheads="1"/>
            </p:cNvSpPr>
            <p:nvPr userDrawn="1"/>
          </p:nvSpPr>
          <p:spPr bwMode="auto">
            <a:xfrm>
              <a:off x="5527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9" name="Rectangle 147"/>
            <p:cNvSpPr>
              <a:spLocks noChangeArrowheads="1"/>
            </p:cNvSpPr>
            <p:nvPr userDrawn="1"/>
          </p:nvSpPr>
          <p:spPr bwMode="auto">
            <a:xfrm>
              <a:off x="5633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0" name="Rectangle 148"/>
            <p:cNvSpPr>
              <a:spLocks noChangeArrowheads="1"/>
            </p:cNvSpPr>
            <p:nvPr userDrawn="1"/>
          </p:nvSpPr>
          <p:spPr bwMode="auto">
            <a:xfrm>
              <a:off x="5581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1" name="Rectangle 149"/>
            <p:cNvSpPr>
              <a:spLocks noChangeArrowheads="1"/>
            </p:cNvSpPr>
            <p:nvPr userDrawn="1"/>
          </p:nvSpPr>
          <p:spPr bwMode="auto">
            <a:xfrm>
              <a:off x="5527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2" name="Rectangle 150"/>
            <p:cNvSpPr>
              <a:spLocks noChangeArrowheads="1"/>
            </p:cNvSpPr>
            <p:nvPr userDrawn="1"/>
          </p:nvSpPr>
          <p:spPr bwMode="auto">
            <a:xfrm>
              <a:off x="5475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3" name="Rectangle 151"/>
            <p:cNvSpPr>
              <a:spLocks noChangeArrowheads="1"/>
            </p:cNvSpPr>
            <p:nvPr userDrawn="1"/>
          </p:nvSpPr>
          <p:spPr bwMode="auto">
            <a:xfrm>
              <a:off x="5633" y="195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4" name="Rectangle 152"/>
            <p:cNvSpPr>
              <a:spLocks noChangeArrowheads="1"/>
            </p:cNvSpPr>
            <p:nvPr userDrawn="1"/>
          </p:nvSpPr>
          <p:spPr bwMode="auto">
            <a:xfrm>
              <a:off x="5581" y="1956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5" name="Rectangle 153"/>
            <p:cNvSpPr>
              <a:spLocks noChangeArrowheads="1"/>
            </p:cNvSpPr>
            <p:nvPr userDrawn="1"/>
          </p:nvSpPr>
          <p:spPr bwMode="auto">
            <a:xfrm>
              <a:off x="5527" y="195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6" name="Rectangle 154"/>
            <p:cNvSpPr>
              <a:spLocks noChangeArrowheads="1"/>
            </p:cNvSpPr>
            <p:nvPr userDrawn="1"/>
          </p:nvSpPr>
          <p:spPr bwMode="auto">
            <a:xfrm>
              <a:off x="5633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7" name="Rectangle 155"/>
            <p:cNvSpPr>
              <a:spLocks noChangeArrowheads="1"/>
            </p:cNvSpPr>
            <p:nvPr userDrawn="1"/>
          </p:nvSpPr>
          <p:spPr bwMode="auto">
            <a:xfrm>
              <a:off x="5527" y="2114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8" name="Rectangle 156"/>
            <p:cNvSpPr>
              <a:spLocks noChangeArrowheads="1"/>
            </p:cNvSpPr>
            <p:nvPr userDrawn="1"/>
          </p:nvSpPr>
          <p:spPr bwMode="auto">
            <a:xfrm>
              <a:off x="5527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9" name="Rectangle 157"/>
            <p:cNvSpPr>
              <a:spLocks noChangeArrowheads="1"/>
            </p:cNvSpPr>
            <p:nvPr userDrawn="1"/>
          </p:nvSpPr>
          <p:spPr bwMode="auto">
            <a:xfrm>
              <a:off x="5633" y="206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0" name="Rectangle 158"/>
            <p:cNvSpPr>
              <a:spLocks noChangeArrowheads="1"/>
            </p:cNvSpPr>
            <p:nvPr userDrawn="1"/>
          </p:nvSpPr>
          <p:spPr bwMode="auto">
            <a:xfrm>
              <a:off x="5581" y="206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1" name="Rectangle 159"/>
            <p:cNvSpPr>
              <a:spLocks noChangeArrowheads="1"/>
            </p:cNvSpPr>
            <p:nvPr userDrawn="1"/>
          </p:nvSpPr>
          <p:spPr bwMode="auto">
            <a:xfrm>
              <a:off x="5475" y="206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2" name="Rectangle 160"/>
            <p:cNvSpPr>
              <a:spLocks noChangeArrowheads="1"/>
            </p:cNvSpPr>
            <p:nvPr userDrawn="1"/>
          </p:nvSpPr>
          <p:spPr bwMode="auto">
            <a:xfrm>
              <a:off x="5633" y="2114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3" name="Rectangle 161"/>
            <p:cNvSpPr>
              <a:spLocks noChangeArrowheads="1"/>
            </p:cNvSpPr>
            <p:nvPr userDrawn="1"/>
          </p:nvSpPr>
          <p:spPr bwMode="auto">
            <a:xfrm>
              <a:off x="5633" y="216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4" name="Rectangle 162"/>
            <p:cNvSpPr>
              <a:spLocks noChangeArrowheads="1"/>
            </p:cNvSpPr>
            <p:nvPr userDrawn="1"/>
          </p:nvSpPr>
          <p:spPr bwMode="auto">
            <a:xfrm>
              <a:off x="5581" y="216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5" name="Rectangle 163"/>
            <p:cNvSpPr>
              <a:spLocks noChangeArrowheads="1"/>
            </p:cNvSpPr>
            <p:nvPr userDrawn="1"/>
          </p:nvSpPr>
          <p:spPr bwMode="auto">
            <a:xfrm>
              <a:off x="5633" y="222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6" name="Rectangle 164"/>
            <p:cNvSpPr>
              <a:spLocks noChangeArrowheads="1"/>
            </p:cNvSpPr>
            <p:nvPr userDrawn="1"/>
          </p:nvSpPr>
          <p:spPr bwMode="auto">
            <a:xfrm>
              <a:off x="5581" y="2220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7" name="Rectangle 165"/>
            <p:cNvSpPr>
              <a:spLocks noChangeArrowheads="1"/>
            </p:cNvSpPr>
            <p:nvPr userDrawn="1"/>
          </p:nvSpPr>
          <p:spPr bwMode="auto">
            <a:xfrm>
              <a:off x="5527" y="222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8" name="Rectangle 166"/>
            <p:cNvSpPr>
              <a:spLocks noChangeArrowheads="1"/>
            </p:cNvSpPr>
            <p:nvPr userDrawn="1"/>
          </p:nvSpPr>
          <p:spPr bwMode="auto">
            <a:xfrm>
              <a:off x="5633" y="227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9" name="Rectangle 167"/>
            <p:cNvSpPr>
              <a:spLocks noChangeArrowheads="1"/>
            </p:cNvSpPr>
            <p:nvPr userDrawn="1"/>
          </p:nvSpPr>
          <p:spPr bwMode="auto">
            <a:xfrm>
              <a:off x="5633" y="232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0" name="Rectangle 168"/>
            <p:cNvSpPr>
              <a:spLocks noChangeArrowheads="1"/>
            </p:cNvSpPr>
            <p:nvPr userDrawn="1"/>
          </p:nvSpPr>
          <p:spPr bwMode="auto">
            <a:xfrm>
              <a:off x="5581" y="227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1" name="Rectangle 169"/>
            <p:cNvSpPr>
              <a:spLocks noChangeArrowheads="1"/>
            </p:cNvSpPr>
            <p:nvPr userDrawn="1"/>
          </p:nvSpPr>
          <p:spPr bwMode="auto">
            <a:xfrm>
              <a:off x="5527" y="2326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2" name="Rectangle 170"/>
            <p:cNvSpPr>
              <a:spLocks noChangeArrowheads="1"/>
            </p:cNvSpPr>
            <p:nvPr userDrawn="1"/>
          </p:nvSpPr>
          <p:spPr bwMode="auto">
            <a:xfrm>
              <a:off x="5633" y="237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3" name="Rectangle 171"/>
            <p:cNvSpPr>
              <a:spLocks noChangeArrowheads="1"/>
            </p:cNvSpPr>
            <p:nvPr userDrawn="1"/>
          </p:nvSpPr>
          <p:spPr bwMode="auto">
            <a:xfrm>
              <a:off x="5581" y="2378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4" name="Rectangle 172"/>
            <p:cNvSpPr>
              <a:spLocks noChangeArrowheads="1"/>
            </p:cNvSpPr>
            <p:nvPr userDrawn="1"/>
          </p:nvSpPr>
          <p:spPr bwMode="auto">
            <a:xfrm>
              <a:off x="5475" y="2378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5" name="Rectangle 173"/>
            <p:cNvSpPr>
              <a:spLocks noChangeArrowheads="1"/>
            </p:cNvSpPr>
            <p:nvPr userDrawn="1"/>
          </p:nvSpPr>
          <p:spPr bwMode="auto">
            <a:xfrm>
              <a:off x="5581" y="179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6" name="Rectangle 174"/>
            <p:cNvSpPr>
              <a:spLocks noChangeArrowheads="1"/>
            </p:cNvSpPr>
            <p:nvPr userDrawn="1"/>
          </p:nvSpPr>
          <p:spPr bwMode="auto">
            <a:xfrm>
              <a:off x="5581" y="477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7" name="Rectangle 175"/>
            <p:cNvSpPr>
              <a:spLocks noChangeArrowheads="1"/>
            </p:cNvSpPr>
            <p:nvPr userDrawn="1"/>
          </p:nvSpPr>
          <p:spPr bwMode="auto">
            <a:xfrm>
              <a:off x="5633" y="477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8" name="Rectangle 176"/>
            <p:cNvSpPr>
              <a:spLocks noChangeArrowheads="1"/>
            </p:cNvSpPr>
            <p:nvPr userDrawn="1"/>
          </p:nvSpPr>
          <p:spPr bwMode="auto">
            <a:xfrm>
              <a:off x="5527" y="424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9" name="Rectangle 177"/>
            <p:cNvSpPr>
              <a:spLocks noChangeArrowheads="1"/>
            </p:cNvSpPr>
            <p:nvPr userDrawn="1"/>
          </p:nvSpPr>
          <p:spPr bwMode="auto">
            <a:xfrm>
              <a:off x="5581" y="424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0" name="Rectangle 178"/>
            <p:cNvSpPr>
              <a:spLocks noChangeArrowheads="1"/>
            </p:cNvSpPr>
            <p:nvPr userDrawn="1"/>
          </p:nvSpPr>
          <p:spPr bwMode="auto">
            <a:xfrm>
              <a:off x="5633" y="424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1" name="Rectangle 179"/>
            <p:cNvSpPr>
              <a:spLocks noChangeArrowheads="1"/>
            </p:cNvSpPr>
            <p:nvPr userDrawn="1"/>
          </p:nvSpPr>
          <p:spPr bwMode="auto">
            <a:xfrm>
              <a:off x="5633" y="37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2" name="Rectangle 180"/>
            <p:cNvSpPr>
              <a:spLocks noChangeArrowheads="1"/>
            </p:cNvSpPr>
            <p:nvPr userDrawn="1"/>
          </p:nvSpPr>
          <p:spPr bwMode="auto">
            <a:xfrm>
              <a:off x="5475" y="37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3" name="Rectangle 181"/>
            <p:cNvSpPr>
              <a:spLocks noChangeArrowheads="1"/>
            </p:cNvSpPr>
            <p:nvPr userDrawn="1"/>
          </p:nvSpPr>
          <p:spPr bwMode="auto">
            <a:xfrm>
              <a:off x="5527" y="318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4" name="Rectangle 182"/>
            <p:cNvSpPr>
              <a:spLocks noChangeArrowheads="1"/>
            </p:cNvSpPr>
            <p:nvPr userDrawn="1"/>
          </p:nvSpPr>
          <p:spPr bwMode="auto">
            <a:xfrm>
              <a:off x="5581" y="318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5" name="Rectangle 183"/>
            <p:cNvSpPr>
              <a:spLocks noChangeArrowheads="1"/>
            </p:cNvSpPr>
            <p:nvPr userDrawn="1"/>
          </p:nvSpPr>
          <p:spPr bwMode="auto">
            <a:xfrm>
              <a:off x="5633" y="318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6" name="Rectangle 184"/>
            <p:cNvSpPr>
              <a:spLocks noChangeArrowheads="1"/>
            </p:cNvSpPr>
            <p:nvPr userDrawn="1"/>
          </p:nvSpPr>
          <p:spPr bwMode="auto">
            <a:xfrm>
              <a:off x="5581" y="266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7" name="Rectangle 185"/>
            <p:cNvSpPr>
              <a:spLocks noChangeArrowheads="1"/>
            </p:cNvSpPr>
            <p:nvPr userDrawn="1"/>
          </p:nvSpPr>
          <p:spPr bwMode="auto">
            <a:xfrm>
              <a:off x="5633" y="26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8" name="Rectangle 186"/>
            <p:cNvSpPr>
              <a:spLocks noChangeArrowheads="1"/>
            </p:cNvSpPr>
            <p:nvPr userDrawn="1"/>
          </p:nvSpPr>
          <p:spPr bwMode="auto">
            <a:xfrm>
              <a:off x="5527" y="212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9" name="Rectangle 187"/>
            <p:cNvSpPr>
              <a:spLocks noChangeArrowheads="1"/>
            </p:cNvSpPr>
            <p:nvPr userDrawn="1"/>
          </p:nvSpPr>
          <p:spPr bwMode="auto">
            <a:xfrm>
              <a:off x="5581" y="21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0" name="Rectangle 188"/>
            <p:cNvSpPr>
              <a:spLocks noChangeArrowheads="1"/>
            </p:cNvSpPr>
            <p:nvPr userDrawn="1"/>
          </p:nvSpPr>
          <p:spPr bwMode="auto">
            <a:xfrm>
              <a:off x="5633" y="212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1" name="Rectangle 189"/>
            <p:cNvSpPr>
              <a:spLocks noChangeArrowheads="1"/>
            </p:cNvSpPr>
            <p:nvPr userDrawn="1"/>
          </p:nvSpPr>
          <p:spPr bwMode="auto">
            <a:xfrm>
              <a:off x="5476" y="214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2" name="Rectangle 190"/>
            <p:cNvSpPr>
              <a:spLocks noChangeArrowheads="1"/>
            </p:cNvSpPr>
            <p:nvPr userDrawn="1"/>
          </p:nvSpPr>
          <p:spPr bwMode="auto">
            <a:xfrm>
              <a:off x="5527" y="16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3" name="Rectangle 191"/>
            <p:cNvSpPr>
              <a:spLocks noChangeArrowheads="1"/>
            </p:cNvSpPr>
            <p:nvPr userDrawn="1"/>
          </p:nvSpPr>
          <p:spPr bwMode="auto">
            <a:xfrm>
              <a:off x="5581" y="160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4" name="Rectangle 192"/>
            <p:cNvSpPr>
              <a:spLocks noChangeArrowheads="1"/>
            </p:cNvSpPr>
            <p:nvPr userDrawn="1"/>
          </p:nvSpPr>
          <p:spPr bwMode="auto">
            <a:xfrm>
              <a:off x="5633" y="16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5" name="Rectangle 193"/>
            <p:cNvSpPr>
              <a:spLocks noChangeArrowheads="1"/>
            </p:cNvSpPr>
            <p:nvPr userDrawn="1"/>
          </p:nvSpPr>
          <p:spPr bwMode="auto">
            <a:xfrm>
              <a:off x="5581" y="106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6" name="Rectangle 194"/>
            <p:cNvSpPr>
              <a:spLocks noChangeArrowheads="1"/>
            </p:cNvSpPr>
            <p:nvPr userDrawn="1"/>
          </p:nvSpPr>
          <p:spPr bwMode="auto">
            <a:xfrm>
              <a:off x="5633" y="106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7" name="Rectangle 195"/>
            <p:cNvSpPr>
              <a:spLocks noChangeArrowheads="1"/>
            </p:cNvSpPr>
            <p:nvPr userDrawn="1"/>
          </p:nvSpPr>
          <p:spPr bwMode="auto">
            <a:xfrm>
              <a:off x="5527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8" name="Rectangle 196"/>
            <p:cNvSpPr>
              <a:spLocks noChangeArrowheads="1"/>
            </p:cNvSpPr>
            <p:nvPr userDrawn="1"/>
          </p:nvSpPr>
          <p:spPr bwMode="auto">
            <a:xfrm>
              <a:off x="5581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9" name="Rectangle 197"/>
            <p:cNvSpPr>
              <a:spLocks noChangeArrowheads="1"/>
            </p:cNvSpPr>
            <p:nvPr userDrawn="1"/>
          </p:nvSpPr>
          <p:spPr bwMode="auto">
            <a:xfrm>
              <a:off x="5633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0" name="Rectangle 198"/>
            <p:cNvSpPr>
              <a:spLocks noChangeArrowheads="1"/>
            </p:cNvSpPr>
            <p:nvPr userDrawn="1"/>
          </p:nvSpPr>
          <p:spPr bwMode="auto">
            <a:xfrm>
              <a:off x="5475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0" name="Rectangle 191"/>
            <p:cNvSpPr>
              <a:spLocks noChangeArrowheads="1"/>
            </p:cNvSpPr>
            <p:nvPr userDrawn="1"/>
          </p:nvSpPr>
          <p:spPr bwMode="auto">
            <a:xfrm>
              <a:off x="5585" y="16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1" name="Rectangle 193"/>
            <p:cNvSpPr>
              <a:spLocks noChangeArrowheads="1"/>
            </p:cNvSpPr>
            <p:nvPr userDrawn="1"/>
          </p:nvSpPr>
          <p:spPr bwMode="auto">
            <a:xfrm>
              <a:off x="5585" y="10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2" name="Rectangle 194"/>
            <p:cNvSpPr>
              <a:spLocks noChangeArrowheads="1"/>
            </p:cNvSpPr>
            <p:nvPr userDrawn="1"/>
          </p:nvSpPr>
          <p:spPr bwMode="auto">
            <a:xfrm>
              <a:off x="5637" y="107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3" name="Rectangle 195"/>
            <p:cNvSpPr>
              <a:spLocks noChangeArrowheads="1"/>
            </p:cNvSpPr>
            <p:nvPr userDrawn="1"/>
          </p:nvSpPr>
          <p:spPr bwMode="auto">
            <a:xfrm>
              <a:off x="5531" y="5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4" name="Rectangle 196"/>
            <p:cNvSpPr>
              <a:spLocks noChangeArrowheads="1"/>
            </p:cNvSpPr>
            <p:nvPr userDrawn="1"/>
          </p:nvSpPr>
          <p:spPr bwMode="auto">
            <a:xfrm>
              <a:off x="5585" y="55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5" name="Rectangle 197"/>
            <p:cNvSpPr>
              <a:spLocks noChangeArrowheads="1"/>
            </p:cNvSpPr>
            <p:nvPr userDrawn="1"/>
          </p:nvSpPr>
          <p:spPr bwMode="auto">
            <a:xfrm>
              <a:off x="5637" y="5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6" name="Rectangle 198"/>
            <p:cNvSpPr>
              <a:spLocks noChangeArrowheads="1"/>
            </p:cNvSpPr>
            <p:nvPr userDrawn="1"/>
          </p:nvSpPr>
          <p:spPr bwMode="auto">
            <a:xfrm>
              <a:off x="5479" y="55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239248" y="76226"/>
            <a:ext cx="11258940" cy="2555839"/>
          </a:xfrm>
        </p:spPr>
        <p:txBody>
          <a:bodyPr anchor="b" anchorCtr="1"/>
          <a:lstStyle>
            <a:lvl1pPr algn="ctr">
              <a:defRPr sz="4000" b="1">
                <a:solidFill>
                  <a:srgbClr val="006599"/>
                </a:solidFill>
              </a:defRPr>
            </a:lvl1pPr>
          </a:lstStyle>
          <a:p>
            <a:r>
              <a:rPr lang="de-AT" dirty="0"/>
              <a:t>Click to edit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239248" y="3074354"/>
            <a:ext cx="11258940" cy="1440196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200"/>
            </a:lvl1pPr>
          </a:lstStyle>
          <a:p>
            <a:r>
              <a:rPr lang="de-AT" dirty="0"/>
              <a:t>Click to edit Master subtitle style</a:t>
            </a:r>
          </a:p>
        </p:txBody>
      </p:sp>
      <p:grpSp>
        <p:nvGrpSpPr>
          <p:cNvPr id="201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202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3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4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5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6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7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8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9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39245" y="4775200"/>
            <a:ext cx="11258942" cy="1423988"/>
          </a:xfrm>
        </p:spPr>
        <p:txBody>
          <a:bodyPr/>
          <a:lstStyle>
            <a:lvl1pPr marL="0" indent="0" algn="ctr">
              <a:buNone/>
              <a:tabLst>
                <a:tab pos="457162" algn="l"/>
              </a:tabLst>
              <a:defRPr sz="2400" b="0">
                <a:solidFill>
                  <a:srgbClr val="5F5F5F"/>
                </a:solidFill>
              </a:defRPr>
            </a:lvl1pPr>
          </a:lstStyle>
          <a:p>
            <a:r>
              <a:rPr lang="de-AT" kern="0" dirty="0">
                <a:solidFill>
                  <a:srgbClr val="5F5F5F"/>
                </a:solidFill>
              </a:rPr>
              <a:t>Click to edit Master affiliation</a:t>
            </a:r>
            <a:r>
              <a:rPr lang="de-AT" kern="0" baseline="0" dirty="0">
                <a:solidFill>
                  <a:srgbClr val="5F5F5F"/>
                </a:solidFill>
              </a:rPr>
              <a:t> </a:t>
            </a:r>
            <a:r>
              <a:rPr lang="de-AT" kern="0" dirty="0">
                <a:solidFill>
                  <a:srgbClr val="5F5F5F"/>
                </a:solidFill>
              </a:rPr>
              <a:t>style</a:t>
            </a:r>
          </a:p>
        </p:txBody>
      </p:sp>
      <p:pic>
        <p:nvPicPr>
          <p:cNvPr id="217" name="Picture 2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189" y="182438"/>
            <a:ext cx="372088" cy="373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2082"/>
            <a:ext cx="10513168" cy="75741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b="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Hint:       Do NOT use bullet lists wherever possible!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2082"/>
            <a:ext cx="10513168" cy="75741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799496"/>
            <a:ext cx="12195175" cy="6060092"/>
          </a:xfrm>
          <a:prstGeom prst="rect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grpSp>
        <p:nvGrpSpPr>
          <p:cNvPr id="6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7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8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11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4463"/>
            <a:ext cx="10513168" cy="7574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4562" y="908261"/>
            <a:ext cx="5803294" cy="54749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9599" y="908261"/>
            <a:ext cx="5805411" cy="54749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xfrm>
            <a:off x="154560" y="6513443"/>
            <a:ext cx="4943439" cy="30169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5175" cy="799496"/>
          </a:xfrm>
          <a:prstGeom prst="rect">
            <a:avLst/>
          </a:prstGeom>
          <a:solidFill>
            <a:srgbClr val="00659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841004" y="42082"/>
            <a:ext cx="10513168" cy="75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4563" y="914886"/>
            <a:ext cx="11849688" cy="547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44" tIns="60972" rIns="121944" bIns="60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Text</a:t>
            </a:r>
          </a:p>
          <a:p>
            <a:pPr lvl="1"/>
            <a:r>
              <a:rPr lang="de-AT" dirty="0"/>
              <a:t>Text</a:t>
            </a:r>
          </a:p>
          <a:p>
            <a:pPr lvl="2"/>
            <a:r>
              <a:rPr lang="de-AT" dirty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4560" y="6513443"/>
            <a:ext cx="4943439" cy="30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77736" y="6508672"/>
            <a:ext cx="1439708" cy="30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grpSp>
        <p:nvGrpSpPr>
          <p:cNvPr id="19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20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1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2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</p:grpSp>
      <p:sp>
        <p:nvSpPr>
          <p:cNvPr id="28" name="Rectangle 27"/>
          <p:cNvSpPr/>
          <p:nvPr userDrawn="1"/>
        </p:nvSpPr>
        <p:spPr bwMode="auto">
          <a:xfrm>
            <a:off x="10621399" y="1112938"/>
            <a:ext cx="985020" cy="981522"/>
          </a:xfrm>
          <a:prstGeom prst="rect">
            <a:avLst/>
          </a:prstGeom>
          <a:solidFill>
            <a:srgbClr val="FFFFFF">
              <a:alpha val="30196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http://www.tuwien.ac.at/fileadmin/t/tuwien/downloads/cd/CD_NEU_2009/TU_Logos_2009/TU_Signet_white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193" y="91283"/>
            <a:ext cx="617839" cy="61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7" r:id="rId3"/>
    <p:sldLayoutId id="2147483867" r:id="rId4"/>
    <p:sldLayoutId id="2147483864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0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5pPr>
      <a:lvl6pPr marL="609672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6pPr>
      <a:lvl7pPr marL="1219342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7pPr>
      <a:lvl8pPr marL="1829014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8pPr>
      <a:lvl9pPr marL="2438685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9pPr>
    </p:titleStyle>
    <p:bodyStyle>
      <a:lvl1pPr marL="357158" indent="-35715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Tx/>
        <a:buBlip>
          <a:blip r:embed="rId8"/>
        </a:buBlip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898450" indent="-358745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55000"/>
        <a:buFontTx/>
        <a:buBlip>
          <a:blip r:embed="rId8"/>
        </a:buBlip>
        <a:defRPr sz="3000">
          <a:solidFill>
            <a:schemeClr val="tx1"/>
          </a:solidFill>
          <a:latin typeface="Calibri" pitchFamily="34" charset="0"/>
        </a:defRPr>
      </a:lvl2pPr>
      <a:lvl3pPr marL="1434980" indent="-358745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50000"/>
        <a:buFontTx/>
        <a:buBlip>
          <a:blip r:embed="rId8"/>
        </a:buBlip>
        <a:defRPr sz="2800">
          <a:solidFill>
            <a:schemeClr val="tx1"/>
          </a:solidFill>
          <a:latin typeface="Calibri" pitchFamily="34" charset="0"/>
        </a:defRPr>
      </a:lvl3pPr>
      <a:lvl4pPr marL="1438155" indent="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None/>
        <a:defRPr sz="2500">
          <a:solidFill>
            <a:schemeClr val="tx1"/>
          </a:solidFill>
          <a:latin typeface="Calibri" pitchFamily="34" charset="0"/>
        </a:defRPr>
      </a:lvl4pPr>
      <a:lvl5pPr marL="1793726" indent="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None/>
        <a:defRPr sz="2200">
          <a:solidFill>
            <a:schemeClr val="tx1"/>
          </a:solidFill>
          <a:latin typeface="Calibri" pitchFamily="34" charset="0"/>
        </a:defRPr>
      </a:lvl5pPr>
      <a:lvl6pPr marL="3596637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6pPr>
      <a:lvl7pPr marL="4206308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7pPr>
      <a:lvl8pPr marL="4815978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8pPr>
      <a:lvl9pPr marL="5425650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2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42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14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685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56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2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69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368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39248" y="2853731"/>
            <a:ext cx="11258940" cy="1800200"/>
          </a:xfrm>
        </p:spPr>
        <p:txBody>
          <a:bodyPr/>
          <a:lstStyle/>
          <a:p>
            <a:r>
              <a:rPr lang="en-US" sz="4400" b="0" dirty="0"/>
              <a:t>VU </a:t>
            </a:r>
            <a:r>
              <a:rPr lang="en-US" sz="4400" b="0" dirty="0" err="1"/>
              <a:t>Visualisierung</a:t>
            </a:r>
            <a:r>
              <a:rPr lang="en-US" sz="4400" b="0" dirty="0"/>
              <a:t> 2 (186.833)</a:t>
            </a:r>
            <a:br>
              <a:rPr lang="en-US" sz="4400" dirty="0"/>
            </a:br>
            <a:r>
              <a:rPr lang="en-US" sz="4400" dirty="0"/>
              <a:t>Spread of </a:t>
            </a:r>
            <a:r>
              <a:rPr lang="en-GB" sz="4400" dirty="0"/>
              <a:t>Covid-19  </a:t>
            </a:r>
            <a:endParaRPr lang="de-AT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39248" y="4725938"/>
            <a:ext cx="11258940" cy="1080121"/>
          </a:xfrm>
        </p:spPr>
        <p:txBody>
          <a:bodyPr/>
          <a:lstStyle/>
          <a:p>
            <a:pPr eaLnBrk="1" hangingPunct="1"/>
            <a:r>
              <a:rPr lang="en-US" i="1" dirty="0" err="1"/>
              <a:t>Arlind</a:t>
            </a:r>
            <a:r>
              <a:rPr lang="en-US" i="1" dirty="0"/>
              <a:t> </a:t>
            </a:r>
            <a:r>
              <a:rPr lang="en-US" i="1" dirty="0" err="1"/>
              <a:t>Avdullahi</a:t>
            </a:r>
            <a:r>
              <a:rPr lang="en-US" i="1" dirty="0"/>
              <a:t> 11813054</a:t>
            </a:r>
          </a:p>
          <a:p>
            <a:pPr eaLnBrk="1" hangingPunct="1"/>
            <a:r>
              <a:rPr lang="en-US" i="1" dirty="0"/>
              <a:t>Princ Mullatahiri 11846033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9245" y="6215360"/>
            <a:ext cx="11258942" cy="958850"/>
          </a:xfrm>
        </p:spPr>
        <p:txBody>
          <a:bodyPr/>
          <a:lstStyle/>
          <a:p>
            <a:r>
              <a:rPr lang="de-AT" dirty="0"/>
              <a:t>Institute of Visual Computing &amp; Human-Centered Technology, TU Wien, Austria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696987" y="405458"/>
            <a:ext cx="10657184" cy="2448272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Teaser image of your planned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work</a:t>
            </a: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(if available)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771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Data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dataset consists of data of Covid19 spread across world.</a:t>
            </a:r>
          </a:p>
          <a:p>
            <a:r>
              <a:rPr lang="en-US" dirty="0"/>
              <a:t>Source: Kaggle</a:t>
            </a:r>
          </a:p>
          <a:p>
            <a:r>
              <a:rPr lang="en-US" dirty="0"/>
              <a:t>It contains number of cases per country from 22</a:t>
            </a:r>
            <a:r>
              <a:rPr lang="en-US" baseline="30000" dirty="0"/>
              <a:t>th</a:t>
            </a:r>
            <a:r>
              <a:rPr lang="en-US" dirty="0"/>
              <a:t> of January until 16</a:t>
            </a:r>
            <a:r>
              <a:rPr lang="en-US" baseline="30000" dirty="0"/>
              <a:t>th</a:t>
            </a:r>
            <a:r>
              <a:rPr lang="en-US" dirty="0"/>
              <a:t> of April.</a:t>
            </a:r>
          </a:p>
          <a:p>
            <a:pPr lvl="1"/>
            <a:r>
              <a:rPr lang="en-US" dirty="0"/>
              <a:t>First case in Europe 24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/>
              <a:t>of January</a:t>
            </a:r>
            <a:endParaRPr lang="en-US" dirty="0"/>
          </a:p>
          <a:p>
            <a:pPr lvl="1"/>
            <a:r>
              <a:rPr lang="en-US" dirty="0"/>
              <a:t>As of 17</a:t>
            </a:r>
            <a:r>
              <a:rPr lang="en-US" baseline="30000" dirty="0"/>
              <a:t>th</a:t>
            </a:r>
            <a:r>
              <a:rPr lang="en-US" dirty="0"/>
              <a:t> of March all countries in Europe have confirmed cases</a:t>
            </a:r>
          </a:p>
          <a:p>
            <a:pPr lvl="1"/>
            <a:r>
              <a:rPr lang="en-US" dirty="0"/>
              <a:t>Until 16</a:t>
            </a:r>
            <a:r>
              <a:rPr lang="en-US" baseline="30000" dirty="0"/>
              <a:t>th</a:t>
            </a:r>
            <a:r>
              <a:rPr lang="en-US" dirty="0"/>
              <a:t> of April there are 965488 confirmed cases in Europe</a:t>
            </a:r>
          </a:p>
          <a:p>
            <a:r>
              <a:rPr lang="en-US" dirty="0"/>
              <a:t>Questions we plan to answer:</a:t>
            </a:r>
          </a:p>
          <a:p>
            <a:pPr lvl="1"/>
            <a:r>
              <a:rPr lang="en-US" dirty="0"/>
              <a:t>Spread patterns of Covid-19</a:t>
            </a:r>
          </a:p>
          <a:p>
            <a:pPr lvl="1"/>
            <a:r>
              <a:rPr lang="en-US" dirty="0"/>
              <a:t>How Covid-19 spread trajectory looks like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Arlind Avdullahi, Princ Mullatahiri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2</a:t>
            </a:fld>
            <a:endParaRPr lang="de-AT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EAC8581-9EA1-4F5B-81A1-487F28F73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83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4563" y="914886"/>
                <a:ext cx="11849688" cy="3328137"/>
              </a:xfrm>
            </p:spPr>
            <p:txBody>
              <a:bodyPr/>
              <a:lstStyle/>
              <a:p>
                <a:r>
                  <a:rPr lang="en-US" dirty="0"/>
                  <a:t>Their technique approximates the underlying data distribution over time through the application of a 2D kernel density estimation.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/>
                  <a:t>, </a:t>
                </a:r>
              </a:p>
              <a:p>
                <a:pPr lvl="2"/>
                <a:r>
                  <a:rPr lang="en-US" sz="1800" dirty="0"/>
                  <a:t>N – number of samples, h- bandwidth of kernel, (</a:t>
                </a:r>
                <a:r>
                  <a:rPr lang="en-US" sz="1800" dirty="0" err="1"/>
                  <a:t>x,y</a:t>
                </a:r>
                <a:r>
                  <a:rPr lang="en-US" sz="1800" dirty="0"/>
                  <a:t>) – location longitude and latitude.</a:t>
                </a:r>
              </a:p>
              <a:p>
                <a:pPr lvl="1"/>
                <a:r>
                  <a:rPr lang="en-US" dirty="0"/>
                  <a:t>Gravity model to extract flow maps of non-directional statistical data</a:t>
                </a:r>
              </a:p>
              <a:p>
                <a:pPr lvl="1"/>
                <a:r>
                  <a:rPr lang="en-US" dirty="0"/>
                  <a:t>For visualization they apply line integral convolution with animated directional glyphs on the map and oriented line integral convolution.</a:t>
                </a:r>
              </a:p>
              <a:p>
                <a:pPr lvl="1"/>
                <a:endParaRPr lang="en-US" dirty="0"/>
              </a:p>
              <a:p>
                <a:pPr lvl="3"/>
                <a:r>
                  <a:rPr lang="en-US" dirty="0"/>
                  <a:t>								</a:t>
                </a:r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563" y="914886"/>
                <a:ext cx="11849688" cy="3328137"/>
              </a:xfrm>
              <a:blipFill>
                <a:blip r:embed="rId3"/>
                <a:stretch>
                  <a:fillRect t="-1832" r="-1029" b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Arlind Avdullahi, Princ Mullatahiri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3</a:t>
            </a:fld>
            <a:endParaRPr lang="de-A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B3F62A-3DBC-48B5-B891-35A678103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224" y="4243023"/>
            <a:ext cx="2381250" cy="22336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9DA5C4-4787-47C1-891E-21EF52B68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70" y="4253751"/>
            <a:ext cx="2376487" cy="21955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41A101-ACC2-4325-8C5B-2A7F2EE379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7162" y="4243023"/>
            <a:ext cx="2381251" cy="22060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90AE06-3FAB-489B-88CF-374200747DC2}"/>
              </a:ext>
            </a:extLst>
          </p:cNvPr>
          <p:cNvSpPr txBox="1"/>
          <p:nvPr/>
        </p:nvSpPr>
        <p:spPr>
          <a:xfrm>
            <a:off x="8346101" y="4358413"/>
            <a:ext cx="3368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Fig.1 a.) 2D KDE for Europe in 1</a:t>
            </a:r>
            <a:r>
              <a:rPr lang="en-US" sz="2400" baseline="30000" dirty="0">
                <a:latin typeface="Calibri" panose="020F0502020204030204" pitchFamily="34" charset="0"/>
              </a:rPr>
              <a:t>st</a:t>
            </a:r>
            <a:r>
              <a:rPr lang="en-US" sz="2400" dirty="0">
                <a:latin typeface="Calibri" panose="020F0502020204030204" pitchFamily="34" charset="0"/>
              </a:rPr>
              <a:t> of March, b.) for 20</a:t>
            </a:r>
            <a:r>
              <a:rPr lang="en-US" sz="2400" baseline="30000" dirty="0">
                <a:latin typeface="Calibri" panose="020F0502020204030204" pitchFamily="34" charset="0"/>
              </a:rPr>
              <a:t>th</a:t>
            </a:r>
            <a:r>
              <a:rPr lang="en-US" sz="2400" dirty="0">
                <a:latin typeface="Calibri" panose="020F0502020204030204" pitchFamily="34" charset="0"/>
              </a:rPr>
              <a:t> of March, c.) for 16</a:t>
            </a:r>
            <a:r>
              <a:rPr lang="en-US" sz="2400" baseline="30000" dirty="0">
                <a:latin typeface="Calibri" panose="020F0502020204030204" pitchFamily="34" charset="0"/>
              </a:rPr>
              <a:t>th</a:t>
            </a:r>
            <a:r>
              <a:rPr lang="en-US" sz="2400" dirty="0">
                <a:latin typeface="Calibri" panose="020F0502020204030204" pitchFamily="34" charset="0"/>
              </a:rPr>
              <a:t> of April.</a:t>
            </a:r>
          </a:p>
        </p:txBody>
      </p:sp>
    </p:spTree>
    <p:extLst>
      <p:ext uri="{BB962C8B-B14F-4D97-AF65-F5344CB8AC3E}">
        <p14:creationId xmlns:p14="http://schemas.microsoft.com/office/powerpoint/2010/main" val="279419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focus our implementation in Europe and ignore the data we have on other countries.</a:t>
            </a:r>
          </a:p>
          <a:p>
            <a:r>
              <a:rPr lang="en-US" dirty="0"/>
              <a:t>For visualization we use </a:t>
            </a:r>
            <a:r>
              <a:rPr lang="en-US" dirty="0" err="1"/>
              <a:t>plotly</a:t>
            </a:r>
            <a:r>
              <a:rPr lang="en-US" dirty="0"/>
              <a:t> library.</a:t>
            </a:r>
          </a:p>
          <a:p>
            <a:r>
              <a:rPr lang="en-US" dirty="0"/>
              <a:t>As for 2D KDE we need to reimplement a weighted 2D KDE.</a:t>
            </a:r>
          </a:p>
          <a:p>
            <a:pPr lvl="1"/>
            <a:r>
              <a:rPr lang="en-US" dirty="0"/>
              <a:t>We reimplement </a:t>
            </a:r>
            <a:r>
              <a:rPr lang="en-US" dirty="0" err="1"/>
              <a:t>scipy.stat.gaussian_kde</a:t>
            </a:r>
            <a:r>
              <a:rPr lang="en-US" dirty="0"/>
              <a:t> to weighted </a:t>
            </a:r>
            <a:r>
              <a:rPr lang="en-US" dirty="0" err="1"/>
              <a:t>kde</a:t>
            </a:r>
            <a:endParaRPr lang="en-US" dirty="0"/>
          </a:p>
          <a:p>
            <a:pPr lvl="1"/>
            <a:r>
              <a:rPr lang="en-US" dirty="0"/>
              <a:t>For comparison we also use </a:t>
            </a:r>
            <a:r>
              <a:rPr lang="en-US" dirty="0" err="1"/>
              <a:t>kdeplot</a:t>
            </a:r>
            <a:r>
              <a:rPr lang="en-US" dirty="0"/>
              <a:t> from seaborn package</a:t>
            </a:r>
          </a:p>
          <a:p>
            <a:r>
              <a:rPr lang="en-US" dirty="0"/>
              <a:t>We might need to use Gaussian Kernel instead of </a:t>
            </a:r>
            <a:r>
              <a:rPr lang="en-US" dirty="0" err="1"/>
              <a:t>Triweight</a:t>
            </a:r>
            <a:r>
              <a:rPr lang="en-US" dirty="0"/>
              <a:t> Kernel because there are much more information for 2D Gaussian KDE.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Arlind Avdullahi, Princ Mullatahiri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2113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Seokyeon</a:t>
            </a:r>
            <a:r>
              <a:rPr lang="en-US" dirty="0"/>
              <a:t> Kim, </a:t>
            </a:r>
            <a:r>
              <a:rPr lang="en-US" dirty="0" err="1"/>
              <a:t>Seongmin</a:t>
            </a:r>
            <a:r>
              <a:rPr lang="en-US" dirty="0"/>
              <a:t> </a:t>
            </a:r>
            <a:r>
              <a:rPr lang="en-US" dirty="0" err="1"/>
              <a:t>Jeong</a:t>
            </a:r>
            <a:r>
              <a:rPr lang="en-US" dirty="0"/>
              <a:t>, </a:t>
            </a:r>
            <a:r>
              <a:rPr lang="en-US" dirty="0" err="1"/>
              <a:t>Insoo</a:t>
            </a:r>
            <a:r>
              <a:rPr lang="en-US" dirty="0"/>
              <a:t> Woo, Yun Jang, Ross </a:t>
            </a:r>
            <a:r>
              <a:rPr lang="en-US" dirty="0" err="1"/>
              <a:t>Maciejewski</a:t>
            </a:r>
            <a:r>
              <a:rPr lang="en-US" dirty="0"/>
              <a:t>, David S. Ebert</a:t>
            </a:r>
          </a:p>
          <a:p>
            <a:pPr marL="0" indent="0">
              <a:buNone/>
            </a:pPr>
            <a:r>
              <a:rPr lang="en-US" sz="3600" b="1" dirty="0"/>
              <a:t>Data Flow Analysis and Visualization for Spatiotemporal Statistical Data without Trajectory Information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2017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Arlind Avdullahi, Princ Mullatahiri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43822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ICG-Standard">
      <a:dk1>
        <a:srgbClr val="000000"/>
      </a:dk1>
      <a:lt1>
        <a:srgbClr val="FFFFFF"/>
      </a:lt1>
      <a:dk2>
        <a:srgbClr val="FFFFFF"/>
      </a:dk2>
      <a:lt2>
        <a:srgbClr val="006599"/>
      </a:lt2>
      <a:accent1>
        <a:srgbClr val="006599"/>
      </a:accent1>
      <a:accent2>
        <a:srgbClr val="C32D9B"/>
      </a:accent2>
      <a:accent3>
        <a:srgbClr val="FFFFFF"/>
      </a:accent3>
      <a:accent4>
        <a:srgbClr val="000000"/>
      </a:accent4>
      <a:accent5>
        <a:srgbClr val="00B050"/>
      </a:accent5>
      <a:accent6>
        <a:srgbClr val="FF0000"/>
      </a:accent6>
      <a:hlink>
        <a:srgbClr val="3333CC"/>
      </a:hlink>
      <a:folHlink>
        <a:srgbClr val="8484E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28575" cap="flat" cmpd="sng" algn="ctr">
          <a:solidFill>
            <a:schemeClr val="accent5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800" dirty="0" err="1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585</Words>
  <Application>Microsoft Office PowerPoint</Application>
  <PresentationFormat>Custom</PresentationFormat>
  <Paragraphs>67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Calibri</vt:lpstr>
      <vt:lpstr>Cambria Math</vt:lpstr>
      <vt:lpstr>Blends</vt:lpstr>
      <vt:lpstr>VU Visualisierung 2 (186.833) Spread of Covid-19  </vt:lpstr>
      <vt:lpstr>Short Data Summary</vt:lpstr>
      <vt:lpstr>Technique Summary</vt:lpstr>
      <vt:lpstr>Implementation</vt:lpstr>
      <vt:lpstr>Group 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2020-04-18T13:33:17Z</dcterms:modified>
</cp:coreProperties>
</file>