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146847056"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4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sz="3600" b="0" i="0" dirty="0">
                <a:solidFill>
                  <a:srgbClr val="0D0D0D"/>
                </a:solidFill>
                <a:effectLst/>
                <a:latin typeface="Söhne"/>
              </a:rPr>
              <a:t>In today's digital age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92D050"/>
                </a:solidFill>
                <a:latin typeface="Arial" pitchFamily="34" charset="0"/>
                <a:cs typeface="Arial" pitchFamily="34" charset="0"/>
              </a:rPr>
              <a:t>Presented By:</a:t>
            </a:r>
          </a:p>
          <a:p>
            <a:pPr marL="457200" indent="-457200">
              <a:buAutoNum type="arabicPeriod"/>
            </a:pPr>
            <a:r>
              <a:rPr lang="en-US" sz="2000" b="1" dirty="0">
                <a:solidFill>
                  <a:srgbClr val="92D050"/>
                </a:solidFill>
                <a:latin typeface="Arial"/>
                <a:cs typeface="Arial"/>
              </a:rPr>
              <a:t>Student Name:   </a:t>
            </a:r>
            <a:r>
              <a:rPr lang="en-US" sz="2000" b="1" dirty="0" err="1">
                <a:solidFill>
                  <a:srgbClr val="92D050"/>
                </a:solidFill>
                <a:latin typeface="Arial"/>
                <a:cs typeface="Arial"/>
              </a:rPr>
              <a:t>J.Princy</a:t>
            </a:r>
            <a:r>
              <a:rPr lang="en-US" sz="2000" b="1" dirty="0">
                <a:solidFill>
                  <a:srgbClr val="92D050"/>
                </a:solidFill>
                <a:latin typeface="Arial"/>
                <a:cs typeface="Arial"/>
              </a:rPr>
              <a:t> </a:t>
            </a:r>
            <a:r>
              <a:rPr lang="en-US" sz="2000" b="1" dirty="0" err="1">
                <a:solidFill>
                  <a:srgbClr val="92D050"/>
                </a:solidFill>
                <a:latin typeface="Arial"/>
                <a:cs typeface="Arial"/>
              </a:rPr>
              <a:t>kiruba</a:t>
            </a:r>
            <a:endParaRPr lang="en-US" sz="2000" b="1" dirty="0">
              <a:solidFill>
                <a:srgbClr val="92D050"/>
              </a:solidFill>
              <a:latin typeface="Arial"/>
              <a:cs typeface="Arial"/>
            </a:endParaRPr>
          </a:p>
          <a:p>
            <a:pPr marL="457200" indent="-457200">
              <a:buAutoNum type="arabicPeriod"/>
            </a:pPr>
            <a:r>
              <a:rPr lang="en-US" sz="2000" b="1" dirty="0">
                <a:solidFill>
                  <a:srgbClr val="92D050"/>
                </a:solidFill>
                <a:latin typeface="Arial"/>
                <a:cs typeface="Arial"/>
              </a:rPr>
              <a:t>College Name:   VV COLLEGE  OF ENGINEERING</a:t>
            </a:r>
          </a:p>
          <a:p>
            <a:pPr marL="457200" indent="-457200">
              <a:buAutoNum type="arabicPeriod"/>
            </a:pPr>
            <a:r>
              <a:rPr lang="en-US" sz="2000" b="1" dirty="0">
                <a:solidFill>
                  <a:srgbClr val="92D050"/>
                </a:solidFill>
                <a:latin typeface="Arial"/>
                <a:cs typeface="Arial"/>
              </a:rPr>
              <a:t>Department: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today’s digital age,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b="0" i="0" dirty="0">
                <a:solidFill>
                  <a:srgbClr val="0D0D0D"/>
                </a:solidFill>
                <a:effectLst/>
                <a:latin typeface="Söhne"/>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US" sz="1200" b="1" i="0" dirty="0">
              <a:solidFill>
                <a:srgbClr val="0D0D0D"/>
              </a:solidFill>
              <a:effectLst/>
              <a:latin typeface="Söhne"/>
            </a:endParaRPr>
          </a:p>
          <a:p>
            <a:pPr marL="305435" indent="-305435"/>
            <a:endParaRPr lang="en-US" sz="1200" b="1" dirty="0">
              <a:solidFill>
                <a:srgbClr val="0D0D0D"/>
              </a:solidFill>
              <a:latin typeface="Söhne"/>
            </a:endParaRPr>
          </a:p>
          <a:p>
            <a:pPr marL="0" indent="0">
              <a:buNone/>
            </a:pPr>
            <a:r>
              <a:rPr lang="en-US" sz="1200" b="1" i="0" dirty="0">
                <a:solidFill>
                  <a:srgbClr val="0D0D0D"/>
                </a:solidFill>
                <a:effectLst/>
                <a:latin typeface="Söhne"/>
              </a:rPr>
              <a:t>Aim</a:t>
            </a:r>
            <a:r>
              <a:rPr lang="en-US" sz="1200" b="0" i="0" dirty="0">
                <a:solidFill>
                  <a:srgbClr val="0D0D0D"/>
                </a:solidFill>
                <a:effectLst/>
                <a:latin typeface="Söhne"/>
              </a:rPr>
              <a:t>: Develop comprehensive cybersecurity strategies aimed at detecting, preventing, and mitigating keylogger attacks.</a:t>
            </a:r>
            <a:endParaRPr lang="en-IN" sz="1200" b="1" dirty="0">
              <a:latin typeface="Calibri"/>
              <a:cs typeface="Calibri"/>
            </a:endParaRPr>
          </a:p>
          <a:p>
            <a:pPr algn="l">
              <a:buFont typeface="Arial" panose="020B0604020202020204" pitchFamily="34" charset="0"/>
              <a:buChar char="•"/>
            </a:pPr>
            <a:r>
              <a:rPr lang="en-US" sz="1200" b="1" i="0" dirty="0">
                <a:solidFill>
                  <a:srgbClr val="0D0D0D"/>
                </a:solidFill>
                <a:effectLst/>
                <a:latin typeface="Söhne"/>
              </a:rPr>
              <a:t>Data Collection</a:t>
            </a:r>
            <a:r>
              <a:rPr lang="en-US" sz="1200" b="0" i="0" dirty="0">
                <a:solidFill>
                  <a:srgbClr val="0D0D0D"/>
                </a:solidFill>
                <a:effectLst/>
                <a:latin typeface="Söhne"/>
              </a:rPr>
              <a:t>: Gather historical data on keylogger incidents Collecting data from various sources such as cybersecurity reports, incident databases, and user feedback.</a:t>
            </a:r>
          </a:p>
          <a:p>
            <a:pPr algn="l">
              <a:buFont typeface="Arial" panose="020B0604020202020204" pitchFamily="34" charset="0"/>
              <a:buChar char="•"/>
            </a:pPr>
            <a:r>
              <a:rPr lang="en-US" sz="1200" b="0" i="0" dirty="0">
                <a:solidFill>
                  <a:srgbClr val="0D0D0D"/>
                </a:solidFill>
                <a:effectLst/>
                <a:latin typeface="Söhne"/>
              </a:rPr>
              <a:t>This data includes information on past keylogger attacks, attack vectors, target demographics, and affected </a:t>
            </a:r>
            <a:r>
              <a:rPr lang="en-US" sz="1200" b="0" i="0" dirty="0" err="1">
                <a:solidFill>
                  <a:srgbClr val="0D0D0D"/>
                </a:solidFill>
                <a:effectLst/>
                <a:latin typeface="Söhne"/>
              </a:rPr>
              <a:t>systems.The</a:t>
            </a:r>
            <a:r>
              <a:rPr lang="en-US" sz="1200" b="0" i="0" dirty="0">
                <a:solidFill>
                  <a:srgbClr val="0D0D0D"/>
                </a:solidFill>
                <a:effectLst/>
                <a:latin typeface="Söhne"/>
              </a:rPr>
              <a:t> goal is to gather insights into keylogger prevalence, distribution methods, and attack patterns.</a:t>
            </a:r>
          </a:p>
          <a:p>
            <a:pPr algn="l"/>
            <a:r>
              <a:rPr lang="en-US" sz="1200" dirty="0">
                <a:solidFill>
                  <a:srgbClr val="0D0D0D"/>
                </a:solidFill>
                <a:latin typeface="Söhne"/>
              </a:rPr>
              <a:t> </a:t>
            </a:r>
            <a:r>
              <a:rPr lang="en-US" sz="1200" b="1" i="0" dirty="0">
                <a:solidFill>
                  <a:srgbClr val="0D0D0D"/>
                </a:solidFill>
                <a:effectLst/>
                <a:latin typeface="Söhne"/>
              </a:rPr>
              <a:t>Data Preprocessing</a:t>
            </a:r>
            <a:r>
              <a:rPr lang="en-US" sz="1200" b="0" i="0" dirty="0">
                <a:solidFill>
                  <a:srgbClr val="0D0D0D"/>
                </a:solidFill>
                <a:effectLst/>
                <a:latin typeface="Söhne"/>
              </a:rPr>
              <a:t>: Clean and preprocess collected data</a:t>
            </a:r>
          </a:p>
          <a:p>
            <a:pPr algn="l">
              <a:buFont typeface="Arial" panose="020B0604020202020204" pitchFamily="34" charset="0"/>
              <a:buChar char="•"/>
            </a:pPr>
            <a:r>
              <a:rPr lang="en-US" sz="1200" b="0" i="0" dirty="0">
                <a:solidFill>
                  <a:srgbClr val="0D0D0D"/>
                </a:solidFill>
                <a:effectLst/>
                <a:latin typeface="Söhne"/>
              </a:rPr>
              <a:t>This involves removing noise, inconsistencies, and irrelevant information from the collected data.</a:t>
            </a:r>
          </a:p>
          <a:p>
            <a:pPr algn="l">
              <a:buFont typeface="Arial" panose="020B0604020202020204" pitchFamily="34" charset="0"/>
              <a:buChar char="•"/>
            </a:pPr>
            <a:r>
              <a:rPr lang="en-US" sz="1200" b="0" i="0" dirty="0">
                <a:solidFill>
                  <a:srgbClr val="0D0D0D"/>
                </a:solidFill>
                <a:effectLst/>
                <a:latin typeface="Söhne"/>
              </a:rPr>
              <a:t>Data preprocessing techniques may include data cleaning, normalization, feature scaling, and handling missing </a:t>
            </a:r>
            <a:r>
              <a:rPr lang="en-US" sz="1200" b="0" i="0" dirty="0" err="1">
                <a:solidFill>
                  <a:srgbClr val="0D0D0D"/>
                </a:solidFill>
                <a:effectLst/>
                <a:latin typeface="Söhne"/>
              </a:rPr>
              <a:t>values.The</a:t>
            </a:r>
            <a:r>
              <a:rPr lang="en-US" sz="1200" b="0" i="0" dirty="0">
                <a:solidFill>
                  <a:srgbClr val="0D0D0D"/>
                </a:solidFill>
                <a:effectLst/>
                <a:latin typeface="Söhne"/>
              </a:rPr>
              <a:t> aim is to prepare the data for analysis and model training by ensuring its quality and suitability.</a:t>
            </a:r>
          </a:p>
          <a:p>
            <a:pPr marL="0" indent="0">
              <a:buNone/>
            </a:pPr>
            <a:r>
              <a:rPr lang="en-US" sz="1200" dirty="0">
                <a:solidFill>
                  <a:srgbClr val="0D0D0D"/>
                </a:solidFill>
                <a:latin typeface="Söhne"/>
              </a:rPr>
              <a:t>       </a:t>
            </a:r>
            <a:r>
              <a:rPr lang="en-US" sz="1200" b="1" i="0" dirty="0">
                <a:solidFill>
                  <a:srgbClr val="0D0D0D"/>
                </a:solidFill>
                <a:effectLst/>
                <a:latin typeface="Söhne"/>
              </a:rPr>
              <a:t>Machine Learning Algorithms</a:t>
            </a:r>
            <a:r>
              <a:rPr lang="en-US" sz="1200" b="0" i="0" dirty="0">
                <a:solidFill>
                  <a:srgbClr val="0D0D0D"/>
                </a:solidFill>
                <a:effectLst/>
                <a:latin typeface="Söhne"/>
              </a:rPr>
              <a:t>:</a:t>
            </a:r>
          </a:p>
          <a:p>
            <a:pPr algn="l">
              <a:buFont typeface="Arial" panose="020B0604020202020204" pitchFamily="34" charset="0"/>
              <a:buChar char="•"/>
            </a:pPr>
            <a:r>
              <a:rPr lang="en-IN" sz="1200" b="0" i="0" dirty="0">
                <a:solidFill>
                  <a:srgbClr val="0D0D0D"/>
                </a:solidFill>
                <a:effectLst/>
                <a:latin typeface="Söhne"/>
              </a:rPr>
              <a:t>Machine learning algorithms are applied to </a:t>
            </a:r>
            <a:r>
              <a:rPr lang="en-IN" sz="1200" b="0" i="0" dirty="0" err="1">
                <a:solidFill>
                  <a:srgbClr val="0D0D0D"/>
                </a:solidFill>
                <a:effectLst/>
                <a:latin typeface="Söhne"/>
              </a:rPr>
              <a:t>analyze</a:t>
            </a:r>
            <a:r>
              <a:rPr lang="en-IN" sz="1200" b="0" i="0" dirty="0">
                <a:solidFill>
                  <a:srgbClr val="0D0D0D"/>
                </a:solidFill>
                <a:effectLst/>
                <a:latin typeface="Söhne"/>
              </a:rPr>
              <a:t> patterns in the </a:t>
            </a:r>
            <a:r>
              <a:rPr lang="en-IN" sz="1200" b="0" i="0" dirty="0" err="1">
                <a:solidFill>
                  <a:srgbClr val="0D0D0D"/>
                </a:solidFill>
                <a:effectLst/>
                <a:latin typeface="Söhne"/>
              </a:rPr>
              <a:t>preprocessed</a:t>
            </a:r>
            <a:r>
              <a:rPr lang="en-IN" sz="1200" b="0" i="0" dirty="0">
                <a:solidFill>
                  <a:srgbClr val="0D0D0D"/>
                </a:solidFill>
                <a:effectLst/>
                <a:latin typeface="Söhne"/>
              </a:rPr>
              <a:t> data and detect keylogger activity.</a:t>
            </a:r>
          </a:p>
          <a:p>
            <a:pPr algn="l">
              <a:buFont typeface="Arial" panose="020B0604020202020204" pitchFamily="34" charset="0"/>
              <a:buChar char="•"/>
            </a:pPr>
            <a:r>
              <a:rPr lang="en-IN" sz="1200" b="0" i="0" dirty="0">
                <a:solidFill>
                  <a:srgbClr val="0D0D0D"/>
                </a:solidFill>
                <a:effectLst/>
                <a:latin typeface="Söhne"/>
              </a:rPr>
              <a:t>Algorithms may include supervised learning models (e.g., classification algorithms), unsupervised learning models (e.g., clustering algorithms), or hybrid approaches.ML algorithms leverage features such as keystroke dynamics, user </a:t>
            </a:r>
            <a:r>
              <a:rPr lang="en-IN" sz="1200" b="0" i="0" dirty="0" err="1">
                <a:solidFill>
                  <a:srgbClr val="0D0D0D"/>
                </a:solidFill>
                <a:effectLst/>
                <a:latin typeface="Söhne"/>
              </a:rPr>
              <a:t>behavior</a:t>
            </a:r>
            <a:r>
              <a:rPr lang="en-IN" sz="1200" b="0" i="0" dirty="0">
                <a:solidFill>
                  <a:srgbClr val="0D0D0D"/>
                </a:solidFill>
                <a:effectLst/>
                <a:latin typeface="Söhne"/>
              </a:rPr>
              <a:t>, and system anomalies to identify suspicious activity indicative of keyloggers.</a:t>
            </a:r>
          </a:p>
          <a:p>
            <a:pPr algn="l"/>
            <a:r>
              <a:rPr lang="en-US" sz="1200" b="1" i="0" dirty="0">
                <a:solidFill>
                  <a:srgbClr val="0D0D0D"/>
                </a:solidFill>
                <a:effectLst/>
                <a:latin typeface="Söhne"/>
              </a:rPr>
              <a:t>Deployment</a:t>
            </a:r>
            <a:r>
              <a:rPr lang="en-US" sz="1200" b="0" i="0" dirty="0">
                <a:solidFill>
                  <a:srgbClr val="0D0D0D"/>
                </a:solidFill>
                <a:effectLst/>
                <a:latin typeface="Söhne"/>
              </a:rPr>
              <a:t>: Implement trained models into security </a:t>
            </a:r>
            <a:r>
              <a:rPr lang="en-US" sz="1200" b="0" i="0" dirty="0" err="1">
                <a:solidFill>
                  <a:srgbClr val="0D0D0D"/>
                </a:solidFill>
                <a:effectLst/>
                <a:latin typeface="Söhne"/>
              </a:rPr>
              <a:t>systemsTrained</a:t>
            </a:r>
            <a:r>
              <a:rPr lang="en-US" sz="1200" b="0" i="0" dirty="0">
                <a:solidFill>
                  <a:srgbClr val="0D0D0D"/>
                </a:solidFill>
                <a:effectLst/>
                <a:latin typeface="Söhne"/>
              </a:rPr>
              <a:t> machine learning models are deployed into security systems to continuously monitor and detect keylogger activity in real-time.</a:t>
            </a:r>
          </a:p>
          <a:p>
            <a:pPr algn="l">
              <a:buFont typeface="Arial" panose="020B0604020202020204" pitchFamily="34" charset="0"/>
              <a:buChar char="•"/>
            </a:pPr>
            <a:r>
              <a:rPr lang="en-US" sz="1200" b="0" i="0" dirty="0">
                <a:solidFill>
                  <a:srgbClr val="0D0D0D"/>
                </a:solidFill>
                <a:effectLst/>
                <a:latin typeface="Söhne"/>
              </a:rPr>
              <a:t>Deployment may involve integrating ML models into existing security infrastructure, such as intrusion detection systems (IDS) or endpoint security </a:t>
            </a:r>
            <a:r>
              <a:rPr lang="en-US" sz="1200" b="0" i="0" dirty="0" err="1">
                <a:solidFill>
                  <a:srgbClr val="0D0D0D"/>
                </a:solidFill>
                <a:effectLst/>
                <a:latin typeface="Söhne"/>
              </a:rPr>
              <a:t>solutions.The</a:t>
            </a:r>
            <a:r>
              <a:rPr lang="en-US" sz="1200" b="0" i="0" dirty="0">
                <a:solidFill>
                  <a:srgbClr val="0D0D0D"/>
                </a:solidFill>
                <a:effectLst/>
                <a:latin typeface="Söhne"/>
              </a:rPr>
              <a:t> aim is to create proactive defense mechanisms that can automatically detect and respond to keylogger threats.</a:t>
            </a:r>
          </a:p>
          <a:p>
            <a:pPr algn="l"/>
            <a:r>
              <a:rPr lang="en-US" sz="1200" b="1" i="0" dirty="0">
                <a:solidFill>
                  <a:srgbClr val="0D0D0D"/>
                </a:solidFill>
                <a:effectLst/>
                <a:latin typeface="Söhne"/>
              </a:rPr>
              <a:t>Evaluation</a:t>
            </a:r>
            <a:r>
              <a:rPr lang="en-US" sz="1200" b="0" i="0" dirty="0">
                <a:solidFill>
                  <a:srgbClr val="0D0D0D"/>
                </a:solidFill>
                <a:effectLst/>
                <a:latin typeface="Söhne"/>
              </a:rPr>
              <a:t>: Regularly evaluate model </a:t>
            </a:r>
            <a:r>
              <a:rPr lang="en-US" sz="1200" b="0" i="0" dirty="0" err="1">
                <a:solidFill>
                  <a:srgbClr val="0D0D0D"/>
                </a:solidFill>
                <a:effectLst/>
                <a:latin typeface="Söhne"/>
              </a:rPr>
              <a:t>effectivenessModel</a:t>
            </a:r>
            <a:r>
              <a:rPr lang="en-US" sz="1200" b="0" i="0" dirty="0">
                <a:solidFill>
                  <a:srgbClr val="0D0D0D"/>
                </a:solidFill>
                <a:effectLst/>
                <a:latin typeface="Söhne"/>
              </a:rPr>
              <a:t> performance is evaluated using metrics such as detection accuracy, false positive rate, and response </a:t>
            </a:r>
            <a:r>
              <a:rPr lang="en-US" sz="1200" b="0" i="0" dirty="0" err="1">
                <a:solidFill>
                  <a:srgbClr val="0D0D0D"/>
                </a:solidFill>
                <a:effectLst/>
                <a:latin typeface="Söhne"/>
              </a:rPr>
              <a:t>time.Evaluation</a:t>
            </a:r>
            <a:r>
              <a:rPr lang="en-US" sz="1200" b="0" i="0" dirty="0">
                <a:solidFill>
                  <a:srgbClr val="0D0D0D"/>
                </a:solidFill>
                <a:effectLst/>
                <a:latin typeface="Söhne"/>
              </a:rPr>
              <a:t> involves testing models on real-world data, conducting simulations, and analyzing performance against known </a:t>
            </a:r>
            <a:r>
              <a:rPr lang="en-US" sz="1200" b="0" i="0" dirty="0" err="1">
                <a:solidFill>
                  <a:srgbClr val="0D0D0D"/>
                </a:solidFill>
                <a:effectLst/>
                <a:latin typeface="Söhne"/>
              </a:rPr>
              <a:t>benchmarks.The</a:t>
            </a:r>
            <a:r>
              <a:rPr lang="en-US" sz="1200" b="0" i="0" dirty="0">
                <a:solidFill>
                  <a:srgbClr val="0D0D0D"/>
                </a:solidFill>
                <a:effectLst/>
                <a:latin typeface="Söhne"/>
              </a:rPr>
              <a:t> goal is to assess the effectiveness of deployed models, identify areas for improvement, and refine cybersecurity defense mechanisms accordingly.</a:t>
            </a:r>
          </a:p>
          <a:p>
            <a:pPr algn="l">
              <a:buFont typeface="Arial" panose="020B0604020202020204" pitchFamily="34" charset="0"/>
              <a:buChar char="•"/>
            </a:pPr>
            <a:endParaRPr lang="en-US" sz="1200" b="0" i="0" dirty="0">
              <a:solidFill>
                <a:srgbClr val="0D0D0D"/>
              </a:solidFill>
              <a:effectLst/>
              <a:latin typeface="Söhne"/>
            </a:endParaRPr>
          </a:p>
          <a:p>
            <a:pPr algn="l">
              <a:buFont typeface="Arial" panose="020B0604020202020204" pitchFamily="34" charset="0"/>
              <a:buChar char="•"/>
            </a:pPr>
            <a:endParaRPr lang="en-IN" sz="1200" b="0" i="0" dirty="0">
              <a:solidFill>
                <a:srgbClr val="0D0D0D"/>
              </a:solidFill>
              <a:effectLst/>
              <a:latin typeface="Söhne"/>
            </a:endParaRPr>
          </a:p>
          <a:p>
            <a:pPr marL="0" indent="0">
              <a:buNone/>
            </a:pPr>
            <a:endParaRPr lang="en-US" sz="1200" b="0" i="0" dirty="0">
              <a:solidFill>
                <a:srgbClr val="0D0D0D"/>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US" sz="1800" b="1" i="0" dirty="0">
                <a:solidFill>
                  <a:srgbClr val="0D0D0D"/>
                </a:solidFill>
                <a:effectLst/>
                <a:latin typeface="Söhne"/>
              </a:rPr>
              <a:t>In today's digital age</a:t>
            </a:r>
            <a:r>
              <a:rPr lang="en-IN" sz="1800" b="1" dirty="0">
                <a:solidFill>
                  <a:srgbClr val="0F0F0F"/>
                </a:solidFill>
                <a:ea typeface="+mn-lt"/>
                <a:cs typeface="+mn-lt"/>
              </a:rPr>
              <a:t>.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367132"/>
          </a:xfrm>
        </p:spPr>
        <p:txBody>
          <a:bodyPr>
            <a:normAutofit/>
          </a:bodyPr>
          <a:lstStyle/>
          <a:p>
            <a:pPr marL="305435" indent="-305435"/>
            <a:r>
              <a:rPr lang="en-IN" sz="1400" dirty="0">
                <a:ea typeface="+mn-lt"/>
                <a:cs typeface="+mn-lt"/>
              </a:rPr>
              <a:t>In the Algorithm section, describe the machine learning algorithm chosen for today ‘</a:t>
            </a:r>
            <a:r>
              <a:rPr lang="en-IN" sz="1400" dirty="0" err="1">
                <a:ea typeface="+mn-lt"/>
                <a:cs typeface="+mn-lt"/>
              </a:rPr>
              <a:t>sdigital</a:t>
            </a:r>
            <a:r>
              <a:rPr lang="en-IN" sz="1400" dirty="0">
                <a:ea typeface="+mn-lt"/>
                <a:cs typeface="+mn-lt"/>
              </a:rPr>
              <a:t> age. Here's an example structure for this section:</a:t>
            </a:r>
            <a:endParaRPr lang="en-IN" sz="1400" dirty="0"/>
          </a:p>
          <a:p>
            <a:pPr algn="l">
              <a:buFont typeface="Arial" panose="020B0604020202020204" pitchFamily="34" charset="0"/>
              <a:buChar char="•"/>
            </a:pPr>
            <a:r>
              <a:rPr lang="en-IN" sz="1400" b="1" dirty="0">
                <a:ea typeface="+mn-lt"/>
                <a:cs typeface="+mn-lt"/>
              </a:rPr>
              <a:t>Algorithm Selection:</a:t>
            </a:r>
            <a:r>
              <a:rPr lang="en-US" sz="1400" b="0" i="0" dirty="0">
                <a:solidFill>
                  <a:srgbClr val="0D0D0D"/>
                </a:solidFill>
                <a:effectLst/>
                <a:latin typeface="Söhne"/>
              </a:rPr>
              <a:t> In this step, appropriate machine learning algorithms are chosen to detect keyloggers </a:t>
            </a:r>
            <a:r>
              <a:rPr lang="en-US" sz="1400" b="0" i="0" dirty="0" err="1">
                <a:solidFill>
                  <a:srgbClr val="0D0D0D"/>
                </a:solidFill>
                <a:effectLst/>
                <a:latin typeface="Söhne"/>
              </a:rPr>
              <a:t>effectively.Algorithms</a:t>
            </a:r>
            <a:r>
              <a:rPr lang="en-US" sz="1400" b="0" i="0" dirty="0">
                <a:solidFill>
                  <a:srgbClr val="0D0D0D"/>
                </a:solidFill>
                <a:effectLst/>
                <a:latin typeface="Söhne"/>
              </a:rPr>
              <a:t> commonly used for this purpose include decision trees, random forests, support vector machines (SVM), logistic regression, and neural </a:t>
            </a:r>
            <a:r>
              <a:rPr lang="en-US" sz="1400" b="0" i="0" dirty="0" err="1">
                <a:solidFill>
                  <a:srgbClr val="0D0D0D"/>
                </a:solidFill>
                <a:effectLst/>
                <a:latin typeface="Söhne"/>
              </a:rPr>
              <a:t>networks.The</a:t>
            </a:r>
            <a:r>
              <a:rPr lang="en-US" sz="1400" b="0" i="0" dirty="0">
                <a:solidFill>
                  <a:srgbClr val="0D0D0D"/>
                </a:solidFill>
                <a:effectLst/>
                <a:latin typeface="Söhne"/>
              </a:rPr>
              <a:t> selection is based on factors such as the nature of the data, complexity of the problem, and desired performance metrics</a:t>
            </a:r>
          </a:p>
          <a:p>
            <a:pPr algn="l">
              <a:buFont typeface="Arial" panose="020B0604020202020204" pitchFamily="34" charset="0"/>
              <a:buChar char="•"/>
            </a:pPr>
            <a:r>
              <a:rPr lang="en-IN" sz="1400" b="1" dirty="0">
                <a:ea typeface="+mn-lt"/>
                <a:cs typeface="+mn-lt"/>
              </a:rPr>
              <a:t>Data Input:</a:t>
            </a:r>
            <a:r>
              <a:rPr lang="en-US" sz="1400" b="0" i="0" dirty="0">
                <a:solidFill>
                  <a:srgbClr val="0D0D0D"/>
                </a:solidFill>
                <a:effectLst/>
                <a:latin typeface="Söhne"/>
              </a:rPr>
              <a:t> Data input involves collecting relevant data that will be used to train the machine learning </a:t>
            </a:r>
            <a:r>
              <a:rPr lang="en-US" sz="1400" b="0" i="0" dirty="0" err="1">
                <a:solidFill>
                  <a:srgbClr val="0D0D0D"/>
                </a:solidFill>
                <a:effectLst/>
                <a:latin typeface="Söhne"/>
              </a:rPr>
              <a:t>model.This</a:t>
            </a:r>
            <a:r>
              <a:rPr lang="en-US" sz="1400" b="0" i="0" dirty="0">
                <a:solidFill>
                  <a:srgbClr val="0D0D0D"/>
                </a:solidFill>
                <a:effectLst/>
                <a:latin typeface="Söhne"/>
              </a:rPr>
              <a:t> includes historical data on keylogger incidents, user behavior patterns, system logs, and any other relevant data </a:t>
            </a:r>
            <a:r>
              <a:rPr lang="en-US" sz="1400" b="0" i="0" dirty="0" err="1">
                <a:solidFill>
                  <a:srgbClr val="0D0D0D"/>
                </a:solidFill>
                <a:effectLst/>
                <a:latin typeface="Söhne"/>
              </a:rPr>
              <a:t>sources.The</a:t>
            </a:r>
            <a:r>
              <a:rPr lang="en-US" sz="1400" b="0" i="0" dirty="0">
                <a:solidFill>
                  <a:srgbClr val="0D0D0D"/>
                </a:solidFill>
                <a:effectLst/>
                <a:latin typeface="Söhne"/>
              </a:rPr>
              <a:t> data is typically structured into features (e.g., keystroke dynamics, system activities) and labels (indicating whether a keylogger is present).</a:t>
            </a:r>
          </a:p>
          <a:p>
            <a:pPr algn="l">
              <a:buFont typeface="Arial" panose="020B0604020202020204" pitchFamily="34" charset="0"/>
              <a:buChar char="•"/>
            </a:pPr>
            <a:r>
              <a:rPr lang="en-IN" sz="1400" b="1" dirty="0">
                <a:ea typeface="+mn-lt"/>
                <a:cs typeface="+mn-lt"/>
              </a:rPr>
              <a:t>Training Process:</a:t>
            </a:r>
            <a:r>
              <a:rPr lang="en-US" sz="1400" b="0" i="0" dirty="0">
                <a:solidFill>
                  <a:srgbClr val="0D0D0D"/>
                </a:solidFill>
                <a:effectLst/>
                <a:latin typeface="Söhne"/>
              </a:rPr>
              <a:t> In the training process, the selected machine learning algorithm is trained on the input </a:t>
            </a:r>
            <a:r>
              <a:rPr lang="en-US" sz="1400" b="0" i="0" dirty="0" err="1">
                <a:solidFill>
                  <a:srgbClr val="0D0D0D"/>
                </a:solidFill>
                <a:effectLst/>
                <a:latin typeface="Söhne"/>
              </a:rPr>
              <a:t>data.The</a:t>
            </a:r>
            <a:r>
              <a:rPr lang="en-US" sz="1400" b="0" i="0" dirty="0">
                <a:solidFill>
                  <a:srgbClr val="0D0D0D"/>
                </a:solidFill>
                <a:effectLst/>
                <a:latin typeface="Söhne"/>
              </a:rPr>
              <a:t> algorithm learns patterns and relationships within the data to distinguish between normal user behavior and keylogger </a:t>
            </a:r>
            <a:r>
              <a:rPr lang="en-US" sz="1400" b="0" i="0" dirty="0" err="1">
                <a:solidFill>
                  <a:srgbClr val="0D0D0D"/>
                </a:solidFill>
                <a:effectLst/>
                <a:latin typeface="Söhne"/>
              </a:rPr>
              <a:t>activity.Training</a:t>
            </a:r>
            <a:r>
              <a:rPr lang="en-US" sz="1400" b="0" i="0" dirty="0">
                <a:solidFill>
                  <a:srgbClr val="0D0D0D"/>
                </a:solidFill>
                <a:effectLst/>
                <a:latin typeface="Söhne"/>
              </a:rPr>
              <a:t> involves iterative optimization of the algorithm's parameters to minimize prediction errors and maximize performance.</a:t>
            </a:r>
            <a:endParaRPr lang="en-IN" sz="1400" dirty="0"/>
          </a:p>
          <a:p>
            <a:pPr algn="l"/>
            <a:r>
              <a:rPr lang="en-US" b="1" i="0" dirty="0">
                <a:solidFill>
                  <a:srgbClr val="0D0D0D"/>
                </a:solidFill>
                <a:effectLst/>
                <a:latin typeface="Söhne"/>
              </a:rPr>
              <a:t>Prediction Process</a:t>
            </a:r>
            <a:r>
              <a:rPr lang="en-US" b="0" i="0" dirty="0">
                <a:solidFill>
                  <a:srgbClr val="0D0D0D"/>
                </a:solidFill>
                <a:effectLst/>
                <a:latin typeface="Söhne"/>
              </a:rPr>
              <a:t>:</a:t>
            </a:r>
          </a:p>
          <a:p>
            <a:pPr algn="l">
              <a:buFont typeface="Arial" panose="020B0604020202020204" pitchFamily="34" charset="0"/>
              <a:buChar char="•"/>
            </a:pPr>
            <a:r>
              <a:rPr lang="en-US" sz="1400" b="0" i="0" dirty="0">
                <a:solidFill>
                  <a:srgbClr val="0D0D0D"/>
                </a:solidFill>
                <a:effectLst/>
                <a:latin typeface="Söhne"/>
              </a:rPr>
              <a:t>Once the model is trained, it can be used to predict whether keylogger activity is present in new, unseen </a:t>
            </a:r>
            <a:r>
              <a:rPr lang="en-US" sz="1400" b="0" i="0" dirty="0" err="1">
                <a:solidFill>
                  <a:srgbClr val="0D0D0D"/>
                </a:solidFill>
                <a:effectLst/>
                <a:latin typeface="Söhne"/>
              </a:rPr>
              <a:t>data.During</a:t>
            </a:r>
            <a:r>
              <a:rPr lang="en-US" sz="1400" b="0" i="0" dirty="0">
                <a:solidFill>
                  <a:srgbClr val="0D0D0D"/>
                </a:solidFill>
                <a:effectLst/>
                <a:latin typeface="Söhne"/>
              </a:rPr>
              <a:t> the prediction process, the trained model analyzes input data and generates predictions or probabilities indicating the likelihood of keylogger </a:t>
            </a:r>
            <a:r>
              <a:rPr lang="en-US" sz="1400" b="0" i="0" dirty="0" err="1">
                <a:solidFill>
                  <a:srgbClr val="0D0D0D"/>
                </a:solidFill>
                <a:effectLst/>
                <a:latin typeface="Söhne"/>
              </a:rPr>
              <a:t>activity.Predictions</a:t>
            </a:r>
            <a:r>
              <a:rPr lang="en-US" sz="1400" b="0" i="0" dirty="0">
                <a:solidFill>
                  <a:srgbClr val="0D0D0D"/>
                </a:solidFill>
                <a:effectLst/>
                <a:latin typeface="Söhne"/>
              </a:rPr>
              <a:t> are based on learned patterns and decision boundaries derived from the training data, allowing the model to classify instances as either benign or indicative of a keylogger threat.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today’s digital age.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BC52-E6F3-0541-2E6E-42B42B9742DF}"/>
              </a:ext>
            </a:extLst>
          </p:cNvPr>
          <p:cNvSpPr>
            <a:spLocks noGrp="1"/>
          </p:cNvSpPr>
          <p:nvPr>
            <p:ph type="title"/>
          </p:nvPr>
        </p:nvSpPr>
        <p:spPr/>
        <p:txBody>
          <a:bodyPr/>
          <a:lstStyle/>
          <a:p>
            <a:r>
              <a:rPr lang="en-IN" dirty="0">
                <a:solidFill>
                  <a:schemeClr val="accent1">
                    <a:lumMod val="60000"/>
                    <a:lumOff val="40000"/>
                  </a:schemeClr>
                </a:solidFill>
              </a:rPr>
              <a:t>conclusion</a:t>
            </a:r>
          </a:p>
        </p:txBody>
      </p:sp>
      <p:sp>
        <p:nvSpPr>
          <p:cNvPr id="3" name="Content Placeholder 2">
            <a:extLst>
              <a:ext uri="{FF2B5EF4-FFF2-40B4-BE49-F238E27FC236}">
                <a16:creationId xmlns:a16="http://schemas.microsoft.com/office/drawing/2014/main" id="{9CE05FB7-D0FC-489F-2D6B-B773ED99077A}"/>
              </a:ext>
            </a:extLst>
          </p:cNvPr>
          <p:cNvSpPr>
            <a:spLocks noGrp="1"/>
          </p:cNvSpPr>
          <p:nvPr>
            <p:ph idx="1"/>
          </p:nvPr>
        </p:nvSpPr>
        <p:spPr/>
        <p:txBody>
          <a:bodyPr/>
          <a:lstStyle/>
          <a:p>
            <a:r>
              <a:rPr lang="en-US" altLang="en-US" dirty="0">
                <a:solidFill>
                  <a:srgbClr val="000000"/>
                </a:solidFill>
                <a:latin typeface="Söhne"/>
              </a:rPr>
              <a:t>T</a:t>
            </a:r>
            <a:r>
              <a:rPr kumimoji="0" lang="en-US" altLang="en-US" sz="1600" b="0" i="0" u="none" strike="noStrike" cap="none" normalizeH="0" baseline="0" dirty="0">
                <a:ln>
                  <a:noFill/>
                </a:ln>
                <a:solidFill>
                  <a:srgbClr val="000000"/>
                </a:solidFill>
                <a:effectLst/>
                <a:latin typeface="Söhne"/>
              </a:rPr>
              <a:t>he proliferation of keyloggers represents a critical challenge in the contemporary digital landscape, where cybersecurity threats are prevalent. These stealthy software tools can clandestinely capture sensitive information, posing significant risks to individuals and organizations alike. The consequences of keylogger attacks, including identity theft, financial loss, and privacy breaches, underscore the urgent need for robust cybersecurity measures. By fostering awareness, implementing preventive measures, and leveraging advanced technologies, individuals and organizations can mitigate the threat posed by keyloggers and safeguard against the devastating impact of cyber threats in today's digital age.</a:t>
            </a:r>
          </a:p>
          <a:p>
            <a:endParaRPr lang="en-IN" dirty="0"/>
          </a:p>
        </p:txBody>
      </p:sp>
    </p:spTree>
    <p:extLst>
      <p:ext uri="{BB962C8B-B14F-4D97-AF65-F5344CB8AC3E}">
        <p14:creationId xmlns:p14="http://schemas.microsoft.com/office/powerpoint/2010/main" val="131657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0" i="0" dirty="0">
                <a:solidFill>
                  <a:srgbClr val="0D0D0D"/>
                </a:solidFill>
                <a:effectLst/>
                <a:latin typeface="Söhne"/>
              </a:rPr>
              <a:t>Ongoing research and development efforts to stay ahead of emerging keylogger threats, anticipate future attack vectors, and innovate new countermeasures to protect against evolving cybersecurity risks.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microsoft.com/office/infopath/2007/PartnerControl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1048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In today's digital age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vinitha asokan</cp:lastModifiedBy>
  <cp:revision>25</cp:revision>
  <dcterms:created xsi:type="dcterms:W3CDTF">2021-05-26T16:50:10Z</dcterms:created>
  <dcterms:modified xsi:type="dcterms:W3CDTF">2024-04-03T13:25:58Z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