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625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889880" rtl="0" fontAlgn="auto" latinLnBrk="0" hangingPunct="0">
      <a:lnSpc>
        <a:spcPct val="90000"/>
      </a:lnSpc>
      <a:spcBef>
        <a:spcPts val="2800"/>
      </a:spcBef>
      <a:spcAft>
        <a:spcPts val="0"/>
      </a:spcAft>
      <a:buClrTx/>
      <a:buSzTx/>
      <a:buFontTx/>
      <a:buNone/>
      <a:tabLst/>
      <a:defRPr b="0" baseline="0" cap="none" i="0" spc="0" strike="noStrike" sz="52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1pPr>
    <a:lvl2pPr indent="2286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2pPr>
    <a:lvl3pPr indent="4572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3pPr>
    <a:lvl4pPr indent="6858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4pPr>
    <a:lvl5pPr indent="9144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5pPr>
    <a:lvl6pPr indent="11430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6pPr>
    <a:lvl7pPr indent="13716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7pPr>
    <a:lvl8pPr indent="16002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8pPr>
    <a:lvl9pPr indent="1828800" defTabSz="541866" latinLnBrk="0">
      <a:lnSpc>
        <a:spcPct val="117999"/>
      </a:lnSpc>
      <a:defRPr sz="26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8837579"/>
            <a:ext cx="21945600" cy="2250597"/>
          </a:xfrm>
          <a:prstGeom prst="rect">
            <a:avLst/>
          </a:prstGeom>
        </p:spPr>
        <p:txBody>
          <a:bodyPr/>
          <a:lstStyle>
            <a:lvl1pPr>
              <a:defRPr spc="-200" sz="7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19200" y="2044700"/>
            <a:ext cx="21945600" cy="1727200"/>
          </a:xfrm>
          <a:prstGeom prst="rect">
            <a:avLst/>
          </a:prstGeom>
        </p:spPr>
        <p:txBody>
          <a:bodyPr anchor="t"/>
          <a:lstStyle>
            <a:lvl1pPr>
              <a:defRPr spc="-97" sz="9800"/>
            </a:lvl1pPr>
          </a:lstStyle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19200" y="3654647"/>
            <a:ext cx="21945602" cy="832617"/>
          </a:xfrm>
          <a:prstGeom prst="rect">
            <a:avLst/>
          </a:prstGeom>
        </p:spPr>
        <p:txBody>
          <a:bodyPr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1191488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17375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22836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28297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19200" y="2044700"/>
            <a:ext cx="21945600" cy="1727200"/>
          </a:xfrm>
          <a:prstGeom prst="rect">
            <a:avLst/>
          </a:prstGeom>
        </p:spPr>
        <p:txBody>
          <a:bodyPr anchor="t"/>
          <a:lstStyle>
            <a:lvl1pPr>
              <a:defRPr spc="-97" sz="9800"/>
            </a:lvl1pPr>
          </a:lstStyle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19200" y="5283200"/>
            <a:ext cx="21945600" cy="8385548"/>
          </a:xfrm>
          <a:prstGeom prst="rect">
            <a:avLst/>
          </a:prstGeom>
        </p:spPr>
        <p:txBody>
          <a:bodyPr/>
          <a:lstStyle>
            <a:lvl1pPr algn="l">
              <a:spcBef>
                <a:spcPts val="2800"/>
              </a:spcBef>
              <a:defRPr spc="-159" sz="80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algn="l">
              <a:spcBef>
                <a:spcPts val="2800"/>
              </a:spcBef>
              <a:buSzTx/>
              <a:buNone/>
              <a:defRPr spc="-159" sz="80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algn="l">
              <a:spcBef>
                <a:spcPts val="2800"/>
              </a:spcBef>
              <a:buSzTx/>
              <a:buNone/>
              <a:defRPr spc="-159" sz="80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algn="l">
              <a:spcBef>
                <a:spcPts val="2800"/>
              </a:spcBef>
              <a:buSzTx/>
              <a:buNone/>
              <a:defRPr spc="-159" sz="80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algn="l">
              <a:spcBef>
                <a:spcPts val="2800"/>
              </a:spcBef>
              <a:buSzTx/>
              <a:buNone/>
              <a:defRPr spc="-159" sz="80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1219200" y="3657112"/>
            <a:ext cx="21945602" cy="832617"/>
          </a:xfrm>
          <a:prstGeom prst="rect">
            <a:avLst/>
          </a:prstGeom>
        </p:spPr>
        <p:txBody>
          <a:bodyPr/>
          <a:lstStyle>
            <a:lvl1pPr defTabSz="821831">
              <a:defRPr spc="-100" sz="43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19200" y="4521200"/>
            <a:ext cx="21945600" cy="6604000"/>
          </a:xfrm>
          <a:prstGeom prst="rect">
            <a:avLst/>
          </a:prstGeom>
        </p:spPr>
        <p:txBody>
          <a:bodyPr anchor="ctr"/>
          <a:lstStyle>
            <a:lvl1pPr defTabSz="2889954">
              <a:lnSpc>
                <a:spcPct val="80000"/>
              </a:lnSpc>
              <a:defRPr spc="0" sz="15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defTabSz="2889954">
              <a:lnSpc>
                <a:spcPct val="80000"/>
              </a:lnSpc>
              <a:buSzTx/>
              <a:buNone/>
              <a:defRPr spc="0" sz="15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defTabSz="2889954">
              <a:lnSpc>
                <a:spcPct val="80000"/>
              </a:lnSpc>
              <a:buSzTx/>
              <a:buNone/>
              <a:defRPr spc="0" sz="15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defTabSz="2889954">
              <a:lnSpc>
                <a:spcPct val="80000"/>
              </a:lnSpc>
              <a:buSzTx/>
              <a:buNone/>
              <a:defRPr spc="0" sz="15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defTabSz="2889954">
              <a:lnSpc>
                <a:spcPct val="80000"/>
              </a:lnSpc>
              <a:buSzTx/>
              <a:buNone/>
              <a:defRPr spc="0" sz="15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1983973" y="13932155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quarter" idx="1" hasCustomPrompt="1"/>
          </p:nvPr>
        </p:nvSpPr>
        <p:spPr>
          <a:xfrm>
            <a:off x="1219200" y="9732239"/>
            <a:ext cx="21945602" cy="832617"/>
          </a:xfrm>
          <a:prstGeom prst="rect">
            <a:avLst/>
          </a:prstGeom>
        </p:spPr>
        <p:txBody>
          <a:bodyPr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1191488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17375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22836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28297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Body Level One…"/>
          <p:cNvSpPr txBox="1"/>
          <p:nvPr>
            <p:ph type="body" sz="half" idx="21" hasCustomPrompt="1"/>
          </p:nvPr>
        </p:nvSpPr>
        <p:spPr>
          <a:xfrm>
            <a:off x="1219200" y="5484481"/>
            <a:ext cx="21945600" cy="4269713"/>
          </a:xfrm>
          <a:prstGeom prst="rect">
            <a:avLst/>
          </a:prstGeom>
        </p:spPr>
        <p:txBody>
          <a:bodyPr anchor="b"/>
          <a:lstStyle/>
          <a:p>
            <a:pPr lvl="4" marL="0" indent="2914090" defTabSz="566430">
              <a:lnSpc>
                <a:spcPct val="80000"/>
              </a:lnSpc>
              <a:buSzTx/>
              <a:buNone/>
              <a:defRPr spc="0" sz="50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1983973" y="13932155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1219200" y="12370051"/>
            <a:ext cx="21945602" cy="832617"/>
          </a:xfrm>
          <a:prstGeom prst="rect">
            <a:avLst/>
          </a:prstGeom>
        </p:spPr>
        <p:txBody>
          <a:bodyPr anchor="ctr"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1191488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17375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22836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28297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219200" y="544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4407324" defTabSz="1576758">
              <a:lnSpc>
                <a:spcPct val="80000"/>
              </a:lnSpc>
              <a:buSzTx/>
              <a:buNone/>
              <a:defRPr spc="0" sz="52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a against sky at sunset 2"/>
          <p:cNvSpPr/>
          <p:nvPr>
            <p:ph type="pic" sz="quarter" idx="21"/>
          </p:nvPr>
        </p:nvSpPr>
        <p:spPr>
          <a:xfrm>
            <a:off x="15744825" y="6851749"/>
            <a:ext cx="7365408" cy="8280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Sea against sky at sunset 1"/>
          <p:cNvSpPr/>
          <p:nvPr>
            <p:ph type="pic" sz="quarter" idx="22"/>
          </p:nvPr>
        </p:nvSpPr>
        <p:spPr>
          <a:xfrm>
            <a:off x="15363825" y="254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each and sea at sunset"/>
          <p:cNvSpPr/>
          <p:nvPr>
            <p:ph type="pic" idx="23"/>
          </p:nvPr>
        </p:nvSpPr>
        <p:spPr>
          <a:xfrm>
            <a:off x="-63500" y="254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ach and sea at sunset"/>
          <p:cNvSpPr/>
          <p:nvPr>
            <p:ph type="pic" idx="21"/>
          </p:nvPr>
        </p:nvSpPr>
        <p:spPr>
          <a:xfrm>
            <a:off x="1270000" y="846664"/>
            <a:ext cx="21844000" cy="145626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8839200"/>
            <a:ext cx="21945600" cy="2252112"/>
          </a:xfrm>
          <a:prstGeom prst="rect">
            <a:avLst/>
          </a:prstGeom>
        </p:spPr>
        <p:txBody>
          <a:bodyPr/>
          <a:lstStyle>
            <a:lvl1pPr>
              <a:defRPr spc="-67" sz="7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>
              <a:buSzTx/>
              <a:buNone/>
              <a:defRPr spc="-67" sz="7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>
              <a:buSzTx/>
              <a:buNone/>
              <a:defRPr spc="-67" sz="7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>
              <a:buSzTx/>
              <a:buNone/>
              <a:defRPr spc="-67" sz="7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>
              <a:buSzTx/>
              <a:buNone/>
              <a:defRPr spc="-67" sz="7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3258800"/>
            <a:ext cx="21945602" cy="605791"/>
          </a:xfrm>
          <a:prstGeom prst="rect">
            <a:avLst/>
          </a:prstGeom>
        </p:spPr>
        <p:txBody>
          <a:bodyPr/>
          <a:lstStyle>
            <a:lvl1pPr defTabSz="870748">
              <a:defRPr spc="-100" sz="30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1983973" y="13932156"/>
            <a:ext cx="416053" cy="46710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5855101"/>
            <a:ext cx="9757341" cy="2540005"/>
          </a:xfrm>
          <a:prstGeom prst="rect">
            <a:avLst/>
          </a:prstGeom>
        </p:spPr>
        <p:txBody>
          <a:bodyPr/>
          <a:lstStyle>
            <a:lvl1pPr>
              <a:defRPr spc="-97" sz="9800"/>
            </a:lvl1pPr>
          </a:lstStyle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254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8286750"/>
            <a:ext cx="9753600" cy="5416550"/>
          </a:xfrm>
          <a:prstGeom prst="rect">
            <a:avLst/>
          </a:prstGeom>
        </p:spPr>
        <p:txBody>
          <a:bodyPr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>
              <a:buSzTx/>
              <a:buNone/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>
              <a:buSzTx/>
              <a:buNone/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>
              <a:buSzTx/>
              <a:buNone/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>
              <a:buSzTx/>
              <a:buNone/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1983973" y="13932154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19200" y="2044700"/>
            <a:ext cx="21945600" cy="1727200"/>
          </a:xfrm>
          <a:prstGeom prst="rect">
            <a:avLst/>
          </a:prstGeom>
        </p:spPr>
        <p:txBody>
          <a:bodyPr anchor="t"/>
          <a:lstStyle>
            <a:lvl1pPr>
              <a:defRPr spc="-97" sz="9800"/>
            </a:lvl1pPr>
          </a:lstStyle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xfrm>
            <a:off x="1219200" y="5283200"/>
            <a:ext cx="21948577" cy="8483600"/>
          </a:xfrm>
          <a:prstGeom prst="rect">
            <a:avLst/>
          </a:prstGeom>
        </p:spPr>
        <p:txBody>
          <a:bodyPr/>
          <a:lstStyle>
            <a:lvl1pPr marL="645390" indent="-645390" algn="l" defTabSz="2889880">
              <a:lnSpc>
                <a:spcPct val="90000"/>
              </a:lnSpc>
              <a:spcBef>
                <a:spcPts val="2800"/>
              </a:spcBef>
              <a:buSzPct val="150000"/>
              <a:buChar char="•"/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  <a:lvl2pPr marL="1191488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2pPr>
            <a:lvl3pPr marL="1737590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3pPr>
            <a:lvl4pPr marL="2283690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4pPr>
            <a:lvl5pPr marL="2829790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3654647"/>
            <a:ext cx="21945602" cy="832617"/>
          </a:xfrm>
          <a:prstGeom prst="rect">
            <a:avLst/>
          </a:prstGeom>
        </p:spPr>
        <p:txBody>
          <a:bodyPr/>
          <a:lstStyle>
            <a:lvl1pPr defTabSz="821831">
              <a:defRPr spc="-100" sz="43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11983973" y="13932155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5283200"/>
            <a:ext cx="21945600" cy="8487148"/>
          </a:xfrm>
          <a:prstGeom prst="rect">
            <a:avLst/>
          </a:prstGeom>
        </p:spPr>
        <p:txBody>
          <a:bodyPr numCol="2" spcCol="2558382"/>
          <a:lstStyle>
            <a:lvl1pPr marL="645390" indent="-645390" algn="l" defTabSz="2889880">
              <a:lnSpc>
                <a:spcPct val="90000"/>
              </a:lnSpc>
              <a:spcBef>
                <a:spcPts val="2800"/>
              </a:spcBef>
              <a:buSzPct val="150000"/>
              <a:buChar char="•"/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  <a:lvl2pPr marL="1191488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2pPr>
            <a:lvl3pPr marL="1737590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3pPr>
            <a:lvl4pPr marL="2283690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4pPr>
            <a:lvl5pPr marL="2829790" indent="-645390" algn="l" defTabSz="2889880">
              <a:lnSpc>
                <a:spcPct val="90000"/>
              </a:lnSpc>
              <a:spcBef>
                <a:spcPts val="2800"/>
              </a:spcBef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2044700"/>
            <a:ext cx="9753600" cy="1600200"/>
          </a:xfrm>
          <a:prstGeom prst="rect">
            <a:avLst/>
          </a:prstGeom>
        </p:spPr>
        <p:txBody>
          <a:bodyPr anchor="t"/>
          <a:lstStyle>
            <a:lvl1pPr>
              <a:defRPr spc="-97" sz="9800"/>
            </a:lvl1pPr>
          </a:lstStyle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sz="half" idx="21"/>
          </p:nvPr>
        </p:nvSpPr>
        <p:spPr>
          <a:xfrm>
            <a:off x="12192644" y="1988586"/>
            <a:ext cx="10972801" cy="123296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3657600"/>
            <a:ext cx="9757569" cy="832612"/>
          </a:xfrm>
          <a:prstGeom prst="rect">
            <a:avLst/>
          </a:prstGeom>
        </p:spPr>
        <p:txBody>
          <a:bodyPr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1191488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17375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22836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28297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8" y="5293221"/>
            <a:ext cx="9757573" cy="8384680"/>
          </a:xfrm>
          <a:prstGeom prst="rect">
            <a:avLst/>
          </a:prstGeom>
        </p:spPr>
        <p:txBody>
          <a:bodyPr/>
          <a:lstStyle>
            <a:lvl1pPr marL="645390" indent="-645390" algn="l" defTabSz="2889880">
              <a:lnSpc>
                <a:spcPct val="90000"/>
              </a:lnSpc>
              <a:spcBef>
                <a:spcPts val="2800"/>
              </a:spcBef>
              <a:buSzPct val="150000"/>
              <a:buChar char="•"/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90323" y="13932155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19200" y="2044700"/>
            <a:ext cx="9753600" cy="1600200"/>
          </a:xfrm>
          <a:prstGeom prst="rect">
            <a:avLst/>
          </a:prstGeom>
        </p:spPr>
        <p:txBody>
          <a:bodyPr anchor="t"/>
          <a:lstStyle>
            <a:lvl1pPr>
              <a:defRPr spc="-97" sz="9800"/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1219200" y="3657600"/>
            <a:ext cx="9757569" cy="832612"/>
          </a:xfrm>
          <a:prstGeom prst="rect">
            <a:avLst/>
          </a:prstGeom>
        </p:spPr>
        <p:txBody>
          <a:bodyPr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1191488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17375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22836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28297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Body Level One…"/>
          <p:cNvSpPr txBox="1"/>
          <p:nvPr>
            <p:ph type="body" sz="half" idx="21" hasCustomPrompt="1"/>
          </p:nvPr>
        </p:nvSpPr>
        <p:spPr>
          <a:xfrm>
            <a:off x="1219198" y="5293221"/>
            <a:ext cx="9757573" cy="8384680"/>
          </a:xfrm>
          <a:prstGeom prst="rect">
            <a:avLst/>
          </a:prstGeom>
        </p:spPr>
        <p:txBody>
          <a:bodyPr/>
          <a:lstStyle>
            <a:lvl1pPr marL="645390" indent="-645390" algn="l" defTabSz="2889880">
              <a:lnSpc>
                <a:spcPct val="90000"/>
              </a:lnSpc>
              <a:spcBef>
                <a:spcPts val="2800"/>
              </a:spcBef>
              <a:buSzPct val="150000"/>
              <a:buChar char="•"/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1990323" y="13932155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19200" y="2044700"/>
            <a:ext cx="9753600" cy="1600200"/>
          </a:xfrm>
          <a:prstGeom prst="rect">
            <a:avLst/>
          </a:prstGeom>
        </p:spPr>
        <p:txBody>
          <a:bodyPr anchor="t"/>
          <a:lstStyle>
            <a:lvl1pPr>
              <a:defRPr spc="-97" sz="9800"/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quarter" idx="1" hasCustomPrompt="1"/>
          </p:nvPr>
        </p:nvSpPr>
        <p:spPr>
          <a:xfrm>
            <a:off x="1219200" y="3657600"/>
            <a:ext cx="9757569" cy="832612"/>
          </a:xfrm>
          <a:prstGeom prst="rect">
            <a:avLst/>
          </a:prstGeom>
        </p:spPr>
        <p:txBody>
          <a:bodyPr/>
          <a:lstStyle>
            <a:lvl1pPr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1191488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17375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22836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2829790" indent="-645390">
              <a:defRPr spc="-52" sz="52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Body Level One…"/>
          <p:cNvSpPr txBox="1"/>
          <p:nvPr>
            <p:ph type="body" sz="half" idx="21" hasCustomPrompt="1"/>
          </p:nvPr>
        </p:nvSpPr>
        <p:spPr>
          <a:xfrm>
            <a:off x="1219198" y="5293221"/>
            <a:ext cx="9757573" cy="8384680"/>
          </a:xfrm>
          <a:prstGeom prst="rect">
            <a:avLst/>
          </a:prstGeom>
        </p:spPr>
        <p:txBody>
          <a:bodyPr/>
          <a:lstStyle>
            <a:lvl1pPr marL="645390" indent="-645390" algn="l" defTabSz="2889880">
              <a:lnSpc>
                <a:spcPct val="90000"/>
              </a:lnSpc>
              <a:spcBef>
                <a:spcPts val="2800"/>
              </a:spcBef>
              <a:buSzPct val="150000"/>
              <a:buChar char="•"/>
              <a:defRPr spc="0" sz="5200">
                <a:latin typeface="Canela Text Regular"/>
                <a:ea typeface="Canela Text Regular"/>
                <a:cs typeface="Canela Text Regular"/>
                <a:sym typeface="Canela Text Regular"/>
              </a:defRPr>
            </a:lvl1pPr>
          </a:lstStyle>
          <a:p>
            <a:pPr/>
            <a:r>
              <a:t>Slide bullet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1990323" y="13932155"/>
            <a:ext cx="416053" cy="46710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19200" y="4512266"/>
            <a:ext cx="21945600" cy="6604006"/>
          </a:xfrm>
          <a:prstGeom prst="rect">
            <a:avLst/>
          </a:prstGeom>
        </p:spPr>
        <p:txBody>
          <a:bodyPr anchor="ctr"/>
          <a:lstStyle>
            <a:lvl1pPr>
              <a:defRPr spc="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19200" y="13256161"/>
            <a:ext cx="21945599" cy="605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Presentation Title"/>
          <p:cNvSpPr txBox="1"/>
          <p:nvPr>
            <p:ph type="title" hasCustomPrompt="1"/>
          </p:nvPr>
        </p:nvSpPr>
        <p:spPr>
          <a:xfrm>
            <a:off x="1219200" y="4813300"/>
            <a:ext cx="21945600" cy="426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87783" y="13932155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692385">
              <a:lnSpc>
                <a:spcPct val="100000"/>
              </a:lnSpc>
              <a:spcBef>
                <a:spcPts val="0"/>
              </a:spcBef>
              <a:defRPr sz="22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8899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0" strike="noStrike" sz="150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0" marR="0" indent="0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1pPr>
      <a:lvl2pPr marL="968084" marR="0" indent="-421983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2pPr>
      <a:lvl3pPr marL="1514184" marR="0" indent="-421984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3pPr>
      <a:lvl4pPr marL="2060285" marR="0" indent="-421985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4pPr>
      <a:lvl5pPr marL="2606385" marR="0" indent="-421985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5pPr>
      <a:lvl6pPr marL="3152486" marR="0" indent="-421986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6pPr>
      <a:lvl7pPr marL="3698585" marR="0" indent="-421985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7pPr>
      <a:lvl8pPr marL="4244685" marR="0" indent="-421985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8pPr>
      <a:lvl9pPr marL="4790785" marR="0" indent="-421985" algn="ctr" defTabSz="978370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-32" strike="noStrike" sz="3400" u="none">
          <a:solidFill>
            <a:srgbClr val="000000"/>
          </a:solidFill>
          <a:uFillTx/>
          <a:latin typeface="Graphik Medium"/>
          <a:ea typeface="Graphik Medium"/>
          <a:cs typeface="Graphik Medium"/>
          <a:sym typeface="Graphik Medium"/>
        </a:defRPr>
      </a:lvl9pPr>
    </p:bodyStyle>
    <p:otherStyle>
      <a:lvl1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6923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incy Patel 002319488"/>
          <p:cNvSpPr txBox="1"/>
          <p:nvPr>
            <p:ph type="body" sz="quarter" idx="1"/>
          </p:nvPr>
        </p:nvSpPr>
        <p:spPr>
          <a:xfrm>
            <a:off x="1219199" y="11511077"/>
            <a:ext cx="21945602" cy="605795"/>
          </a:xfrm>
          <a:prstGeom prst="rect">
            <a:avLst/>
          </a:prstGeom>
        </p:spPr>
        <p:txBody>
          <a:bodyPr/>
          <a:lstStyle/>
          <a:p>
            <a:pPr lvl="3" marL="0" indent="1625600" algn="r">
              <a:buSzTx/>
              <a:buNone/>
              <a:defRPr b="1" spc="-200">
                <a:latin typeface="Baskerville"/>
                <a:ea typeface="Baskerville"/>
                <a:cs typeface="Baskerville"/>
                <a:sym typeface="Baskerville"/>
              </a:defRPr>
            </a:pPr>
            <a:r>
              <a:t>Princy Patel 002319488</a:t>
            </a:r>
          </a:p>
        </p:txBody>
      </p:sp>
      <p:sp>
        <p:nvSpPr>
          <p:cNvPr id="172" name="Blog Generation Using Prompt Engineering and Fine-Tuning"/>
          <p:cNvSpPr txBox="1"/>
          <p:nvPr>
            <p:ph type="title"/>
          </p:nvPr>
        </p:nvSpPr>
        <p:spPr>
          <a:xfrm>
            <a:off x="69567" y="2666055"/>
            <a:ext cx="24244866" cy="6444553"/>
          </a:xfrm>
          <a:prstGeom prst="rect">
            <a:avLst/>
          </a:prstGeom>
        </p:spPr>
        <p:txBody>
          <a:bodyPr/>
          <a:lstStyle>
            <a:lvl1pPr>
              <a:defRPr spc="-300" sz="136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Fine-tuning LLMs for SQL Query Generation: Mistral vs Llama 3.1</a:t>
            </a:r>
          </a:p>
        </p:txBody>
      </p:sp>
      <p:sp>
        <p:nvSpPr>
          <p:cNvPr id="173" name="Assignment:3…"/>
          <p:cNvSpPr txBox="1"/>
          <p:nvPr/>
        </p:nvSpPr>
        <p:spPr>
          <a:xfrm>
            <a:off x="1219200" y="9408470"/>
            <a:ext cx="21945600" cy="1804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r" defTabSz="791599">
              <a:lnSpc>
                <a:spcPct val="100000"/>
              </a:lnSpc>
              <a:spcBef>
                <a:spcPts val="0"/>
              </a:spcBef>
              <a:defRPr spc="-199" sz="55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INFO7610 Natural Language Engineering Methods/Tools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Output of GPT-4o  with reasoning:"/>
          <p:cNvSpPr txBox="1"/>
          <p:nvPr>
            <p:ph type="body" idx="1"/>
          </p:nvPr>
        </p:nvSpPr>
        <p:spPr>
          <a:xfrm>
            <a:off x="1102139" y="2565244"/>
            <a:ext cx="22179722" cy="1188504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Sample Query:</a:t>
            </a:r>
            <a:r>
              <a:t> "What is the average explainability score of creative AI applications in 'Europe' and 'North America'?"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Mistral Output: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40858" indent="-343958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Correctly produced: SELECT AVG(explainability_score) FROM creative_ai WHERE region IN ('Europe', 'North America');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Complete explanation with filtering rationale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Llama 3.1 Output: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Identical SQL query with slight variations in explanation phrasing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Added calculation details in explanation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Query Structure Accuracy:</a:t>
            </a:r>
            <a:r>
              <a:t> Both models correctly used: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AVG() function for aggregation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WHERE IN clause for multi-value filtering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200"/>
            </a:pPr>
            <a:r>
              <a:t>Proper table reference</a:t>
            </a:r>
            <a:b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2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Qualitative Observations: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t>Both models maintained proper SQL syntax and formatting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t>Explanation quality was comprehensive in both cases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t>Similar response structures reflecting the training data patterns</a:t>
            </a:r>
          </a:p>
        </p:txBody>
      </p:sp>
      <p:sp>
        <p:nvSpPr>
          <p:cNvPr id="201" name="Latent Space Analysis"/>
          <p:cNvSpPr txBox="1"/>
          <p:nvPr>
            <p:ph type="title"/>
          </p:nvPr>
        </p:nvSpPr>
        <p:spPr>
          <a:xfrm>
            <a:off x="647229" y="306744"/>
            <a:ext cx="21945602" cy="1727203"/>
          </a:xfrm>
          <a:prstGeom prst="rect">
            <a:avLst/>
          </a:prstGeom>
        </p:spPr>
        <p:txBody>
          <a:bodyPr/>
          <a:lstStyle>
            <a:lvl1pPr defTabSz="2309072">
              <a:defRPr spc="-200" sz="100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Inference Quality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utput of GPT-4o  with reasoning:"/>
          <p:cNvSpPr txBox="1"/>
          <p:nvPr>
            <p:ph type="body" idx="1"/>
          </p:nvPr>
        </p:nvSpPr>
        <p:spPr>
          <a:xfrm>
            <a:off x="1102139" y="1916370"/>
            <a:ext cx="22179722" cy="1343725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t>Llama 3.1 &amp;B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200"/>
            </a:pPr>
            <a:r>
              <a:t>Mistral 7B</a:t>
            </a:r>
          </a:p>
        </p:txBody>
      </p:sp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2139" y="1916370"/>
            <a:ext cx="16351085" cy="560257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Latent Space Analysis"/>
          <p:cNvSpPr txBox="1"/>
          <p:nvPr>
            <p:ph type="title"/>
          </p:nvPr>
        </p:nvSpPr>
        <p:spPr>
          <a:xfrm>
            <a:off x="647229" y="306744"/>
            <a:ext cx="21945602" cy="1727203"/>
          </a:xfrm>
          <a:prstGeom prst="rect">
            <a:avLst/>
          </a:prstGeom>
        </p:spPr>
        <p:txBody>
          <a:bodyPr/>
          <a:lstStyle>
            <a:lvl1pPr defTabSz="2309072">
              <a:defRPr spc="-200" sz="100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Before Fine Tuning</a:t>
            </a:r>
          </a:p>
        </p:txBody>
      </p:sp>
      <p:pic>
        <p:nvPicPr>
          <p:cNvPr id="20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5973" y="9809823"/>
            <a:ext cx="16608671" cy="56908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atent Space Analysis"/>
          <p:cNvSpPr txBox="1"/>
          <p:nvPr>
            <p:ph type="title"/>
          </p:nvPr>
        </p:nvSpPr>
        <p:spPr>
          <a:xfrm>
            <a:off x="647229" y="306744"/>
            <a:ext cx="21945602" cy="1727203"/>
          </a:xfrm>
          <a:prstGeom prst="rect">
            <a:avLst/>
          </a:prstGeom>
        </p:spPr>
        <p:txBody>
          <a:bodyPr/>
          <a:lstStyle>
            <a:lvl1pPr defTabSz="2309072">
              <a:defRPr spc="-200" sz="100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Gemini Fine-Tuned on Google AI Studio</a:t>
            </a:r>
          </a:p>
        </p:txBody>
      </p:sp>
      <p:sp>
        <p:nvSpPr>
          <p:cNvPr id="209" name="Output of GPT-4o  with reasoning:"/>
          <p:cNvSpPr txBox="1"/>
          <p:nvPr>
            <p:ph type="body" idx="1"/>
          </p:nvPr>
        </p:nvSpPr>
        <p:spPr>
          <a:xfrm>
            <a:off x="2286979" y="2414003"/>
            <a:ext cx="22179721" cy="13437252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200"/>
            </a:pPr>
          </a:p>
        </p:txBody>
      </p:sp>
      <p:pic>
        <p:nvPicPr>
          <p:cNvPr id="21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979" y="2414003"/>
            <a:ext cx="18288001" cy="1143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art-1 Prompt Engineering"/>
          <p:cNvSpPr txBox="1"/>
          <p:nvPr>
            <p:ph type="title"/>
          </p:nvPr>
        </p:nvSpPr>
        <p:spPr>
          <a:xfrm>
            <a:off x="1219199" y="599722"/>
            <a:ext cx="21945602" cy="1727202"/>
          </a:xfrm>
          <a:prstGeom prst="rect">
            <a:avLst/>
          </a:prstGeom>
        </p:spPr>
        <p:txBody>
          <a:bodyPr/>
          <a:lstStyle>
            <a:lvl1pPr defTabSz="476842">
              <a:lnSpc>
                <a:spcPct val="100000"/>
              </a:lnSpc>
              <a:spcBef>
                <a:spcPts val="1100"/>
              </a:spcBef>
              <a:defRPr spc="0" sz="107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6" name="Project Goal: Develop and evaluate BERT-based models for classifying emotions in text, addressing both single-label and multi-label scenarios.…"/>
          <p:cNvSpPr txBox="1"/>
          <p:nvPr>
            <p:ph type="body" idx="1"/>
          </p:nvPr>
        </p:nvSpPr>
        <p:spPr>
          <a:xfrm>
            <a:off x="1219199" y="3192909"/>
            <a:ext cx="21945602" cy="1100296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400"/>
              </a:spcBef>
              <a:buSzTx/>
              <a:buNone/>
              <a:defRPr sz="4700">
                <a:latin typeface="Canela Text Bold"/>
                <a:ea typeface="Canela Text Bold"/>
                <a:cs typeface="Canela Text Bold"/>
                <a:sym typeface="Canela Text Bold"/>
              </a:defRPr>
            </a:pP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7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Project Overview:</a:t>
            </a:r>
            <a:r>
              <a:t> Fine-tuning large language models to enhance SQL query generation capabilities</a:t>
            </a:r>
            <a:endParaRPr>
              <a:latin typeface="Canela Text Bold"/>
              <a:ea typeface="Canela Text Bold"/>
              <a:cs typeface="Canela Text Bold"/>
              <a:sym typeface="Canela Text Bold"/>
            </a:endParaRP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7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Models used:</a:t>
            </a:r>
            <a:r>
              <a:t> Mistral 7B and Meta Llama 3.1 8B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7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Purpose:</a:t>
            </a:r>
            <a:r>
              <a:t> Improve SQL generation capabilities using the same dataset</a:t>
            </a: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7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Approach:</a:t>
            </a:r>
            <a:r>
              <a:t> Parameter-efficient fine-tuning using the Unsloth framework for cost-effective training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 Goal: Develop and evaluate BERT-based models for classifying emotions in text, addressing both single-label and multi-label scenarios.…"/>
          <p:cNvSpPr txBox="1"/>
          <p:nvPr>
            <p:ph type="body" idx="1"/>
          </p:nvPr>
        </p:nvSpPr>
        <p:spPr>
          <a:xfrm>
            <a:off x="1467270" y="3192910"/>
            <a:ext cx="21449460" cy="1185702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400"/>
              </a:spcBef>
              <a:buSzTx/>
              <a:buNone/>
              <a:defRPr sz="3300">
                <a:latin typeface="Canela Text Bold"/>
                <a:ea typeface="Canela Text Bold"/>
                <a:cs typeface="Canela Text Bold"/>
                <a:sym typeface="Canela Text Bold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3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Dataset:</a:t>
            </a:r>
            <a:r>
              <a:t> gretelai/synthetic_text_to_sql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3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Size:</a:t>
            </a:r>
            <a:r>
              <a:t> 100,000 training examples, 5,851 test examples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3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Key fields: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889976" indent="-293076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300"/>
            </a:pPr>
            <a:r>
              <a:t>sql_prompt: Natural language query</a:t>
            </a:r>
          </a:p>
          <a:p>
            <a:pPr lvl="1" marL="889976" indent="-293076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300"/>
            </a:pPr>
            <a:r>
              <a:t>sql_context: Database schema definition</a:t>
            </a:r>
          </a:p>
          <a:p>
            <a:pPr lvl="1" marL="889976" indent="-293076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300"/>
            </a:pPr>
            <a:r>
              <a:t>sql: The actual SQL query</a:t>
            </a:r>
          </a:p>
          <a:p>
            <a:pPr lvl="1" marL="889976" indent="-293076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300"/>
            </a:pPr>
            <a:r>
              <a:t>sql_explanation: Explanation of how the query works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3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Features:</a:t>
            </a:r>
            <a:r>
              <a:t> Various domains, complexity levels, and SQL task types</a:t>
            </a:r>
          </a:p>
        </p:txBody>
      </p:sp>
      <p:sp>
        <p:nvSpPr>
          <p:cNvPr id="179" name="Vanilla Autoencoder vs. VAE Architecture"/>
          <p:cNvSpPr txBox="1"/>
          <p:nvPr>
            <p:ph type="title"/>
          </p:nvPr>
        </p:nvSpPr>
        <p:spPr>
          <a:xfrm>
            <a:off x="1219200" y="599722"/>
            <a:ext cx="21945600" cy="1727202"/>
          </a:xfrm>
          <a:prstGeom prst="rect">
            <a:avLst/>
          </a:prstGeom>
        </p:spPr>
        <p:txBody>
          <a:bodyPr/>
          <a:lstStyle>
            <a:lvl1pPr defTabSz="2239798">
              <a:defRPr spc="-200" sz="103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About the 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roject Goal: Develop and evaluate BERT-based models for classifying emotions in text, addressing both single-label and multi-label scenarios.…"/>
          <p:cNvSpPr txBox="1"/>
          <p:nvPr>
            <p:ph type="body" idx="1"/>
          </p:nvPr>
        </p:nvSpPr>
        <p:spPr>
          <a:xfrm>
            <a:off x="1770784" y="2771457"/>
            <a:ext cx="20842431" cy="12391109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700"/>
            </a:pPr>
            <a:r>
              <a:rPr>
                <a:latin typeface="Canela Text Bold"/>
                <a:ea typeface="Canela Text Bold"/>
                <a:cs typeface="Canela Text Bold"/>
                <a:sym typeface="Canela Text Bold"/>
              </a:rPr>
              <a:t>What is Unsloth?</a:t>
            </a:r>
            <a:r>
              <a:t> Open-source optimization framework designed specifically for efficient LLM fine-tuning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Core Technology: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Flash Attention 2 for optimized attention computation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Quantization techniques (4-bit precision) to reduce memory requirements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Smart gradient checkpointing to balance speed and memory usage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VRAM offloading strategies for consumer GPU compatibility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Performance Benefits: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2-3x faster training compared to standard implementations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70% lower memory requirements enabling training on consumer GPUs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Support for longer context windows without memory explosion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7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Specialized Features: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Built-in chat template handling for various model architectures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Response-only fine-tuning capability to focus learning on outputs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Automatic handling of tokenization edge cases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700"/>
            </a:pPr>
            <a:r>
              <a:t>Progressive batch size determination for optimal GPU utilization</a:t>
            </a:r>
          </a:p>
        </p:txBody>
      </p:sp>
      <p:sp>
        <p:nvSpPr>
          <p:cNvPr id="182" name="Implementation Details"/>
          <p:cNvSpPr txBox="1"/>
          <p:nvPr>
            <p:ph type="title"/>
          </p:nvPr>
        </p:nvSpPr>
        <p:spPr>
          <a:xfrm>
            <a:off x="1219200" y="599722"/>
            <a:ext cx="21945600" cy="1727202"/>
          </a:xfrm>
          <a:prstGeom prst="rect">
            <a:avLst/>
          </a:prstGeom>
        </p:spPr>
        <p:txBody>
          <a:bodyPr/>
          <a:lstStyle>
            <a:lvl1pPr defTabSz="2309072">
              <a:defRPr spc="-199" sz="107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About Unsloth 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roject Goal: Develop and evaluate BERT-based models for classifying emotions in text, addressing both single-label and multi-label scenarios.…"/>
          <p:cNvSpPr txBox="1"/>
          <p:nvPr>
            <p:ph type="body" sz="half" idx="1"/>
          </p:nvPr>
        </p:nvSpPr>
        <p:spPr>
          <a:xfrm>
            <a:off x="1366025" y="2913204"/>
            <a:ext cx="9630404" cy="1202951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400"/>
              </a:spcBef>
              <a:buSzTx/>
              <a:buNone/>
              <a:defRPr sz="4600">
                <a:latin typeface="Canela Text Bold"/>
                <a:ea typeface="Canela Text Bold"/>
                <a:cs typeface="Canela Text Bold"/>
                <a:sym typeface="Canela Text Bold"/>
              </a:defRPr>
            </a:pP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6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Mistral 7B: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600"/>
            </a:pPr>
            <a:r>
              <a:t>7 billion parameters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600"/>
            </a:pPr>
            <a:r>
              <a:t>4-bit quantization (BNB)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600"/>
            </a:pPr>
            <a:r>
              <a:t>Efficient for smaller GPUs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600"/>
            </a:pPr>
            <a:r>
              <a:t>Vocabulary size- 32k Tokens</a:t>
            </a:r>
            <a:br/>
            <a:br/>
          </a:p>
        </p:txBody>
      </p:sp>
      <p:sp>
        <p:nvSpPr>
          <p:cNvPr id="185" name="Part-1 Prompt Engineering"/>
          <p:cNvSpPr txBox="1"/>
          <p:nvPr>
            <p:ph type="title"/>
          </p:nvPr>
        </p:nvSpPr>
        <p:spPr>
          <a:xfrm>
            <a:off x="1219200" y="599722"/>
            <a:ext cx="21945600" cy="1727202"/>
          </a:xfrm>
          <a:prstGeom prst="rect">
            <a:avLst/>
          </a:prstGeom>
        </p:spPr>
        <p:txBody>
          <a:bodyPr/>
          <a:lstStyle>
            <a:lvl1pPr defTabSz="2309072">
              <a:defRPr spc="-199" sz="107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Models Used</a:t>
            </a:r>
          </a:p>
        </p:txBody>
      </p:sp>
      <p:sp>
        <p:nvSpPr>
          <p:cNvPr id="186" name="Project Goal: Develop and evaluate BERT-based models for classifying emotions in text, addressing both single-label and multi-label scenarios.…"/>
          <p:cNvSpPr txBox="1"/>
          <p:nvPr/>
        </p:nvSpPr>
        <p:spPr>
          <a:xfrm>
            <a:off x="12373758" y="2913204"/>
            <a:ext cx="9630404" cy="12029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45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</a:p>
          <a:p>
            <a:pPr marL="457199" indent="-317499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•"/>
              <a:defRPr sz="45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Llama 3.1 8B: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5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8 billion parameters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5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4-bit quantization (BNB)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5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Improved context handling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5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Enhanced instructions following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500">
                <a:latin typeface="Canela Text Regular"/>
                <a:ea typeface="Canela Text Regular"/>
                <a:cs typeface="Canela Text Regular"/>
                <a:sym typeface="Canela Text Regular"/>
              </a:defRPr>
            </a:pPr>
            <a:r>
              <a:t>Vocabulary size- 128K Tokens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art-1 Prompt Engineering"/>
          <p:cNvSpPr txBox="1"/>
          <p:nvPr>
            <p:ph type="title"/>
          </p:nvPr>
        </p:nvSpPr>
        <p:spPr>
          <a:xfrm>
            <a:off x="1219200" y="599722"/>
            <a:ext cx="21945600" cy="1727202"/>
          </a:xfrm>
          <a:prstGeom prst="rect">
            <a:avLst/>
          </a:prstGeom>
        </p:spPr>
        <p:txBody>
          <a:bodyPr/>
          <a:lstStyle>
            <a:lvl1pPr defTabSz="2309072">
              <a:defRPr spc="-199" sz="107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Dataset Preparation: Mistral</a:t>
            </a:r>
          </a:p>
        </p:txBody>
      </p:sp>
      <p:sp>
        <p:nvSpPr>
          <p:cNvPr id="189" name="Project Goal: Develop and evaluate BERT-based models for classifying emotions in text, addressing both single-label and multi-label scenarios.…"/>
          <p:cNvSpPr txBox="1"/>
          <p:nvPr>
            <p:ph type="body" idx="1"/>
          </p:nvPr>
        </p:nvSpPr>
        <p:spPr>
          <a:xfrm>
            <a:off x="937363" y="3303162"/>
            <a:ext cx="21661817" cy="12192596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1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Conversation Structure: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System prompt: "You are a SQL assistant that helps users write SQL queries..."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User message: Combination of SQL prompt and schema context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Assistant message: SQL query and explanation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1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Formatting Details: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Custom Mistral chat template with &lt;|system|&gt;, &lt;|user|&gt;, and &lt;|assistant|&gt; tokens</a:t>
            </a:r>
          </a:p>
          <a:p>
            <a:pPr lvl="1" marL="940858" indent="-343958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Human/GPT role mapping using {"role": "from", "content": "value"} format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EOS token mapping to ensure proper sequence termination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41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Implementation Challenges: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Ensuring proper token alignment for training objectives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4100"/>
            </a:pPr>
            <a:r>
              <a:t>Handling special tokens consistently across tokenization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art-1 Prompt Engineering"/>
          <p:cNvSpPr txBox="1"/>
          <p:nvPr>
            <p:ph type="title"/>
          </p:nvPr>
        </p:nvSpPr>
        <p:spPr>
          <a:xfrm>
            <a:off x="1219200" y="599722"/>
            <a:ext cx="21945600" cy="1727201"/>
          </a:xfrm>
          <a:prstGeom prst="rect">
            <a:avLst/>
          </a:prstGeom>
        </p:spPr>
        <p:txBody>
          <a:bodyPr/>
          <a:lstStyle>
            <a:lvl1pPr defTabSz="2309072">
              <a:defRPr spc="-199" sz="107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Dataset Preparation: Llama 3.1</a:t>
            </a:r>
          </a:p>
        </p:txBody>
      </p:sp>
      <p:sp>
        <p:nvSpPr>
          <p:cNvPr id="192" name="Project Goal: Develop and evaluate BERT-based models for classifying emotions in text, addressing both single-label and multi-label scenarios.…"/>
          <p:cNvSpPr txBox="1"/>
          <p:nvPr>
            <p:ph type="body" idx="1"/>
          </p:nvPr>
        </p:nvSpPr>
        <p:spPr>
          <a:xfrm>
            <a:off x="1361092" y="3414759"/>
            <a:ext cx="21661816" cy="12192596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Specialized Format: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/>
            </a:pPr>
            <a:r>
              <a:t>Using Llama 3.1's native chat template with header identifiers</a:t>
            </a:r>
          </a:p>
          <a:p>
            <a:pPr lvl="1" marL="940858" indent="-343958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/>
            </a:pPr>
            <a:r>
              <a:t>Format: &lt;|begin_of_text|&gt;&lt;|start_header_id|&gt;system&lt;|end_header_id|&gt;...&lt;|eot_id|&gt;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Technical Implementation: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/>
            </a:pPr>
            <a:r>
              <a:t>System/user/assistant content wrapped in appropriate header tokens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/>
            </a:pPr>
            <a:r>
              <a:t>Response-only training to focus model learning on SQL generation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/>
            </a:pPr>
            <a:r>
              <a:t>Space tokens for padding in labels</a:t>
            </a:r>
            <a:br/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Optimization Techniques: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/>
            </a:pPr>
            <a:r>
              <a:t>Using DataCollatorForSeq2Seq for efficient batch construction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rengths:…"/>
          <p:cNvSpPr txBox="1"/>
          <p:nvPr>
            <p:ph type="body" idx="1"/>
          </p:nvPr>
        </p:nvSpPr>
        <p:spPr>
          <a:xfrm>
            <a:off x="1863704" y="3230681"/>
            <a:ext cx="20656592" cy="13227975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Common Training Parameters: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LoRA Configuration: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Rank (r): 16 for effective parameter reduction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Target modules: ["q_proj", "k_proj", "v_proj", "o_proj", "gate_proj", "up_proj", "down_proj"]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Alpha value: 16 (scaling factor for adapters)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◦"/>
              <a:defRPr sz="39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Training Dynamics: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Per device batch size: 2 samples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Gradient accumulation steps: 4 (effective batch size of 8)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Maximum training steps: 60 (limited for demonstration)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Warmup steps: 5 for learning rate stabilization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Optimizer: AdamW 8-bit for memory efficiency</a:t>
            </a:r>
          </a:p>
          <a:p>
            <a:pPr lvl="2" marL="13716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buChar char="▪"/>
              <a:defRPr sz="3900"/>
            </a:pPr>
            <a:r>
              <a:t>Maximum sequence length: 2048 tokens</a:t>
            </a:r>
          </a:p>
        </p:txBody>
      </p:sp>
      <p:sp>
        <p:nvSpPr>
          <p:cNvPr id="195" name="Image Generation from Latent Space"/>
          <p:cNvSpPr txBox="1"/>
          <p:nvPr>
            <p:ph type="title"/>
          </p:nvPr>
        </p:nvSpPr>
        <p:spPr>
          <a:xfrm>
            <a:off x="1219200" y="667230"/>
            <a:ext cx="21945602" cy="1727203"/>
          </a:xfrm>
          <a:prstGeom prst="rect">
            <a:avLst/>
          </a:prstGeom>
        </p:spPr>
        <p:txBody>
          <a:bodyPr/>
          <a:lstStyle>
            <a:lvl1pPr defTabSz="2285981">
              <a:defRPr spc="-197" sz="10593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Training Configuration &amp; Hyperparameters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utput of GPT-4o  with reasoning:"/>
          <p:cNvSpPr txBox="1"/>
          <p:nvPr>
            <p:ph type="body" idx="1"/>
          </p:nvPr>
        </p:nvSpPr>
        <p:spPr>
          <a:xfrm>
            <a:off x="1102139" y="2955835"/>
            <a:ext cx="22179722" cy="1188504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Loss Convergence Patterns: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Mistral: Started at 1.048, ended at 0.420 (60% reduction)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Llama 3.1: Started at 1.048, ended at 0.531 (49% reduction)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Both models showed similar convergence curves with diminishing returns after ~40 steps</a:t>
            </a:r>
            <a:b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Training Speed: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Mistral: ~7.6 minutes for 60 steps (7.6s per step)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Llama 3.1: ~7.75 minutes for 60 steps (7.75s per step)</a:t>
            </a:r>
            <a:br/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3800">
                <a:latin typeface="Canela Text Bold"/>
                <a:ea typeface="Canela Text Bold"/>
                <a:cs typeface="Canela Text Bold"/>
                <a:sym typeface="Canela Text Bold"/>
              </a:defRPr>
            </a:pPr>
            <a:r>
              <a:t>Memory Utilization:</a:t>
            </a:r>
            <a:endParaRPr>
              <a:latin typeface="Canela Text Regular"/>
              <a:ea typeface="Canela Text Regular"/>
              <a:cs typeface="Canela Text Regular"/>
              <a:sym typeface="Canela Text Regular"/>
            </a:endParaR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Both models effectively utilized 4-bit quantization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SzPct val="100000"/>
              <a:buFont typeface="Times Roman"/>
              <a:defRPr sz="3800"/>
            </a:pPr>
            <a:r>
              <a:t>Peak memory usage remained below 14GB for both models</a:t>
            </a:r>
          </a:p>
        </p:txBody>
      </p:sp>
      <p:sp>
        <p:nvSpPr>
          <p:cNvPr id="198" name="Latent Space Analysis"/>
          <p:cNvSpPr txBox="1"/>
          <p:nvPr>
            <p:ph type="title"/>
          </p:nvPr>
        </p:nvSpPr>
        <p:spPr>
          <a:xfrm>
            <a:off x="647229" y="306744"/>
            <a:ext cx="21945602" cy="1727203"/>
          </a:xfrm>
          <a:prstGeom prst="rect">
            <a:avLst/>
          </a:prstGeom>
        </p:spPr>
        <p:txBody>
          <a:bodyPr/>
          <a:lstStyle>
            <a:lvl1pPr defTabSz="2309072">
              <a:defRPr spc="-200" sz="10000">
                <a:latin typeface="Bodoni SvtyTwo SC ITC TT-Book"/>
                <a:ea typeface="Bodoni SvtyTwo SC ITC TT-Book"/>
                <a:cs typeface="Bodoni SvtyTwo SC ITC TT-Book"/>
                <a:sym typeface="Bodoni SvtyTwo SC ITC TT-Book"/>
              </a:defRPr>
            </a:lvl1pPr>
          </a:lstStyle>
          <a:p>
            <a:pPr/>
            <a:r>
              <a:t>Results Analysis &amp; Performance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889880" rtl="0" fontAlgn="auto" latinLnBrk="0" hangingPunct="0">
          <a:lnSpc>
            <a:spcPct val="9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889880" rtl="0" fontAlgn="auto" latinLnBrk="0" hangingPunct="0">
          <a:lnSpc>
            <a:spcPct val="9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889880" rtl="0" fontAlgn="auto" latinLnBrk="0" hangingPunct="0">
          <a:lnSpc>
            <a:spcPct val="9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889880" rtl="0" fontAlgn="auto" latinLnBrk="0" hangingPunct="0">
          <a:lnSpc>
            <a:spcPct val="90000"/>
          </a:lnSpc>
          <a:spcBef>
            <a:spcPts val="28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