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HEMS\Desktop\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[PROJECT.xlsx]Sheet2!PivotTable2</c:name>
    <c:fmtId val="5"/>
  </c:pivotSource>
  <c:chart>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
        <c:idx val="12"/>
        <c:spPr>
          <a:solidFill>
            <a:schemeClr val="accent1"/>
          </a:solidFill>
          <a:ln>
            <a:noFill/>
          </a:ln>
          <a:effectLst/>
          <a:sp3d/>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Sheet2!$B$3</c:f>
              <c:strCache>
                <c:ptCount val="1"/>
                <c:pt idx="0">
                  <c:v>Sum of Age</c:v>
                </c:pt>
              </c:strCache>
            </c:strRef>
          </c:tx>
          <c:spPr>
            <a:solidFill>
              <a:schemeClr val="accent1"/>
            </a:solidFill>
            <a:ln>
              <a:noFill/>
            </a:ln>
            <a:effectLst/>
            <a:sp3d/>
          </c:spPr>
          <c:invertIfNegative val="0"/>
          <c:cat>
            <c:multiLvlStrRef>
              <c:f>Sheet2!$A$4:$A$13</c:f>
              <c:multiLvlStrCache>
                <c:ptCount val="4"/>
                <c:lvl>
                  <c:pt idx="0">
                    <c:v>No</c:v>
                  </c:pt>
                  <c:pt idx="1">
                    <c:v>No</c:v>
                  </c:pt>
                  <c:pt idx="2">
                    <c:v>No</c:v>
                  </c:pt>
                  <c:pt idx="3">
                    <c:v>Yes</c:v>
                  </c:pt>
                </c:lvl>
                <c:lvl>
                  <c:pt idx="0">
                    <c:v>Female</c:v>
                  </c:pt>
                  <c:pt idx="1">
                    <c:v>Male</c:v>
                  </c:pt>
                  <c:pt idx="2">
                    <c:v>Male</c:v>
                  </c:pt>
                </c:lvl>
                <c:lvl>
                  <c:pt idx="0">
                    <c:v>Bachelors</c:v>
                  </c:pt>
                  <c:pt idx="2">
                    <c:v>Masters</c:v>
                  </c:pt>
                </c:lvl>
              </c:multiLvlStrCache>
            </c:multiLvlStrRef>
          </c:cat>
          <c:val>
            <c:numRef>
              <c:f>Sheet2!$B$4:$B$13</c:f>
              <c:numCache>
                <c:formatCode>General</c:formatCode>
                <c:ptCount val="4"/>
                <c:pt idx="0">
                  <c:v>100</c:v>
                </c:pt>
                <c:pt idx="1">
                  <c:v>117</c:v>
                </c:pt>
                <c:pt idx="2">
                  <c:v>27</c:v>
                </c:pt>
                <c:pt idx="3">
                  <c:v>24</c:v>
                </c:pt>
              </c:numCache>
            </c:numRef>
          </c:val>
        </c:ser>
        <c:ser>
          <c:idx val="1"/>
          <c:order val="1"/>
          <c:tx>
            <c:strRef>
              <c:f>Sheet2!$C$3</c:f>
              <c:strCache>
                <c:ptCount val="1"/>
                <c:pt idx="0">
                  <c:v>Sum of PaymentTier</c:v>
                </c:pt>
              </c:strCache>
            </c:strRef>
          </c:tx>
          <c:spPr>
            <a:solidFill>
              <a:schemeClr val="accent2"/>
            </a:solidFill>
            <a:ln>
              <a:noFill/>
            </a:ln>
            <a:effectLst/>
            <a:sp3d/>
          </c:spPr>
          <c:invertIfNegative val="0"/>
          <c:cat>
            <c:multiLvlStrRef>
              <c:f>Sheet2!$A$4:$A$13</c:f>
              <c:multiLvlStrCache>
                <c:ptCount val="4"/>
                <c:lvl>
                  <c:pt idx="0">
                    <c:v>No</c:v>
                  </c:pt>
                  <c:pt idx="1">
                    <c:v>No</c:v>
                  </c:pt>
                  <c:pt idx="2">
                    <c:v>No</c:v>
                  </c:pt>
                  <c:pt idx="3">
                    <c:v>Yes</c:v>
                  </c:pt>
                </c:lvl>
                <c:lvl>
                  <c:pt idx="0">
                    <c:v>Female</c:v>
                  </c:pt>
                  <c:pt idx="1">
                    <c:v>Male</c:v>
                  </c:pt>
                  <c:pt idx="2">
                    <c:v>Male</c:v>
                  </c:pt>
                </c:lvl>
                <c:lvl>
                  <c:pt idx="0">
                    <c:v>Bachelors</c:v>
                  </c:pt>
                  <c:pt idx="2">
                    <c:v>Masters</c:v>
                  </c:pt>
                </c:lvl>
              </c:multiLvlStrCache>
            </c:multiLvlStrRef>
          </c:cat>
          <c:val>
            <c:numRef>
              <c:f>Sheet2!$C$4:$C$13</c:f>
              <c:numCache>
                <c:formatCode>General</c:formatCode>
                <c:ptCount val="4"/>
                <c:pt idx="0">
                  <c:v>7</c:v>
                </c:pt>
                <c:pt idx="1">
                  <c:v>12</c:v>
                </c:pt>
                <c:pt idx="2">
                  <c:v>3</c:v>
                </c:pt>
                <c:pt idx="3">
                  <c:v>3</c:v>
                </c:pt>
              </c:numCache>
            </c:numRef>
          </c:val>
        </c:ser>
        <c:ser>
          <c:idx val="2"/>
          <c:order val="2"/>
          <c:tx>
            <c:strRef>
              <c:f>Sheet2!$D$3</c:f>
              <c:strCache>
                <c:ptCount val="1"/>
                <c:pt idx="0">
                  <c:v>Sum of ExperienceInCurrentDomain</c:v>
                </c:pt>
              </c:strCache>
            </c:strRef>
          </c:tx>
          <c:spPr>
            <a:solidFill>
              <a:schemeClr val="accent3"/>
            </a:solidFill>
            <a:ln>
              <a:noFill/>
            </a:ln>
            <a:effectLst/>
            <a:sp3d/>
          </c:spPr>
          <c:invertIfNegative val="0"/>
          <c:cat>
            <c:multiLvlStrRef>
              <c:f>Sheet2!$A$4:$A$13</c:f>
              <c:multiLvlStrCache>
                <c:ptCount val="4"/>
                <c:lvl>
                  <c:pt idx="0">
                    <c:v>No</c:v>
                  </c:pt>
                  <c:pt idx="1">
                    <c:v>No</c:v>
                  </c:pt>
                  <c:pt idx="2">
                    <c:v>No</c:v>
                  </c:pt>
                  <c:pt idx="3">
                    <c:v>Yes</c:v>
                  </c:pt>
                </c:lvl>
                <c:lvl>
                  <c:pt idx="0">
                    <c:v>Female</c:v>
                  </c:pt>
                  <c:pt idx="1">
                    <c:v>Male</c:v>
                  </c:pt>
                  <c:pt idx="2">
                    <c:v>Male</c:v>
                  </c:pt>
                </c:lvl>
                <c:lvl>
                  <c:pt idx="0">
                    <c:v>Bachelors</c:v>
                  </c:pt>
                  <c:pt idx="2">
                    <c:v>Masters</c:v>
                  </c:pt>
                </c:lvl>
              </c:multiLvlStrCache>
            </c:multiLvlStrRef>
          </c:cat>
          <c:val>
            <c:numRef>
              <c:f>Sheet2!$D$4:$D$13</c:f>
              <c:numCache>
                <c:formatCode>General</c:formatCode>
                <c:ptCount val="4"/>
                <c:pt idx="0">
                  <c:v>7</c:v>
                </c:pt>
                <c:pt idx="1">
                  <c:v>1</c:v>
                </c:pt>
                <c:pt idx="2">
                  <c:v>5</c:v>
                </c:pt>
                <c:pt idx="3">
                  <c:v>2</c:v>
                </c:pt>
              </c:numCache>
            </c:numRef>
          </c:val>
        </c:ser>
        <c:ser>
          <c:idx val="3"/>
          <c:order val="3"/>
          <c:tx>
            <c:strRef>
              <c:f>Sheet2!$E$3</c:f>
              <c:strCache>
                <c:ptCount val="1"/>
                <c:pt idx="0">
                  <c:v>Sum of LeaveOrNot</c:v>
                </c:pt>
              </c:strCache>
            </c:strRef>
          </c:tx>
          <c:spPr>
            <a:solidFill>
              <a:schemeClr val="accent4"/>
            </a:solidFill>
            <a:ln>
              <a:noFill/>
            </a:ln>
            <a:effectLst/>
            <a:sp3d/>
          </c:spPr>
          <c:invertIfNegative val="0"/>
          <c:cat>
            <c:multiLvlStrRef>
              <c:f>Sheet2!$A$4:$A$13</c:f>
              <c:multiLvlStrCache>
                <c:ptCount val="4"/>
                <c:lvl>
                  <c:pt idx="0">
                    <c:v>No</c:v>
                  </c:pt>
                  <c:pt idx="1">
                    <c:v>No</c:v>
                  </c:pt>
                  <c:pt idx="2">
                    <c:v>No</c:v>
                  </c:pt>
                  <c:pt idx="3">
                    <c:v>Yes</c:v>
                  </c:pt>
                </c:lvl>
                <c:lvl>
                  <c:pt idx="0">
                    <c:v>Female</c:v>
                  </c:pt>
                  <c:pt idx="1">
                    <c:v>Male</c:v>
                  </c:pt>
                  <c:pt idx="2">
                    <c:v>Male</c:v>
                  </c:pt>
                </c:lvl>
                <c:lvl>
                  <c:pt idx="0">
                    <c:v>Bachelors</c:v>
                  </c:pt>
                  <c:pt idx="2">
                    <c:v>Masters</c:v>
                  </c:pt>
                </c:lvl>
              </c:multiLvlStrCache>
            </c:multiLvlStrRef>
          </c:cat>
          <c:val>
            <c:numRef>
              <c:f>Sheet2!$E$4:$E$13</c:f>
              <c:numCache>
                <c:formatCode>General</c:formatCode>
                <c:ptCount val="4"/>
                <c:pt idx="0">
                  <c:v>2</c:v>
                </c:pt>
                <c:pt idx="1">
                  <c:v>0</c:v>
                </c:pt>
                <c:pt idx="2">
                  <c:v>1</c:v>
                </c:pt>
                <c:pt idx="3">
                  <c:v>1</c:v>
                </c:pt>
              </c:numCache>
            </c:numRef>
          </c:val>
        </c:ser>
        <c:dLbls>
          <c:showLegendKey val="0"/>
          <c:showVal val="0"/>
          <c:showCatName val="0"/>
          <c:showSerName val="0"/>
          <c:showPercent val="0"/>
          <c:showBubbleSize val="0"/>
        </c:dLbls>
        <c:gapWidth val="150"/>
        <c:shape val="box"/>
        <c:axId val="1282550016"/>
        <c:axId val="1282550560"/>
        <c:axId val="0"/>
      </c:bar3DChart>
      <c:catAx>
        <c:axId val="12825500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2550560"/>
        <c:crosses val="autoZero"/>
        <c:auto val="1"/>
        <c:lblAlgn val="ctr"/>
        <c:lblOffset val="100"/>
        <c:noMultiLvlLbl val="0"/>
      </c:catAx>
      <c:valAx>
        <c:axId val="1282550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2550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867200" y="2711490"/>
            <a:ext cx="10285347" cy="1938992"/>
          </a:xfrm>
          <a:prstGeom prst="rect">
            <a:avLst/>
          </a:prstGeom>
          <a:noFill/>
        </p:spPr>
        <p:txBody>
          <a:bodyPr wrap="square" rtlCol="0">
            <a:spAutoFit/>
          </a:bodyPr>
          <a:lstStyle/>
          <a:p>
            <a:r>
              <a:rPr lang="en-US" sz="2400" dirty="0"/>
              <a:t>STUDENT NAME</a:t>
            </a:r>
            <a:r>
              <a:rPr lang="en-US" sz="2400" dirty="0" smtClean="0"/>
              <a:t>: V. PRINCY JOY</a:t>
            </a:r>
            <a:endParaRPr lang="en-US" sz="2400" dirty="0"/>
          </a:p>
          <a:p>
            <a:r>
              <a:rPr lang="en-US" sz="2400" dirty="0"/>
              <a:t>REGISTER </a:t>
            </a:r>
            <a:r>
              <a:rPr lang="en-US" sz="2400" dirty="0" smtClean="0"/>
              <a:t>NO: </a:t>
            </a:r>
            <a:r>
              <a:rPr lang="en-US" sz="2400" dirty="0"/>
              <a:t>2213391042046 NM ID: 4E1FD0CC37EC38DACBA4605D4C430DAB</a:t>
            </a:r>
          </a:p>
          <a:p>
            <a:r>
              <a:rPr lang="en-US" sz="2400" dirty="0" smtClean="0"/>
              <a:t>DEPARTMENT: BACHELOR OF COMMERCE (CORPORATE SECRETARY SHIP)</a:t>
            </a:r>
            <a:endParaRPr lang="en-US" sz="2400" dirty="0"/>
          </a:p>
          <a:p>
            <a:r>
              <a:rPr lang="en-US" sz="2400" dirty="0" smtClean="0"/>
              <a:t>COLLEGE         :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3733800" y="160358"/>
            <a:ext cx="1843453" cy="461665"/>
          </a:xfrm>
          <a:prstGeom prst="rect">
            <a:avLst/>
          </a:prstGeom>
        </p:spPr>
        <p:txBody>
          <a:bodyPr wrap="none">
            <a:spAutoFit/>
          </a:bodyPr>
          <a:lstStyle/>
          <a:p>
            <a:pPr marL="12700">
              <a:lnSpc>
                <a:spcPct val="100000"/>
              </a:lnSpc>
              <a:spcBef>
                <a:spcPts val="105"/>
              </a:spcBef>
            </a:pPr>
            <a:r>
              <a:rPr lang="en-IN" sz="2400" b="1" spc="15" dirty="0" smtClean="0">
                <a:latin typeface="Trebuchet MS"/>
                <a:cs typeface="Trebuchet MS"/>
              </a:rPr>
              <a:t>M</a:t>
            </a:r>
            <a:r>
              <a:rPr lang="en-IN" sz="2400" b="1" dirty="0" smtClean="0">
                <a:latin typeface="Trebuchet MS"/>
                <a:cs typeface="Trebuchet MS"/>
              </a:rPr>
              <a:t>O</a:t>
            </a:r>
            <a:r>
              <a:rPr lang="en-IN" sz="2400" b="1" spc="-15" dirty="0" smtClean="0">
                <a:latin typeface="Trebuchet MS"/>
                <a:cs typeface="Trebuchet MS"/>
              </a:rPr>
              <a:t>D</a:t>
            </a:r>
            <a:r>
              <a:rPr lang="en-IN" sz="2400" b="1" spc="-35" dirty="0" smtClean="0">
                <a:latin typeface="Trebuchet MS"/>
                <a:cs typeface="Trebuchet MS"/>
              </a:rPr>
              <a:t>E</a:t>
            </a:r>
            <a:r>
              <a:rPr lang="en-IN" sz="2400" b="1" spc="-30" dirty="0" smtClean="0">
                <a:latin typeface="Trebuchet MS"/>
                <a:cs typeface="Trebuchet MS"/>
              </a:rPr>
              <a:t>LL</a:t>
            </a:r>
            <a:r>
              <a:rPr lang="en-IN" sz="2400" b="1" spc="-5" dirty="0" smtClean="0">
                <a:latin typeface="Trebuchet MS"/>
                <a:cs typeface="Trebuchet MS"/>
              </a:rPr>
              <a:t>I</a:t>
            </a:r>
            <a:r>
              <a:rPr lang="en-IN" sz="2400" b="1" spc="30" dirty="0" smtClean="0">
                <a:latin typeface="Trebuchet MS"/>
                <a:cs typeface="Trebuchet MS"/>
              </a:rPr>
              <a:t>N</a:t>
            </a:r>
            <a:r>
              <a:rPr lang="en-IN" sz="2400" b="1" spc="5" dirty="0">
                <a:latin typeface="Trebuchet MS"/>
                <a:cs typeface="Trebuchet MS"/>
              </a:rPr>
              <a:t>G</a:t>
            </a:r>
            <a:endParaRPr lang="en-IN" sz="2400" dirty="0">
              <a:latin typeface="Trebuchet MS"/>
              <a:cs typeface="Trebuchet MS"/>
            </a:endParaRPr>
          </a:p>
        </p:txBody>
      </p:sp>
      <p:sp>
        <p:nvSpPr>
          <p:cNvPr id="3" name="Rectangle 2"/>
          <p:cNvSpPr/>
          <p:nvPr/>
        </p:nvSpPr>
        <p:spPr>
          <a:xfrm>
            <a:off x="1747624" y="2133600"/>
            <a:ext cx="6096000" cy="3108543"/>
          </a:xfrm>
          <a:prstGeom prst="rect">
            <a:avLst/>
          </a:prstGeom>
        </p:spPr>
        <p:txBody>
          <a:bodyPr>
            <a:spAutoFit/>
          </a:bodyPr>
          <a:lstStyle/>
          <a:p>
            <a:r>
              <a:rPr lang="en-US" sz="2800" dirty="0">
                <a:latin typeface="Google Sans"/>
              </a:rPr>
              <a:t>The spelling tends to vary based on whether you're using UK or US English: </a:t>
            </a:r>
            <a:r>
              <a:rPr lang="en-US" sz="2800" dirty="0">
                <a:solidFill>
                  <a:srgbClr val="040C28"/>
                </a:solidFill>
                <a:latin typeface="Google Sans"/>
              </a:rPr>
              <a:t>In UK English, “modelling” (double “l”) is standard, but “modeling” (one “l”) is acceptable</a:t>
            </a:r>
            <a:r>
              <a:rPr lang="en-US" sz="2800" dirty="0">
                <a:latin typeface="Google Sans"/>
              </a:rPr>
              <a:t>. In US English, “modeling” (one “l”) is correct.3 Dec 2022</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Table 9"/>
          <p:cNvGraphicFramePr>
            <a:graphicFrameLocks noGrp="1"/>
          </p:cNvGraphicFramePr>
          <p:nvPr>
            <p:extLst>
              <p:ext uri="{D42A27DB-BD31-4B8C-83A1-F6EECF244321}">
                <p14:modId xmlns:p14="http://schemas.microsoft.com/office/powerpoint/2010/main" val="963232463"/>
              </p:ext>
            </p:extLst>
          </p:nvPr>
        </p:nvGraphicFramePr>
        <p:xfrm>
          <a:off x="609600" y="1752600"/>
          <a:ext cx="4635500" cy="3428999"/>
        </p:xfrm>
        <a:graphic>
          <a:graphicData uri="http://schemas.openxmlformats.org/drawingml/2006/table">
            <a:tbl>
              <a:tblPr>
                <a:tableStyleId>{5C22544A-7EE6-4342-B048-85BDC9FD1C3A}</a:tableStyleId>
              </a:tblPr>
              <a:tblGrid>
                <a:gridCol w="826976"/>
                <a:gridCol w="608350"/>
                <a:gridCol w="979063"/>
                <a:gridCol w="1093129"/>
                <a:gridCol w="1127982"/>
              </a:tblGrid>
              <a:tr h="739589">
                <a:tc>
                  <a:txBody>
                    <a:bodyPr/>
                    <a:lstStyle/>
                    <a:p>
                      <a:pPr algn="ctr"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Sum of Age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Sum of PaymentTier</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of Experience In Current Domain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of Leave Or Not</a:t>
                      </a:r>
                      <a:endParaRPr lang="en-US" sz="1100" b="1"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Bachelors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217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Female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Male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117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12</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1"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117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Masters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Male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6</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1"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r>
              <a:tr h="268941">
                <a:tc>
                  <a:txBody>
                    <a:bodyPr/>
                    <a:lstStyle/>
                    <a:p>
                      <a:pPr algn="ctr"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268</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15</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4</a:t>
                      </a:r>
                      <a:endParaRPr lang="en-IN"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1" name="Chart 10"/>
          <p:cNvGraphicFramePr>
            <a:graphicFrameLocks/>
          </p:cNvGraphicFramePr>
          <p:nvPr>
            <p:extLst>
              <p:ext uri="{D42A27DB-BD31-4B8C-83A1-F6EECF244321}">
                <p14:modId xmlns:p14="http://schemas.microsoft.com/office/powerpoint/2010/main" val="699071163"/>
              </p:ext>
            </p:extLst>
          </p:nvPr>
        </p:nvGraphicFramePr>
        <p:xfrm>
          <a:off x="5943600" y="1752599"/>
          <a:ext cx="4724400" cy="34290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3048000" y="1305342"/>
            <a:ext cx="6096000" cy="4247317"/>
          </a:xfrm>
          <a:prstGeom prst="rect">
            <a:avLst/>
          </a:prstGeom>
        </p:spPr>
        <p:txBody>
          <a:bodyPr>
            <a:spAutoFit/>
          </a:bodyPr>
          <a:lstStyle/>
          <a:p>
            <a:r>
              <a:rPr lang="en-US" dirty="0">
                <a:solidFill>
                  <a:srgbClr val="001D35"/>
                </a:solidFill>
                <a:latin typeface="Google Sans"/>
              </a:rPr>
              <a:t>A conclusion is the final part of a project and summarizes the main points, ideas, and findings. A good conclusion should:</a:t>
            </a:r>
          </a:p>
          <a:p>
            <a:pPr>
              <a:buFont typeface="Arial" panose="020B0604020202020204" pitchFamily="34" charset="0"/>
              <a:buChar char="•"/>
            </a:pPr>
            <a:r>
              <a:rPr lang="en-US" dirty="0">
                <a:solidFill>
                  <a:srgbClr val="001D35"/>
                </a:solidFill>
                <a:latin typeface="Google Sans"/>
              </a:rPr>
              <a:t>Restate the thesis: Remind the reader of the main idea of the project</a:t>
            </a:r>
          </a:p>
          <a:p>
            <a:pPr>
              <a:buFont typeface="Arial" panose="020B0604020202020204" pitchFamily="34" charset="0"/>
              <a:buChar char="•"/>
            </a:pPr>
            <a:r>
              <a:rPr lang="en-US" dirty="0">
                <a:solidFill>
                  <a:srgbClr val="001D35"/>
                </a:solidFill>
                <a:latin typeface="Google Sans"/>
              </a:rPr>
              <a:t>Summarize the main points: Reiterate the key supporting ideas and arguments</a:t>
            </a:r>
          </a:p>
          <a:p>
            <a:pPr>
              <a:buFont typeface="Arial" panose="020B0604020202020204" pitchFamily="34" charset="0"/>
              <a:buChar char="•"/>
            </a:pPr>
            <a:r>
              <a:rPr lang="en-US" dirty="0">
                <a:solidFill>
                  <a:srgbClr val="001D35"/>
                </a:solidFill>
                <a:latin typeface="Google Sans"/>
              </a:rPr>
              <a:t>Connect the main points: Explain the significance or results of the main points</a:t>
            </a:r>
          </a:p>
          <a:p>
            <a:pPr>
              <a:buFont typeface="Arial" panose="020B0604020202020204" pitchFamily="34" charset="0"/>
              <a:buChar char="•"/>
            </a:pPr>
            <a:r>
              <a:rPr lang="en-US" dirty="0">
                <a:solidFill>
                  <a:srgbClr val="001D35"/>
                </a:solidFill>
                <a:latin typeface="Google Sans"/>
              </a:rPr>
              <a:t>Provide a final impression: Offer your final thoughts on the central idea</a:t>
            </a:r>
          </a:p>
          <a:p>
            <a:pPr>
              <a:buFont typeface="Arial" panose="020B0604020202020204" pitchFamily="34" charset="0"/>
              <a:buChar char="•"/>
            </a:pPr>
            <a:r>
              <a:rPr lang="en-US" dirty="0">
                <a:solidFill>
                  <a:srgbClr val="001D35"/>
                </a:solidFill>
                <a:latin typeface="Google Sans"/>
              </a:rPr>
              <a:t>Connect to the introduction: Remind the reader of the introductory statements to make the project feel complete</a:t>
            </a:r>
          </a:p>
          <a:p>
            <a:pPr>
              <a:buFont typeface="Arial" panose="020B0604020202020204" pitchFamily="34" charset="0"/>
              <a:buChar char="•"/>
            </a:pPr>
            <a:r>
              <a:rPr lang="en-US" dirty="0">
                <a:solidFill>
                  <a:srgbClr val="001D35"/>
                </a:solidFill>
                <a:latin typeface="Google Sans"/>
              </a:rPr>
              <a:t>Provide points to think about: Give the reader some things to consider</a:t>
            </a:r>
            <a:endParaRPr lang="en-US" b="0" i="0" dirty="0">
              <a:solidFill>
                <a:srgbClr val="001D35"/>
              </a:solidFill>
              <a:effectLst/>
              <a:latin typeface="Google Sans"/>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8476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r>
              <a:rPr lang="en-US" sz="3600" dirty="0"/>
              <a:t>Create a bar chart in Excel to visualize the distribution of employee ages. Select the Age and then Employee Count Column from the Pivot table Field. Select the Entire Pivot table and Go to Insert tab &gt; Recommended Charts or you can select any chart you want. Then Insert Chart dialogue box will open.</a:t>
            </a:r>
            <a:endParaRPr sz="36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838694" y="478798"/>
            <a:ext cx="8593228" cy="769441"/>
          </a:xfrm>
          <a:prstGeom prst="rect">
            <a:avLst/>
          </a:prstGeom>
          <a:noFill/>
        </p:spPr>
        <p:txBody>
          <a:bodyPr wrap="square" rtlCol="0">
            <a:spAutoFit/>
          </a:bodyPr>
          <a:lstStyle/>
          <a:p>
            <a:r>
              <a:rPr lang="en-US" sz="4400" dirty="0" smtClean="0"/>
              <a: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442913" y="1518147"/>
            <a:ext cx="8229600" cy="4524315"/>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Based on the image, it is difficult to determine the exact problem statement. However, it appears to be an exercise in data analysis using a PivotTable in </a:t>
            </a:r>
            <a:r>
              <a:rPr lang="en-IN" sz="2400" dirty="0" smtClean="0">
                <a:latin typeface="Times New Roman" panose="02020603050405020304" pitchFamily="18" charset="0"/>
                <a:cs typeface="Times New Roman" panose="02020603050405020304" pitchFamily="18" charset="0"/>
              </a:rPr>
              <a:t>Excel. Possible </a:t>
            </a:r>
            <a:r>
              <a:rPr lang="en-IN" sz="2400" dirty="0">
                <a:latin typeface="Times New Roman" panose="02020603050405020304" pitchFamily="18" charset="0"/>
                <a:cs typeface="Times New Roman" panose="02020603050405020304" pitchFamily="18" charset="0"/>
              </a:rPr>
              <a:t>problem statements could </a:t>
            </a:r>
            <a:r>
              <a:rPr lang="en-IN" sz="2400" dirty="0" smtClean="0">
                <a:latin typeface="Times New Roman" panose="02020603050405020304" pitchFamily="18" charset="0"/>
                <a:cs typeface="Times New Roman" panose="02020603050405020304" pitchFamily="18" charset="0"/>
              </a:rPr>
              <a:t>be Analysing </a:t>
            </a:r>
            <a:r>
              <a:rPr lang="en-IN" sz="2400" dirty="0">
                <a:latin typeface="Times New Roman" panose="02020603050405020304" pitchFamily="18" charset="0"/>
                <a:cs typeface="Times New Roman" panose="02020603050405020304" pitchFamily="18" charset="0"/>
              </a:rPr>
              <a:t>the relationship between education level, gender, payment tier, and experience in the current </a:t>
            </a:r>
            <a:r>
              <a:rPr lang="en-IN" sz="2400" dirty="0" smtClean="0">
                <a:latin typeface="Times New Roman" panose="02020603050405020304" pitchFamily="18" charset="0"/>
                <a:cs typeface="Times New Roman" panose="02020603050405020304" pitchFamily="18" charset="0"/>
              </a:rPr>
              <a:t>domain. Investigating </a:t>
            </a:r>
            <a:r>
              <a:rPr lang="en-IN" sz="2400" dirty="0">
                <a:latin typeface="Times New Roman" panose="02020603050405020304" pitchFamily="18" charset="0"/>
                <a:cs typeface="Times New Roman" panose="02020603050405020304" pitchFamily="18" charset="0"/>
              </a:rPr>
              <a:t>the impact of education and gender on the likelihood of leaving the </a:t>
            </a:r>
            <a:r>
              <a:rPr lang="en-IN" sz="2400" dirty="0" smtClean="0">
                <a:latin typeface="Times New Roman" panose="02020603050405020304" pitchFamily="18" charset="0"/>
                <a:cs typeface="Times New Roman" panose="02020603050405020304" pitchFamily="18" charset="0"/>
              </a:rPr>
              <a:t>company. Creating </a:t>
            </a:r>
            <a:r>
              <a:rPr lang="en-IN" sz="2400" dirty="0">
                <a:latin typeface="Times New Roman" panose="02020603050405020304" pitchFamily="18" charset="0"/>
                <a:cs typeface="Times New Roman" panose="02020603050405020304" pitchFamily="18" charset="0"/>
              </a:rPr>
              <a:t>a visualization, such as the bar chart in the image, to summarize the </a:t>
            </a:r>
            <a:r>
              <a:rPr lang="en-IN" sz="2400" dirty="0" smtClean="0">
                <a:latin typeface="Times New Roman" panose="02020603050405020304" pitchFamily="18" charset="0"/>
                <a:cs typeface="Times New Roman" panose="02020603050405020304" pitchFamily="18" charset="0"/>
              </a:rPr>
              <a:t>data. Calculating </a:t>
            </a:r>
            <a:r>
              <a:rPr lang="en-IN" sz="2400" dirty="0">
                <a:latin typeface="Times New Roman" panose="02020603050405020304" pitchFamily="18" charset="0"/>
                <a:cs typeface="Times New Roman" panose="02020603050405020304" pitchFamily="18" charset="0"/>
              </a:rPr>
              <a:t>summary statistics, such as sums and averages, for different demographic </a:t>
            </a:r>
            <a:r>
              <a:rPr lang="en-IN" sz="2400" dirty="0" smtClean="0">
                <a:latin typeface="Times New Roman" panose="02020603050405020304" pitchFamily="18" charset="0"/>
                <a:cs typeface="Times New Roman" panose="02020603050405020304" pitchFamily="18" charset="0"/>
              </a:rPr>
              <a:t>groups. To </a:t>
            </a:r>
            <a:r>
              <a:rPr lang="en-IN" sz="2400" dirty="0">
                <a:latin typeface="Times New Roman" panose="02020603050405020304" pitchFamily="18" charset="0"/>
                <a:cs typeface="Times New Roman" panose="02020603050405020304" pitchFamily="18" charset="0"/>
              </a:rPr>
              <a:t>understand the exact problem statement, we would need more information, such </a:t>
            </a:r>
            <a:r>
              <a:rPr lang="en-IN" sz="2400" dirty="0" smtClean="0">
                <a:latin typeface="Times New Roman" panose="02020603050405020304" pitchFamily="18" charset="0"/>
                <a:cs typeface="Times New Roman" panose="02020603050405020304" pitchFamily="18" charset="0"/>
              </a:rPr>
              <a:t>as The </a:t>
            </a:r>
            <a:r>
              <a:rPr lang="en-IN" sz="2400" dirty="0">
                <a:latin typeface="Times New Roman" panose="02020603050405020304" pitchFamily="18" charset="0"/>
                <a:cs typeface="Times New Roman" panose="02020603050405020304" pitchFamily="18" charset="0"/>
              </a:rPr>
              <a:t>title of the worksheet or the </a:t>
            </a:r>
            <a:r>
              <a:rPr lang="en-IN" sz="2400" dirty="0" smtClean="0">
                <a:latin typeface="Times New Roman" panose="02020603050405020304" pitchFamily="18" charset="0"/>
                <a:cs typeface="Times New Roman" panose="02020603050405020304" pitchFamily="18" charset="0"/>
              </a:rPr>
              <a:t>assignment. Any </a:t>
            </a:r>
            <a:r>
              <a:rPr lang="en-IN" sz="2400" dirty="0">
                <a:latin typeface="Times New Roman" panose="02020603050405020304" pitchFamily="18" charset="0"/>
                <a:cs typeface="Times New Roman" panose="02020603050405020304" pitchFamily="18" charset="0"/>
              </a:rPr>
              <a:t>accompanying instructions or 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533400" y="2362200"/>
            <a:ext cx="7924800" cy="1938992"/>
          </a:xfrm>
          <a:prstGeom prst="rect">
            <a:avLst/>
          </a:prstGeom>
          <a:noFill/>
        </p:spPr>
        <p:txBody>
          <a:bodyPr wrap="square" rtlCol="0">
            <a:spAutoFit/>
          </a:bodyPr>
          <a:lstStyle/>
          <a:p>
            <a:pPr algn="ctr">
              <a:buFont typeface="Arial" panose="020B0604020202020204" pitchFamily="34" charset="0"/>
              <a:buChar char="•"/>
            </a:pPr>
            <a:r>
              <a:rPr lang="en-US" sz="2400" dirty="0"/>
              <a:t>A pro</a:t>
            </a:r>
            <a:r>
              <a:rPr lang="en-US" sz="2400" b="1" dirty="0"/>
              <a:t>ject overview is a document that summarizes a project's </a:t>
            </a:r>
            <a:r>
              <a:rPr lang="en-US" sz="2400" dirty="0"/>
              <a:t>key details in a concise, easy-to-understand way. It's a central hub for a project team, providing a comprehensive view of the project and helping everyone understand its context.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200400" y="-6824"/>
            <a:ext cx="5014595" cy="6849311"/>
          </a:xfrm>
          <a:prstGeom prst="rect">
            <a:avLst/>
          </a:prstGeom>
        </p:spPr>
        <p:txBody>
          <a:bodyPr vert="horz" wrap="square" lIns="0" tIns="16510" rIns="0" bIns="0" rtlCol="0">
            <a:spAutoFit/>
          </a:bodyPr>
          <a:lstStyle/>
          <a:p>
            <a:pPr marL="0" marR="0" lvl="0" indent="0" algn="ctr" defTabSz="914400" rtl="0" eaLnBrk="1" fontAlgn="auto" latinLnBrk="0" hangingPunct="1">
              <a:lnSpc>
                <a:spcPct val="100000"/>
              </a:lnSpc>
              <a:spcBef>
                <a:spcPts val="0"/>
              </a:spcBef>
              <a:spcAft>
                <a:spcPts val="0"/>
              </a:spcAft>
              <a:buClrTx/>
              <a:buSzTx/>
              <a:buFont typeface="+mj-lt"/>
              <a:buAutoNum type="arabicPeriod"/>
              <a:tabLst/>
              <a:defRPr/>
            </a:pPr>
            <a:r>
              <a:rPr lang="en-US" sz="2800" b="0" kern="1200" dirty="0">
                <a:solidFill>
                  <a:srgbClr val="0D0D0D"/>
                </a:solidFill>
                <a:latin typeface="Times New Roman" panose="02020603050405020304" pitchFamily="18" charset="0"/>
                <a:ea typeface="+mn-ea"/>
                <a:cs typeface="Times New Roman" panose="02020603050405020304" pitchFamily="18" charset="0"/>
              </a:rPr>
              <a:t>End Users</a:t>
            </a:r>
            <a:br>
              <a:rPr lang="en-US" sz="2800" b="0" kern="1200" dirty="0">
                <a:solidFill>
                  <a:srgbClr val="0D0D0D"/>
                </a:solidFill>
                <a:latin typeface="Times New Roman" panose="02020603050405020304" pitchFamily="18" charset="0"/>
                <a:ea typeface="+mn-ea"/>
                <a:cs typeface="Times New Roman" panose="02020603050405020304" pitchFamily="18" charset="0"/>
              </a:rPr>
            </a:br>
            <a:r>
              <a:rPr lang="en-US" sz="3200" b="0" dirty="0" smtClean="0"/>
              <a:t/>
            </a:r>
            <a:br>
              <a:rPr lang="en-US" sz="3200" b="0" dirty="0" smtClean="0"/>
            </a:br>
            <a:r>
              <a:rPr lang="en-US" sz="3200" b="0" dirty="0" smtClean="0"/>
              <a:t/>
            </a:r>
            <a:br>
              <a:rPr lang="en-US" sz="3200" b="0" dirty="0" smtClean="0"/>
            </a:br>
            <a:r>
              <a:rPr lang="en-US" sz="3200" b="0" dirty="0" smtClean="0"/>
              <a:t>Ultimately, an end user is a person who will use a good or service. End users are consumers. They do not produce, sell, support, or maintain the product. These people often do not have the same technical understanding as the product’s designers and developers.</a:t>
            </a:r>
            <a:r>
              <a:rPr sz="3200" spc="5" dirty="0" smtClean="0"/>
              <a:t>?</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551837"/>
            <a:ext cx="6096000" cy="1754326"/>
          </a:xfrm>
          <a:prstGeom prst="rect">
            <a:avLst/>
          </a:prstGeom>
        </p:spPr>
        <p:txBody>
          <a:bodyPr>
            <a:spAutoFit/>
          </a:bodyPr>
          <a:lstStyle/>
          <a:p>
            <a:r>
              <a:rPr lang="en-US" dirty="0">
                <a:solidFill>
                  <a:srgbClr val="1F1F1F"/>
                </a:solidFill>
                <a:latin typeface="Google Sans"/>
              </a:rPr>
              <a:t>A value proposition is </a:t>
            </a:r>
            <a:r>
              <a:rPr lang="en-US" dirty="0">
                <a:solidFill>
                  <a:srgbClr val="040C28"/>
                </a:solidFill>
                <a:latin typeface="Google Sans"/>
              </a:rPr>
              <a:t>a short statement that communicates why buyers should choose your products or services</a:t>
            </a:r>
            <a:r>
              <a:rPr lang="en-US" dirty="0">
                <a:solidFill>
                  <a:srgbClr val="1F1F1F"/>
                </a:solidFill>
                <a:latin typeface="Google Sans"/>
              </a:rPr>
              <a:t>. It's more than just a product or service description — it's the specific solution that your business provides and the promise of value that a customer can expect you to deliver.</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457201" y="1828800"/>
            <a:ext cx="9525000" cy="3200400"/>
          </a:xfrm>
        </p:spPr>
        <p:txBody>
          <a:bodyPr/>
          <a:lstStyle/>
          <a:p>
            <a:pPr fontAlgn="ctr"/>
            <a:r>
              <a:rPr lang="en-US" sz="2400" b="0" dirty="0"/>
              <a:t>A dataset description typically includes the following information: </a:t>
            </a:r>
            <a:br>
              <a:rPr lang="en-US" sz="2400" b="0" dirty="0"/>
            </a:br>
            <a:r>
              <a:rPr lang="en-US" sz="2400" b="0" dirty="0"/>
              <a:t> </a:t>
            </a:r>
            <a:br>
              <a:rPr lang="en-US" sz="2400" b="0" dirty="0"/>
            </a:br>
            <a:r>
              <a:rPr lang="en-US" sz="2400" b="0" dirty="0"/>
              <a:t>Identifier: A number or handle that uniquely identifies the dataset </a:t>
            </a:r>
            <a:br>
              <a:rPr lang="en-US" sz="2400" b="0" dirty="0"/>
            </a:br>
            <a:r>
              <a:rPr lang="en-US" sz="2400" b="0" dirty="0"/>
              <a:t> </a:t>
            </a:r>
            <a:br>
              <a:rPr lang="en-US" sz="2400" b="0" dirty="0"/>
            </a:br>
            <a:r>
              <a:rPr lang="en-US" sz="2400" b="0" dirty="0"/>
              <a:t>Creator: The name of the person who created the dataset </a:t>
            </a:r>
            <a:br>
              <a:rPr lang="en-US" sz="2400" b="0" dirty="0"/>
            </a:br>
            <a:r>
              <a:rPr lang="en-US" sz="2400" b="0" dirty="0"/>
              <a:t> </a:t>
            </a:r>
            <a:br>
              <a:rPr lang="en-US" sz="2400" b="0" dirty="0"/>
            </a:br>
            <a:r>
              <a:rPr lang="en-US" sz="2400" b="0" dirty="0"/>
              <a:t>Title: A name that describes what the data represents </a:t>
            </a:r>
            <a:br>
              <a:rPr lang="en-US" sz="2400" b="0" dirty="0"/>
            </a:br>
            <a:r>
              <a:rPr lang="en-US" sz="2400" b="0" dirty="0"/>
              <a:t> </a:t>
            </a:r>
          </a:p>
        </p:txBody>
      </p:sp>
      <p:sp>
        <p:nvSpPr>
          <p:cNvPr id="3" name="Rectangle 1"/>
          <p:cNvSpPr>
            <a:spLocks noChangeArrowheads="1"/>
          </p:cNvSpPr>
          <p:nvPr/>
        </p:nvSpPr>
        <p:spPr bwMode="auto">
          <a:xfrm>
            <a:off x="0" y="-273910"/>
            <a:ext cx="65" cy="547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287566"/>
            <a:ext cx="2466975" cy="3419475"/>
          </a:xfrm>
          <a:prstGeom prst="rect">
            <a:avLst/>
          </a:prstGeom>
        </p:spPr>
      </p:pic>
      <p:sp>
        <p:nvSpPr>
          <p:cNvPr id="7" name="object 7"/>
          <p:cNvSpPr txBox="1">
            <a:spLocks noGrp="1"/>
          </p:cNvSpPr>
          <p:nvPr>
            <p:ph type="title"/>
          </p:nvPr>
        </p:nvSpPr>
        <p:spPr>
          <a:xfrm>
            <a:off x="1639252" y="-10649"/>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3416320"/>
          </a:xfrm>
          <a:prstGeom prst="rect">
            <a:avLst/>
          </a:prstGeom>
          <a:noFill/>
        </p:spPr>
        <p:txBody>
          <a:bodyPr wrap="square" rtlCol="0">
            <a:spAutoFit/>
          </a:bodyPr>
          <a:lstStyle/>
          <a:p>
            <a:pPr fontAlgn="ctr"/>
            <a:r>
              <a:rPr lang="en-US" dirty="0"/>
              <a:t>The "wow" in a solution can refer to a wow moment, which is when a user realizes the value of a product or service and becomes a loyal customer. It can also refer to "wowing" customers, which is when a company exceeds customer expectations and creates a positive impression. Here are some ways to "wow" customers: </a:t>
            </a:r>
          </a:p>
          <a:p>
            <a:r>
              <a:rPr lang="en-US" dirty="0"/>
              <a:t> </a:t>
            </a:r>
          </a:p>
          <a:p>
            <a:pPr fontAlgn="ctr"/>
            <a:r>
              <a:rPr lang="en-US" dirty="0"/>
              <a:t>Make the experience fun: Make the experience fulfilling and memorable. </a:t>
            </a:r>
          </a:p>
          <a:p>
            <a:r>
              <a:rPr lang="en-US" dirty="0"/>
              <a:t> </a:t>
            </a:r>
          </a:p>
          <a:p>
            <a:pPr fontAlgn="ctr"/>
            <a:r>
              <a:rPr lang="en-US" dirty="0"/>
              <a:t>Deliver on promises: Always deliver on what you promise. </a:t>
            </a:r>
          </a:p>
          <a:p>
            <a:r>
              <a:rPr lang="en-US" dirty="0"/>
              <a:t> </a:t>
            </a:r>
          </a:p>
          <a:p>
            <a:pPr fontAlgn="ctr"/>
            <a:r>
              <a:rPr lang="en-US" dirty="0"/>
              <a:t>Go above and beyond: Treat customers like people and go beyond their expectations. </a:t>
            </a:r>
          </a:p>
          <a:p>
            <a:r>
              <a:rPr lang="en-US" dirty="0"/>
              <a:t> </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398</Words>
  <Application>Microsoft Office PowerPoint</Application>
  <PresentationFormat>Widescreen</PresentationFormat>
  <Paragraphs>115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End Users   Ultimately, an end user is a person who will use a good or service. End users are consumers. They do not produce, sell, support, or maintain the product. These people often do not have the same technical understanding as the product’s designers and developers.?</vt:lpstr>
      <vt:lpstr>OUR SOLUTION AND ITS VALUE PROPOSITION</vt:lpstr>
      <vt:lpstr>A dataset description typically includes the following information:    Identifier: A number or handle that uniquely identifies the dataset    Creator: The name of the person who created the dataset    Title: A name that describes what the data represents   </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HEMS</cp:lastModifiedBy>
  <cp:revision>23</cp:revision>
  <dcterms:created xsi:type="dcterms:W3CDTF">2024-03-29T15:07:22Z</dcterms:created>
  <dcterms:modified xsi:type="dcterms:W3CDTF">2024-09-07T09:27:34Z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