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8" d="100"/>
          <a:sy n="58" d="100"/>
        </p:scale>
        <p:origin x="964"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66949" y="2067305"/>
            <a:ext cx="5800851" cy="518160"/>
          </a:xfrm>
          <a:prstGeom prst="rect">
            <a:avLst/>
          </a:prstGeom>
        </p:spPr>
        <p:txBody>
          <a:bodyPr vert="horz" wrap="square" lIns="0" tIns="16510" rIns="0" bIns="0" rtlCol="0">
            <a:spAutoFit/>
          </a:bodyPr>
          <a:lstStyle/>
          <a:p>
            <a:pPr marL="3213735">
              <a:lnSpc>
                <a:spcPct val="100000"/>
              </a:lnSpc>
              <a:spcBef>
                <a:spcPts val="130"/>
              </a:spcBef>
            </a:pPr>
            <a:r>
              <a:rPr lang="en-GB" spc="15" dirty="0" err="1"/>
              <a:t>m.princy</a:t>
            </a:r>
            <a:endParaRPr spc="15" dirty="0"/>
          </a:p>
        </p:txBody>
      </p:sp>
      <p:sp>
        <p:nvSpPr>
          <p:cNvPr id="8" name="object 8"/>
          <p:cNvSpPr txBox="1"/>
          <p:nvPr/>
        </p:nvSpPr>
        <p:spPr>
          <a:xfrm>
            <a:off x="4953000" y="2821622"/>
            <a:ext cx="5486400" cy="1515800"/>
          </a:xfrm>
          <a:prstGeom prst="rect">
            <a:avLst/>
          </a:prstGeom>
        </p:spPr>
        <p:txBody>
          <a:bodyPr vert="horz" wrap="square" lIns="0" tIns="12700" rIns="0" bIns="0" rtlCol="0">
            <a:spAutoFit/>
          </a:bodyPr>
          <a:lstStyle/>
          <a:p>
            <a:pPr marL="12700">
              <a:lnSpc>
                <a:spcPct val="100000"/>
              </a:lnSpc>
              <a:spcBef>
                <a:spcPts val="100"/>
              </a:spcBef>
            </a:pPr>
            <a:r>
              <a:rPr lang="en-GB" sz="2400" b="1" spc="-5" dirty="0">
                <a:solidFill>
                  <a:srgbClr val="2D936B"/>
                </a:solidFill>
                <a:latin typeface="Trebuchet MS"/>
                <a:cs typeface="Trebuchet MS"/>
              </a:rPr>
              <a:t>Reg no:950021104038</a:t>
            </a:r>
          </a:p>
          <a:p>
            <a:pPr marL="12700">
              <a:lnSpc>
                <a:spcPct val="100000"/>
              </a:lnSpc>
              <a:spcBef>
                <a:spcPts val="100"/>
              </a:spcBef>
            </a:pPr>
            <a:r>
              <a:rPr lang="en-GB" sz="2400" b="1" spc="-5" dirty="0" err="1">
                <a:solidFill>
                  <a:srgbClr val="2D936B"/>
                </a:solidFill>
                <a:latin typeface="Trebuchet MS"/>
                <a:cs typeface="Trebuchet MS"/>
              </a:rPr>
              <a:t>Dept:cse</a:t>
            </a:r>
            <a:endParaRPr lang="en-GB" sz="2400" b="1" spc="-5" dirty="0">
              <a:solidFill>
                <a:srgbClr val="2D936B"/>
              </a:solidFill>
              <a:latin typeface="Trebuchet MS"/>
              <a:cs typeface="Trebuchet MS"/>
            </a:endParaRPr>
          </a:p>
          <a:p>
            <a:pPr marL="12700">
              <a:lnSpc>
                <a:spcPct val="100000"/>
              </a:lnSpc>
              <a:spcBef>
                <a:spcPts val="100"/>
              </a:spcBef>
            </a:pPr>
            <a:r>
              <a:rPr lang="en-GB" sz="2400" b="1" spc="-5" dirty="0" err="1">
                <a:solidFill>
                  <a:srgbClr val="2D936B"/>
                </a:solidFill>
                <a:latin typeface="Trebuchet MS"/>
                <a:cs typeface="Trebuchet MS"/>
              </a:rPr>
              <a:t>College:anna</a:t>
            </a:r>
            <a:r>
              <a:rPr lang="en-GB" sz="2400" b="1" spc="-5" dirty="0">
                <a:solidFill>
                  <a:srgbClr val="2D936B"/>
                </a:solidFill>
                <a:latin typeface="Trebuchet MS"/>
                <a:cs typeface="Trebuchet MS"/>
              </a:rPr>
              <a:t> university regional campus </a:t>
            </a:r>
            <a:r>
              <a:rPr lang="en-GB" sz="2400" b="1" spc="-5" dirty="0" err="1">
                <a:solidFill>
                  <a:srgbClr val="2D936B"/>
                </a:solidFill>
                <a:latin typeface="Trebuchet MS"/>
                <a:cs typeface="Trebuchet MS"/>
              </a:rPr>
              <a:t>tirunelveli</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1" name="TextBox 10">
            <a:extLst>
              <a:ext uri="{FF2B5EF4-FFF2-40B4-BE49-F238E27FC236}">
                <a16:creationId xmlns:a16="http://schemas.microsoft.com/office/drawing/2014/main" id="{40C1EBDB-DC90-03DE-3292-9E14008A276B}"/>
              </a:ext>
            </a:extLst>
          </p:cNvPr>
          <p:cNvSpPr txBox="1"/>
          <p:nvPr/>
        </p:nvSpPr>
        <p:spPr>
          <a:xfrm>
            <a:off x="2286000" y="2531376"/>
            <a:ext cx="6103344" cy="1569660"/>
          </a:xfrm>
          <a:prstGeom prst="rect">
            <a:avLst/>
          </a:prstGeom>
          <a:noFill/>
        </p:spPr>
        <p:txBody>
          <a:bodyPr wrap="square">
            <a:spAutoFit/>
          </a:bodyPr>
          <a:lstStyle/>
          <a:p>
            <a:pPr algn="l">
              <a:buFont typeface="Arial" panose="020B0604020202020204" pitchFamily="34" charset="0"/>
              <a:buChar char="•"/>
            </a:pPr>
            <a:r>
              <a:rPr lang="en-GB" sz="3200" b="0" i="0" dirty="0">
                <a:solidFill>
                  <a:srgbClr val="0D0D0D"/>
                </a:solidFill>
                <a:effectLst/>
              </a:rPr>
              <a:t>Performance metrics</a:t>
            </a:r>
          </a:p>
          <a:p>
            <a:pPr algn="l">
              <a:buFont typeface="Arial" panose="020B0604020202020204" pitchFamily="34" charset="0"/>
              <a:buChar char="•"/>
            </a:pPr>
            <a:r>
              <a:rPr lang="en-GB" sz="3200" b="0" i="0" dirty="0">
                <a:solidFill>
                  <a:srgbClr val="0D0D0D"/>
                </a:solidFill>
                <a:effectLst/>
              </a:rPr>
              <a:t>Accuracy</a:t>
            </a:r>
          </a:p>
          <a:p>
            <a:pPr algn="l">
              <a:buFont typeface="Arial" panose="020B0604020202020204" pitchFamily="34" charset="0"/>
              <a:buChar char="•"/>
            </a:pPr>
            <a:r>
              <a:rPr lang="en-GB" sz="3200" b="0" i="0" dirty="0">
                <a:solidFill>
                  <a:srgbClr val="0D0D0D"/>
                </a:solidFill>
                <a:effectLst/>
              </a:rPr>
              <a:t>Visual representation of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133601" y="829627"/>
            <a:ext cx="4495800" cy="1001556"/>
          </a:xfrm>
          <a:prstGeom prst="rect">
            <a:avLst/>
          </a:prstGeom>
        </p:spPr>
        <p:txBody>
          <a:bodyPr vert="horz" wrap="square" lIns="0" tIns="16510" rIns="0" bIns="0" rtlCol="0">
            <a:spAutoFit/>
          </a:bodyPr>
          <a:lstStyle/>
          <a:p>
            <a:pPr marL="12700">
              <a:lnSpc>
                <a:spcPct val="100000"/>
              </a:lnSpc>
              <a:spcBef>
                <a:spcPts val="130"/>
              </a:spcBef>
            </a:pPr>
            <a:r>
              <a:rPr lang="en-GB" sz="3200" spc="5" dirty="0">
                <a:latin typeface="Algerian" panose="04020705040A02060702" pitchFamily="82" charset="0"/>
              </a:rPr>
              <a:t>Digit to image generation</a:t>
            </a:r>
            <a:endParaRPr sz="3200" dirty="0">
              <a:latin typeface="Algerian" panose="04020705040A02060702" pitchFamily="8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Rectangle 1">
            <a:extLst>
              <a:ext uri="{FF2B5EF4-FFF2-40B4-BE49-F238E27FC236}">
                <a16:creationId xmlns:a16="http://schemas.microsoft.com/office/drawing/2014/main" id="{E1A5C449-6E10-1372-5A18-2A0970FE0B27}"/>
              </a:ext>
            </a:extLst>
          </p:cNvPr>
          <p:cNvSpPr>
            <a:spLocks noChangeArrowheads="1"/>
          </p:cNvSpPr>
          <p:nvPr/>
        </p:nvSpPr>
        <p:spPr bwMode="auto">
          <a:xfrm>
            <a:off x="0" y="-1919109"/>
            <a:ext cx="933767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lang="en-GB" dirty="0"/>
            </a:br>
            <a:r>
              <a:rPr lang="en-GB" b="0" i="0" dirty="0">
                <a:solidFill>
                  <a:srgbClr val="0D0D0D"/>
                </a:solidFill>
                <a:effectLst/>
                <a:latin typeface="Söhne"/>
              </a:rPr>
              <a:t>Digit to image generation, also known as digit-to-image synthesis or digit-to-image translation, refers to the process of generating realistic images from digital representations of objects, typically in the form of numerical data or discrete symbols. This task often involves using machine learning models, particularly generative models such as Generative Adversarial Networks (GANs) or Variational Autoencoders (VAEs), to learn the mapping between the digital representation (e.g., numerical digits, sketches) and corresponding realistic images.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2">
            <a:extLst>
              <a:ext uri="{FF2B5EF4-FFF2-40B4-BE49-F238E27FC236}">
                <a16:creationId xmlns:a16="http://schemas.microsoft.com/office/drawing/2014/main" id="{DF0279ED-A4D1-98A7-534E-AAFC81388CDB}"/>
              </a:ext>
            </a:extLst>
          </p:cNvPr>
          <p:cNvSpPr>
            <a:spLocks noChangeArrowheads="1"/>
          </p:cNvSpPr>
          <p:nvPr/>
        </p:nvSpPr>
        <p:spPr bwMode="auto">
          <a:xfrm>
            <a:off x="0" y="0"/>
            <a:ext cx="4254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dirty="0"/>
          </a:p>
          <a:p>
            <a:endParaRPr lang="en-GB" dirty="0"/>
          </a:p>
          <a:p>
            <a:endParaRPr lang="en-GB" dirty="0"/>
          </a:p>
          <a:p>
            <a:endParaRPr lang="en-GB" dirty="0"/>
          </a:p>
          <a:p>
            <a:endParaRPr lang="en-GB" dirty="0"/>
          </a:p>
          <a:p>
            <a:r>
              <a:rPr lang="en-GB" dirty="0"/>
              <a:t>      </a:t>
            </a:r>
          </a:p>
          <a:p>
            <a:pPr algn="l">
              <a:buFont typeface="+mj-lt"/>
              <a:buAutoNum type="arabicPeriod"/>
            </a:pPr>
            <a:r>
              <a:rPr lang="en-GB" sz="2800" dirty="0"/>
              <a:t> </a:t>
            </a:r>
            <a:r>
              <a:rPr lang="en-GB" sz="2800" b="0" i="0" dirty="0">
                <a:solidFill>
                  <a:srgbClr val="0D0D0D"/>
                </a:solidFill>
                <a:effectLst/>
                <a:latin typeface="Söhne"/>
              </a:rPr>
              <a:t>Introduction</a:t>
            </a:r>
          </a:p>
          <a:p>
            <a:pPr algn="l">
              <a:buFont typeface="+mj-lt"/>
              <a:buAutoNum type="arabicPeriod"/>
            </a:pPr>
            <a:r>
              <a:rPr lang="en-GB" sz="2800" b="0" i="0" dirty="0">
                <a:solidFill>
                  <a:srgbClr val="0D0D0D"/>
                </a:solidFill>
                <a:effectLst/>
                <a:latin typeface="Söhne"/>
              </a:rPr>
              <a:t>Problem Statement</a:t>
            </a:r>
          </a:p>
          <a:p>
            <a:pPr algn="l">
              <a:buFont typeface="+mj-lt"/>
              <a:buAutoNum type="arabicPeriod"/>
            </a:pPr>
            <a:r>
              <a:rPr lang="en-GB" sz="2800" b="0" i="0" dirty="0">
                <a:solidFill>
                  <a:srgbClr val="0D0D0D"/>
                </a:solidFill>
                <a:effectLst/>
                <a:latin typeface="Söhne"/>
              </a:rPr>
              <a:t>Project Overview</a:t>
            </a:r>
          </a:p>
          <a:p>
            <a:pPr algn="l">
              <a:buFont typeface="+mj-lt"/>
              <a:buAutoNum type="arabicPeriod"/>
            </a:pPr>
            <a:r>
              <a:rPr lang="en-GB" sz="2800" b="0" i="0" dirty="0">
                <a:solidFill>
                  <a:srgbClr val="0D0D0D"/>
                </a:solidFill>
                <a:effectLst/>
                <a:latin typeface="Söhne"/>
              </a:rPr>
              <a:t>End Users</a:t>
            </a:r>
          </a:p>
          <a:p>
            <a:pPr algn="l">
              <a:buFont typeface="+mj-lt"/>
              <a:buAutoNum type="arabicPeriod"/>
            </a:pPr>
            <a:r>
              <a:rPr lang="en-GB" sz="2800" b="0" i="0" dirty="0">
                <a:solidFill>
                  <a:srgbClr val="0D0D0D"/>
                </a:solidFill>
                <a:effectLst/>
                <a:latin typeface="Söhne"/>
              </a:rPr>
              <a:t>Solution and Value Proposition</a:t>
            </a:r>
          </a:p>
          <a:p>
            <a:pPr algn="l">
              <a:buFont typeface="+mj-lt"/>
              <a:buAutoNum type="arabicPeriod"/>
            </a:pPr>
            <a:r>
              <a:rPr lang="en-GB" sz="2800" b="0" i="0" dirty="0">
                <a:solidFill>
                  <a:srgbClr val="0D0D0D"/>
                </a:solidFill>
                <a:effectLst/>
                <a:latin typeface="Söhne"/>
              </a:rPr>
              <a:t>Wow Factor</a:t>
            </a:r>
          </a:p>
          <a:p>
            <a:pPr algn="l">
              <a:buFont typeface="+mj-lt"/>
              <a:buAutoNum type="arabicPeriod"/>
            </a:pPr>
            <a:r>
              <a:rPr lang="en-GB" sz="2800" b="0" i="0" dirty="0">
                <a:solidFill>
                  <a:srgbClr val="0D0D0D"/>
                </a:solidFill>
                <a:effectLst/>
                <a:latin typeface="Söhne"/>
              </a:rPr>
              <a:t>Modelling</a:t>
            </a:r>
          </a:p>
          <a:p>
            <a:pPr algn="l">
              <a:buFont typeface="+mj-lt"/>
              <a:buAutoNum type="arabicPeriod"/>
            </a:pPr>
            <a:r>
              <a:rPr lang="en-GB" sz="2800" b="0" i="0" dirty="0">
                <a:solidFill>
                  <a:srgbClr val="0D0D0D"/>
                </a:solidFill>
                <a:effectLst/>
                <a:latin typeface="Söhne"/>
              </a:rPr>
              <a:t>Results</a:t>
            </a:r>
          </a:p>
          <a:p>
            <a:br>
              <a:rPr lang="en-GB" dirty="0"/>
            </a:br>
            <a:endParaRPr lang="en-GB" dirty="0"/>
          </a:p>
          <a:p>
            <a:endParaRPr lang="en-GB" dirty="0"/>
          </a:p>
          <a:p>
            <a:r>
              <a:rPr lang="en-GB"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429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ABD49653-6748-1D38-C796-16414F0B6760}"/>
              </a:ext>
            </a:extLst>
          </p:cNvPr>
          <p:cNvSpPr txBox="1"/>
          <p:nvPr/>
        </p:nvSpPr>
        <p:spPr>
          <a:xfrm>
            <a:off x="2209800" y="2438400"/>
            <a:ext cx="6103344" cy="3046988"/>
          </a:xfrm>
          <a:prstGeom prst="rect">
            <a:avLst/>
          </a:prstGeom>
          <a:noFill/>
        </p:spPr>
        <p:txBody>
          <a:bodyPr wrap="square">
            <a:spAutoFit/>
          </a:bodyPr>
          <a:lstStyle/>
          <a:p>
            <a:pPr algn="l">
              <a:buFont typeface="Arial" panose="020B0604020202020204" pitchFamily="34" charset="0"/>
              <a:buChar char="•"/>
            </a:pPr>
            <a:r>
              <a:rPr lang="en-GB" sz="3200" b="0" i="0" dirty="0">
                <a:solidFill>
                  <a:srgbClr val="0D0D0D"/>
                </a:solidFill>
                <a:effectLst/>
              </a:rPr>
              <a:t>Define the problem your project aims to address.</a:t>
            </a:r>
          </a:p>
          <a:p>
            <a:pPr algn="l">
              <a:buFont typeface="Arial" panose="020B0604020202020204" pitchFamily="34" charset="0"/>
              <a:buChar char="•"/>
            </a:pPr>
            <a:r>
              <a:rPr lang="en-GB" sz="3200" b="0" i="0" dirty="0">
                <a:solidFill>
                  <a:srgbClr val="0D0D0D"/>
                </a:solidFill>
                <a:effectLst/>
              </a:rPr>
              <a:t>Highlight the challenges or inefficiencies in the current state.</a:t>
            </a:r>
          </a:p>
          <a:p>
            <a:br>
              <a:rPr lang="en-GB" sz="3200" dirty="0"/>
            </a:b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97DDEEEE-4A6F-ED36-0626-B2CE5708176D}"/>
              </a:ext>
            </a:extLst>
          </p:cNvPr>
          <p:cNvSpPr txBox="1"/>
          <p:nvPr/>
        </p:nvSpPr>
        <p:spPr>
          <a:xfrm>
            <a:off x="3051672" y="3114097"/>
            <a:ext cx="6103344" cy="2062103"/>
          </a:xfrm>
          <a:prstGeom prst="rect">
            <a:avLst/>
          </a:prstGeom>
          <a:noFill/>
        </p:spPr>
        <p:txBody>
          <a:bodyPr wrap="square">
            <a:spAutoFit/>
          </a:bodyPr>
          <a:lstStyle/>
          <a:p>
            <a:pPr algn="l">
              <a:buFont typeface="Arial" panose="020B0604020202020204" pitchFamily="34" charset="0"/>
              <a:buChar char="•"/>
            </a:pPr>
            <a:r>
              <a:rPr lang="en-GB" sz="3200" b="0" i="0">
                <a:solidFill>
                  <a:srgbClr val="0D0D0D"/>
                </a:solidFill>
                <a:effectLst/>
              </a:rPr>
              <a:t>Explain the goals and objectives of the project.</a:t>
            </a:r>
          </a:p>
          <a:p>
            <a:pPr algn="l">
              <a:buFont typeface="Arial" panose="020B0604020202020204" pitchFamily="34" charset="0"/>
              <a:buChar char="•"/>
            </a:pPr>
            <a:r>
              <a:rPr lang="en-GB" sz="3200" b="0" i="0" dirty="0">
                <a:solidFill>
                  <a:srgbClr val="0D0D0D"/>
                </a:solidFill>
                <a:effectLst/>
              </a:rPr>
              <a:t>Provide an overview of the approach/methodology.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F442F5A5-3749-4414-F68C-6CDEFB3E1EDF}"/>
              </a:ext>
            </a:extLst>
          </p:cNvPr>
          <p:cNvSpPr txBox="1"/>
          <p:nvPr/>
        </p:nvSpPr>
        <p:spPr>
          <a:xfrm>
            <a:off x="3051672" y="3114097"/>
            <a:ext cx="6103344" cy="2062103"/>
          </a:xfrm>
          <a:prstGeom prst="rect">
            <a:avLst/>
          </a:prstGeom>
          <a:noFill/>
        </p:spPr>
        <p:txBody>
          <a:bodyPr wrap="square">
            <a:spAutoFit/>
          </a:bodyPr>
          <a:lstStyle/>
          <a:p>
            <a:pPr algn="l">
              <a:buFont typeface="Arial" panose="020B0604020202020204" pitchFamily="34" charset="0"/>
              <a:buChar char="•"/>
            </a:pPr>
            <a:r>
              <a:rPr lang="en-GB" sz="3200" b="0" i="0" dirty="0">
                <a:solidFill>
                  <a:srgbClr val="0D0D0D"/>
                </a:solidFill>
                <a:effectLst/>
              </a:rPr>
              <a:t>Identify the target audience or end users of your solution.</a:t>
            </a:r>
          </a:p>
          <a:p>
            <a:pPr algn="l">
              <a:buFont typeface="Arial" panose="020B0604020202020204" pitchFamily="34" charset="0"/>
              <a:buChar char="•"/>
            </a:pPr>
            <a:r>
              <a:rPr lang="en-GB" sz="3200" b="0" i="0" dirty="0">
                <a:solidFill>
                  <a:srgbClr val="0D0D0D"/>
                </a:solidFill>
                <a:effectLst/>
              </a:rPr>
              <a:t>Discuss their needs and pain points.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A569665F-4B8A-07B9-26C3-FFF5A1D0C913}"/>
              </a:ext>
            </a:extLst>
          </p:cNvPr>
          <p:cNvSpPr txBox="1"/>
          <p:nvPr/>
        </p:nvSpPr>
        <p:spPr>
          <a:xfrm>
            <a:off x="3051672" y="2560099"/>
            <a:ext cx="6103344" cy="3600986"/>
          </a:xfrm>
          <a:prstGeom prst="rect">
            <a:avLst/>
          </a:prstGeom>
          <a:noFill/>
        </p:spPr>
        <p:txBody>
          <a:bodyPr wrap="square">
            <a:spAutoFit/>
          </a:bodyPr>
          <a:lstStyle/>
          <a:p>
            <a:pPr algn="l">
              <a:buFont typeface="Arial" panose="020B0604020202020204" pitchFamily="34" charset="0"/>
              <a:buChar char="•"/>
            </a:pPr>
            <a:r>
              <a:rPr lang="en-GB" sz="3200" b="0" i="0" dirty="0">
                <a:solidFill>
                  <a:srgbClr val="0D0D0D"/>
                </a:solidFill>
                <a:effectLst/>
              </a:rPr>
              <a:t>Present your solution and how it addresses the problem statement.</a:t>
            </a:r>
          </a:p>
          <a:p>
            <a:pPr algn="l">
              <a:buFont typeface="Arial" panose="020B0604020202020204" pitchFamily="34" charset="0"/>
              <a:buChar char="•"/>
            </a:pPr>
            <a:r>
              <a:rPr lang="en-GB" sz="3200" b="0" i="0" dirty="0">
                <a:solidFill>
                  <a:srgbClr val="0D0D0D"/>
                </a:solidFill>
                <a:effectLst/>
              </a:rPr>
              <a:t>Outline the key features and functionalities.</a:t>
            </a:r>
          </a:p>
          <a:p>
            <a:pPr algn="l">
              <a:buFont typeface="Arial" panose="020B0604020202020204" pitchFamily="34" charset="0"/>
              <a:buChar char="•"/>
            </a:pPr>
            <a:r>
              <a:rPr lang="en-GB" sz="3200" b="0" i="0" dirty="0">
                <a:solidFill>
                  <a:srgbClr val="0D0D0D"/>
                </a:solidFill>
                <a:effectLst/>
              </a:rPr>
              <a:t>Explain the value proposition for end users.</a:t>
            </a:r>
          </a:p>
          <a:p>
            <a:br>
              <a:rPr lang="en-GB"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9AE8D76F-F19E-9D74-556A-7A3008EE7BAA}"/>
              </a:ext>
            </a:extLst>
          </p:cNvPr>
          <p:cNvSpPr txBox="1"/>
          <p:nvPr/>
        </p:nvSpPr>
        <p:spPr>
          <a:xfrm>
            <a:off x="3523792" y="2819400"/>
            <a:ext cx="6103344" cy="1569660"/>
          </a:xfrm>
          <a:prstGeom prst="rect">
            <a:avLst/>
          </a:prstGeom>
          <a:noFill/>
        </p:spPr>
        <p:txBody>
          <a:bodyPr wrap="square">
            <a:spAutoFit/>
          </a:bodyPr>
          <a:lstStyle/>
          <a:p>
            <a:pPr algn="l">
              <a:buFont typeface="Arial" panose="020B0604020202020204" pitchFamily="34" charset="0"/>
              <a:buChar char="•"/>
            </a:pPr>
            <a:r>
              <a:rPr lang="en-GB" sz="3200" b="0" i="0" dirty="0">
                <a:solidFill>
                  <a:srgbClr val="0D0D0D"/>
                </a:solidFill>
                <a:effectLst/>
              </a:rPr>
              <a:t>Unique aspects of the solution</a:t>
            </a:r>
          </a:p>
          <a:p>
            <a:pPr algn="l">
              <a:buFont typeface="Arial" panose="020B0604020202020204" pitchFamily="34" charset="0"/>
              <a:buChar char="•"/>
            </a:pPr>
            <a:r>
              <a:rPr lang="en-GB" sz="3200" b="0" i="0" dirty="0">
                <a:solidFill>
                  <a:srgbClr val="0D0D0D"/>
                </a:solidFill>
                <a:effectLst/>
              </a:rPr>
              <a:t>Innovative features</a:t>
            </a:r>
          </a:p>
          <a:p>
            <a:pPr algn="l">
              <a:buFont typeface="Arial" panose="020B0604020202020204" pitchFamily="34" charset="0"/>
              <a:buChar char="•"/>
            </a:pPr>
            <a:r>
              <a:rPr lang="en-GB" sz="3200" b="0" i="0" dirty="0">
                <a:solidFill>
                  <a:srgbClr val="0D0D0D"/>
                </a:solidFill>
                <a:effectLst/>
              </a:rPr>
              <a:t>Differentiators from competitors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434E141C-F34B-8314-2EC1-0F4D62636432}"/>
              </a:ext>
            </a:extLst>
          </p:cNvPr>
          <p:cNvSpPr txBox="1"/>
          <p:nvPr/>
        </p:nvSpPr>
        <p:spPr>
          <a:xfrm>
            <a:off x="3051672" y="2975597"/>
            <a:ext cx="6103344" cy="1569660"/>
          </a:xfrm>
          <a:prstGeom prst="rect">
            <a:avLst/>
          </a:prstGeom>
          <a:noFill/>
        </p:spPr>
        <p:txBody>
          <a:bodyPr wrap="square">
            <a:spAutoFit/>
          </a:bodyPr>
          <a:lstStyle/>
          <a:p>
            <a:pPr algn="l">
              <a:buFont typeface="Arial" panose="020B0604020202020204" pitchFamily="34" charset="0"/>
              <a:buChar char="•"/>
            </a:pPr>
            <a:r>
              <a:rPr lang="en-IN" sz="3200" b="0" i="0" dirty="0">
                <a:solidFill>
                  <a:srgbClr val="0D0D0D"/>
                </a:solidFill>
                <a:effectLst/>
              </a:rPr>
              <a:t>Techniques/methodologies used</a:t>
            </a:r>
          </a:p>
          <a:p>
            <a:pPr algn="l">
              <a:buFont typeface="Arial" panose="020B0604020202020204" pitchFamily="34" charset="0"/>
              <a:buChar char="•"/>
            </a:pPr>
            <a:r>
              <a:rPr lang="en-IN" sz="3200" b="0" i="0" dirty="0">
                <a:solidFill>
                  <a:srgbClr val="0D0D0D"/>
                </a:solidFill>
                <a:effectLst/>
              </a:rPr>
              <a:t>Architectural insights</a:t>
            </a:r>
          </a:p>
          <a:p>
            <a:pPr algn="l">
              <a:buFont typeface="Arial" panose="020B0604020202020204" pitchFamily="34" charset="0"/>
              <a:buChar char="•"/>
            </a:pPr>
            <a:r>
              <a:rPr lang="en-IN" sz="3200" b="0" i="0" dirty="0">
                <a:solidFill>
                  <a:srgbClr val="0D0D0D"/>
                </a:solidFill>
                <a:effectLst/>
              </a:rPr>
              <a:t>Model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310</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Söhne</vt:lpstr>
      <vt:lpstr>Trebuchet MS</vt:lpstr>
      <vt:lpstr>Office Theme</vt:lpstr>
      <vt:lpstr>m.princy</vt:lpstr>
      <vt:lpstr>Digit to image generation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m.princy</dc:title>
  <dc:creator>sys</dc:creator>
  <cp:lastModifiedBy>Molija B</cp:lastModifiedBy>
  <cp:revision>1</cp:revision>
  <dcterms:created xsi:type="dcterms:W3CDTF">2024-04-23T14:09:39Z</dcterms:created>
  <dcterms:modified xsi:type="dcterms:W3CDTF">2024-04-23T18:50:29Z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2024-04-23T00:00:00Z</vt:filetime>
  </property>
</Properties>
</file>