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2" r:id="rId4"/>
    <p:sldId id="260" r:id="rId5"/>
    <p:sldId id="261" r:id="rId6"/>
    <p:sldId id="259" r:id="rId7"/>
    <p:sldId id="263" r:id="rId8"/>
    <p:sldId id="268" r:id="rId9"/>
    <p:sldId id="264" r:id="rId10"/>
    <p:sldId id="293" r:id="rId11"/>
    <p:sldId id="265" r:id="rId12"/>
    <p:sldId id="266" r:id="rId13"/>
    <p:sldId id="290" r:id="rId14"/>
    <p:sldId id="291" r:id="rId15"/>
    <p:sldId id="267" r:id="rId16"/>
    <p:sldId id="292" r:id="rId17"/>
    <p:sldId id="270" r:id="rId18"/>
    <p:sldId id="271" r:id="rId19"/>
    <p:sldId id="272" r:id="rId20"/>
    <p:sldId id="273" r:id="rId21"/>
    <p:sldId id="294" r:id="rId22"/>
    <p:sldId id="274" r:id="rId23"/>
    <p:sldId id="295" r:id="rId24"/>
    <p:sldId id="275" r:id="rId25"/>
    <p:sldId id="276" r:id="rId26"/>
    <p:sldId id="277" r:id="rId27"/>
    <p:sldId id="278" r:id="rId28"/>
    <p:sldId id="279" r:id="rId29"/>
    <p:sldId id="296" r:id="rId30"/>
    <p:sldId id="280" r:id="rId31"/>
    <p:sldId id="281" r:id="rId32"/>
    <p:sldId id="282" r:id="rId33"/>
    <p:sldId id="283" r:id="rId34"/>
    <p:sldId id="297" r:id="rId35"/>
    <p:sldId id="284" r:id="rId36"/>
    <p:sldId id="298" r:id="rId37"/>
    <p:sldId id="285" r:id="rId38"/>
    <p:sldId id="286" r:id="rId39"/>
    <p:sldId id="287" r:id="rId40"/>
    <p:sldId id="288" r:id="rId41"/>
    <p:sldId id="299" r:id="rId42"/>
    <p:sldId id="28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447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7E94-84F6-B47F-4A25-3C4702560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E85AF-4B4A-6C55-47CC-918F4E3E3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E30C-80A1-C3D8-48E8-9AE58923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8F5F-35D6-AAD3-6225-BFEC1CA8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6A57-B2F8-A893-0518-05F2D763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2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70EB-38D8-2B8E-8A09-2BC1BD2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1FD44-8E48-9131-E2A1-A854D6E26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F9F81-3649-6E8B-262C-BA331E6D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8229-8B16-F7C2-7337-EBA91485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DB4B-4544-1F3D-A8D1-59D17A62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37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89172-2993-F95C-5D96-AA639FB97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6B87-E66A-F2E5-CFBA-7A35FFA84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441D6-DBA4-37D1-60CE-C2393771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B905-0D5D-04ED-A114-B4DF3580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C3FED-3FA1-3B88-F336-B01BF7D4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28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43AF-80C0-5A8E-B9F5-E1860470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A451-95F8-6F23-8685-0D0408A5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885A-11AB-34F5-BA6A-CC36A5B0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5A66-55B2-76C0-06D8-35C5D8DC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1971-0EFB-A0B8-3118-606E3CA3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21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40A7-D242-9780-0C5E-D32EE5D0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364F3-238A-3E56-88B8-D8FEBF8C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95C9-CFF8-EAC2-25A0-AD59ACE4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16E9-467C-F51A-70B1-EE47A960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2A41-7ED6-2C18-F791-CCD5D4BA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64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3CB-5240-A353-CE7F-469EC20B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23A1-EF2C-48F8-F092-25A6AF519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C602-4810-E167-9613-4F5D7584E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A601-008B-1A46-B441-FA24B34E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ED924-7020-02DD-A898-5E484CAA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4161-625B-3DE1-A0B4-61C6772F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94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CCEA-962E-4FD8-93A4-33DD9E95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2B5C-6255-DFCD-777F-0C529950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99542-9579-04C6-6D83-19CB23999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8F088-A3E9-8F28-8478-FEF155192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85FAE-DD5D-D12E-E010-1D81BA4B5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886F8-5C7E-C0C3-33E3-849B3F7B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39046-9271-7F80-9C3E-9349DF21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A9ECE-0C1C-10A6-8829-1A75A183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3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FB61-32F9-ACDB-A08F-ED680FC4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4537A-D92F-019B-06FD-4AB5D534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BBFD8-8086-ED70-96C1-E7FED3FB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EAC11-597F-AA71-F331-F1AB3517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1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DF4A8-9C89-A55D-7848-14435AC5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50683-612C-1B44-8F2E-E125F84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DA816-151B-CDEF-DA28-813A564E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162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E26B-8AB1-47B7-41A2-7BC9C253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2572-D5F4-E9CA-4DA8-D019E386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01D00-E946-56DD-0481-1622CFA2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9DC0A-50A3-4EA1-A870-9AD2BAF1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61E22-FCDC-DB8D-3000-24281C50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1052B-4AF3-4C91-F92D-1A539465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52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E9A2-238B-8DBE-984F-535189D4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73F11-376A-28D1-3689-2ACDE9EF3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87FD-FF4E-8B1E-35B7-526008DD2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9ADFB-8954-555C-86BA-15E1F5DF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63C65-5759-3E2F-BD44-4EF10944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F7A9-0AC5-F557-FF2B-C1327D3B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EBB0A-96DA-40B0-5CE7-9942B58E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510E-F654-5B42-87F1-F90CC3CBC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1E8B-A394-1475-A0CA-9A1694E5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5662-4E61-486B-B46F-559F2E317BD6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D0D6-BD02-2205-7439-3DD0747ED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3A5A-FF07-278F-1DEB-76AC720B2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19E36-904E-4DA7-8E58-FF754B8D63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13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A6C5-A945-5006-32F6-602DE3B86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Database Strategies In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B636-8D3B-9458-14E1-9A2348442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Scott Sonnleitner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156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9F6D-24D8-C1B1-2B05-630873F9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611"/>
            <a:ext cx="10515600" cy="1325563"/>
          </a:xfrm>
        </p:spPr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8A59B5-48ED-B224-F631-65295C13F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Example: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058D1A-1FBF-3B92-0663-91145445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39" y="2566534"/>
            <a:ext cx="7590522" cy="34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7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2E103D-84FE-B3D0-4969-7A5D34FF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980681-0E4A-01F5-175D-354324B1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Other improvements to data mining through better use of SQL are not applicable to as many cases as their proposal</a:t>
            </a:r>
          </a:p>
          <a:p>
            <a:r>
              <a:rPr lang="en-CA" dirty="0"/>
              <a:t>The particular idea here hasn’t been studied before</a:t>
            </a:r>
          </a:p>
        </p:txBody>
      </p:sp>
    </p:spTree>
    <p:extLst>
      <p:ext uri="{BB962C8B-B14F-4D97-AF65-F5344CB8AC3E}">
        <p14:creationId xmlns:p14="http://schemas.microsoft.com/office/powerpoint/2010/main" val="88006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E196F5-5E69-641C-5AAF-0871CDC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95C633-BB7C-23D6-5119-69F3B0B8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735178" cy="823912"/>
          </a:xfrm>
        </p:spPr>
        <p:txBody>
          <a:bodyPr>
            <a:noAutofit/>
          </a:bodyPr>
          <a:lstStyle/>
          <a:p>
            <a:r>
              <a:rPr lang="en-CA" sz="2800" dirty="0"/>
              <a:t>A new aggregation function to extend SQL: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5B579-389E-8534-2B51-563E8FC86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CA" sz="2400" dirty="0"/>
              <a:t>“horizontal” results, grouped by user-specified attribute:</a:t>
            </a:r>
          </a:p>
          <a:p>
            <a:endParaRPr lang="en-CA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6C5924B-B675-5F6B-90CF-0639AB67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24" y="3429000"/>
            <a:ext cx="9737360" cy="1659304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AB4D7DF-1D53-5214-83BE-D164FC324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77" y="5176837"/>
            <a:ext cx="54102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8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40E0398-F763-6B9E-20EA-98BB7E59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Syntax</a:t>
            </a:r>
          </a:p>
        </p:txBody>
      </p:sp>
      <p:pic>
        <p:nvPicPr>
          <p:cNvPr id="15" name="Content Placeholder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9D4A8A9-9180-05D6-F747-AAE4AF7487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2125" y="4112419"/>
            <a:ext cx="3333750" cy="1504950"/>
          </a:xfrm>
          <a:prstGeom prst="rect">
            <a:avLst/>
          </a:prstGeom>
        </p:spPr>
      </p:pic>
      <p:pic>
        <p:nvPicPr>
          <p:cNvPr id="17" name="Content Placeholder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708001-0B73-9F83-C517-18BE15AF9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10375" y="4864894"/>
            <a:ext cx="3905250" cy="1104900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DF6DB116-5192-A36E-356D-D8C51C511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5417344"/>
            <a:ext cx="3895725" cy="838200"/>
          </a:xfrm>
          <a:prstGeom prst="rect">
            <a:avLst/>
          </a:prstGeom>
        </p:spPr>
      </p:pic>
      <p:pic>
        <p:nvPicPr>
          <p:cNvPr id="18" name="Picture 17" descr="Table&#10;&#10;Description automatically generated">
            <a:extLst>
              <a:ext uri="{FF2B5EF4-FFF2-40B4-BE49-F238E27FC236}">
                <a16:creationId xmlns:a16="http://schemas.microsoft.com/office/drawing/2014/main" id="{9C5F0125-68F1-5222-90F9-D82CD120F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" y="2447131"/>
            <a:ext cx="5943600" cy="1012825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75DF4FA9-2458-0B5C-4BA2-30066EC09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074" y="2447131"/>
            <a:ext cx="3971925" cy="1069902"/>
          </a:xfrm>
          <a:prstGeom prst="rect">
            <a:avLst/>
          </a:prstGeom>
        </p:spPr>
      </p:pic>
      <p:pic>
        <p:nvPicPr>
          <p:cNvPr id="22" name="Graphic 21" descr="Arrow Up with solid fill">
            <a:extLst>
              <a:ext uri="{FF2B5EF4-FFF2-40B4-BE49-F238E27FC236}">
                <a16:creationId xmlns:a16="http://schemas.microsoft.com/office/drawing/2014/main" id="{C392DA75-6E63-7B35-461B-C8771F269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627313" y="3517033"/>
            <a:ext cx="695323" cy="695323"/>
          </a:xfrm>
          <a:prstGeom prst="rect">
            <a:avLst/>
          </a:prstGeom>
        </p:spPr>
      </p:pic>
      <p:pic>
        <p:nvPicPr>
          <p:cNvPr id="23" name="Graphic 22" descr="Arrow Up with solid fill">
            <a:extLst>
              <a:ext uri="{FF2B5EF4-FFF2-40B4-BE49-F238E27FC236}">
                <a16:creationId xmlns:a16="http://schemas.microsoft.com/office/drawing/2014/main" id="{580FC98F-08C6-1049-5B67-6D41575CF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240713" y="3814764"/>
            <a:ext cx="695323" cy="6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FE85-16D6-A30D-215C-14ECC2EF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53685-124E-0B97-1E97-B6EC952E1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Two implementation strategies:</a:t>
            </a:r>
          </a:p>
          <a:p>
            <a:pPr marL="914400" lvl="1" indent="-457200">
              <a:buAutoNum type="arabicParenR"/>
            </a:pPr>
            <a:r>
              <a:rPr lang="en-CA" dirty="0"/>
              <a:t>Relational operations (Select, P</a:t>
            </a:r>
            <a:r>
              <a:rPr lang="en-CA" sz="2400" dirty="0"/>
              <a:t>roject, Join; “SPJ”)</a:t>
            </a:r>
            <a:r>
              <a:rPr lang="en-CA" dirty="0"/>
              <a:t>: </a:t>
            </a:r>
          </a:p>
          <a:p>
            <a:pPr marL="457200" lvl="1" indent="0">
              <a:buNone/>
            </a:pPr>
            <a:r>
              <a:rPr lang="en-CA" dirty="0"/>
              <a:t>	     Create the “usual” tables for each column and then join them</a:t>
            </a:r>
          </a:p>
          <a:p>
            <a:pPr marL="457200" lvl="1" indent="0">
              <a:buNone/>
            </a:pPr>
            <a:r>
              <a:rPr lang="en-CA" dirty="0"/>
              <a:t>2) SQL case construct (the binary table):</a:t>
            </a:r>
          </a:p>
          <a:p>
            <a:pPr marL="457200" lvl="1" indent="0">
              <a:buNone/>
            </a:pPr>
            <a:r>
              <a:rPr lang="en-CA" dirty="0"/>
              <a:t>		An adaptation to return binary values (uses the case statement)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sz="2800" dirty="0"/>
              <a:t>Two sub-strategies (for each):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			1) Direct aggregation to table</a:t>
            </a:r>
            <a:br>
              <a:rPr lang="en-CA" dirty="0"/>
            </a:br>
            <a:r>
              <a:rPr lang="en-CA" dirty="0"/>
              <a:t>			2) Indirect aggregation using a temporary table</a:t>
            </a:r>
          </a:p>
        </p:txBody>
      </p:sp>
    </p:spTree>
    <p:extLst>
      <p:ext uri="{BB962C8B-B14F-4D97-AF65-F5344CB8AC3E}">
        <p14:creationId xmlns:p14="http://schemas.microsoft.com/office/powerpoint/2010/main" val="223854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6A0D6-2DB4-8C7D-4135-EDF72AA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3B0EF2-0FEB-6002-AF46-0FFE1036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sz="2800" dirty="0"/>
              <a:t>relational operations strategy was slower than the case construct strategy (faster to create the binary tables)</a:t>
            </a:r>
          </a:p>
          <a:p>
            <a:r>
              <a:rPr lang="en-CA" sz="2800" dirty="0"/>
              <a:t> It wasn’t clear which sub-strategy was best for making the binary tables</a:t>
            </a:r>
          </a:p>
          <a:p>
            <a:r>
              <a:rPr lang="en-CA" dirty="0"/>
              <a:t>The ca</a:t>
            </a:r>
            <a:r>
              <a:rPr lang="en-CA" sz="2800" dirty="0"/>
              <a:t>r</a:t>
            </a:r>
            <a:r>
              <a:rPr lang="en-CA" dirty="0"/>
              <a:t>dinality of the use</a:t>
            </a:r>
            <a:r>
              <a:rPr lang="en-CA" sz="2800" dirty="0"/>
              <a:t>r</a:t>
            </a:r>
            <a:r>
              <a:rPr lang="en-CA" dirty="0"/>
              <a:t>-specified g</a:t>
            </a:r>
            <a:r>
              <a:rPr lang="en-CA" sz="2800" dirty="0"/>
              <a:t>rouping attri</a:t>
            </a:r>
            <a:r>
              <a:rPr lang="en-CA" dirty="0"/>
              <a:t>bute had a majo</a:t>
            </a:r>
            <a:r>
              <a:rPr lang="en-CA" sz="2800" dirty="0"/>
              <a:t>r</a:t>
            </a:r>
            <a:r>
              <a:rPr lang="en-CA" dirty="0"/>
              <a:t> impact</a:t>
            </a:r>
          </a:p>
        </p:txBody>
      </p:sp>
    </p:spTree>
    <p:extLst>
      <p:ext uri="{BB962C8B-B14F-4D97-AF65-F5344CB8AC3E}">
        <p14:creationId xmlns:p14="http://schemas.microsoft.com/office/powerpoint/2010/main" val="234082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28BEBF-0EF8-27DB-69CC-96995865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0" y="4905149"/>
            <a:ext cx="10515600" cy="1325563"/>
          </a:xfrm>
        </p:spPr>
        <p:txBody>
          <a:bodyPr>
            <a:normAutofit/>
          </a:bodyPr>
          <a:lstStyle/>
          <a:p>
            <a:r>
              <a:rPr lang="en-CA" sz="2800" b="1" dirty="0"/>
              <a:t>Sub-strategies:</a:t>
            </a:r>
            <a:r>
              <a:rPr lang="en-CA" sz="2400" dirty="0"/>
              <a:t> 	F = Direct aggregation to table</a:t>
            </a:r>
            <a:br>
              <a:rPr lang="en-CA" sz="2400" dirty="0"/>
            </a:br>
            <a:r>
              <a:rPr lang="en-CA" sz="2400" dirty="0"/>
              <a:t>			</a:t>
            </a:r>
            <a:r>
              <a:rPr lang="en-CA" sz="2400" dirty="0" err="1"/>
              <a:t>Fv</a:t>
            </a:r>
            <a:r>
              <a:rPr lang="en-CA" sz="2400" dirty="0"/>
              <a:t> = Indirect aggregation using a temporary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F851E4-5FD7-5B9F-18F0-150F62DF3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24" y="553811"/>
            <a:ext cx="9039553" cy="4351338"/>
          </a:xfrm>
        </p:spPr>
      </p:pic>
    </p:spTree>
    <p:extLst>
      <p:ext uri="{BB962C8B-B14F-4D97-AF65-F5344CB8AC3E}">
        <p14:creationId xmlns:p14="http://schemas.microsoft.com/office/powerpoint/2010/main" val="135913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F8B2-30A5-4B03-A48D-383198C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3. Uncertain + Constrained Frequent Itemset Search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6E5C-F268-96EA-A12E-7687285D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Carson Kai-Sang Leung</a:t>
            </a:r>
            <a:r>
              <a:rPr lang="en-CA" sz="2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,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Dale A. </a:t>
            </a:r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Brajczuk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Mining Uncertain Data for Constrained Frequent Sets. IDEAS ’09, September 16–18. </a:t>
            </a:r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Cetraro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Calabria, Italy, 2009.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takeaways?</a:t>
            </a:r>
          </a:p>
          <a:p>
            <a:pPr marL="0" indent="0">
              <a:buNone/>
            </a:pPr>
            <a:r>
              <a:rPr lang="en-CA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combine previously accomplished and separate tasks to do something publishable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67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37758-838B-95D4-7D86-9AE782A5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E8ED7-358C-C65E-D9F0-DDBF240C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8089"/>
          </a:xfrm>
        </p:spPr>
        <p:txBody>
          <a:bodyPr/>
          <a:lstStyle/>
          <a:p>
            <a:r>
              <a:rPr lang="en-CA" dirty="0"/>
              <a:t>Need to do frequent set mining on uncertain (probabilistic) data sets with constraints, so that unnecessary operations are avoided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026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2E103D-84FE-B3D0-4969-7A5D34FF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980681-0E4A-01F5-175D-354324B1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Previous studies have been done using either constrained frequent set “searches” or uncertain (probabilistic) data, but not both at once</a:t>
            </a:r>
          </a:p>
          <a:p>
            <a:r>
              <a:rPr lang="en-CA" dirty="0"/>
              <a:t>Sometimes we want both</a:t>
            </a:r>
          </a:p>
        </p:txBody>
      </p:sp>
    </p:spTree>
    <p:extLst>
      <p:ext uri="{BB962C8B-B14F-4D97-AF65-F5344CB8AC3E}">
        <p14:creationId xmlns:p14="http://schemas.microsoft.com/office/powerpoint/2010/main" val="20255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D04A-9D21-73D5-6C72-3F88FB49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1. Many Combinations of Variables from a Simple Operator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5D75-BC93-D446-D2F0-9F17DF627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Alexander </a:t>
            </a:r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Hinneburg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Dirk </a:t>
            </a:r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Habich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Wolfgang Lehner. Combi-Operator – Database Support for Data Mining Applications. Proceedings of the 29th VLDB Conference, Berlin, Germany, 2003.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takeaways?</a:t>
            </a:r>
          </a:p>
          <a:p>
            <a:pPr marL="457200" lvl="1" indent="0">
              <a:buNone/>
            </a:pPr>
            <a:r>
              <a:rPr lang="en-CA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Watch out for permutations and combinations in algorithms because they are potentially very large (factorial)</a:t>
            </a:r>
            <a:endParaRPr lang="en-CA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8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E196F5-5E69-641C-5AAF-0871CDC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5B579-389E-8534-2B51-563E8FC8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uncertain Constrained Frequent Set (“</a:t>
            </a:r>
            <a:r>
              <a:rPr lang="en-CA" dirty="0" err="1"/>
              <a:t>uCFS</a:t>
            </a:r>
            <a:r>
              <a:rPr lang="en-CA" dirty="0"/>
              <a:t>”) system</a:t>
            </a:r>
          </a:p>
          <a:p>
            <a:r>
              <a:rPr lang="en-CA" dirty="0"/>
              <a:t>Use the properties of succinct constraints to reduce the cost</a:t>
            </a:r>
          </a:p>
          <a:p>
            <a:r>
              <a:rPr lang="en-CA" dirty="0"/>
              <a:t>A tree-based system</a:t>
            </a:r>
          </a:p>
          <a:p>
            <a:r>
              <a:rPr lang="en-CA" dirty="0"/>
              <a:t>Depth-First Search for frequent sets</a:t>
            </a:r>
          </a:p>
          <a:p>
            <a:r>
              <a:rPr lang="en-CA" dirty="0"/>
              <a:t>Avoid checking every possible candidate by applying the user’s constraints</a:t>
            </a:r>
          </a:p>
        </p:txBody>
      </p:sp>
    </p:spTree>
    <p:extLst>
      <p:ext uri="{BB962C8B-B14F-4D97-AF65-F5344CB8AC3E}">
        <p14:creationId xmlns:p14="http://schemas.microsoft.com/office/powerpoint/2010/main" val="68162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C669B5-7386-2072-916E-58267EAB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1603E6-599F-E2E5-467C-1573A761EB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6599" y="1159952"/>
            <a:ext cx="5554269" cy="3179819"/>
          </a:xfr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FDF7FC9-2113-791E-7BC4-804F45E014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6599" y="4339771"/>
            <a:ext cx="5311216" cy="156051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7EC22D-8372-88C8-3482-EA5EB735FCA0}"/>
              </a:ext>
            </a:extLst>
          </p:cNvPr>
          <p:cNvSpPr txBox="1"/>
          <p:nvPr/>
        </p:nvSpPr>
        <p:spPr>
          <a:xfrm>
            <a:off x="6662057" y="2851359"/>
            <a:ext cx="34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SUC = succinct non-anti-monotone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C9D384-14FA-259D-3DE6-5D022203E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776" y="3756875"/>
            <a:ext cx="5090625" cy="11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6A0D6-2DB4-8C7D-4135-EDF72AA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3B0EF2-0FEB-6002-AF46-0FFE1036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system was satisfactory for succinct anti-monotone and succinct non-anti-monotone constraints</a:t>
            </a:r>
          </a:p>
          <a:p>
            <a:r>
              <a:rPr lang="en-CA" dirty="0"/>
              <a:t>Non-succinct constraints were handled by converting them to succinct constraints</a:t>
            </a:r>
          </a:p>
          <a:p>
            <a:r>
              <a:rPr lang="en-CA" dirty="0"/>
              <a:t>More selective constraints gave better execution times (graph a)</a:t>
            </a:r>
          </a:p>
          <a:p>
            <a:r>
              <a:rPr lang="en-CA" dirty="0"/>
              <a:t>Linear as database size increased (graph c)</a:t>
            </a:r>
          </a:p>
        </p:txBody>
      </p:sp>
    </p:spTree>
    <p:extLst>
      <p:ext uri="{BB962C8B-B14F-4D97-AF65-F5344CB8AC3E}">
        <p14:creationId xmlns:p14="http://schemas.microsoft.com/office/powerpoint/2010/main" val="196202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4485-8A79-3C94-A1BD-C1BAEA3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FE712FD-137D-D44A-3CD2-54451C3F6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350" y="830587"/>
            <a:ext cx="7265299" cy="51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0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F8B2-30A5-4B03-A48D-383198C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4. String Analysis for Finding Database Structure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6E5C-F268-96EA-A12E-7687285D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Tamraparni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Dasu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Theodore Johnson, S. </a:t>
            </a:r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Muthukrishnan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Vladislav </a:t>
            </a:r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Shkapenyuk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Mining Database Structure; Or, How to Build a Data Quality Browser. AT&amp;T Labs-Research, ACM SIGMOD '2002 June 4-6, Madison, Wisconsin, USA, 2002. </a:t>
            </a:r>
          </a:p>
          <a:p>
            <a:pPr marL="0" indent="0">
              <a:buNone/>
            </a:pPr>
            <a:r>
              <a:rPr lang="en-CA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takeaways?</a:t>
            </a:r>
          </a:p>
          <a:p>
            <a:pPr marL="0" indent="0">
              <a:buNone/>
            </a:pPr>
            <a:r>
              <a:rPr lang="en-CA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Jargon is infinite (“q-gram” = “string of length q”)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455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37758-838B-95D4-7D86-9AE782A5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E8ED7-358C-C65E-D9F0-DDBF240C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Databases must be cleaned before they can be used for data mining, i.e. equivalent attributes in different databases discovered</a:t>
            </a:r>
          </a:p>
          <a:p>
            <a:r>
              <a:rPr lang="en-CA" dirty="0"/>
              <a:t>In order to do this, the structure of the database must be understood (schema mapping)</a:t>
            </a:r>
          </a:p>
          <a:p>
            <a:r>
              <a:rPr lang="en-CA" dirty="0"/>
              <a:t>Large, complex databases make this a major obstacle</a:t>
            </a:r>
          </a:p>
        </p:txBody>
      </p:sp>
    </p:spTree>
    <p:extLst>
      <p:ext uri="{BB962C8B-B14F-4D97-AF65-F5344CB8AC3E}">
        <p14:creationId xmlns:p14="http://schemas.microsoft.com/office/powerpoint/2010/main" val="343165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2E103D-84FE-B3D0-4969-7A5D34FF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980681-0E4A-01F5-175D-354324B1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Previous work has generally focused on identifying specific relationships within tables or between fields (attributes)</a:t>
            </a:r>
          </a:p>
          <a:p>
            <a:r>
              <a:rPr lang="en-CA" dirty="0"/>
              <a:t>These authors want to find the structure of the whole database as well</a:t>
            </a:r>
          </a:p>
        </p:txBody>
      </p:sp>
    </p:spTree>
    <p:extLst>
      <p:ext uri="{BB962C8B-B14F-4D97-AF65-F5344CB8AC3E}">
        <p14:creationId xmlns:p14="http://schemas.microsoft.com/office/powerpoint/2010/main" val="200637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E196F5-5E69-641C-5AAF-0871CDC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5B579-389E-8534-2B51-563E8FC8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Developed a data quality browser for examining the structure of the database:</a:t>
            </a:r>
          </a:p>
          <a:p>
            <a:pPr lvl="1"/>
            <a:r>
              <a:rPr lang="en-CA" dirty="0"/>
              <a:t>Use summaries of the database</a:t>
            </a:r>
          </a:p>
          <a:p>
            <a:pPr lvl="1"/>
            <a:r>
              <a:rPr lang="en-CA" dirty="0"/>
              <a:t>Query the browser about those summaries (faster than using the actual database)</a:t>
            </a:r>
          </a:p>
          <a:p>
            <a:r>
              <a:rPr lang="en-CA" dirty="0"/>
              <a:t>They examine the more complicated profiles they use in this paper</a:t>
            </a:r>
          </a:p>
          <a:p>
            <a:pPr marL="457200" lvl="1" indent="0">
              <a:buNone/>
            </a:pPr>
            <a:r>
              <a:rPr lang="en-CA" dirty="0" err="1"/>
              <a:t>i</a:t>
            </a:r>
            <a:r>
              <a:rPr lang="en-CA" dirty="0"/>
              <a:t>) Finding related fields using small summaries</a:t>
            </a:r>
          </a:p>
          <a:p>
            <a:pPr marL="457200" lvl="1" indent="0">
              <a:buNone/>
            </a:pPr>
            <a:r>
              <a:rPr lang="en-CA" dirty="0"/>
              <a:t>ii) Checking the effect of different summary sizes</a:t>
            </a:r>
          </a:p>
          <a:p>
            <a:pPr marL="457200" lvl="1" indent="0">
              <a:buNone/>
            </a:pPr>
            <a:r>
              <a:rPr lang="en-CA" dirty="0"/>
              <a:t>iii) New algorithms for determining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250921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6A0D6-2DB4-8C7D-4135-EDF72AA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3B0EF2-0FEB-6002-AF46-0FFE1036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have used different measures of resemblance between sets and multisets (“signature”, “</a:t>
            </a:r>
            <a:r>
              <a:rPr lang="en-CA" dirty="0" err="1"/>
              <a:t>multisignature</a:t>
            </a:r>
            <a:r>
              <a:rPr lang="en-CA" dirty="0"/>
              <a:t>”)</a:t>
            </a:r>
          </a:p>
          <a:p>
            <a:r>
              <a:rPr lang="en-CA" dirty="0"/>
              <a:t>They also used substring resemblance to evaluate how similar attribute names were to each other, using a smaller representation of the string in question (“sketches”)</a:t>
            </a:r>
          </a:p>
          <a:p>
            <a:r>
              <a:rPr lang="en-CA" dirty="0"/>
              <a:t>Quantitative Results: the signatures and sketches provided good estimates, overall</a:t>
            </a:r>
          </a:p>
          <a:p>
            <a:r>
              <a:rPr lang="en-CA" dirty="0"/>
              <a:t>Qualitative Results: They thought their browser was pretty useful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2282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E511-F09B-00CE-37EE-7D3F12CA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0C708-C1AC-1D73-E253-F95704B96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414" y="626665"/>
            <a:ext cx="3469556" cy="56046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89775-349D-8AF5-7694-3B57F372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28" y="626665"/>
            <a:ext cx="3048000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34BF9-D1D9-DD39-9A94-2891241FD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553" y="3602436"/>
            <a:ext cx="31813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37758-838B-95D4-7D86-9AE782A5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E8ED7-358C-C65E-D9F0-DDBF240C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Comparing a few attributes at a time from a data set that has a large number of attributes creates a very large number of combinations, which means a very large volume of data.</a:t>
            </a:r>
          </a:p>
          <a:p>
            <a:r>
              <a:rPr lang="en-CA" dirty="0"/>
              <a:t>The large volume of data is problematic (main memory is not infinite)</a:t>
            </a:r>
          </a:p>
        </p:txBody>
      </p:sp>
    </p:spTree>
    <p:extLst>
      <p:ext uri="{BB962C8B-B14F-4D97-AF65-F5344CB8AC3E}">
        <p14:creationId xmlns:p14="http://schemas.microsoft.com/office/powerpoint/2010/main" val="770449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F8B2-30A5-4B03-A48D-383198C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DFS Frequent Itemset Finding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6E5C-F268-96EA-A12E-7687285D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Xuequn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Shang, Kai Uwe Sattler. Depth-First Frequent Itemset Mining in Relational Databases. AC’05, March 13-17, Santa Fe, New Mexico, USA, 2005.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takeaways?</a:t>
            </a:r>
          </a:p>
          <a:p>
            <a:pPr marL="0" indent="0">
              <a:buNone/>
            </a:pPr>
            <a:r>
              <a:rPr lang="en-CA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for something better than the standard algorithm and maybe you’ll find something?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5290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37758-838B-95D4-7D86-9AE782A5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E8ED7-358C-C65E-D9F0-DDBF240C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mining algorithms implemented in SQL are performing worse than algorithms implemented outside of the database system because the non-SQL algorithms are designed to minimize the number of scans of the database (whereas the SQL-based algorithms are not).</a:t>
            </a:r>
          </a:p>
        </p:txBody>
      </p:sp>
    </p:spTree>
    <p:extLst>
      <p:ext uri="{BB962C8B-B14F-4D97-AF65-F5344CB8AC3E}">
        <p14:creationId xmlns:p14="http://schemas.microsoft.com/office/powerpoint/2010/main" val="89975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2E103D-84FE-B3D0-4969-7A5D34FF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980681-0E4A-01F5-175D-354324B1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Other SQL-based approaches did not perform well on large data sets</a:t>
            </a:r>
          </a:p>
          <a:p>
            <a:r>
              <a:rPr lang="en-CA" dirty="0"/>
              <a:t>Other algorithms used an A Priori-like approach, which generates large candidate sets</a:t>
            </a:r>
          </a:p>
        </p:txBody>
      </p:sp>
    </p:spTree>
    <p:extLst>
      <p:ext uri="{BB962C8B-B14F-4D97-AF65-F5344CB8AC3E}">
        <p14:creationId xmlns:p14="http://schemas.microsoft.com/office/powerpoint/2010/main" val="1224956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E196F5-5E69-641C-5AAF-0871CDC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5B579-389E-8534-2B51-563E8FC8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An algorithm for mining frequent </a:t>
            </a:r>
            <a:r>
              <a:rPr lang="en-CA" dirty="0" err="1"/>
              <a:t>itemsets</a:t>
            </a:r>
            <a:r>
              <a:rPr lang="en-CA" dirty="0"/>
              <a:t> that avoids making multiple passes over the original data and also avoids complex joins between tables</a:t>
            </a:r>
          </a:p>
          <a:p>
            <a:r>
              <a:rPr lang="en-CA" dirty="0"/>
              <a:t>A divide and conquer approach</a:t>
            </a:r>
          </a:p>
          <a:p>
            <a:pPr marL="0" indent="0">
              <a:buNone/>
            </a:pPr>
            <a:r>
              <a:rPr lang="en-CA" dirty="0"/>
              <a:t>Their plan:</a:t>
            </a:r>
          </a:p>
          <a:p>
            <a:pPr marL="571500" indent="-571500">
              <a:buAutoNum type="romanLcParenR"/>
            </a:pPr>
            <a:r>
              <a:rPr lang="en-CA" dirty="0"/>
              <a:t>Use frequent 1-itemsets to scan for other items that are also frequent with the 1-itemset</a:t>
            </a:r>
          </a:p>
          <a:p>
            <a:pPr marL="571500" indent="-571500">
              <a:buAutoNum type="romanLcParenR"/>
            </a:pPr>
            <a:r>
              <a:rPr lang="en-CA" dirty="0"/>
              <a:t>Build a new table of frequent 2-itemsets</a:t>
            </a:r>
          </a:p>
          <a:p>
            <a:pPr marL="571500" indent="-571500">
              <a:buAutoNum type="romanLcParenR"/>
            </a:pPr>
            <a:r>
              <a:rPr lang="en-CA" dirty="0"/>
              <a:t>Repeat</a:t>
            </a:r>
          </a:p>
          <a:p>
            <a:r>
              <a:rPr lang="en-CA" dirty="0"/>
              <a:t>This forms the largest possible table for each item before moving to the next item, hence “Depth-First” in the title</a:t>
            </a:r>
          </a:p>
          <a:p>
            <a:r>
              <a:rPr lang="en-CA" dirty="0"/>
              <a:t>This avoids costs associated with a breadth-first approach (creating/dropping tables)</a:t>
            </a:r>
          </a:p>
        </p:txBody>
      </p:sp>
    </p:spTree>
    <p:extLst>
      <p:ext uri="{BB962C8B-B14F-4D97-AF65-F5344CB8AC3E}">
        <p14:creationId xmlns:p14="http://schemas.microsoft.com/office/powerpoint/2010/main" val="2127504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5E58-C745-2979-8FCA-6FB31443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EE90288E-5704-F3C3-E45E-2E5960A42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648" y="824138"/>
            <a:ext cx="4076671" cy="5257347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49307DF-89A4-7A72-D1B5-37CDC3BB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2175"/>
            <a:ext cx="4973618" cy="235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2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6A0D6-2DB4-8C7D-4135-EDF72AA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3B0EF2-0FEB-6002-AF46-0FFE1036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Better results than other algorithms when used on large data sets</a:t>
            </a:r>
          </a:p>
          <a:p>
            <a:r>
              <a:rPr lang="en-CA" dirty="0"/>
              <a:t>Better results when the minimum support was low (lots of candidates generated by other algorithms)</a:t>
            </a:r>
          </a:p>
          <a:p>
            <a:r>
              <a:rPr lang="en-CA" dirty="0"/>
              <a:t>A few nuances/special situations arose with their different optimized and hybrid versions</a:t>
            </a:r>
          </a:p>
        </p:txBody>
      </p:sp>
    </p:spTree>
    <p:extLst>
      <p:ext uri="{BB962C8B-B14F-4D97-AF65-F5344CB8AC3E}">
        <p14:creationId xmlns:p14="http://schemas.microsoft.com/office/powerpoint/2010/main" val="4253001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7455-EB01-1B34-541C-71F04C28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87F5-C236-5734-044B-E25E0E53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710DD3A1-C929-E568-6BA7-D1A90DA4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84" y="365125"/>
            <a:ext cx="4936445" cy="6034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C0744-EA17-4422-F8FD-399104ED8C78}"/>
              </a:ext>
            </a:extLst>
          </p:cNvPr>
          <p:cNvSpPr txBox="1"/>
          <p:nvPr/>
        </p:nvSpPr>
        <p:spPr>
          <a:xfrm>
            <a:off x="6676572" y="2670628"/>
            <a:ext cx="4209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err="1"/>
              <a:t>Propad</a:t>
            </a:r>
            <a:r>
              <a:rPr lang="en-CA" sz="2200" dirty="0"/>
              <a:t> = Their algorithm</a:t>
            </a:r>
          </a:p>
          <a:p>
            <a:endParaRPr lang="en-CA" sz="2200" dirty="0"/>
          </a:p>
          <a:p>
            <a:r>
              <a:rPr lang="en-CA" sz="2200" dirty="0"/>
              <a:t>“Projection Pattern Discovery”</a:t>
            </a:r>
          </a:p>
        </p:txBody>
      </p:sp>
    </p:spTree>
    <p:extLst>
      <p:ext uri="{BB962C8B-B14F-4D97-AF65-F5344CB8AC3E}">
        <p14:creationId xmlns:p14="http://schemas.microsoft.com/office/powerpoint/2010/main" val="197403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F8B2-30A5-4B03-A48D-383198C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6. Improved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6E5C-F268-96EA-A12E-7687285D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Zhen Guo, </a:t>
            </a:r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Zhongfei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(Mark) Zhang, Eric P. Xing, Christos </a:t>
            </a:r>
            <a:r>
              <a:rPr lang="en-C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Faloutsos</a:t>
            </a:r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Enhanced Max Margin Learning on Multimodal Data Mining in a Multimedia Database. DD’07, August 12–15, San Jose, California, USA, 2007.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takeaways?</a:t>
            </a:r>
          </a:p>
          <a:p>
            <a:pPr marL="0" indent="0">
              <a:buNone/>
            </a:pPr>
            <a:r>
              <a:rPr lang="en-CA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it well enough and you can patent it, apparently:</a:t>
            </a:r>
          </a:p>
          <a:p>
            <a:pPr marL="0" indent="0">
              <a:buNone/>
            </a:pPr>
            <a:r>
              <a:rPr lang="en-CA" dirty="0"/>
              <a:t>	https://patents.google.com/patent/US8463053B1/en</a:t>
            </a:r>
          </a:p>
        </p:txBody>
      </p:sp>
    </p:spTree>
    <p:extLst>
      <p:ext uri="{BB962C8B-B14F-4D97-AF65-F5344CB8AC3E}">
        <p14:creationId xmlns:p14="http://schemas.microsoft.com/office/powerpoint/2010/main" val="1134856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37758-838B-95D4-7D86-9AE782A5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E8ED7-358C-C65E-D9F0-DDBF240C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relationship between different data sources of different types must be learned by the machine learning model before those relationships can be used for predictions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Example: </a:t>
            </a:r>
          </a:p>
          <a:p>
            <a:pPr marL="0" indent="0">
              <a:buNone/>
            </a:pPr>
            <a:r>
              <a:rPr lang="en-CA" dirty="0"/>
              <a:t>	Images and text descriptions: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	The relationship must be learned by the machine learning </a:t>
            </a:r>
          </a:p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		model before using it for predicting text/images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80650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2E103D-84FE-B3D0-4969-7A5D34FF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980681-0E4A-01F5-175D-354324B1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Potentially exponential numbers of structures in their structured output variables</a:t>
            </a:r>
          </a:p>
          <a:p>
            <a:r>
              <a:rPr lang="en-CA" dirty="0"/>
              <a:t>Limited reduction in the number of constraints when using a dual problem approach</a:t>
            </a:r>
          </a:p>
          <a:p>
            <a:r>
              <a:rPr lang="en-CA" dirty="0"/>
              <a:t>Computing the most violated constraint was expensive</a:t>
            </a:r>
          </a:p>
        </p:txBody>
      </p:sp>
    </p:spTree>
    <p:extLst>
      <p:ext uri="{BB962C8B-B14F-4D97-AF65-F5344CB8AC3E}">
        <p14:creationId xmlns:p14="http://schemas.microsoft.com/office/powerpoint/2010/main" val="273190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2E103D-84FE-B3D0-4969-7A5D34FF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Limitations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4A8669B-FD84-348B-4D19-B6013B51D0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/>
              <a:t>Naïve Approach</a:t>
            </a:r>
            <a:r>
              <a:rPr lang="en-CA" sz="3600" b="1" dirty="0"/>
              <a:t>:</a:t>
            </a:r>
          </a:p>
          <a:p>
            <a:pPr marL="0" indent="0">
              <a:buNone/>
            </a:pPr>
            <a:r>
              <a:rPr lang="en-CA" dirty="0"/>
              <a:t>A single SQL statement for each group you want to see: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Traverses the data multiple times in secondary storage</a:t>
            </a:r>
          </a:p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B523BE8D-AFB0-9884-806F-02C505A5078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sz="3600" b="1" dirty="0"/>
                  <a:t>Existing Operator:</a:t>
                </a:r>
              </a:p>
              <a:p>
                <a:pPr marL="0" indent="0">
                  <a:buNone/>
                </a:pPr>
                <a:r>
                  <a:rPr lang="en-CA" dirty="0"/>
                  <a:t>Use the GROUPING SET operator to get all the groups at once: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The list can be so long that the parser can’t handle it (too many combinations listed):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CA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!</m:t>
                        </m:r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CA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1" name="Content Placeholder 20">
                <a:extLst>
                  <a:ext uri="{FF2B5EF4-FFF2-40B4-BE49-F238E27FC236}">
                    <a16:creationId xmlns:a16="http://schemas.microsoft.com/office/drawing/2014/main" id="{B523BE8D-AFB0-9884-806F-02C505A50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647" t="-3361" r="-9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49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E196F5-5E69-641C-5AAF-0871CDC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5B579-389E-8534-2B51-563E8FC8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new enhanced max margin learning framework</a:t>
            </a:r>
          </a:p>
          <a:p>
            <a:r>
              <a:rPr lang="en-CA" dirty="0"/>
              <a:t>Finds a small set of active constraints (compared to regular max margin learning)</a:t>
            </a:r>
          </a:p>
          <a:p>
            <a:r>
              <a:rPr lang="en-CA" dirty="0"/>
              <a:t>Arbitrarily select a constraint that violates the optimality condition rather than computing one</a:t>
            </a:r>
          </a:p>
        </p:txBody>
      </p:sp>
    </p:spTree>
    <p:extLst>
      <p:ext uri="{BB962C8B-B14F-4D97-AF65-F5344CB8AC3E}">
        <p14:creationId xmlns:p14="http://schemas.microsoft.com/office/powerpoint/2010/main" val="542827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C206-A19D-DE00-E790-222A9856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D3F01A-C690-AFB9-EE18-E5293E936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222" y="1253331"/>
            <a:ext cx="6050787" cy="4351338"/>
          </a:xfrm>
        </p:spPr>
      </p:pic>
    </p:spTree>
    <p:extLst>
      <p:ext uri="{BB962C8B-B14F-4D97-AF65-F5344CB8AC3E}">
        <p14:creationId xmlns:p14="http://schemas.microsoft.com/office/powerpoint/2010/main" val="2536303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6A0D6-2DB4-8C7D-4135-EDF72AA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and 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3B0EF2-0FEB-6002-AF46-0FFE1036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Faster convergence rate than other max margin learning implementations (10 minutes vs 14 hours)</a:t>
            </a:r>
          </a:p>
          <a:p>
            <a:r>
              <a:rPr lang="en-CA" dirty="0"/>
              <a:t>Highly scalable: The response time was independent of the database 		          size (constant)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D2BB9-D155-67E4-7F87-A8B110E5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021" y="3962400"/>
            <a:ext cx="4249393" cy="1303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47BC9-F21B-180F-74C3-8447434A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07" y="5043522"/>
            <a:ext cx="5208772" cy="686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0E72A-5AD8-FDDF-965B-FE19B6DC6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07" y="3667352"/>
            <a:ext cx="5054490" cy="139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6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E196F5-5E69-641C-5AAF-0871CDCD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8F6DC2-44D2-7B0D-2993-0E4B63AC2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Multiple Passes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73BCB-A3C8-8A8E-7B58-7446B213D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70085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Minimize the number of scans by using main memory efficiently on each pass</a:t>
            </a:r>
          </a:p>
          <a:p>
            <a:r>
              <a:rPr lang="en-CA" dirty="0"/>
              <a:t>Two algorithms:</a:t>
            </a:r>
          </a:p>
          <a:p>
            <a:pPr marL="457200" lvl="1" indent="0">
              <a:buNone/>
            </a:pPr>
            <a:r>
              <a:rPr lang="en-CA" dirty="0"/>
              <a:t>1) Process the data in subsets and maximize the size of those subsets (limited by main memory)</a:t>
            </a:r>
          </a:p>
          <a:p>
            <a:pPr marL="457200" lvl="1" indent="0">
              <a:buNone/>
            </a:pPr>
            <a:r>
              <a:rPr lang="en-CA" dirty="0"/>
              <a:t>2) Process the data in an orderly manner and output results as soon as possible to free main memory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EE4C0-5429-D575-AA0D-0C0352C51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Long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C130E-BB0C-3F04-915A-2D4FFF2B10D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New operator with much shorter syntax</a:t>
            </a:r>
          </a:p>
        </p:txBody>
      </p:sp>
    </p:spTree>
    <p:extLst>
      <p:ext uri="{BB962C8B-B14F-4D97-AF65-F5344CB8AC3E}">
        <p14:creationId xmlns:p14="http://schemas.microsoft.com/office/powerpoint/2010/main" val="233750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BDA5F-D60D-8C6C-044A-F541055B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Shorter Syntax (“Avoiding enumeration”)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E6924-EC45-9742-19DA-30757C2C7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Previously: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CB2733-FD61-0A38-44A0-203D1145A6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6825" y="2675731"/>
            <a:ext cx="3286125" cy="10001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2B4475-CB57-919B-92FA-B9EB7C8AA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Proposed Operator: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83E506-B016-614A-6E7B-31991798D37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77831" y="5038725"/>
            <a:ext cx="3362325" cy="5143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7DF5E5-250D-8136-2B98-6D79ABF9D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825" y="5038725"/>
            <a:ext cx="3581400" cy="819150"/>
          </a:xfrm>
          <a:prstGeom prst="rect">
            <a:avLst/>
          </a:prstGeom>
        </p:spPr>
      </p:pic>
      <p:pic>
        <p:nvPicPr>
          <p:cNvPr id="16" name="Graphic 15" descr="Arrow Down with solid fill">
            <a:extLst>
              <a:ext uri="{FF2B5EF4-FFF2-40B4-BE49-F238E27FC236}">
                <a16:creationId xmlns:a16="http://schemas.microsoft.com/office/drawing/2014/main" id="{DF6432F3-EA2A-D57A-09F8-ECC0A889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2687" y="3767138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A1B323-FD27-3502-A552-F645EE577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7831" y="2795588"/>
            <a:ext cx="3209925" cy="1428750"/>
          </a:xfrm>
          <a:prstGeom prst="rect">
            <a:avLst/>
          </a:prstGeom>
        </p:spPr>
      </p:pic>
      <p:pic>
        <p:nvPicPr>
          <p:cNvPr id="19" name="Graphic 18" descr="Arrow Down with solid fill">
            <a:extLst>
              <a:ext uri="{FF2B5EF4-FFF2-40B4-BE49-F238E27FC236}">
                <a16:creationId xmlns:a16="http://schemas.microsoft.com/office/drawing/2014/main" id="{7999FED1-4C55-7505-0F77-D6B58282C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6675" y="4186239"/>
            <a:ext cx="696118" cy="6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5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D6A0D6-2DB4-8C7D-4135-EDF72AA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Results and Methodology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21A739-FB35-AFB2-FD4B-A05B17B2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214" y="1699690"/>
            <a:ext cx="4450908" cy="3011749"/>
          </a:xfrm>
        </p:spPr>
        <p:txBody>
          <a:bodyPr/>
          <a:lstStyle/>
          <a:p>
            <a:endParaRPr lang="en-CA" sz="3600" dirty="0"/>
          </a:p>
          <a:p>
            <a:r>
              <a:rPr lang="en-CA" sz="3600" dirty="0"/>
              <a:t>Tests and Results</a:t>
            </a:r>
          </a:p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F54F-02AF-FD93-A505-B760104850A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7291" y="2351465"/>
            <a:ext cx="4450908" cy="42089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Algorithm 1 (Process in subsets):</a:t>
            </a:r>
          </a:p>
          <a:p>
            <a:pPr marL="0" indent="0">
              <a:buNone/>
            </a:pPr>
            <a:r>
              <a:rPr lang="en-CA" dirty="0"/>
              <a:t>Generally…</a:t>
            </a:r>
          </a:p>
          <a:p>
            <a:pPr marL="0" indent="0">
              <a:buNone/>
            </a:pPr>
            <a:r>
              <a:rPr lang="en-CA" dirty="0"/>
              <a:t>Array &gt; Hash-map &gt; GROUPING SET &gt; Naïve</a:t>
            </a:r>
          </a:p>
          <a:p>
            <a:pPr marL="0" indent="0">
              <a:buNone/>
            </a:pPr>
            <a:r>
              <a:rPr lang="en-CA" dirty="0"/>
              <a:t>But if you increase the number of attributes in each group…</a:t>
            </a:r>
          </a:p>
          <a:p>
            <a:pPr marL="0" indent="0">
              <a:buNone/>
            </a:pPr>
            <a:r>
              <a:rPr lang="en-CA" dirty="0"/>
              <a:t>Hash-map &gt; Array</a:t>
            </a:r>
          </a:p>
          <a:p>
            <a:pPr marL="0" indent="0">
              <a:buNone/>
            </a:pPr>
            <a:r>
              <a:rPr lang="en-CA" dirty="0"/>
              <a:t>Algorithm 2 ():</a:t>
            </a:r>
            <a:br>
              <a:rPr lang="en-CA" dirty="0"/>
            </a:br>
            <a:r>
              <a:rPr lang="en-CA" dirty="0"/>
              <a:t>Only the theoretical analysis…</a:t>
            </a:r>
          </a:p>
          <a:p>
            <a:pPr lvl="1"/>
            <a:r>
              <a:rPr lang="en-CA" dirty="0"/>
              <a:t>Lower main memory requirements</a:t>
            </a:r>
          </a:p>
          <a:p>
            <a:pPr lvl="1"/>
            <a:r>
              <a:rPr lang="en-CA" dirty="0"/>
              <a:t>More passes over the data</a:t>
            </a:r>
          </a:p>
          <a:p>
            <a:endParaRPr lang="en-CA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0A6441F-688E-EA48-6BCD-6108EB078D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3" name="Picture 12" descr="Graphical user interface, diagram, engineering drawing&#10;&#10;Description automatically generated">
            <a:extLst>
              <a:ext uri="{FF2B5EF4-FFF2-40B4-BE49-F238E27FC236}">
                <a16:creationId xmlns:a16="http://schemas.microsoft.com/office/drawing/2014/main" id="{99AC50D0-1D5D-4D21-1951-03CD19E8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566" y="1485392"/>
            <a:ext cx="7448220" cy="3877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0AE86B-E492-8859-FAB7-5D247BF48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65" y="5674632"/>
            <a:ext cx="6029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F8B2-30A5-4B03-A48D-383198C0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Sum, Count, etc. in Better Organized Tables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6E5C-F268-96EA-A12E-7687285D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7"/>
            <a:ext cx="10515600" cy="4351338"/>
          </a:xfrm>
        </p:spPr>
        <p:txBody>
          <a:bodyPr/>
          <a:lstStyle/>
          <a:p>
            <a:r>
              <a:rPr lang="en-C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Carlos Ordonez. Horizontal Aggregations for Building Tabular Data Sets. DMKD’04 June 13, Paris, France, 2004.</a:t>
            </a:r>
          </a:p>
          <a:p>
            <a:endParaRPr lang="en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takeaways?</a:t>
            </a:r>
          </a:p>
          <a:p>
            <a:pPr marL="0" indent="0">
              <a:buNone/>
            </a:pPr>
            <a:r>
              <a:rPr lang="en-CA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Sometimes you can w</a:t>
            </a:r>
            <a:r>
              <a:rPr lang="en-CA" sz="2800" dirty="0"/>
              <a:t>rite a paper about what you build at work…</a:t>
            </a:r>
          </a:p>
          <a:p>
            <a:pPr marL="0" indent="0">
              <a:buNone/>
            </a:pPr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…and then use it as an excuse to travel ? (This guy went to Paris?)</a:t>
            </a:r>
          </a:p>
        </p:txBody>
      </p:sp>
    </p:spTree>
    <p:extLst>
      <p:ext uri="{BB962C8B-B14F-4D97-AF65-F5344CB8AC3E}">
        <p14:creationId xmlns:p14="http://schemas.microsoft.com/office/powerpoint/2010/main" val="265848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37758-838B-95D4-7D86-9AE782A5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E8ED7-358C-C65E-D9F0-DDBF240C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Databases in “Normal Form” require a lot of work to format the data into an easily useable layout for data mining</a:t>
            </a:r>
          </a:p>
          <a:p>
            <a:r>
              <a:rPr lang="en-CA" dirty="0"/>
              <a:t>This is because the data is spread out over multiple tables, so it has to be joined and aggregated (sum, count, etc.)</a:t>
            </a:r>
          </a:p>
          <a:p>
            <a:r>
              <a:rPr lang="en-CA" dirty="0"/>
              <a:t>Tables can be transposed by many existing OLAP tools, but it may be better to just address the problem using SQL</a:t>
            </a:r>
          </a:p>
        </p:txBody>
      </p:sp>
    </p:spTree>
    <p:extLst>
      <p:ext uri="{BB962C8B-B14F-4D97-AF65-F5344CB8AC3E}">
        <p14:creationId xmlns:p14="http://schemas.microsoft.com/office/powerpoint/2010/main" val="184037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1662</Words>
  <Application>Microsoft Office PowerPoint</Application>
  <PresentationFormat>Widescreen</PresentationFormat>
  <Paragraphs>173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Database Strategies In Data Mining</vt:lpstr>
      <vt:lpstr>1. Many Combinations of Variables from a Simple Operator </vt:lpstr>
      <vt:lpstr>The Problem</vt:lpstr>
      <vt:lpstr>Limitations</vt:lpstr>
      <vt:lpstr>Strategy</vt:lpstr>
      <vt:lpstr>Shorter Syntax (“Avoiding enumeration”)</vt:lpstr>
      <vt:lpstr>Results and Methodology</vt:lpstr>
      <vt:lpstr>2. Sum, Count, etc. in Better Organized Tables </vt:lpstr>
      <vt:lpstr>The Problem</vt:lpstr>
      <vt:lpstr>The Problem</vt:lpstr>
      <vt:lpstr>Limitations</vt:lpstr>
      <vt:lpstr>Strategy</vt:lpstr>
      <vt:lpstr>Syntax</vt:lpstr>
      <vt:lpstr>Strategy</vt:lpstr>
      <vt:lpstr>Results and Methodology</vt:lpstr>
      <vt:lpstr>Sub-strategies:  F = Direct aggregation to table    Fv = Indirect aggregation using a temporary table</vt:lpstr>
      <vt:lpstr>3. Uncertain + Constrained Frequent Itemset Search </vt:lpstr>
      <vt:lpstr>The Problem</vt:lpstr>
      <vt:lpstr>Limitations</vt:lpstr>
      <vt:lpstr>Strategy</vt:lpstr>
      <vt:lpstr>PowerPoint Presentation</vt:lpstr>
      <vt:lpstr>Results and Methodology</vt:lpstr>
      <vt:lpstr>PowerPoint Presentation</vt:lpstr>
      <vt:lpstr>4. String Analysis for Finding Database Structure </vt:lpstr>
      <vt:lpstr>The Problem</vt:lpstr>
      <vt:lpstr>Limitations</vt:lpstr>
      <vt:lpstr>Strategy</vt:lpstr>
      <vt:lpstr>Results and Methodology</vt:lpstr>
      <vt:lpstr>PowerPoint Presentation</vt:lpstr>
      <vt:lpstr>5. DFS Frequent Itemset Finding </vt:lpstr>
      <vt:lpstr>The Problem</vt:lpstr>
      <vt:lpstr>Limitations</vt:lpstr>
      <vt:lpstr>Strategy</vt:lpstr>
      <vt:lpstr>PowerPoint Presentation</vt:lpstr>
      <vt:lpstr>Results and Methodology</vt:lpstr>
      <vt:lpstr>PowerPoint Presentation</vt:lpstr>
      <vt:lpstr>6. Improved Machine Learning</vt:lpstr>
      <vt:lpstr>The Problem</vt:lpstr>
      <vt:lpstr>Limitations</vt:lpstr>
      <vt:lpstr>Strategy</vt:lpstr>
      <vt:lpstr>PowerPoint Presentation</vt:lpstr>
      <vt:lpstr>Results and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Sonnleitner</dc:creator>
  <cp:lastModifiedBy>Scott Sonnleitner</cp:lastModifiedBy>
  <cp:revision>247</cp:revision>
  <dcterms:created xsi:type="dcterms:W3CDTF">2023-03-29T08:42:24Z</dcterms:created>
  <dcterms:modified xsi:type="dcterms:W3CDTF">2023-04-04T05:48:22Z</dcterms:modified>
</cp:coreProperties>
</file>