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8"/>
  </p:notesMasterIdLst>
  <p:sldIdLst>
    <p:sldId id="265" r:id="rId2"/>
    <p:sldId id="266" r:id="rId3"/>
    <p:sldId id="264" r:id="rId4"/>
    <p:sldId id="267" r:id="rId5"/>
    <p:sldId id="268" r:id="rId6"/>
    <p:sldId id="269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Oswald" pitchFamily="2" charset="77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0"/>
    <p:restoredTop sz="94720"/>
  </p:normalViewPr>
  <p:slideViewPr>
    <p:cSldViewPr snapToGrid="0" snapToObjects="1">
      <p:cViewPr varScale="1">
        <p:scale>
          <a:sx n="280" d="100"/>
          <a:sy n="280" d="100"/>
        </p:scale>
        <p:origin x="200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3416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4482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1246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0752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8079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14650" y="-1686000"/>
            <a:ext cx="4514700" cy="91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628650"/>
            <a:ext cx="8686800" cy="45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marL="91440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marL="137160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marL="228600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marL="274320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marL="320040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marL="365760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marL="411480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marL="1371600" lvl="2" indent="-3175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marL="914400" lvl="1" indent="-2286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marL="1371600" lvl="2" indent="-228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marL="2286000" lvl="4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marL="2743200" lvl="5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marL="3200400" lvl="6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marL="3657600" lvl="7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marL="4114800" lvl="8" indent="-228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0" y="628650"/>
            <a:ext cx="9144000" cy="45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marL="914400" marR="0" lvl="1" indent="-3175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marL="1371600" marR="0" lvl="2" indent="-317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marL="2286000" marR="0" lvl="4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marL="2743200" marR="0" lvl="5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marL="3200400" marR="0" lvl="6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marL="3657600" marR="0" lvl="7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marL="4114800" marR="0" lvl="8" indent="-317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/>
            </a:lvl1pPr>
            <a:lvl2pPr marL="0" marR="0" lvl="1" indent="0" algn="r" rtl="0">
              <a:buNone/>
              <a:defRPr/>
            </a:lvl2pPr>
            <a:lvl3pPr marL="0" marR="0" lvl="2" indent="0" algn="r" rtl="0">
              <a:buNone/>
              <a:defRPr/>
            </a:lvl3pPr>
            <a:lvl4pPr marL="0" marR="0" lvl="3" indent="0" algn="r" rtl="0">
              <a:buNone/>
              <a:defRPr/>
            </a:lvl4pPr>
            <a:lvl5pPr marL="0" marR="0" lvl="4" indent="0" algn="r" rtl="0">
              <a:buNone/>
              <a:defRPr/>
            </a:lvl5pPr>
            <a:lvl6pPr marL="0" marR="0" lvl="5" indent="0" algn="r" rtl="0">
              <a:buNone/>
              <a:defRPr/>
            </a:lvl6pPr>
            <a:lvl7pPr marL="0" marR="0" lvl="6" indent="0" algn="r" rtl="0">
              <a:buNone/>
              <a:defRPr/>
            </a:lvl7pPr>
            <a:lvl8pPr marL="0" marR="0" lvl="7" indent="0" algn="r" rtl="0">
              <a:buNone/>
              <a:defRPr/>
            </a:lvl8pPr>
            <a:lvl9pPr marL="0" marR="0" lvl="8" indent="0" algn="r" rtl="0">
              <a:buNone/>
              <a:defRPr/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/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body" idx="1"/>
          </p:nvPr>
        </p:nvSpPr>
        <p:spPr>
          <a:xfrm>
            <a:off x="0" y="-274"/>
            <a:ext cx="9144000" cy="5143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</a:pPr>
            <a:r>
              <a:rPr lang="en-US" sz="300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User Posts a </a:t>
            </a:r>
            <a:r>
              <a:rPr lang="en-US" sz="3000" i="0" u="none" strike="noStrike" cap="none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Tuit</a:t>
            </a:r>
            <a:r>
              <a:rPr lang="en-US" sz="300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(UPT)</a:t>
            </a:r>
            <a:endParaRPr sz="1200" dirty="0">
              <a:latin typeface="Oswald"/>
              <a:ea typeface="Oswald"/>
              <a:cs typeface="Oswald"/>
              <a:sym typeface="Oswald"/>
            </a:endParaRPr>
          </a:p>
          <a:p>
            <a:pPr marL="742950" marR="0" lvl="1" indent="-2730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swald"/>
              <a:buChar char="–"/>
            </a:pPr>
            <a:r>
              <a:rPr lang="en-US" sz="260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Description: In this scenario user publishes a </a:t>
            </a:r>
            <a:r>
              <a:rPr lang="en-US" sz="2600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</a:t>
            </a:r>
            <a:r>
              <a:rPr lang="en-US" sz="2600" i="0" u="none" strike="noStrike" cap="none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uit</a:t>
            </a:r>
            <a:r>
              <a:rPr lang="en-US" sz="260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that will be visible to the world.</a:t>
            </a:r>
            <a:endParaRPr sz="1200" dirty="0">
              <a:latin typeface="Oswald"/>
              <a:ea typeface="Oswald"/>
              <a:cs typeface="Oswald"/>
              <a:sym typeface="Oswald"/>
            </a:endParaRPr>
          </a:p>
          <a:p>
            <a:pPr marL="742950" marR="0" lvl="1" indent="-2730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swald"/>
              <a:buChar char="–"/>
            </a:pPr>
            <a:r>
              <a:rPr lang="en-US" sz="260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Precondition: The user must be registered to </a:t>
            </a:r>
            <a:r>
              <a:rPr lang="en-US" sz="2600" i="0" u="none" strike="noStrike" cap="none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tuiter</a:t>
            </a:r>
            <a:r>
              <a:rPr lang="en-US" sz="260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and logged in.</a:t>
            </a:r>
            <a:endParaRPr sz="1200" dirty="0">
              <a:latin typeface="Oswald"/>
              <a:ea typeface="Oswald"/>
              <a:cs typeface="Oswald"/>
              <a:sym typeface="Oswald"/>
            </a:endParaRPr>
          </a:p>
          <a:p>
            <a:pPr marL="742950" marR="0" lvl="1" indent="-2730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swald"/>
              <a:buChar char="–"/>
            </a:pPr>
            <a:r>
              <a:rPr lang="en-US" sz="260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Actions</a:t>
            </a:r>
            <a:endParaRPr sz="1200" dirty="0">
              <a:latin typeface="Oswald"/>
              <a:ea typeface="Oswald"/>
              <a:cs typeface="Oswald"/>
              <a:sym typeface="Oswald"/>
            </a:endParaRPr>
          </a:p>
          <a:p>
            <a:pPr marL="1371600" marR="0" lvl="2" indent="-444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AutoNum type="arabicPeriod"/>
            </a:pPr>
            <a:r>
              <a:rPr lang="en-US" sz="220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[Actor] – The user writes the </a:t>
            </a:r>
            <a:r>
              <a:rPr lang="en-US" sz="2200" i="0" u="none" strike="noStrike" cap="none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tuit’s</a:t>
            </a:r>
            <a:r>
              <a:rPr lang="en-US" sz="220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content and uploads images.</a:t>
            </a:r>
            <a:endParaRPr lang="en-US" sz="1200" dirty="0">
              <a:latin typeface="Oswald"/>
              <a:ea typeface="Oswald"/>
              <a:cs typeface="Oswald"/>
              <a:sym typeface="Oswald"/>
            </a:endParaRPr>
          </a:p>
          <a:p>
            <a:pPr marL="1371600" marR="0" lvl="2" indent="-444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AutoNum type="arabicPeriod"/>
            </a:pPr>
            <a:r>
              <a:rPr lang="en-US" sz="220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[System] – Shows the tweet. Also, throws an error message if the tweet is empty.</a:t>
            </a:r>
            <a:endParaRPr lang="en-US" sz="1200" dirty="0">
              <a:latin typeface="Oswald"/>
              <a:ea typeface="Oswald"/>
              <a:cs typeface="Oswald"/>
              <a:sym typeface="Oswald"/>
            </a:endParaRPr>
          </a:p>
          <a:p>
            <a:pPr marL="742950" marR="0" lvl="1" indent="-2730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swald"/>
              <a:buChar char="–"/>
            </a:pPr>
            <a:r>
              <a:rPr lang="en-US" sz="260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Postcondition: The </a:t>
            </a:r>
            <a:r>
              <a:rPr lang="en-US" sz="2600" i="0" u="none" strike="noStrike" cap="none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tuit</a:t>
            </a:r>
            <a:r>
              <a:rPr lang="en-US" sz="260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is stored in the database against the user’s reference.</a:t>
            </a:r>
            <a:endParaRPr sz="1200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248519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body" idx="1"/>
          </p:nvPr>
        </p:nvSpPr>
        <p:spPr>
          <a:xfrm>
            <a:off x="0" y="-274"/>
            <a:ext cx="9144000" cy="5143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</a:pPr>
            <a:r>
              <a:rPr lang="en-US" sz="300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User </a:t>
            </a:r>
            <a:r>
              <a:rPr lang="en-US" sz="30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Likes</a:t>
            </a:r>
            <a:r>
              <a:rPr lang="en-US" sz="300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a </a:t>
            </a:r>
            <a:r>
              <a:rPr lang="en-US" sz="3000" i="0" u="none" strike="noStrike" cap="none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Tuit</a:t>
            </a:r>
            <a:r>
              <a:rPr lang="en-US" sz="300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(ULT)</a:t>
            </a:r>
            <a:endParaRPr sz="1200" dirty="0">
              <a:latin typeface="Oswald"/>
              <a:ea typeface="Oswald"/>
              <a:cs typeface="Oswald"/>
              <a:sym typeface="Oswald"/>
            </a:endParaRPr>
          </a:p>
          <a:p>
            <a:pPr marL="742950" marR="0" lvl="1" indent="-2730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swald"/>
              <a:buChar char="–"/>
            </a:pPr>
            <a:r>
              <a:rPr lang="en-US" sz="260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Description: In this scenario user likes a </a:t>
            </a:r>
            <a:r>
              <a:rPr lang="en-US" sz="2600" i="0" u="none" strike="noStrike" cap="none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tuit</a:t>
            </a:r>
            <a:r>
              <a:rPr lang="en-US" sz="260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to show affirmation.</a:t>
            </a:r>
            <a:endParaRPr sz="1200" dirty="0">
              <a:latin typeface="Oswald"/>
              <a:ea typeface="Oswald"/>
              <a:cs typeface="Oswald"/>
              <a:sym typeface="Oswald"/>
            </a:endParaRPr>
          </a:p>
          <a:p>
            <a:pPr marL="742950" marR="0" lvl="1" indent="-2730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swald"/>
              <a:buChar char="–"/>
            </a:pPr>
            <a:r>
              <a:rPr lang="en-US" sz="260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Precondition: The user tha</a:t>
            </a:r>
            <a:r>
              <a:rPr lang="en-US" sz="26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 is liking the </a:t>
            </a:r>
            <a:r>
              <a:rPr lang="en-US" sz="2600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tuit</a:t>
            </a:r>
            <a:r>
              <a:rPr lang="en-US" sz="26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must be logged in</a:t>
            </a:r>
            <a:r>
              <a:rPr lang="en-US" sz="260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</a:p>
          <a:p>
            <a:pPr marL="742950" marR="0" lvl="1" indent="-2730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swald"/>
              <a:buChar char="–"/>
            </a:pPr>
            <a:r>
              <a:rPr lang="en-US" sz="26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Actions</a:t>
            </a:r>
            <a:endParaRPr sz="1200" dirty="0">
              <a:latin typeface="Oswald"/>
              <a:ea typeface="Oswald"/>
              <a:cs typeface="Oswald"/>
              <a:sym typeface="Oswald"/>
            </a:endParaRPr>
          </a:p>
          <a:p>
            <a:pPr marL="1371600" marR="0" lvl="2" indent="-444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AutoNum type="arabicPeriod"/>
            </a:pPr>
            <a:r>
              <a:rPr lang="en-US" sz="220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[Actor] – The user will click on the like/heart button of the respective </a:t>
            </a:r>
            <a:r>
              <a:rPr lang="en-US" sz="2200" i="0" u="none" strike="noStrike" cap="none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tuit</a:t>
            </a:r>
            <a:r>
              <a:rPr lang="en-US" sz="220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endParaRPr sz="1200" dirty="0">
              <a:latin typeface="Oswald"/>
              <a:ea typeface="Oswald"/>
              <a:cs typeface="Oswald"/>
              <a:sym typeface="Oswald"/>
            </a:endParaRPr>
          </a:p>
          <a:p>
            <a:pPr marL="1371600" marR="0" lvl="2" indent="-444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AutoNum type="arabicPeriod"/>
            </a:pPr>
            <a:r>
              <a:rPr lang="en-US" sz="220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[System] – Shows an animation that the like button has clicked and the number of likes will be increased by 1 and same will be shown.</a:t>
            </a:r>
          </a:p>
          <a:p>
            <a:pPr marL="742950" marR="0" lvl="1" indent="-2730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swald"/>
              <a:buChar char="–"/>
            </a:pPr>
            <a:r>
              <a:rPr lang="en-US" sz="260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Postcondition: The counter of likes is maintained and remains consistent.</a:t>
            </a:r>
            <a:endParaRPr lang="en-US" sz="1200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67246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body" idx="1"/>
          </p:nvPr>
        </p:nvSpPr>
        <p:spPr>
          <a:xfrm>
            <a:off x="0" y="-274"/>
            <a:ext cx="9144000" cy="5143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</a:pPr>
            <a:r>
              <a:rPr lang="en-US" sz="300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User Replies a </a:t>
            </a:r>
            <a:r>
              <a:rPr lang="en-US" sz="3000" i="0" u="none" strike="noStrike" cap="none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Tuit</a:t>
            </a:r>
            <a:r>
              <a:rPr lang="en-US" sz="300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(URT)</a:t>
            </a:r>
            <a:endParaRPr sz="1200" dirty="0">
              <a:latin typeface="Oswald"/>
              <a:ea typeface="Oswald"/>
              <a:cs typeface="Oswald"/>
              <a:sym typeface="Oswald"/>
            </a:endParaRPr>
          </a:p>
          <a:p>
            <a:pPr marL="742950" marR="0" lvl="1" indent="-2730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swald"/>
              <a:buChar char="–"/>
            </a:pPr>
            <a:r>
              <a:rPr lang="en-US" sz="260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Description: A user comments on an already posted </a:t>
            </a:r>
            <a:r>
              <a:rPr lang="en-US" sz="2600" i="0" u="none" strike="noStrike" cap="none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tuit</a:t>
            </a:r>
            <a:r>
              <a:rPr lang="en-US" sz="260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endParaRPr sz="1200" dirty="0">
              <a:latin typeface="Oswald"/>
              <a:ea typeface="Oswald"/>
              <a:cs typeface="Oswald"/>
              <a:sym typeface="Oswald"/>
            </a:endParaRPr>
          </a:p>
          <a:p>
            <a:pPr marL="742950" marR="0" lvl="1" indent="-2730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swald"/>
              <a:buChar char="–"/>
            </a:pPr>
            <a:r>
              <a:rPr lang="en-US" sz="260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Precondition: The user must be registered to </a:t>
            </a:r>
            <a:r>
              <a:rPr lang="en-US" sz="2600" i="0" u="none" strike="noStrike" cap="none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tuiter</a:t>
            </a:r>
            <a:r>
              <a:rPr lang="en-US" sz="260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and logged in. Also, the author of the </a:t>
            </a:r>
            <a:r>
              <a:rPr lang="en-US" sz="2600" i="0" u="none" strike="noStrike" cap="none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tuit</a:t>
            </a:r>
            <a:r>
              <a:rPr lang="en-US" sz="260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must not have disabled the comments for that specific </a:t>
            </a:r>
            <a:r>
              <a:rPr lang="en-US" sz="2600" i="0" u="none" strike="noStrike" cap="none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tuit</a:t>
            </a:r>
            <a:r>
              <a:rPr lang="en-US" sz="26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endParaRPr lang="en-US" sz="2600" i="0" u="none" strike="noStrike" cap="none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742950" marR="0" lvl="1" indent="-2730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swald"/>
              <a:buChar char="–"/>
            </a:pPr>
            <a:r>
              <a:rPr lang="en-US" sz="260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Actions</a:t>
            </a:r>
          </a:p>
          <a:p>
            <a:pPr lvl="2" indent="-444500">
              <a:buSzPts val="2200"/>
              <a:buFont typeface="Oswald"/>
              <a:buAutoNum type="arabicPeriod"/>
            </a:pPr>
            <a:r>
              <a:rPr lang="en-US" sz="22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[Actor] – The user writes a comment underneath the actual </a:t>
            </a:r>
            <a:r>
              <a:rPr lang="en-US" sz="2200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tuit</a:t>
            </a:r>
            <a:r>
              <a:rPr lang="en-US" sz="22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with the </a:t>
            </a:r>
            <a:r>
              <a:rPr lang="en-US" sz="2200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tuit’s</a:t>
            </a:r>
            <a:r>
              <a:rPr lang="en-US" sz="22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content and uploads images.</a:t>
            </a:r>
            <a:endParaRPr lang="en-US" sz="1200" dirty="0">
              <a:latin typeface="Oswald"/>
              <a:ea typeface="Oswald"/>
              <a:cs typeface="Oswald"/>
              <a:sym typeface="Oswald"/>
            </a:endParaRPr>
          </a:p>
          <a:p>
            <a:pPr lvl="2" indent="-444500">
              <a:buSzPts val="2200"/>
              <a:buFont typeface="Oswald"/>
              <a:buAutoNum type="arabicPeriod"/>
            </a:pPr>
            <a:r>
              <a:rPr lang="en-US" sz="22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[System] – Shows the comment. Also, throws an error message if the comment is empty.</a:t>
            </a:r>
            <a:endParaRPr lang="en-US" sz="2600" i="0" u="none" strike="noStrike" cap="none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742950" marR="0" lvl="1" indent="-2730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swald"/>
              <a:buChar char="–"/>
            </a:pPr>
            <a:r>
              <a:rPr lang="en-US" sz="26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Postcondition: Saves the reply under the respective </a:t>
            </a:r>
            <a:r>
              <a:rPr lang="en-US" sz="2600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tuit</a:t>
            </a:r>
            <a:r>
              <a:rPr lang="en-US" sz="26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endParaRPr sz="1200" dirty="0">
              <a:latin typeface="Oswald"/>
              <a:ea typeface="Oswald"/>
              <a:cs typeface="Oswald"/>
              <a:sym typeface="Oswald"/>
            </a:endParaRPr>
          </a:p>
          <a:p>
            <a:pPr marL="914400" marR="0" lvl="1" indent="-444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AutoNum type="arabicPeriod"/>
            </a:pPr>
            <a:endParaRPr lang="en-US" sz="2200" i="0" u="none" strike="noStrike" cap="none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271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lang="en-US" sz="2200" i="0" u="none" strike="noStrike" cap="none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9271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lang="en-US" sz="2200" i="0" u="none" strike="noStrike" cap="none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1371600" marR="0" lvl="2" indent="-444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AutoNum type="arabicPeriod"/>
            </a:pPr>
            <a:endParaRPr sz="1200" dirty="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body" idx="1"/>
          </p:nvPr>
        </p:nvSpPr>
        <p:spPr>
          <a:xfrm>
            <a:off x="0" y="-274"/>
            <a:ext cx="9144000" cy="5143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</a:pPr>
            <a:r>
              <a:rPr lang="en-US" sz="300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User Bookmarks a </a:t>
            </a:r>
            <a:r>
              <a:rPr lang="en-US" sz="3000" i="0" u="none" strike="noStrike" cap="none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Tuit</a:t>
            </a:r>
            <a:r>
              <a:rPr lang="en-US" sz="300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(UBT)</a:t>
            </a:r>
            <a:endParaRPr sz="1200" dirty="0">
              <a:latin typeface="Oswald"/>
              <a:ea typeface="Oswald"/>
              <a:cs typeface="Oswald"/>
              <a:sym typeface="Oswald"/>
            </a:endParaRPr>
          </a:p>
          <a:p>
            <a:pPr marL="742950" marR="0" lvl="1" indent="-2730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swald"/>
              <a:buChar char="–"/>
            </a:pPr>
            <a:r>
              <a:rPr lang="en-US" sz="260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Description: In this scenario user bookmarks a tweet which gets saved to user’s personal repository for later references.</a:t>
            </a:r>
            <a:endParaRPr sz="1200" dirty="0">
              <a:latin typeface="Oswald"/>
              <a:ea typeface="Oswald"/>
              <a:cs typeface="Oswald"/>
              <a:sym typeface="Oswald"/>
            </a:endParaRPr>
          </a:p>
          <a:p>
            <a:pPr marL="742950" marR="0" lvl="1" indent="-2730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swald"/>
              <a:buChar char="–"/>
            </a:pPr>
            <a:r>
              <a:rPr lang="en-US" sz="260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Precondition: The user must be registered to </a:t>
            </a:r>
            <a:r>
              <a:rPr lang="en-US" sz="2600" i="0" u="none" strike="noStrike" cap="none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tuiter</a:t>
            </a:r>
            <a:r>
              <a:rPr lang="en-US" sz="260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and logged in.</a:t>
            </a:r>
            <a:endParaRPr sz="1200" dirty="0">
              <a:latin typeface="Oswald"/>
              <a:ea typeface="Oswald"/>
              <a:cs typeface="Oswald"/>
              <a:sym typeface="Oswald"/>
            </a:endParaRPr>
          </a:p>
          <a:p>
            <a:pPr marL="742950" marR="0" lvl="1" indent="-2730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swald"/>
              <a:buChar char="–"/>
            </a:pPr>
            <a:r>
              <a:rPr lang="en-US" sz="260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Actions</a:t>
            </a:r>
            <a:endParaRPr sz="1200" dirty="0">
              <a:latin typeface="Oswald"/>
              <a:ea typeface="Oswald"/>
              <a:cs typeface="Oswald"/>
              <a:sym typeface="Oswald"/>
            </a:endParaRPr>
          </a:p>
          <a:p>
            <a:pPr marL="1371600" marR="0" lvl="2" indent="-444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AutoNum type="arabicPeriod"/>
            </a:pPr>
            <a:r>
              <a:rPr lang="en-US" sz="220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[Actor] – User clicks on the “bookmark link”.</a:t>
            </a:r>
            <a:endParaRPr sz="1200" dirty="0">
              <a:latin typeface="Oswald"/>
              <a:ea typeface="Oswald"/>
              <a:cs typeface="Oswald"/>
              <a:sym typeface="Oswald"/>
            </a:endParaRPr>
          </a:p>
          <a:p>
            <a:pPr marL="1371600" marR="0" lvl="2" indent="-444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AutoNum type="arabicPeriod"/>
            </a:pPr>
            <a:r>
              <a:rPr lang="en-US" sz="220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[System] – </a:t>
            </a:r>
            <a:r>
              <a:rPr lang="en-US" sz="22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All the </a:t>
            </a:r>
            <a:r>
              <a:rPr lang="en-US" sz="2200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tuits</a:t>
            </a:r>
            <a:r>
              <a:rPr lang="en-US" sz="22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bookmarked by a user are listed in the bookmark screen.</a:t>
            </a:r>
            <a:endParaRPr sz="1200" dirty="0">
              <a:latin typeface="Oswald"/>
              <a:ea typeface="Oswald"/>
              <a:cs typeface="Oswald"/>
              <a:sym typeface="Oswald"/>
            </a:endParaRPr>
          </a:p>
          <a:p>
            <a:pPr marL="742950" marR="0" lvl="1" indent="-2730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swald"/>
              <a:buChar char="–"/>
            </a:pPr>
            <a:r>
              <a:rPr lang="en-US" sz="260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Postcondition: The </a:t>
            </a:r>
            <a:r>
              <a:rPr lang="en-US" sz="2600" i="0" u="none" strike="noStrike" cap="none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tuit</a:t>
            </a:r>
            <a:r>
              <a:rPr lang="en-US" sz="260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is stored in user’s repository of bookmarks</a:t>
            </a:r>
            <a:endParaRPr sz="1200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450417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body" idx="1"/>
          </p:nvPr>
        </p:nvSpPr>
        <p:spPr>
          <a:xfrm>
            <a:off x="0" y="-274"/>
            <a:ext cx="9144000" cy="5143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</a:pPr>
            <a:r>
              <a:rPr lang="en-US" sz="300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User Follows another User (UFT)</a:t>
            </a:r>
            <a:endParaRPr sz="1200" dirty="0">
              <a:latin typeface="Oswald"/>
              <a:ea typeface="Oswald"/>
              <a:cs typeface="Oswald"/>
              <a:sym typeface="Oswald"/>
            </a:endParaRPr>
          </a:p>
          <a:p>
            <a:pPr marL="742950" marR="0" lvl="1" indent="-2730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swald"/>
              <a:buChar char="–"/>
            </a:pPr>
            <a:r>
              <a:rPr lang="en-US" sz="260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Description: In this scenario user follows another user to get push notification and updates on the recent </a:t>
            </a:r>
            <a:r>
              <a:rPr lang="en-US" sz="2600" i="0" u="none" strike="noStrike" cap="none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tuiter</a:t>
            </a:r>
            <a:r>
              <a:rPr lang="en-US" sz="260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of the author.</a:t>
            </a:r>
            <a:endParaRPr sz="1200" dirty="0">
              <a:latin typeface="Oswald"/>
              <a:ea typeface="Oswald"/>
              <a:cs typeface="Oswald"/>
              <a:sym typeface="Oswald"/>
            </a:endParaRPr>
          </a:p>
          <a:p>
            <a:pPr marL="742950" marR="0" lvl="1" indent="-2730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swald"/>
              <a:buChar char="–"/>
            </a:pPr>
            <a:r>
              <a:rPr lang="en-US" sz="260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Precondition: The user must be registered to </a:t>
            </a:r>
            <a:r>
              <a:rPr lang="en-US" sz="2600" i="0" u="none" strike="noStrike" cap="none" dirty="0" err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tuiter</a:t>
            </a:r>
            <a:r>
              <a:rPr lang="en-US" sz="260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and logged in.</a:t>
            </a:r>
            <a:endParaRPr sz="1200" dirty="0">
              <a:latin typeface="Oswald"/>
              <a:ea typeface="Oswald"/>
              <a:cs typeface="Oswald"/>
              <a:sym typeface="Oswald"/>
            </a:endParaRPr>
          </a:p>
          <a:p>
            <a:pPr marL="742950" marR="0" lvl="1" indent="-2730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swald"/>
              <a:buChar char="–"/>
            </a:pPr>
            <a:r>
              <a:rPr lang="en-US" sz="260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Actions</a:t>
            </a:r>
            <a:endParaRPr sz="1200" dirty="0">
              <a:latin typeface="Oswald"/>
              <a:ea typeface="Oswald"/>
              <a:cs typeface="Oswald"/>
              <a:sym typeface="Oswald"/>
            </a:endParaRPr>
          </a:p>
          <a:p>
            <a:pPr marL="1371600" marR="0" lvl="2" indent="-444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AutoNum type="arabicPeriod"/>
            </a:pPr>
            <a:r>
              <a:rPr lang="en-US" sz="220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[Actor] – User clicks on the “follow link”.</a:t>
            </a:r>
            <a:endParaRPr sz="1200" dirty="0">
              <a:latin typeface="Oswald"/>
              <a:ea typeface="Oswald"/>
              <a:cs typeface="Oswald"/>
              <a:sym typeface="Oswald"/>
            </a:endParaRPr>
          </a:p>
          <a:p>
            <a:pPr marL="1371600" marR="0" lvl="2" indent="-444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AutoNum type="arabicPeriod"/>
            </a:pPr>
            <a:r>
              <a:rPr lang="en-US" sz="220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[System] – </a:t>
            </a:r>
            <a:r>
              <a:rPr lang="en-US" sz="22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System will show an animation to affirm that the user is now following another user. Also, the “Follow” button will turn to “Following”.</a:t>
            </a:r>
            <a:endParaRPr sz="1200" dirty="0">
              <a:latin typeface="Oswald"/>
              <a:ea typeface="Oswald"/>
              <a:cs typeface="Oswald"/>
              <a:sym typeface="Oswald"/>
            </a:endParaRPr>
          </a:p>
          <a:p>
            <a:pPr marL="742950" marR="0" lvl="1" indent="-2730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swald"/>
              <a:buChar char="–"/>
            </a:pPr>
            <a:r>
              <a:rPr lang="en-US" sz="260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Postcondition: All users followed by a user are listed under the followed screen. All users following a user are listed under the following screen.</a:t>
            </a:r>
            <a:endParaRPr sz="1200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003068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body" idx="1"/>
          </p:nvPr>
        </p:nvSpPr>
        <p:spPr>
          <a:xfrm>
            <a:off x="0" y="-274"/>
            <a:ext cx="9144000" cy="5143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Char char="•"/>
            </a:pPr>
            <a:r>
              <a:rPr lang="en-US" sz="300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User Messages another User (UMT)</a:t>
            </a:r>
            <a:endParaRPr sz="1200" dirty="0">
              <a:latin typeface="Oswald"/>
              <a:ea typeface="Oswald"/>
              <a:cs typeface="Oswald"/>
              <a:sym typeface="Oswald"/>
            </a:endParaRPr>
          </a:p>
          <a:p>
            <a:pPr marL="742950" marR="0" lvl="1" indent="-2730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swald"/>
              <a:buChar char="–"/>
            </a:pPr>
            <a:r>
              <a:rPr lang="en-US" sz="260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Description: A User can send a pri</a:t>
            </a:r>
            <a:r>
              <a:rPr lang="en-US" sz="26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vate message to any other user.</a:t>
            </a:r>
            <a:endParaRPr sz="1200" dirty="0">
              <a:latin typeface="Oswald"/>
              <a:ea typeface="Oswald"/>
              <a:cs typeface="Oswald"/>
              <a:sym typeface="Oswald"/>
            </a:endParaRPr>
          </a:p>
          <a:p>
            <a:pPr marL="742950" marR="0" lvl="1" indent="-2730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swald"/>
              <a:buChar char="–"/>
            </a:pPr>
            <a:r>
              <a:rPr lang="en-US" sz="260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Precondition: The user who is being messaged must have enabled “Allow messages from unfollowers” or the sender must follow the recipient.</a:t>
            </a:r>
            <a:endParaRPr sz="1200" dirty="0">
              <a:latin typeface="Oswald"/>
              <a:ea typeface="Oswald"/>
              <a:cs typeface="Oswald"/>
              <a:sym typeface="Oswald"/>
            </a:endParaRPr>
          </a:p>
          <a:p>
            <a:pPr marL="742950" marR="0" lvl="1" indent="-2730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swald"/>
              <a:buChar char="–"/>
            </a:pPr>
            <a:r>
              <a:rPr lang="en-US" sz="260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Actions</a:t>
            </a:r>
            <a:endParaRPr sz="1200" dirty="0">
              <a:latin typeface="Oswald"/>
              <a:ea typeface="Oswald"/>
              <a:cs typeface="Oswald"/>
              <a:sym typeface="Oswald"/>
            </a:endParaRPr>
          </a:p>
          <a:p>
            <a:pPr marL="1371600" marR="0" lvl="2" indent="-444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AutoNum type="arabicPeriod"/>
            </a:pPr>
            <a:r>
              <a:rPr lang="en-US" sz="220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[Actor] – User sends a private message.</a:t>
            </a:r>
            <a:endParaRPr sz="1200" dirty="0">
              <a:latin typeface="Oswald"/>
              <a:ea typeface="Oswald"/>
              <a:cs typeface="Oswald"/>
              <a:sym typeface="Oswald"/>
            </a:endParaRPr>
          </a:p>
          <a:p>
            <a:pPr marL="1371600" marR="0" lvl="2" indent="-444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AutoNum type="arabicPeriod"/>
            </a:pPr>
            <a:r>
              <a:rPr lang="en-US" sz="220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[System] – A </a:t>
            </a:r>
            <a:r>
              <a:rPr lang="en-US" sz="22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connection is built between the sender and recipient where </a:t>
            </a:r>
            <a:r>
              <a:rPr lang="en-US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chat </a:t>
            </a:r>
            <a:r>
              <a:rPr lang="en-US" sz="22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will </a:t>
            </a:r>
            <a:r>
              <a:rPr lang="en-US"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be stored.</a:t>
            </a:r>
            <a:endParaRPr sz="1200" dirty="0">
              <a:latin typeface="Oswald"/>
              <a:ea typeface="Oswald"/>
              <a:cs typeface="Oswald"/>
              <a:sym typeface="Oswald"/>
            </a:endParaRPr>
          </a:p>
          <a:p>
            <a:pPr marL="742950" marR="0" lvl="1" indent="-2730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Oswald"/>
              <a:buChar char="–"/>
            </a:pPr>
            <a:r>
              <a:rPr lang="en-US" sz="2600" i="0" u="none" strike="noStrike" cap="none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Postcondition: All private messages are listed under the messages screen.</a:t>
            </a:r>
            <a:endParaRPr sz="1200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3247453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569</Words>
  <Application>Microsoft Macintosh PowerPoint</Application>
  <PresentationFormat>On-screen Show (16:9)</PresentationFormat>
  <Paragraphs>44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Oswald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Prinjal Dave</cp:lastModifiedBy>
  <cp:revision>20</cp:revision>
  <dcterms:modified xsi:type="dcterms:W3CDTF">2022-10-09T22:47:00Z</dcterms:modified>
</cp:coreProperties>
</file>