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EhtxlkYdPx4dIOogO6ZzjFtlDp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2" d="100"/>
          <a:sy n="92" d="100"/>
        </p:scale>
        <p:origin x="312"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49" name="Google Shape;149;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13"/>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3"/>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3"/>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3"/>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1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6" name="Google Shape;26;p13"/>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22"/>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2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23"/>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3"/>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3"/>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2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7"/>
        <p:cNvGrpSpPr/>
        <p:nvPr/>
      </p:nvGrpSpPr>
      <p:grpSpPr>
        <a:xfrm>
          <a:off x="0" y="0"/>
          <a:ext cx="0" cy="0"/>
          <a:chOff x="0" y="0"/>
          <a:chExt cx="0" cy="0"/>
        </a:xfrm>
      </p:grpSpPr>
      <p:sp>
        <p:nvSpPr>
          <p:cNvPr id="28" name="Google Shape;28;p1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4"/>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6" name="Google Shape;36;p1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9"/>
        <p:cNvGrpSpPr/>
        <p:nvPr/>
      </p:nvGrpSpPr>
      <p:grpSpPr>
        <a:xfrm>
          <a:off x="0" y="0"/>
          <a:ext cx="0" cy="0"/>
          <a:chOff x="0" y="0"/>
          <a:chExt cx="0" cy="0"/>
        </a:xfrm>
      </p:grpSpPr>
      <p:sp>
        <p:nvSpPr>
          <p:cNvPr id="40" name="Google Shape;40;p16"/>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6"/>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6"/>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6"/>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4" name="Google Shape;44;p1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7" name="Google Shape;47;p16"/>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7"/>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17"/>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2" name="Google Shape;52;p1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8"/>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8" name="Google Shape;58;p18"/>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9" name="Google Shape;59;p18"/>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0" name="Google Shape;60;p18"/>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1" name="Google Shape;61;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1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20"/>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0"/>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0"/>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0"/>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20"/>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20"/>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0"/>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21"/>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1"/>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1"/>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82" name="Google Shape;82;p21"/>
          <p:cNvPicPr preferRelativeResize="0">
            <a:picLocks noGrp="1"/>
          </p:cNvPicPr>
          <p:nvPr>
            <p:ph type="pic" idx="2"/>
          </p:nvPr>
        </p:nvPicPr>
        <p:blipFill/>
        <p:spPr>
          <a:xfrm>
            <a:off x="15" y="0"/>
            <a:ext cx="12191985" cy="4915076"/>
          </a:xfrm>
          <a:prstGeom prst="rect">
            <a:avLst/>
          </a:prstGeom>
          <a:blipFill rotWithShape="1">
            <a:blip r:embed="rId2">
              <a:alphaModFix/>
            </a:blip>
            <a:stretch>
              <a:fillRect/>
            </a:stretch>
          </a:blipFill>
          <a:ln>
            <a:noFill/>
          </a:ln>
        </p:spPr>
      </p:pic>
      <p:sp>
        <p:nvSpPr>
          <p:cNvPr id="83" name="Google Shape;83;p21"/>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2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2"/>
          <p:cNvSpPr/>
          <p:nvPr/>
        </p:nvSpPr>
        <p:spPr>
          <a:xfrm>
            <a:off x="0" y="6334316"/>
            <a:ext cx="12192001"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12"/>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yimagesearch.com/2017/05/08/drowsiness-detection-opencv/"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researchgate.net/publication/343331548_Driver_Drowsiness_Detection_Using_Image_Processing" TargetMode="External"/><Relationship Id="rId5" Type="http://schemas.openxmlformats.org/officeDocument/2006/relationships/hyperlink" Target="https://ieeexplore.ieee.org/document/8917163" TargetMode="External"/><Relationship Id="rId4" Type="http://schemas.openxmlformats.org/officeDocument/2006/relationships/hyperlink" Target="https://github.com/nicknochnack/Driver-Drowsiness-Detec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1091432" y="3241616"/>
            <a:ext cx="10142450" cy="604324"/>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85000"/>
              </a:lnSpc>
              <a:spcBef>
                <a:spcPts val="0"/>
              </a:spcBef>
              <a:spcAft>
                <a:spcPts val="0"/>
              </a:spcAft>
              <a:buClr>
                <a:srgbClr val="AB620D"/>
              </a:buClr>
              <a:buSzPct val="100000"/>
              <a:buFont typeface="Times New Roman"/>
              <a:buNone/>
            </a:pPr>
            <a:r>
              <a:rPr lang="en-US" sz="6000" dirty="0">
                <a:solidFill>
                  <a:srgbClr val="AB620D"/>
                </a:solidFill>
                <a:latin typeface="Times New Roman" panose="02020603050405020304" pitchFamily="18" charset="0"/>
                <a:ea typeface="Times New Roman"/>
                <a:cs typeface="Times New Roman" panose="02020603050405020304" pitchFamily="18" charset="0"/>
                <a:sym typeface="Times New Roman"/>
              </a:rPr>
              <a:t> DRIVER AWAKE SYSTEM</a:t>
            </a:r>
            <a:endParaRPr sz="6000" dirty="0">
              <a:solidFill>
                <a:srgbClr val="AB620D"/>
              </a:solidFill>
              <a:latin typeface="Times New Roman" panose="02020603050405020304" pitchFamily="18" charset="0"/>
              <a:ea typeface="Times New Roman"/>
              <a:cs typeface="Times New Roman" panose="02020603050405020304" pitchFamily="18" charset="0"/>
              <a:sym typeface="Times New Roman"/>
            </a:endParaRPr>
          </a:p>
        </p:txBody>
      </p:sp>
      <p:pic>
        <p:nvPicPr>
          <p:cNvPr id="106" name="Google Shape;106;p1" descr="Text&#10;&#10;Description automatically generated"/>
          <p:cNvPicPr preferRelativeResize="0"/>
          <p:nvPr/>
        </p:nvPicPr>
        <p:blipFill rotWithShape="1">
          <a:blip r:embed="rId3">
            <a:alphaModFix/>
          </a:blip>
          <a:srcRect/>
          <a:stretch/>
        </p:blipFill>
        <p:spPr>
          <a:xfrm>
            <a:off x="4230198" y="135126"/>
            <a:ext cx="3461519" cy="1082325"/>
          </a:xfrm>
          <a:prstGeom prst="rect">
            <a:avLst/>
          </a:prstGeom>
          <a:noFill/>
          <a:ln>
            <a:noFill/>
          </a:ln>
        </p:spPr>
      </p:pic>
      <p:sp>
        <p:nvSpPr>
          <p:cNvPr id="107" name="Google Shape;107;p1"/>
          <p:cNvSpPr txBox="1"/>
          <p:nvPr/>
        </p:nvSpPr>
        <p:spPr>
          <a:xfrm>
            <a:off x="868823" y="4708896"/>
            <a:ext cx="10365059" cy="704015"/>
          </a:xfrm>
          <a:prstGeom prst="rect">
            <a:avLst/>
          </a:prstGeom>
          <a:noFill/>
          <a:ln>
            <a:noFill/>
          </a:ln>
        </p:spPr>
        <p:txBody>
          <a:bodyPr spcFirstLastPara="1" wrap="square" lIns="91425" tIns="45700" rIns="91425" bIns="45700" anchor="b" anchorCtr="0">
            <a:normAutofit/>
          </a:bodyPr>
          <a:lstStyle/>
          <a:p>
            <a:pPr marL="0" marR="0" lvl="0" indent="0" algn="ctr" rtl="0">
              <a:lnSpc>
                <a:spcPct val="85000"/>
              </a:lnSpc>
              <a:spcBef>
                <a:spcPts val="0"/>
              </a:spcBef>
              <a:spcAft>
                <a:spcPts val="0"/>
              </a:spcAft>
              <a:buClr>
                <a:srgbClr val="262626"/>
              </a:buClr>
              <a:buSzPts val="3500"/>
              <a:buFont typeface="Calibri"/>
              <a:buNone/>
            </a:pPr>
            <a:endParaRPr sz="3500" b="0" i="0" u="none" strike="noStrike" cap="none">
              <a:solidFill>
                <a:srgbClr val="262626"/>
              </a:solidFill>
              <a:latin typeface="Times New Roman" panose="02020603050405020304" pitchFamily="18" charset="0"/>
              <a:ea typeface="Times New Roman"/>
              <a:cs typeface="Times New Roman" panose="02020603050405020304" pitchFamily="18" charset="0"/>
              <a:sym typeface="Times New Roman"/>
            </a:endParaRPr>
          </a:p>
        </p:txBody>
      </p:sp>
      <p:sp>
        <p:nvSpPr>
          <p:cNvPr id="108" name="Google Shape;108;p1"/>
          <p:cNvSpPr txBox="1"/>
          <p:nvPr/>
        </p:nvSpPr>
        <p:spPr>
          <a:xfrm>
            <a:off x="710703" y="4498327"/>
            <a:ext cx="10987668" cy="1521771"/>
          </a:xfrm>
          <a:prstGeom prst="rect">
            <a:avLst/>
          </a:prstGeom>
          <a:noFill/>
          <a:ln>
            <a:noFill/>
          </a:ln>
        </p:spPr>
        <p:txBody>
          <a:bodyPr spcFirstLastPara="1" wrap="square" lIns="91425" tIns="45700" rIns="91425" bIns="45700" anchor="b" anchorCtr="0">
            <a:normAutofit/>
          </a:bodyPr>
          <a:lstStyle/>
          <a:p>
            <a:pPr marL="0" marR="0" lvl="0" indent="0" algn="r" rtl="0">
              <a:lnSpc>
                <a:spcPct val="85000"/>
              </a:lnSpc>
              <a:spcBef>
                <a:spcPts val="0"/>
              </a:spcBef>
              <a:spcAft>
                <a:spcPts val="0"/>
              </a:spcAft>
              <a:buClr>
                <a:srgbClr val="262626"/>
              </a:buClr>
              <a:buSzPts val="2500"/>
              <a:buFont typeface="Calibri"/>
              <a:buNone/>
            </a:pPr>
            <a:endParaRPr sz="2500" b="0" i="0" u="none" strike="noStrike" cap="none">
              <a:solidFill>
                <a:srgbClr val="262626"/>
              </a:solidFill>
              <a:latin typeface="Times New Roman" panose="02020603050405020304" pitchFamily="18" charset="0"/>
              <a:ea typeface="Times New Roman"/>
              <a:cs typeface="Times New Roman" panose="02020603050405020304" pitchFamily="18" charset="0"/>
              <a:sym typeface="Times New Roman"/>
            </a:endParaRPr>
          </a:p>
        </p:txBody>
      </p:sp>
      <p:sp>
        <p:nvSpPr>
          <p:cNvPr id="109" name="Google Shape;109;p1"/>
          <p:cNvSpPr txBox="1"/>
          <p:nvPr/>
        </p:nvSpPr>
        <p:spPr>
          <a:xfrm>
            <a:off x="1244614" y="1652590"/>
            <a:ext cx="9919846" cy="565332"/>
          </a:xfrm>
          <a:prstGeom prst="rect">
            <a:avLst/>
          </a:prstGeom>
          <a:noFill/>
          <a:ln>
            <a:noFill/>
          </a:ln>
        </p:spPr>
        <p:txBody>
          <a:bodyPr spcFirstLastPara="1" wrap="square" lIns="91425" tIns="45700" rIns="91425" bIns="45700" anchor="b" anchorCtr="0">
            <a:noAutofit/>
          </a:bodyPr>
          <a:lstStyle/>
          <a:p>
            <a:pPr marL="0" marR="0" lvl="0" indent="0" algn="ctr" rtl="0">
              <a:lnSpc>
                <a:spcPct val="85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DEPARTMENT OF INFORMATION TECHNOLOGY</a:t>
            </a:r>
            <a:endParaRPr dirty="0">
              <a:latin typeface="Times New Roman" panose="02020603050405020304" pitchFamily="18" charset="0"/>
              <a:cs typeface="Times New Roman" panose="02020603050405020304" pitchFamily="18" charset="0"/>
            </a:endParaRPr>
          </a:p>
          <a:p>
            <a:pPr marL="0" marR="0" lvl="0" indent="0" algn="ctr" rtl="0">
              <a:lnSpc>
                <a:spcPct val="85000"/>
              </a:lnSpc>
              <a:spcBef>
                <a:spcPts val="0"/>
              </a:spcBef>
              <a:spcAft>
                <a:spcPts val="0"/>
              </a:spcAft>
              <a:buClr>
                <a:srgbClr val="262626"/>
              </a:buClr>
              <a:buSzPts val="1800"/>
              <a:buFont typeface="Calibri"/>
              <a:buNone/>
            </a:pPr>
            <a:endParaRPr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85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INNOVATION AND DESIGN THINKING FOR INFORMATION TECHNOLOGY[IT19644]</a:t>
            </a:r>
            <a:endParaRPr dirty="0">
              <a:latin typeface="Times New Roman" panose="02020603050405020304" pitchFamily="18" charset="0"/>
              <a:cs typeface="Times New Roman" panose="02020603050405020304" pitchFamily="18" charset="0"/>
            </a:endParaRPr>
          </a:p>
        </p:txBody>
      </p:sp>
      <p:sp>
        <p:nvSpPr>
          <p:cNvPr id="110" name="Google Shape;110;p1"/>
          <p:cNvSpPr txBox="1"/>
          <p:nvPr/>
        </p:nvSpPr>
        <p:spPr>
          <a:xfrm>
            <a:off x="1314036" y="2408603"/>
            <a:ext cx="9919846" cy="451651"/>
          </a:xfrm>
          <a:prstGeom prst="rect">
            <a:avLst/>
          </a:prstGeom>
          <a:noFill/>
          <a:ln>
            <a:noFill/>
          </a:ln>
        </p:spPr>
        <p:txBody>
          <a:bodyPr spcFirstLastPara="1" wrap="square" lIns="91425" tIns="45700" rIns="91425" bIns="45700" anchor="b" anchorCtr="0">
            <a:noAutofit/>
          </a:bodyPr>
          <a:lstStyle/>
          <a:p>
            <a:pPr marL="0" marR="0" lvl="0" indent="0" algn="ctr" rtl="0">
              <a:lnSpc>
                <a:spcPct val="85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 presentation of final review</a:t>
            </a:r>
            <a:endParaRPr dirty="0">
              <a:latin typeface="Times New Roman" panose="02020603050405020304" pitchFamily="18" charset="0"/>
              <a:cs typeface="Times New Roman" panose="02020603050405020304" pitchFamily="18" charset="0"/>
            </a:endParaRPr>
          </a:p>
        </p:txBody>
      </p:sp>
      <p:sp>
        <p:nvSpPr>
          <p:cNvPr id="111" name="Google Shape;111;p1"/>
          <p:cNvSpPr txBox="1"/>
          <p:nvPr/>
        </p:nvSpPr>
        <p:spPr>
          <a:xfrm>
            <a:off x="1314037" y="4293419"/>
            <a:ext cx="9919846" cy="451651"/>
          </a:xfrm>
          <a:prstGeom prst="rect">
            <a:avLst/>
          </a:prstGeom>
          <a:noFill/>
          <a:ln>
            <a:noFill/>
          </a:ln>
        </p:spPr>
        <p:txBody>
          <a:bodyPr spcFirstLastPara="1" wrap="square" lIns="91425" tIns="45700" rIns="91425" bIns="45700" anchor="b" anchorCtr="0">
            <a:noAutofit/>
          </a:bodyPr>
          <a:lstStyle/>
          <a:p>
            <a:pPr marL="0" marR="0" lvl="0" indent="0" algn="ctr" rtl="0">
              <a:lnSpc>
                <a:spcPct val="85000"/>
              </a:lnSpc>
              <a:spcBef>
                <a:spcPts val="0"/>
              </a:spcBef>
              <a:spcAft>
                <a:spcPts val="0"/>
              </a:spcAft>
              <a:buClr>
                <a:srgbClr val="262626"/>
              </a:buClr>
              <a:buSzPts val="2800"/>
              <a:buFont typeface="Calibri"/>
              <a:buNone/>
            </a:pPr>
            <a:endParaRPr sz="2800" b="0" i="0" u="none" strike="noStrike" cap="none">
              <a:solidFill>
                <a:srgbClr val="AB620D"/>
              </a:solidFill>
              <a:latin typeface="Times New Roman" panose="02020603050405020304" pitchFamily="18" charset="0"/>
              <a:ea typeface="Times New Roman"/>
              <a:cs typeface="Times New Roman" panose="02020603050405020304" pitchFamily="18" charset="0"/>
              <a:sym typeface="Times New Roman"/>
            </a:endParaRPr>
          </a:p>
        </p:txBody>
      </p:sp>
      <p:sp>
        <p:nvSpPr>
          <p:cNvPr id="112" name="Google Shape;112;p1"/>
          <p:cNvSpPr txBox="1"/>
          <p:nvPr/>
        </p:nvSpPr>
        <p:spPr>
          <a:xfrm>
            <a:off x="935482" y="4453885"/>
            <a:ext cx="5227175" cy="17542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US"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Team Member 1 :MADHUMITHA J(221001088)</a:t>
            </a:r>
          </a:p>
          <a:p>
            <a:pPr marL="0" marR="0" lvl="0" indent="0" algn="just"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sym typeface="Times New Roman"/>
              </a:rPr>
              <a:t>Team Member 2: PRINKAYATTHRA D(221001117)</a:t>
            </a:r>
            <a:endParaRPr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US"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Team Member 2 :KANMANI D(221001070)</a:t>
            </a:r>
            <a:endParaRPr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US"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Team Member 3 :MAANASA PRIYA M(221001085)</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3" name="Google Shape;113;p1"/>
          <p:cNvSpPr txBox="1"/>
          <p:nvPr/>
        </p:nvSpPr>
        <p:spPr>
          <a:xfrm>
            <a:off x="8429131" y="4681056"/>
            <a:ext cx="333589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pitchFamily="18" charset="0"/>
                <a:ea typeface="Times New Roman"/>
                <a:cs typeface="Times New Roman" panose="02020603050405020304" pitchFamily="18" charset="0"/>
                <a:sym typeface="Times New Roman"/>
              </a:rPr>
              <a:t>MENTOR :PRAGADEESH.M</a:t>
            </a:r>
            <a:endParaRPr sz="180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r>
              <a:rPr lang="en-US" sz="1800">
                <a:solidFill>
                  <a:schemeClr val="dk1"/>
                </a:solidFill>
                <a:latin typeface="Times New Roman" panose="02020603050405020304" pitchFamily="18" charset="0"/>
                <a:ea typeface="Calibri"/>
                <a:cs typeface="Times New Roman" panose="02020603050405020304" pitchFamily="18" charset="0"/>
                <a:sym typeface="Calibri"/>
              </a:rPr>
              <a:t>(</a:t>
            </a:r>
            <a:r>
              <a:rPr lang="en-US" sz="1800">
                <a:solidFill>
                  <a:schemeClr val="dk1"/>
                </a:solidFill>
                <a:latin typeface="Times New Roman" panose="02020603050405020304" pitchFamily="18" charset="0"/>
                <a:ea typeface="Times New Roman"/>
                <a:cs typeface="Times New Roman" panose="02020603050405020304" pitchFamily="18" charset="0"/>
                <a:sym typeface="Times New Roman"/>
              </a:rPr>
              <a:t>Assistant Professor)</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0"/>
          <p:cNvSpPr txBox="1"/>
          <p:nvPr/>
        </p:nvSpPr>
        <p:spPr>
          <a:xfrm>
            <a:off x="1066800" y="315913"/>
            <a:ext cx="10058400" cy="563562"/>
          </a:xfrm>
          <a:prstGeom prst="rect">
            <a:avLst/>
          </a:prstGeom>
          <a:noFill/>
          <a:ln>
            <a:noFill/>
          </a:ln>
        </p:spPr>
        <p:txBody>
          <a:bodyPr spcFirstLastPara="1" wrap="square" lIns="91425" tIns="45700" rIns="91425" bIns="45700" anchor="b" anchorCtr="0">
            <a:normAutofit/>
          </a:bodyPr>
          <a:lstStyle/>
          <a:p>
            <a:pPr marL="0" marR="0" lvl="0" indent="0" algn="ctr" rtl="0">
              <a:lnSpc>
                <a:spcPct val="85000"/>
              </a:lnSpc>
              <a:spcBef>
                <a:spcPts val="0"/>
              </a:spcBef>
              <a:spcAft>
                <a:spcPts val="0"/>
              </a:spcAft>
              <a:buClr>
                <a:srgbClr val="3F3F3F"/>
              </a:buClr>
              <a:buSzPts val="3500"/>
              <a:buFont typeface="Calibri"/>
              <a:buNone/>
            </a:pPr>
            <a:endParaRPr sz="3500" b="1">
              <a:solidFill>
                <a:srgbClr val="3F3F3F"/>
              </a:solidFill>
              <a:latin typeface="Times New Roman"/>
              <a:ea typeface="Times New Roman"/>
              <a:cs typeface="Times New Roman"/>
              <a:sym typeface="Times New Roman"/>
            </a:endParaRPr>
          </a:p>
        </p:txBody>
      </p:sp>
      <p:sp>
        <p:nvSpPr>
          <p:cNvPr id="171" name="Google Shape;171;p10"/>
          <p:cNvSpPr txBox="1"/>
          <p:nvPr/>
        </p:nvSpPr>
        <p:spPr>
          <a:xfrm>
            <a:off x="1219200" y="468313"/>
            <a:ext cx="10058400" cy="563562"/>
          </a:xfrm>
          <a:prstGeom prst="rect">
            <a:avLst/>
          </a:prstGeom>
          <a:noFill/>
          <a:ln>
            <a:noFill/>
          </a:ln>
        </p:spPr>
        <p:txBody>
          <a:bodyPr spcFirstLastPara="1" wrap="square" lIns="91425" tIns="45700" rIns="91425" bIns="45700" anchor="b" anchorCtr="0">
            <a:normAutofit/>
          </a:bodyPr>
          <a:lstStyle/>
          <a:p>
            <a:pPr marL="0" marR="0" lvl="0" indent="0" algn="ctr" rtl="0">
              <a:lnSpc>
                <a:spcPct val="85000"/>
              </a:lnSpc>
              <a:spcBef>
                <a:spcPts val="0"/>
              </a:spcBef>
              <a:spcAft>
                <a:spcPts val="0"/>
              </a:spcAft>
              <a:buClr>
                <a:srgbClr val="3F3F3F"/>
              </a:buClr>
              <a:buSzPts val="3500"/>
              <a:buFont typeface="Times New Roman"/>
              <a:buNone/>
            </a:pPr>
            <a:r>
              <a:rPr lang="en-US" sz="3500" b="1" dirty="0">
                <a:solidFill>
                  <a:srgbClr val="3F3F3F"/>
                </a:solidFill>
                <a:latin typeface="Times New Roman"/>
                <a:ea typeface="Times New Roman"/>
                <a:cs typeface="Times New Roman"/>
                <a:sym typeface="Times New Roman"/>
              </a:rPr>
              <a:t>FUTURE WORK</a:t>
            </a:r>
            <a:endParaRPr dirty="0"/>
          </a:p>
        </p:txBody>
      </p:sp>
      <p:sp>
        <p:nvSpPr>
          <p:cNvPr id="172" name="Google Shape;172;p10"/>
          <p:cNvSpPr txBox="1"/>
          <p:nvPr/>
        </p:nvSpPr>
        <p:spPr>
          <a:xfrm>
            <a:off x="862641" y="1926566"/>
            <a:ext cx="2743200" cy="3657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73" name="Google Shape;173;p10"/>
          <p:cNvSpPr txBox="1"/>
          <p:nvPr/>
        </p:nvSpPr>
        <p:spPr>
          <a:xfrm>
            <a:off x="1063925" y="1811546"/>
            <a:ext cx="10046897"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Open Sans"/>
                <a:cs typeface="Times New Roman" panose="02020603050405020304" pitchFamily="18" charset="0"/>
                <a:sym typeface="Open Sans"/>
              </a:rPr>
              <a:t>✔</a:t>
            </a:r>
            <a:r>
              <a:rPr lang="en-US" sz="2400" dirty="0">
                <a:solidFill>
                  <a:schemeClr val="dk1"/>
                </a:solidFill>
                <a:latin typeface="Times New Roman" panose="02020603050405020304" pitchFamily="18" charset="0"/>
                <a:ea typeface="Open Sans"/>
                <a:cs typeface="Times New Roman" panose="02020603050405020304" pitchFamily="18" charset="0"/>
                <a:sym typeface="Open Sans"/>
              </a:rPr>
              <a:t> </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Include voice-enabled alerts and driver feedback system</a:t>
            </a:r>
            <a:b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b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Use face recognition for individualized monitoring</a:t>
            </a:r>
            <a:b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b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Optimize for low-power embedded platforms (e.g., Raspberry Pi)</a:t>
            </a:r>
            <a:b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b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Extend testing to various age groups and driving behaviors</a:t>
            </a:r>
            <a:b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b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Investigate AI models for stress and emotion detection</a:t>
            </a: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1"/>
          <p:cNvSpPr txBox="1">
            <a:spLocks noGrp="1"/>
          </p:cNvSpPr>
          <p:nvPr>
            <p:ph type="title" idx="4294967295"/>
          </p:nvPr>
        </p:nvSpPr>
        <p:spPr>
          <a:xfrm>
            <a:off x="1066800" y="315913"/>
            <a:ext cx="10058400" cy="563562"/>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3500"/>
              <a:buFont typeface="Times New Roman"/>
              <a:buNone/>
            </a:pPr>
            <a:r>
              <a:rPr lang="en-US" sz="3500" b="1" dirty="0">
                <a:latin typeface="Times New Roman"/>
                <a:ea typeface="Times New Roman"/>
                <a:cs typeface="Times New Roman"/>
                <a:sym typeface="Times New Roman"/>
              </a:rPr>
              <a:t>REFERENCES</a:t>
            </a:r>
            <a:endParaRPr dirty="0"/>
          </a:p>
        </p:txBody>
      </p:sp>
      <p:sp>
        <p:nvSpPr>
          <p:cNvPr id="179" name="Google Shape;179;p11"/>
          <p:cNvSpPr txBox="1"/>
          <p:nvPr/>
        </p:nvSpPr>
        <p:spPr>
          <a:xfrm>
            <a:off x="695325" y="978150"/>
            <a:ext cx="11153700" cy="52887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0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1. </a:t>
            </a:r>
            <a:r>
              <a:rPr lang="en-US" sz="2400" dirty="0" err="1">
                <a:solidFill>
                  <a:schemeClr val="dk1"/>
                </a:solidFill>
                <a:latin typeface="Times New Roman"/>
                <a:ea typeface="Times New Roman"/>
                <a:cs typeface="Times New Roman"/>
                <a:sym typeface="Times New Roman"/>
              </a:rPr>
              <a:t>PyImageSearch</a:t>
            </a:r>
            <a:r>
              <a:rPr lang="en-US" sz="2400" dirty="0">
                <a:solidFill>
                  <a:schemeClr val="dk1"/>
                </a:solidFill>
                <a:latin typeface="Times New Roman"/>
                <a:ea typeface="Times New Roman"/>
                <a:cs typeface="Times New Roman"/>
                <a:sym typeface="Times New Roman"/>
              </a:rPr>
              <a:t> – Drowsiness Detection with OpenCV and </a:t>
            </a:r>
            <a:r>
              <a:rPr lang="en-US" sz="2400" dirty="0" err="1">
                <a:solidFill>
                  <a:schemeClr val="dk1"/>
                </a:solidFill>
                <a:latin typeface="Times New Roman"/>
                <a:ea typeface="Times New Roman"/>
                <a:cs typeface="Times New Roman"/>
                <a:sym typeface="Times New Roman"/>
              </a:rPr>
              <a:t>dlib</a:t>
            </a:r>
            <a:br>
              <a:rPr lang="en-US" sz="2400" b="1" dirty="0">
                <a:solidFill>
                  <a:schemeClr val="dk1"/>
                </a:solidFill>
                <a:latin typeface="Times New Roman"/>
                <a:ea typeface="Times New Roman"/>
                <a:cs typeface="Times New Roman"/>
                <a:sym typeface="Times New Roman"/>
              </a:rPr>
            </a:br>
            <a:r>
              <a:rPr lang="en-US" sz="2400" dirty="0">
                <a:solidFill>
                  <a:schemeClr val="dk1"/>
                </a:solidFill>
                <a:latin typeface="Times New Roman"/>
                <a:ea typeface="Times New Roman"/>
                <a:cs typeface="Times New Roman"/>
                <a:sym typeface="Times New Roman"/>
              </a:rPr>
              <a:t>       </a:t>
            </a:r>
            <a:r>
              <a:rPr lang="en-US" sz="2400" dirty="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   </a:t>
            </a:r>
            <a:r>
              <a:rPr lang="en-US" sz="2400" u="sng" dirty="0">
                <a:solidFill>
                  <a:schemeClr val="hlink"/>
                </a:solidFill>
                <a:latin typeface="Times New Roman"/>
                <a:ea typeface="Times New Roman"/>
                <a:cs typeface="Times New Roman"/>
                <a:sym typeface="Times New Roman"/>
                <a:hlinkClick r:id="rId3"/>
              </a:rPr>
              <a:t>https://pyimagesearch.com/2017/05/08/drowsiness-detection-opencv/</a:t>
            </a:r>
            <a:endParaRPr sz="2400" u="sng" dirty="0">
              <a:solidFill>
                <a:schemeClr val="hlink"/>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r>
              <a:rPr lang="en-US" sz="2400" b="1" dirty="0">
                <a:solidFill>
                  <a:schemeClr val="dk1"/>
                </a:solidFill>
                <a:latin typeface="Times New Roman"/>
                <a:ea typeface="Times New Roman"/>
                <a:cs typeface="Times New Roman"/>
                <a:sym typeface="Times New Roman"/>
              </a:rPr>
              <a:t>2. </a:t>
            </a:r>
            <a:r>
              <a:rPr lang="en-US" sz="2400" dirty="0">
                <a:solidFill>
                  <a:schemeClr val="dk1"/>
                </a:solidFill>
                <a:latin typeface="Times New Roman"/>
                <a:ea typeface="Times New Roman"/>
                <a:cs typeface="Times New Roman"/>
                <a:sym typeface="Times New Roman"/>
              </a:rPr>
              <a:t>GitHub – Driver Drowsiness Detection using OpenCV and </a:t>
            </a:r>
            <a:r>
              <a:rPr lang="en-US" sz="2400" dirty="0" err="1">
                <a:solidFill>
                  <a:schemeClr val="dk1"/>
                </a:solidFill>
                <a:latin typeface="Times New Roman"/>
                <a:ea typeface="Times New Roman"/>
                <a:cs typeface="Times New Roman"/>
                <a:sym typeface="Times New Roman"/>
              </a:rPr>
              <a:t>dlib</a:t>
            </a:r>
            <a:br>
              <a:rPr lang="en-US" sz="2400" b="1" dirty="0">
                <a:solidFill>
                  <a:schemeClr val="dk1"/>
                </a:solidFill>
                <a:latin typeface="Times New Roman"/>
                <a:ea typeface="Times New Roman"/>
                <a:cs typeface="Times New Roman"/>
                <a:sym typeface="Times New Roman"/>
              </a:rPr>
            </a:br>
            <a:r>
              <a:rPr lang="en-US" sz="2400" dirty="0">
                <a:solidFill>
                  <a:schemeClr val="dk1"/>
                </a:solidFill>
                <a:latin typeface="Times New Roman"/>
                <a:ea typeface="Times New Roman"/>
                <a:cs typeface="Times New Roman"/>
                <a:sym typeface="Times New Roman"/>
              </a:rPr>
              <a:t>    </a:t>
            </a:r>
            <a:r>
              <a:rPr lang="en-US" sz="2400" u="sng" dirty="0">
                <a:solidFill>
                  <a:schemeClr val="hlink"/>
                </a:solidFill>
                <a:latin typeface="Times New Roman"/>
                <a:ea typeface="Times New Roman"/>
                <a:cs typeface="Times New Roman"/>
                <a:sym typeface="Times New Roman"/>
                <a:hlinkClick r:id="rId4"/>
              </a:rPr>
              <a:t>https://github.com/nicknochnack/Driver-Drowsiness-Detection</a:t>
            </a:r>
            <a:endParaRPr sz="2400" u="sng" dirty="0">
              <a:solidFill>
                <a:schemeClr val="hlink"/>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r>
              <a:rPr lang="en-US" sz="2400" b="1" dirty="0">
                <a:solidFill>
                  <a:schemeClr val="dk1"/>
                </a:solidFill>
                <a:latin typeface="Times New Roman"/>
                <a:ea typeface="Times New Roman"/>
                <a:cs typeface="Times New Roman"/>
                <a:sym typeface="Times New Roman"/>
              </a:rPr>
              <a:t>3. </a:t>
            </a:r>
            <a:r>
              <a:rPr lang="en-US" sz="2400" dirty="0">
                <a:solidFill>
                  <a:schemeClr val="dk1"/>
                </a:solidFill>
                <a:latin typeface="Times New Roman"/>
                <a:ea typeface="Times New Roman"/>
                <a:cs typeface="Times New Roman"/>
                <a:sym typeface="Times New Roman"/>
              </a:rPr>
              <a:t>IEEE Xplore – Real-Time Driver Drowsiness Detection System</a:t>
            </a:r>
            <a:br>
              <a:rPr lang="en-US" sz="2400" b="1" dirty="0">
                <a:solidFill>
                  <a:schemeClr val="dk1"/>
                </a:solidFill>
                <a:latin typeface="Times New Roman"/>
                <a:ea typeface="Times New Roman"/>
                <a:cs typeface="Times New Roman"/>
                <a:sym typeface="Times New Roman"/>
              </a:rPr>
            </a:br>
            <a:r>
              <a:rPr lang="en-US" sz="2400" dirty="0">
                <a:solidFill>
                  <a:schemeClr val="dk1"/>
                </a:solidFill>
                <a:latin typeface="Times New Roman"/>
                <a:ea typeface="Times New Roman"/>
                <a:cs typeface="Times New Roman"/>
                <a:sym typeface="Times New Roman"/>
              </a:rPr>
              <a:t>    </a:t>
            </a:r>
            <a:r>
              <a:rPr lang="en-US" sz="2400" u="sng" dirty="0">
                <a:solidFill>
                  <a:schemeClr val="hlink"/>
                </a:solidFill>
                <a:latin typeface="Times New Roman"/>
                <a:ea typeface="Times New Roman"/>
                <a:cs typeface="Times New Roman"/>
                <a:sym typeface="Times New Roman"/>
                <a:hlinkClick r:id="rId5"/>
              </a:rPr>
              <a:t>https://ieeexplore.ieee.org/document/8917163</a:t>
            </a:r>
            <a:endParaRPr sz="2400" u="sng" dirty="0">
              <a:solidFill>
                <a:schemeClr val="hlink"/>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400" b="1" dirty="0">
                <a:solidFill>
                  <a:schemeClr val="dk1"/>
                </a:solidFill>
                <a:latin typeface="Times New Roman"/>
                <a:ea typeface="Times New Roman"/>
                <a:cs typeface="Times New Roman"/>
                <a:sym typeface="Times New Roman"/>
              </a:rPr>
              <a:t>      4. </a:t>
            </a:r>
            <a:r>
              <a:rPr lang="en-US" sz="2400" dirty="0">
                <a:solidFill>
                  <a:schemeClr val="dk1"/>
                </a:solidFill>
                <a:latin typeface="Times New Roman"/>
                <a:ea typeface="Times New Roman"/>
                <a:cs typeface="Times New Roman"/>
                <a:sym typeface="Times New Roman"/>
              </a:rPr>
              <a:t>ResearchGate – Driver Drowsiness Detection using Image Processing</a:t>
            </a:r>
            <a:br>
              <a:rPr lang="en-US" sz="2400" b="1" dirty="0">
                <a:solidFill>
                  <a:schemeClr val="dk1"/>
                </a:solidFill>
                <a:latin typeface="Times New Roman"/>
                <a:ea typeface="Times New Roman"/>
                <a:cs typeface="Times New Roman"/>
                <a:sym typeface="Times New Roman"/>
              </a:rPr>
            </a:br>
            <a:r>
              <a:rPr lang="en-US" sz="2400" dirty="0">
                <a:solidFill>
                  <a:schemeClr val="dk1"/>
                </a:solidFill>
                <a:latin typeface="Times New Roman"/>
                <a:ea typeface="Times New Roman"/>
                <a:cs typeface="Times New Roman"/>
                <a:sym typeface="Times New Roman"/>
              </a:rPr>
              <a:t>          </a:t>
            </a:r>
            <a:r>
              <a:rPr lang="en-US" sz="2400" u="sng" dirty="0">
                <a:solidFill>
                  <a:schemeClr val="hlink"/>
                </a:solidFill>
                <a:latin typeface="Times New Roman"/>
                <a:ea typeface="Times New Roman"/>
                <a:cs typeface="Times New Roman"/>
                <a:sym typeface="Times New Roman"/>
                <a:hlinkClick r:id="rId6"/>
              </a:rPr>
              <a:t>https://www/publication/343331548_Driver_Drowsiness_Detection</a:t>
            </a:r>
            <a:endParaRPr sz="2400" u="sng" dirty="0">
              <a:solidFill>
                <a:schemeClr val="hlink"/>
              </a:solidFill>
              <a:latin typeface="Times New Roman"/>
              <a:ea typeface="Times New Roman"/>
              <a:cs typeface="Times New Roman"/>
              <a:sym typeface="Times New Roman"/>
            </a:endParaRPr>
          </a:p>
          <a:p>
            <a:pPr marL="0" lvl="0" indent="0" algn="l" rtl="0">
              <a:lnSpc>
                <a:spcPct val="115000"/>
              </a:lnSpc>
              <a:spcBef>
                <a:spcPts val="1200"/>
              </a:spcBef>
              <a:spcAft>
                <a:spcPts val="0"/>
              </a:spcAft>
              <a:buSzPts val="1100"/>
              <a:buNone/>
            </a:pPr>
            <a:endParaRPr u="sng" dirty="0">
              <a:solidFill>
                <a:schemeClr val="hlink"/>
              </a:solidFill>
              <a:latin typeface="Times New Roman"/>
              <a:ea typeface="Times New Roman"/>
              <a:cs typeface="Times New Roman"/>
              <a:sym typeface="Times New Roman"/>
            </a:endParaRPr>
          </a:p>
          <a:p>
            <a:pPr marL="0" marR="0" lvl="0" indent="0" algn="l" rtl="0">
              <a:spcBef>
                <a:spcPts val="1200"/>
              </a:spcBef>
              <a:spcAft>
                <a:spcPts val="0"/>
              </a:spcAft>
              <a:buNone/>
            </a:pP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
          <p:cNvSpPr txBox="1">
            <a:spLocks noGrp="1"/>
          </p:cNvSpPr>
          <p:nvPr>
            <p:ph type="title" idx="4294967295"/>
          </p:nvPr>
        </p:nvSpPr>
        <p:spPr>
          <a:xfrm>
            <a:off x="1066800" y="315913"/>
            <a:ext cx="10058400" cy="563562"/>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3500"/>
              <a:buFont typeface="Times New Roman"/>
              <a:buNone/>
            </a:pPr>
            <a:r>
              <a:rPr lang="en-US" sz="3500" b="1" dirty="0">
                <a:latin typeface="Times New Roman"/>
                <a:ea typeface="Times New Roman"/>
                <a:cs typeface="Times New Roman"/>
                <a:sym typeface="Times New Roman"/>
              </a:rPr>
              <a:t>ABSTRACT</a:t>
            </a:r>
            <a:endParaRPr dirty="0"/>
          </a:p>
        </p:txBody>
      </p:sp>
      <p:sp>
        <p:nvSpPr>
          <p:cNvPr id="119" name="Google Shape;119;p2"/>
          <p:cNvSpPr txBox="1"/>
          <p:nvPr/>
        </p:nvSpPr>
        <p:spPr>
          <a:xfrm>
            <a:off x="720762" y="1723529"/>
            <a:ext cx="10542494"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The </a:t>
            </a:r>
            <a:r>
              <a:rPr lang="en-US" sz="2400" b="1" dirty="0">
                <a:solidFill>
                  <a:schemeClr val="dk1"/>
                </a:solidFill>
                <a:latin typeface="Times New Roman"/>
                <a:ea typeface="Times New Roman"/>
                <a:cs typeface="Times New Roman"/>
                <a:sym typeface="Times New Roman"/>
              </a:rPr>
              <a:t>Driver Awake System</a:t>
            </a:r>
            <a:r>
              <a:rPr lang="en-US" sz="2400" dirty="0">
                <a:solidFill>
                  <a:schemeClr val="dk1"/>
                </a:solidFill>
                <a:latin typeface="Times New Roman"/>
                <a:ea typeface="Times New Roman"/>
                <a:cs typeface="Times New Roman"/>
                <a:sym typeface="Times New Roman"/>
              </a:rPr>
              <a:t> is designed to reduce road accidents by identifying driver drowsiness in real time. A dashboard-mounted camera monitors eye movements and facial expressions to detect signs such as frequent blinking, prolonged eye closure, and yawning. The system utilizes Python, OpenCV, </a:t>
            </a:r>
            <a:r>
              <a:rPr lang="en-US" sz="2400" dirty="0" err="1">
                <a:solidFill>
                  <a:schemeClr val="dk1"/>
                </a:solidFill>
                <a:latin typeface="Times New Roman"/>
                <a:ea typeface="Times New Roman"/>
                <a:cs typeface="Times New Roman"/>
                <a:sym typeface="Times New Roman"/>
              </a:rPr>
              <a:t>Dlib</a:t>
            </a:r>
            <a:r>
              <a:rPr lang="en-US" sz="2400" dirty="0">
                <a:solidFill>
                  <a:schemeClr val="dk1"/>
                </a:solidFill>
                <a:latin typeface="Times New Roman"/>
                <a:ea typeface="Times New Roman"/>
                <a:cs typeface="Times New Roman"/>
                <a:sym typeface="Times New Roman"/>
              </a:rPr>
              <a:t>, and deep learning techniques to calculate Eye Aspect Ratio (EAR) and Mouth Aspect Ratio (MAR). When drowsiness is detected, alerts are triggered through a buzzer and LED indicators, managed via a custom PCB board. By integrating artificial intelligence, computer vision, and embedded systems, the solution aims to enhance road safety and prevent fatigue-related accidents.</a:t>
            </a: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idx="4294967295"/>
          </p:nvPr>
        </p:nvSpPr>
        <p:spPr>
          <a:xfrm>
            <a:off x="1066800" y="315913"/>
            <a:ext cx="10058400" cy="563562"/>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3500"/>
              <a:buFont typeface="Times New Roman"/>
              <a:buNone/>
            </a:pPr>
            <a:r>
              <a:rPr lang="en-US" sz="3500" b="1" dirty="0">
                <a:latin typeface="Times New Roman"/>
                <a:ea typeface="Times New Roman"/>
                <a:cs typeface="Times New Roman"/>
                <a:sym typeface="Times New Roman"/>
              </a:rPr>
              <a:t>EMPATHIZE</a:t>
            </a:r>
            <a:endParaRPr dirty="0"/>
          </a:p>
        </p:txBody>
      </p:sp>
      <p:sp>
        <p:nvSpPr>
          <p:cNvPr id="125" name="Google Shape;125;p3"/>
          <p:cNvSpPr/>
          <p:nvPr/>
        </p:nvSpPr>
        <p:spPr>
          <a:xfrm>
            <a:off x="639556" y="1139827"/>
            <a:ext cx="10667782" cy="4154984"/>
          </a:xfrm>
          <a:prstGeom prst="rect">
            <a:avLst/>
          </a:prstGeom>
          <a:noFill/>
          <a:ln>
            <a:noFill/>
          </a:ln>
        </p:spPr>
        <p:txBody>
          <a:bodyPr spcFirstLastPara="1" wrap="square" lIns="91425" tIns="45700" rIns="91425" bIns="45700" anchor="ctr" anchorCtr="0">
            <a:spAutoFit/>
          </a:bodyPr>
          <a:lstStyle/>
          <a:p>
            <a:pPr marL="342900" marR="0" lvl="0" indent="-342900" algn="l" rtl="0">
              <a:lnSpc>
                <a:spcPct val="100000"/>
              </a:lnSpc>
              <a:spcBef>
                <a:spcPts val="0"/>
              </a:spcBef>
              <a:spcAft>
                <a:spcPts val="0"/>
              </a:spcAft>
              <a:buClr>
                <a:schemeClr val="dk1"/>
              </a:buClr>
              <a:buSzPts val="2400"/>
              <a:buFont typeface="Noto Sans Symbols"/>
              <a:buChar char="⮚"/>
            </a:pPr>
            <a:r>
              <a:rPr lang="en-US" sz="24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Identify</a:t>
            </a:r>
            <a:r>
              <a:rPr lang="en-US" sz="2400" b="1" dirty="0">
                <a:solidFill>
                  <a:schemeClr val="dk1"/>
                </a:solidFill>
                <a:latin typeface="Times New Roman" panose="02020603050405020304" pitchFamily="18" charset="0"/>
                <a:ea typeface="Times New Roman"/>
                <a:cs typeface="Times New Roman" panose="02020603050405020304" pitchFamily="18" charset="0"/>
                <a:sym typeface="Times New Roman"/>
              </a:rPr>
              <a:t>ing</a:t>
            </a:r>
            <a:r>
              <a:rPr lang="en-US" sz="24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target users: </a:t>
            </a: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car drivers, long-distance truck drivers, cab drivers, etc.</a:t>
            </a:r>
            <a:endParaRPr dirty="0">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0"/>
              </a:spcBef>
              <a:spcAft>
                <a:spcPts val="0"/>
              </a:spcAft>
              <a:buClr>
                <a:schemeClr val="dk1"/>
              </a:buClr>
              <a:buSzPts val="2400"/>
              <a:buFont typeface="Noto Sans Symbols"/>
              <a:buChar char="⮚"/>
            </a:pPr>
            <a:r>
              <a:rPr lang="en-US" sz="24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Observe users in real-life settings</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Notice how they behave when tired or after long drives; observe eye movement, yawning, posture, etc.</a:t>
            </a:r>
            <a:endParaRPr dirty="0">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0"/>
              </a:spcBef>
              <a:spcAft>
                <a:spcPts val="0"/>
              </a:spcAft>
              <a:buClr>
                <a:schemeClr val="dk1"/>
              </a:buClr>
              <a:buSzPts val="2400"/>
              <a:buFont typeface="Noto Sans Symbols"/>
              <a:buChar char="⮚"/>
            </a:pPr>
            <a:r>
              <a:rPr lang="en-US" sz="24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Conduct interviews or surveys: </a:t>
            </a: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Ask questions like:</a:t>
            </a:r>
            <a:b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b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1. "Have you ever dozed off while driving?"</a:t>
            </a:r>
            <a:b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b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2."What do you do when you feel sleepy while driving?"</a:t>
            </a:r>
            <a:b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b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3."What would help keep you more alert?"</a:t>
            </a:r>
            <a:endParaRPr dirty="0">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0"/>
              </a:spcBef>
              <a:spcAft>
                <a:spcPts val="0"/>
              </a:spcAft>
              <a:buClr>
                <a:schemeClr val="dk1"/>
              </a:buClr>
              <a:buSzPts val="2400"/>
              <a:buFont typeface="Noto Sans Symbols"/>
              <a:buChar char="⮚"/>
            </a:pPr>
            <a:r>
              <a:rPr lang="en-US" sz="24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Collect and document user pain points</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a:t>
            </a: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lack of awareness when sleepy, no built-in alert system in cars, expensive alternatives.</a:t>
            </a:r>
            <a:endParaRPr dirty="0">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0"/>
              </a:spcBef>
              <a:spcAft>
                <a:spcPts val="0"/>
              </a:spcAft>
              <a:buClr>
                <a:schemeClr val="dk1"/>
              </a:buClr>
              <a:buSzPts val="2400"/>
              <a:buFont typeface="Noto Sans Symbols"/>
              <a:buChar char="⮚"/>
            </a:pPr>
            <a:r>
              <a:rPr lang="en-US" sz="24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Build empathy maps or user personas</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Summarize findings visually: what users say, do, feel, and think during drowsy driving scenarios.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
          <p:cNvSpPr txBox="1">
            <a:spLocks noGrp="1"/>
          </p:cNvSpPr>
          <p:nvPr>
            <p:ph type="title" idx="4294967295"/>
          </p:nvPr>
        </p:nvSpPr>
        <p:spPr>
          <a:xfrm>
            <a:off x="1066800" y="315913"/>
            <a:ext cx="10058400" cy="563562"/>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3500"/>
              <a:buFont typeface="Times New Roman"/>
              <a:buNone/>
            </a:pPr>
            <a:r>
              <a:rPr lang="en-US" sz="3500" b="1" dirty="0">
                <a:latin typeface="Times New Roman"/>
                <a:ea typeface="Times New Roman"/>
                <a:cs typeface="Times New Roman"/>
                <a:sym typeface="Times New Roman"/>
              </a:rPr>
              <a:t>EXPLORE</a:t>
            </a:r>
            <a:endParaRPr dirty="0"/>
          </a:p>
        </p:txBody>
      </p:sp>
      <p:sp>
        <p:nvSpPr>
          <p:cNvPr id="131" name="Google Shape;131;p4"/>
          <p:cNvSpPr txBox="1"/>
          <p:nvPr/>
        </p:nvSpPr>
        <p:spPr>
          <a:xfrm>
            <a:off x="623945" y="1290917"/>
            <a:ext cx="10501255" cy="4893647"/>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Noto Sans Symbols"/>
              <a:buChar char="✔"/>
            </a:pPr>
            <a:r>
              <a:rPr lang="en-US" sz="2400" b="1" dirty="0">
                <a:solidFill>
                  <a:schemeClr val="dk1"/>
                </a:solidFill>
                <a:latin typeface="Times New Roman" panose="02020603050405020304" pitchFamily="18" charset="0"/>
                <a:ea typeface="Times New Roman"/>
                <a:cs typeface="Times New Roman" panose="02020603050405020304" pitchFamily="18" charset="0"/>
                <a:sym typeface="Times New Roman"/>
              </a:rPr>
              <a:t>Problem Identified</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Many drivers unknowingly fall asleep while driving, especially during night or long trips, leading to frequent road accidents.</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342900" marR="0" lvl="0" indent="-342900" algn="l" rtl="0">
              <a:spcBef>
                <a:spcPts val="0"/>
              </a:spcBef>
              <a:spcAft>
                <a:spcPts val="0"/>
              </a:spcAft>
              <a:buClr>
                <a:schemeClr val="dk1"/>
              </a:buClr>
              <a:buSzPts val="2400"/>
              <a:buFont typeface="Noto Sans Symbols"/>
              <a:buChar char="✔"/>
            </a:pPr>
            <a:r>
              <a:rPr lang="en-US" sz="2400" b="1" dirty="0">
                <a:solidFill>
                  <a:schemeClr val="dk1"/>
                </a:solidFill>
                <a:latin typeface="Times New Roman" panose="02020603050405020304" pitchFamily="18" charset="0"/>
                <a:ea typeface="Times New Roman"/>
                <a:cs typeface="Times New Roman" panose="02020603050405020304" pitchFamily="18" charset="0"/>
                <a:sym typeface="Times New Roman"/>
              </a:rPr>
              <a:t>User Interaction</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We spoke with college students, cab drivers, and truck drivers to understand their real-world experiences with drowsiness and fatigue behind the wheel.</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342900" marR="0" lvl="0" indent="-342900" algn="l" rtl="0">
              <a:spcBef>
                <a:spcPts val="0"/>
              </a:spcBef>
              <a:spcAft>
                <a:spcPts val="0"/>
              </a:spcAft>
              <a:buClr>
                <a:schemeClr val="dk1"/>
              </a:buClr>
              <a:buSzPts val="2400"/>
              <a:buFont typeface="Noto Sans Symbols"/>
              <a:buChar char="✔"/>
            </a:pPr>
            <a:r>
              <a:rPr lang="en-US" sz="2400" b="1" dirty="0">
                <a:solidFill>
                  <a:schemeClr val="dk1"/>
                </a:solidFill>
                <a:latin typeface="Times New Roman" panose="02020603050405020304" pitchFamily="18" charset="0"/>
                <a:ea typeface="Times New Roman"/>
                <a:cs typeface="Times New Roman" panose="02020603050405020304" pitchFamily="18" charset="0"/>
                <a:sym typeface="Times New Roman"/>
              </a:rPr>
              <a:t>Challenges Faced</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Users often don’t realize when they start feeling drowsy, and most vehicles lack built-in alert systems. Costly alternatives are not suitable for regular users.</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342900" marR="0" lvl="0" indent="-342900" algn="l" rtl="0">
              <a:spcBef>
                <a:spcPts val="0"/>
              </a:spcBef>
              <a:spcAft>
                <a:spcPts val="0"/>
              </a:spcAft>
              <a:buClr>
                <a:schemeClr val="dk1"/>
              </a:buClr>
              <a:buSzPts val="2400"/>
              <a:buFont typeface="Noto Sans Symbols"/>
              <a:buChar char="✔"/>
            </a:pPr>
            <a:r>
              <a:rPr lang="en-US" sz="2400" b="1" dirty="0">
                <a:solidFill>
                  <a:schemeClr val="dk1"/>
                </a:solidFill>
                <a:latin typeface="Times New Roman" panose="02020603050405020304" pitchFamily="18" charset="0"/>
                <a:ea typeface="Times New Roman"/>
                <a:cs typeface="Times New Roman" panose="02020603050405020304" pitchFamily="18" charset="0"/>
                <a:sym typeface="Times New Roman"/>
              </a:rPr>
              <a:t>Key Insight</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There is a strong need for a real-time, affordable, and easy-to-use alert system that can detect early signs of drowsiness and help prevent accidents.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5"/>
          <p:cNvSpPr txBox="1"/>
          <p:nvPr/>
        </p:nvSpPr>
        <p:spPr>
          <a:xfrm>
            <a:off x="1066800" y="315913"/>
            <a:ext cx="10058400" cy="563562"/>
          </a:xfrm>
          <a:prstGeom prst="rect">
            <a:avLst/>
          </a:prstGeom>
          <a:noFill/>
          <a:ln>
            <a:noFill/>
          </a:ln>
        </p:spPr>
        <p:txBody>
          <a:bodyPr spcFirstLastPara="1" wrap="square" lIns="91425" tIns="45700" rIns="91425" bIns="45700" anchor="b" anchorCtr="0">
            <a:normAutofit/>
          </a:bodyPr>
          <a:lstStyle/>
          <a:p>
            <a:pPr marL="0" marR="0" lvl="0" indent="0" algn="ctr" rtl="0">
              <a:lnSpc>
                <a:spcPct val="85000"/>
              </a:lnSpc>
              <a:spcBef>
                <a:spcPts val="0"/>
              </a:spcBef>
              <a:spcAft>
                <a:spcPts val="0"/>
              </a:spcAft>
              <a:buClr>
                <a:srgbClr val="3F3F3F"/>
              </a:buClr>
              <a:buSzPts val="3500"/>
              <a:buFont typeface="Times New Roman"/>
              <a:buNone/>
            </a:pPr>
            <a:r>
              <a:rPr lang="en-US" sz="3500" b="1" dirty="0">
                <a:solidFill>
                  <a:srgbClr val="3F3F3F"/>
                </a:solidFill>
                <a:latin typeface="Times New Roman"/>
                <a:ea typeface="Times New Roman"/>
                <a:cs typeface="Times New Roman"/>
                <a:sym typeface="Times New Roman"/>
              </a:rPr>
              <a:t>DEFINE</a:t>
            </a:r>
            <a:endParaRPr dirty="0"/>
          </a:p>
        </p:txBody>
      </p:sp>
      <p:sp>
        <p:nvSpPr>
          <p:cNvPr id="137" name="Google Shape;137;p5"/>
          <p:cNvSpPr txBox="1"/>
          <p:nvPr/>
        </p:nvSpPr>
        <p:spPr>
          <a:xfrm>
            <a:off x="633911" y="969819"/>
            <a:ext cx="11139052" cy="67403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400" b="1" dirty="0">
                <a:solidFill>
                  <a:schemeClr val="dk1"/>
                </a:solidFill>
                <a:latin typeface="Times New Roman" panose="02020603050405020304" pitchFamily="18" charset="0"/>
                <a:ea typeface="Times New Roman"/>
                <a:cs typeface="Times New Roman" panose="02020603050405020304" pitchFamily="18" charset="0"/>
                <a:sym typeface="Times New Roman"/>
              </a:rPr>
              <a:t>Objective:</a:t>
            </a:r>
            <a:endParaRPr sz="24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Precisely determine the root issue and user requirements.</a:t>
            </a: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400" b="1" dirty="0">
                <a:solidFill>
                  <a:schemeClr val="dk1"/>
                </a:solidFill>
                <a:latin typeface="Times New Roman" panose="02020603050405020304" pitchFamily="18" charset="0"/>
                <a:ea typeface="Times New Roman"/>
                <a:cs typeface="Times New Roman" panose="02020603050405020304" pitchFamily="18" charset="0"/>
                <a:sym typeface="Times New Roman"/>
              </a:rPr>
              <a:t>Problem Statement:</a:t>
            </a:r>
            <a:endParaRPr sz="24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Drowsy driving is a leading cause of accidents. A real-time, non-intrusive system that would detect and alert drivers of fatigue is needed.</a:t>
            </a: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a:t>
            </a:r>
            <a:r>
              <a:rPr lang="en-US" sz="2400" b="1" dirty="0">
                <a:solidFill>
                  <a:schemeClr val="dk1"/>
                </a:solidFill>
                <a:latin typeface="Times New Roman" panose="02020603050405020304" pitchFamily="18" charset="0"/>
                <a:ea typeface="Times New Roman"/>
                <a:cs typeface="Times New Roman" panose="02020603050405020304" pitchFamily="18" charset="0"/>
                <a:sym typeface="Times New Roman"/>
              </a:rPr>
              <a:t> User Needs:</a:t>
            </a:r>
            <a:endParaRPr sz="24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Early warning of fatigue</a:t>
            </a: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Distraction-free notification</a:t>
            </a: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Operates in all light conditions</a:t>
            </a: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p:nvPr/>
        </p:nvSpPr>
        <p:spPr>
          <a:xfrm>
            <a:off x="651164" y="1717964"/>
            <a:ext cx="681643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6"/>
          <p:cNvSpPr txBox="1"/>
          <p:nvPr/>
        </p:nvSpPr>
        <p:spPr>
          <a:xfrm>
            <a:off x="3006435" y="498763"/>
            <a:ext cx="694112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44" name="Google Shape;144;p6"/>
          <p:cNvSpPr txBox="1"/>
          <p:nvPr/>
        </p:nvSpPr>
        <p:spPr>
          <a:xfrm>
            <a:off x="3449782" y="360218"/>
            <a:ext cx="6095999"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00" b="1" dirty="0">
                <a:solidFill>
                  <a:schemeClr val="dk1"/>
                </a:solidFill>
                <a:latin typeface="Times New Roman"/>
                <a:ea typeface="Times New Roman"/>
                <a:cs typeface="Times New Roman"/>
                <a:sym typeface="Times New Roman"/>
              </a:rPr>
              <a:t>                  IDEATE</a:t>
            </a:r>
            <a:endParaRPr dirty="0"/>
          </a:p>
        </p:txBody>
      </p:sp>
      <p:sp>
        <p:nvSpPr>
          <p:cNvPr id="145" name="Google Shape;145;p6"/>
          <p:cNvSpPr txBox="1"/>
          <p:nvPr/>
        </p:nvSpPr>
        <p:spPr>
          <a:xfrm>
            <a:off x="752850" y="1116206"/>
            <a:ext cx="10981425"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EEG-based Detection:</a:t>
            </a:r>
            <a:endParaRPr sz="24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Precise, but invasive and contact-based.</a:t>
            </a: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a:t>
            </a:r>
            <a:r>
              <a:rPr lang="en-US" sz="2400" b="1" dirty="0">
                <a:solidFill>
                  <a:schemeClr val="dk1"/>
                </a:solidFill>
                <a:latin typeface="Times New Roman"/>
                <a:ea typeface="Times New Roman"/>
                <a:cs typeface="Times New Roman"/>
                <a:sym typeface="Times New Roman"/>
              </a:rPr>
              <a:t> IR Sensors:</a:t>
            </a:r>
            <a:endParaRPr sz="24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Good for low-light situations, but restricted to eye or facial movement detection.</a:t>
            </a: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Camera-Based Detection:</a:t>
            </a:r>
            <a:endParaRPr sz="24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Non-contact real-time feedback for drowsiness detection through eye and facial tracking.</a:t>
            </a: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Head Position &amp; Steering Behavior:</a:t>
            </a:r>
            <a:endParaRPr sz="24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Tracking head tilting and unstable steering to identify drowsiness.</a:t>
            </a: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
          <p:cNvSpPr txBox="1">
            <a:spLocks noGrp="1"/>
          </p:cNvSpPr>
          <p:nvPr>
            <p:ph type="title" idx="4294967295"/>
          </p:nvPr>
        </p:nvSpPr>
        <p:spPr>
          <a:xfrm>
            <a:off x="1066800" y="315913"/>
            <a:ext cx="10058400" cy="563562"/>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3500"/>
              <a:buFont typeface="Times New Roman"/>
              <a:buNone/>
            </a:pPr>
            <a:r>
              <a:rPr lang="en-US" sz="3500" b="1" dirty="0">
                <a:latin typeface="Times New Roman"/>
                <a:ea typeface="Times New Roman"/>
                <a:cs typeface="Times New Roman"/>
                <a:sym typeface="Times New Roman"/>
              </a:rPr>
              <a:t>PROTOTYPING</a:t>
            </a:r>
            <a:endParaRPr dirty="0"/>
          </a:p>
        </p:txBody>
      </p:sp>
      <p:sp>
        <p:nvSpPr>
          <p:cNvPr id="152" name="Google Shape;152;p7"/>
          <p:cNvSpPr txBox="1"/>
          <p:nvPr/>
        </p:nvSpPr>
        <p:spPr>
          <a:xfrm>
            <a:off x="530270" y="1159774"/>
            <a:ext cx="11053311" cy="55399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Build Basic Camera-Based Model:</a:t>
            </a:r>
            <a:endParaRPr sz="24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Implement eye-tracking and facial recognition with OpenCV.</a:t>
            </a: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Integrate EAR &amp; MAR Detection:</a:t>
            </a:r>
            <a:endParaRPr sz="24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Write algorithms to compute Eye Aspect Ratio and Mouth Aspect Ratio for fatigue indicators.</a:t>
            </a: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Create Alert System:</a:t>
            </a:r>
            <a:endParaRPr sz="24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Design audio or vibration alerts based on detected drowsiness.</a:t>
            </a: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a:t>
            </a:r>
            <a:r>
              <a:rPr lang="en-US" sz="2400" b="1" dirty="0">
                <a:solidFill>
                  <a:schemeClr val="dk1"/>
                </a:solidFill>
                <a:latin typeface="Times New Roman"/>
                <a:ea typeface="Times New Roman"/>
                <a:cs typeface="Times New Roman"/>
                <a:sym typeface="Times New Roman"/>
              </a:rPr>
              <a:t> Test on Simulated Driving Environment:</a:t>
            </a:r>
            <a:endParaRPr sz="24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Test the effectiveness of the prototype under actual driving conditions (e.g., camera angle, lighting).</a:t>
            </a: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8"/>
          <p:cNvSpPr txBox="1"/>
          <p:nvPr/>
        </p:nvSpPr>
        <p:spPr>
          <a:xfrm>
            <a:off x="1066800" y="315913"/>
            <a:ext cx="10058400" cy="563562"/>
          </a:xfrm>
          <a:prstGeom prst="rect">
            <a:avLst/>
          </a:prstGeom>
          <a:noFill/>
          <a:ln>
            <a:noFill/>
          </a:ln>
        </p:spPr>
        <p:txBody>
          <a:bodyPr spcFirstLastPara="1" wrap="square" lIns="91425" tIns="45700" rIns="91425" bIns="45700" anchor="b" anchorCtr="0">
            <a:normAutofit/>
          </a:bodyPr>
          <a:lstStyle/>
          <a:p>
            <a:pPr marL="0" marR="0" lvl="0" indent="0" algn="ctr" rtl="0">
              <a:lnSpc>
                <a:spcPct val="85000"/>
              </a:lnSpc>
              <a:spcBef>
                <a:spcPts val="0"/>
              </a:spcBef>
              <a:spcAft>
                <a:spcPts val="0"/>
              </a:spcAft>
              <a:buClr>
                <a:srgbClr val="3F3F3F"/>
              </a:buClr>
              <a:buSzPts val="3500"/>
              <a:buFont typeface="Calibri"/>
              <a:buNone/>
            </a:pPr>
            <a:endParaRPr sz="3500" b="1">
              <a:solidFill>
                <a:srgbClr val="3F3F3F"/>
              </a:solidFill>
              <a:latin typeface="Times New Roman"/>
              <a:ea typeface="Times New Roman"/>
              <a:cs typeface="Times New Roman"/>
              <a:sym typeface="Times New Roman"/>
            </a:endParaRPr>
          </a:p>
        </p:txBody>
      </p:sp>
      <p:sp>
        <p:nvSpPr>
          <p:cNvPr id="158" name="Google Shape;158;p8"/>
          <p:cNvSpPr txBox="1"/>
          <p:nvPr/>
        </p:nvSpPr>
        <p:spPr>
          <a:xfrm>
            <a:off x="1219200" y="285751"/>
            <a:ext cx="10058400" cy="552450"/>
          </a:xfrm>
          <a:prstGeom prst="rect">
            <a:avLst/>
          </a:prstGeom>
          <a:noFill/>
          <a:ln>
            <a:noFill/>
          </a:ln>
        </p:spPr>
        <p:txBody>
          <a:bodyPr spcFirstLastPara="1" wrap="square" lIns="91425" tIns="45700" rIns="91425" bIns="45700" anchor="b" anchorCtr="0">
            <a:normAutofit/>
          </a:bodyPr>
          <a:lstStyle/>
          <a:p>
            <a:pPr marL="0" marR="0" lvl="0" indent="0" algn="ctr" rtl="0">
              <a:lnSpc>
                <a:spcPct val="85000"/>
              </a:lnSpc>
              <a:spcBef>
                <a:spcPts val="0"/>
              </a:spcBef>
              <a:spcAft>
                <a:spcPts val="0"/>
              </a:spcAft>
              <a:buClr>
                <a:srgbClr val="3F3F3F"/>
              </a:buClr>
              <a:buSzPts val="3500"/>
              <a:buFont typeface="Times New Roman"/>
              <a:buNone/>
            </a:pPr>
            <a:r>
              <a:rPr lang="en-US" sz="3500" b="1" dirty="0">
                <a:solidFill>
                  <a:srgbClr val="3F3F3F"/>
                </a:solidFill>
                <a:latin typeface="Times New Roman"/>
                <a:ea typeface="Times New Roman"/>
                <a:cs typeface="Times New Roman"/>
                <a:sym typeface="Times New Roman"/>
              </a:rPr>
              <a:t>TESTING</a:t>
            </a:r>
            <a:endParaRPr dirty="0"/>
          </a:p>
        </p:txBody>
      </p:sp>
      <p:sp>
        <p:nvSpPr>
          <p:cNvPr id="159" name="Google Shape;159;p8"/>
          <p:cNvSpPr txBox="1"/>
          <p:nvPr/>
        </p:nvSpPr>
        <p:spPr>
          <a:xfrm>
            <a:off x="552450" y="876300"/>
            <a:ext cx="10419953" cy="61247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dirty="0">
                <a:solidFill>
                  <a:schemeClr val="dk1"/>
                </a:solidFill>
                <a:latin typeface="Times New Roman"/>
                <a:ea typeface="Times New Roman"/>
                <a:cs typeface="Times New Roman"/>
                <a:sym typeface="Times New Roman"/>
              </a:rPr>
              <a:t>✔ </a:t>
            </a:r>
            <a:r>
              <a:rPr lang="en-US" sz="2300" b="1" dirty="0">
                <a:solidFill>
                  <a:schemeClr val="dk1"/>
                </a:solidFill>
                <a:latin typeface="Times New Roman"/>
                <a:ea typeface="Times New Roman"/>
                <a:cs typeface="Times New Roman"/>
                <a:sym typeface="Times New Roman"/>
              </a:rPr>
              <a:t>Test Real-World Trials:</a:t>
            </a:r>
            <a:endParaRPr sz="23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300" dirty="0">
                <a:solidFill>
                  <a:schemeClr val="dk1"/>
                </a:solidFill>
                <a:latin typeface="Times New Roman"/>
                <a:ea typeface="Times New Roman"/>
                <a:cs typeface="Times New Roman"/>
                <a:sym typeface="Times New Roman"/>
              </a:rPr>
              <a:t>Put the prototype on real drivers under different scenarios (day/night, prolonged driving).</a:t>
            </a:r>
            <a:endParaRPr sz="23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3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300" dirty="0">
                <a:solidFill>
                  <a:schemeClr val="dk1"/>
                </a:solidFill>
                <a:latin typeface="Times New Roman"/>
                <a:ea typeface="Times New Roman"/>
                <a:cs typeface="Times New Roman"/>
                <a:sym typeface="Times New Roman"/>
              </a:rPr>
              <a:t>✔ </a:t>
            </a:r>
            <a:r>
              <a:rPr lang="en-US" sz="2300" b="1" dirty="0">
                <a:solidFill>
                  <a:schemeClr val="dk1"/>
                </a:solidFill>
                <a:latin typeface="Times New Roman"/>
                <a:ea typeface="Times New Roman"/>
                <a:cs typeface="Times New Roman"/>
                <a:sym typeface="Times New Roman"/>
              </a:rPr>
              <a:t>Test Accuracy of Fatigue Detection:</a:t>
            </a:r>
            <a:endParaRPr sz="23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300" dirty="0">
                <a:solidFill>
                  <a:schemeClr val="dk1"/>
                </a:solidFill>
                <a:latin typeface="Times New Roman"/>
                <a:ea typeface="Times New Roman"/>
                <a:cs typeface="Times New Roman"/>
                <a:sym typeface="Times New Roman"/>
              </a:rPr>
              <a:t>Assess the system's performance in detecting drowsiness and reducing false positives/negatives.</a:t>
            </a:r>
            <a:endParaRPr sz="23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3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300" b="1" dirty="0">
                <a:solidFill>
                  <a:schemeClr val="dk1"/>
                </a:solidFill>
                <a:latin typeface="Times New Roman"/>
                <a:ea typeface="Times New Roman"/>
                <a:cs typeface="Times New Roman"/>
                <a:sym typeface="Times New Roman"/>
              </a:rPr>
              <a:t>✔ Test User Experience:</a:t>
            </a:r>
            <a:endParaRPr sz="23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300" dirty="0">
                <a:solidFill>
                  <a:schemeClr val="dk1"/>
                </a:solidFill>
                <a:latin typeface="Times New Roman"/>
                <a:ea typeface="Times New Roman"/>
                <a:cs typeface="Times New Roman"/>
                <a:sym typeface="Times New Roman"/>
              </a:rPr>
              <a:t>Get feedback from drivers about the usability of the system and the effectiveness of the alerts.</a:t>
            </a:r>
            <a:endParaRPr sz="23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3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300" dirty="0">
                <a:solidFill>
                  <a:schemeClr val="dk1"/>
                </a:solidFill>
                <a:latin typeface="Times New Roman"/>
                <a:ea typeface="Times New Roman"/>
                <a:cs typeface="Times New Roman"/>
                <a:sym typeface="Times New Roman"/>
              </a:rPr>
              <a:t>✔ </a:t>
            </a:r>
            <a:r>
              <a:rPr lang="en-US" sz="2300" b="1" dirty="0">
                <a:solidFill>
                  <a:schemeClr val="dk1"/>
                </a:solidFill>
                <a:latin typeface="Times New Roman"/>
                <a:ea typeface="Times New Roman"/>
                <a:cs typeface="Times New Roman"/>
                <a:sym typeface="Times New Roman"/>
              </a:rPr>
              <a:t>Refine System Performance:</a:t>
            </a:r>
            <a:endParaRPr sz="23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300" dirty="0">
                <a:solidFill>
                  <a:schemeClr val="dk1"/>
                </a:solidFill>
                <a:latin typeface="Times New Roman"/>
                <a:ea typeface="Times New Roman"/>
                <a:cs typeface="Times New Roman"/>
                <a:sym typeface="Times New Roman"/>
              </a:rPr>
              <a:t>Tune the system according to test findings (e.g., optimize detection speed, adjust sensitivity).</a:t>
            </a:r>
            <a:endParaRPr sz="23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3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9"/>
          <p:cNvSpPr txBox="1"/>
          <p:nvPr/>
        </p:nvSpPr>
        <p:spPr>
          <a:xfrm>
            <a:off x="1066800" y="315913"/>
            <a:ext cx="10058400" cy="563562"/>
          </a:xfrm>
          <a:prstGeom prst="rect">
            <a:avLst/>
          </a:prstGeom>
          <a:noFill/>
          <a:ln>
            <a:noFill/>
          </a:ln>
        </p:spPr>
        <p:txBody>
          <a:bodyPr spcFirstLastPara="1" wrap="square" lIns="91425" tIns="45700" rIns="91425" bIns="45700" anchor="b" anchorCtr="0">
            <a:normAutofit/>
          </a:bodyPr>
          <a:lstStyle/>
          <a:p>
            <a:pPr marL="0" marR="0" lvl="0" indent="0" algn="ctr" rtl="0">
              <a:lnSpc>
                <a:spcPct val="85000"/>
              </a:lnSpc>
              <a:spcBef>
                <a:spcPts val="0"/>
              </a:spcBef>
              <a:spcAft>
                <a:spcPts val="0"/>
              </a:spcAft>
              <a:buClr>
                <a:srgbClr val="3F3F3F"/>
              </a:buClr>
              <a:buSzPts val="3500"/>
              <a:buFont typeface="Times New Roman"/>
              <a:buNone/>
            </a:pPr>
            <a:r>
              <a:rPr lang="en-US" sz="3500" b="1" dirty="0">
                <a:solidFill>
                  <a:srgbClr val="3F3F3F"/>
                </a:solidFill>
                <a:latin typeface="Times New Roman"/>
                <a:ea typeface="Times New Roman"/>
                <a:cs typeface="Times New Roman"/>
                <a:sym typeface="Times New Roman"/>
              </a:rPr>
              <a:t>CONCLUSION</a:t>
            </a:r>
            <a:endParaRPr dirty="0"/>
          </a:p>
        </p:txBody>
      </p:sp>
      <p:sp>
        <p:nvSpPr>
          <p:cNvPr id="165" name="Google Shape;165;p9"/>
          <p:cNvSpPr txBox="1"/>
          <p:nvPr/>
        </p:nvSpPr>
        <p:spPr>
          <a:xfrm>
            <a:off x="891397" y="1437737"/>
            <a:ext cx="10334442"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The Driver Awake System provides an effective, non-intrusive solution to detect driver fatigue in real time. By using facial landmarks like eye and mouth movements, it accurately identifies signs of drowsiness and instantly alerts the driver. This system not only helps reduce the risk of fatigue-related accidents but also promotes safer, more attentive driving. With continued improvements, it can be integrated into vehicles as a reliable and life-saving technology.</a:t>
            </a: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959</Words>
  <Application>Microsoft Office PowerPoint</Application>
  <PresentationFormat>Widescreen</PresentationFormat>
  <Paragraphs>94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Times New Roman</vt:lpstr>
      <vt:lpstr>Noto Sans Symbols</vt:lpstr>
      <vt:lpstr>Calibri</vt:lpstr>
      <vt:lpstr>Arial</vt:lpstr>
      <vt:lpstr>Retrospect</vt:lpstr>
      <vt:lpstr> DRIVER AWAKE SYSTEM</vt:lpstr>
      <vt:lpstr>ABSTRACT</vt:lpstr>
      <vt:lpstr>EMPATHIZE</vt:lpstr>
      <vt:lpstr>EXPLORE</vt:lpstr>
      <vt:lpstr>PowerPoint Presentation</vt:lpstr>
      <vt:lpstr>PowerPoint Presentation</vt:lpstr>
      <vt:lpstr>PROTOTYPING</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c:creator>
  <cp:lastModifiedBy>Prinkayatthra D</cp:lastModifiedBy>
  <cp:revision>3</cp:revision>
  <dcterms:created xsi:type="dcterms:W3CDTF">2019-10-16T03:03:10Z</dcterms:created>
  <dcterms:modified xsi:type="dcterms:W3CDTF">2025-09-16T13:41:10Z</dcterms:modified>
</cp:coreProperties>
</file>