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24"/>
  </p:notesMasterIdLst>
  <p:sldIdLst>
    <p:sldId id="259" r:id="rId2"/>
    <p:sldId id="260" r:id="rId3"/>
    <p:sldId id="261" r:id="rId4"/>
    <p:sldId id="262" r:id="rId5"/>
    <p:sldId id="287" r:id="rId6"/>
    <p:sldId id="270" r:id="rId7"/>
    <p:sldId id="264"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295"/>
    <a:srgbClr val="1B57B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6" autoAdjust="0"/>
    <p:restoredTop sz="84422" autoAdjust="0"/>
  </p:normalViewPr>
  <p:slideViewPr>
    <p:cSldViewPr>
      <p:cViewPr varScale="1">
        <p:scale>
          <a:sx n="103" d="100"/>
          <a:sy n="103" d="100"/>
        </p:scale>
        <p:origin x="200" y="2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6A42B5B-AB49-487A-A2EC-08B7FF2B8D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DEA1099-9169-4BEF-85F2-18F188376CE9}" type="slidenum">
              <a:rPr lang="en-US" altLang="en-US" sz="1200" smtClean="0"/>
              <a:pPr/>
              <a:t>1</a:t>
            </a:fld>
            <a:endParaRPr lang="en-US" altLang="en-US" sz="1200"/>
          </a:p>
        </p:txBody>
      </p:sp>
      <p:sp>
        <p:nvSpPr>
          <p:cNvPr id="5123" name="Rectangle 2"/>
          <p:cNvSpPr>
            <a:spLocks noGrp="1" noRot="1" noChangeAspect="1" noChangeArrowheads="1" noTextEdit="1"/>
          </p:cNvSpPr>
          <p:nvPr>
            <p:ph type="sldImg"/>
          </p:nvPr>
        </p:nvSpPr>
        <p:spPr>
          <a:xfrm>
            <a:off x="381000" y="685800"/>
            <a:ext cx="6096000" cy="3429000"/>
          </a:xfrm>
          <a:ln/>
        </p:spPr>
      </p:sp>
      <p:sp>
        <p:nvSpPr>
          <p:cNvPr id="5124"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6A42B5B-AB49-487A-A2EC-08B7FF2B8DF3}" type="slidenum">
              <a:rPr lang="en-US" altLang="en-US" smtClean="0"/>
              <a:pPr>
                <a:defRPr/>
              </a:pPr>
              <a:t>8</a:t>
            </a:fld>
            <a:endParaRPr lang="en-US" altLang="en-US"/>
          </a:p>
        </p:txBody>
      </p:sp>
    </p:spTree>
    <p:extLst>
      <p:ext uri="{BB962C8B-B14F-4D97-AF65-F5344CB8AC3E}">
        <p14:creationId xmlns:p14="http://schemas.microsoft.com/office/powerpoint/2010/main" val="1782689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11" descr="band">
            <a:extLst>
              <a:ext uri="{FF2B5EF4-FFF2-40B4-BE49-F238E27FC236}">
                <a16:creationId xmlns:a16="http://schemas.microsoft.com/office/drawing/2014/main" id="{C53BB725-336C-874C-B065-BA9BA9FCFB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119888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63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192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278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632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052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33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781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205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919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127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442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21" descr="band">
            <a:extLst>
              <a:ext uri="{FF2B5EF4-FFF2-40B4-BE49-F238E27FC236}">
                <a16:creationId xmlns:a16="http://schemas.microsoft.com/office/drawing/2014/main" id="{8FE808EB-41EC-9D4F-B9EB-F54795055A5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589588"/>
            <a:ext cx="119888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292085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odecademy.com/article/caupolicandiaz/web-scrape-with-selenium-and-beautiful-soup" TargetMode="External"/><Relationship Id="rId2" Type="http://schemas.openxmlformats.org/officeDocument/2006/relationships/hyperlink" Target="https://re.jrc.ec.europa.eu/pvg_tools/en/" TargetMode="External"/><Relationship Id="rId1" Type="http://schemas.openxmlformats.org/officeDocument/2006/relationships/slideLayout" Target="../slideLayouts/slideLayout2.xml"/><Relationship Id="rId4" Type="http://schemas.openxmlformats.org/officeDocument/2006/relationships/hyperlink" Target="https://leanpub.com/LittleInferenceBook/re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flipV="1">
            <a:off x="2286000" y="1959505"/>
            <a:ext cx="7772400" cy="76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ctr" eaLnBrk="1" hangingPunct="1">
              <a:spcBef>
                <a:spcPct val="0"/>
              </a:spcBef>
              <a:buFontTx/>
              <a:buNone/>
            </a:pPr>
            <a:endParaRPr lang="en-US" altLang="en-US" sz="4000" dirty="0">
              <a:solidFill>
                <a:schemeClr val="accent6">
                  <a:lumMod val="60000"/>
                  <a:lumOff val="40000"/>
                </a:schemeClr>
              </a:solidFill>
            </a:endParaRPr>
          </a:p>
        </p:txBody>
      </p:sp>
      <p:sp>
        <p:nvSpPr>
          <p:cNvPr id="4099" name="Rectangle 3"/>
          <p:cNvSpPr>
            <a:spLocks noChangeArrowheads="1"/>
          </p:cNvSpPr>
          <p:nvPr/>
        </p:nvSpPr>
        <p:spPr bwMode="auto">
          <a:xfrm>
            <a:off x="2895600" y="2743200"/>
            <a:ext cx="6400800" cy="253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ctr" eaLnBrk="1" hangingPunct="1">
              <a:buFontTx/>
              <a:buNone/>
            </a:pPr>
            <a:endParaRPr lang="en-US" altLang="en-US" sz="2400" b="1" dirty="0">
              <a:solidFill>
                <a:schemeClr val="bg2"/>
              </a:solidFill>
            </a:endParaRPr>
          </a:p>
          <a:p>
            <a:pPr algn="ctr" eaLnBrk="1" hangingPunct="1">
              <a:buFontTx/>
              <a:buNone/>
            </a:pPr>
            <a:endParaRPr lang="en-US" altLang="en-US" sz="2400" dirty="0">
              <a:solidFill>
                <a:schemeClr val="bg2"/>
              </a:solidFill>
            </a:endParaRPr>
          </a:p>
          <a:p>
            <a:pPr algn="ctr" eaLnBrk="1" hangingPunct="1">
              <a:buFontTx/>
              <a:buNone/>
            </a:pPr>
            <a:r>
              <a:rPr lang="en-US" altLang="en-US" sz="2400" dirty="0">
                <a:solidFill>
                  <a:schemeClr val="bg2"/>
                </a:solidFill>
              </a:rPr>
              <a:t> </a:t>
            </a:r>
          </a:p>
        </p:txBody>
      </p:sp>
      <p:sp>
        <p:nvSpPr>
          <p:cNvPr id="4100" name="Rectangle 17"/>
          <p:cNvSpPr>
            <a:spLocks noChangeArrowheads="1"/>
          </p:cNvSpPr>
          <p:nvPr/>
        </p:nvSpPr>
        <p:spPr bwMode="auto">
          <a:xfrm>
            <a:off x="3889375" y="46039"/>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4101" name="Rectangle 18"/>
          <p:cNvSpPr>
            <a:spLocks noChangeArrowheads="1"/>
          </p:cNvSpPr>
          <p:nvPr/>
        </p:nvSpPr>
        <p:spPr bwMode="auto">
          <a:xfrm>
            <a:off x="1524000" y="0"/>
            <a:ext cx="9144000" cy="762000"/>
          </a:xfrm>
          <a:prstGeom prst="rect">
            <a:avLst/>
          </a:prstGeom>
          <a:solidFill>
            <a:srgbClr val="33529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2000" dirty="0">
              <a:latin typeface="Arial" panose="020B0604020202020204" pitchFamily="34" charset="0"/>
            </a:endParaRPr>
          </a:p>
        </p:txBody>
      </p:sp>
      <p:sp>
        <p:nvSpPr>
          <p:cNvPr id="2" name="TextBox 1">
            <a:extLst>
              <a:ext uri="{FF2B5EF4-FFF2-40B4-BE49-F238E27FC236}">
                <a16:creationId xmlns:a16="http://schemas.microsoft.com/office/drawing/2014/main" id="{18F6B9AC-6BF6-41B3-319C-F3D8C8B2DCF9}"/>
              </a:ext>
            </a:extLst>
          </p:cNvPr>
          <p:cNvSpPr txBox="1"/>
          <p:nvPr/>
        </p:nvSpPr>
        <p:spPr>
          <a:xfrm>
            <a:off x="2819400" y="1959505"/>
            <a:ext cx="6553200" cy="2123658"/>
          </a:xfrm>
          <a:prstGeom prst="rect">
            <a:avLst/>
          </a:prstGeom>
          <a:noFill/>
        </p:spPr>
        <p:txBody>
          <a:bodyPr wrap="square" rtlCol="0">
            <a:spAutoFit/>
          </a:bodyPr>
          <a:lstStyle/>
          <a:p>
            <a:pPr algn="ctr"/>
            <a:r>
              <a:rPr lang="en-IN" sz="4400" dirty="0">
                <a:latin typeface="+mj-lt"/>
              </a:rPr>
              <a:t>Solar Panel Predictive Maintenance Recommendation</a:t>
            </a:r>
          </a:p>
        </p:txBody>
      </p:sp>
      <p:sp>
        <p:nvSpPr>
          <p:cNvPr id="3" name="TextBox 2">
            <a:extLst>
              <a:ext uri="{FF2B5EF4-FFF2-40B4-BE49-F238E27FC236}">
                <a16:creationId xmlns:a16="http://schemas.microsoft.com/office/drawing/2014/main" id="{99F2F2D8-7315-F81F-180E-2DB1DB560FD7}"/>
              </a:ext>
            </a:extLst>
          </p:cNvPr>
          <p:cNvSpPr txBox="1"/>
          <p:nvPr/>
        </p:nvSpPr>
        <p:spPr>
          <a:xfrm>
            <a:off x="3505200" y="4114800"/>
            <a:ext cx="5105400" cy="1200329"/>
          </a:xfrm>
          <a:prstGeom prst="rect">
            <a:avLst/>
          </a:prstGeom>
          <a:noFill/>
        </p:spPr>
        <p:txBody>
          <a:bodyPr wrap="square" rtlCol="0">
            <a:spAutoFit/>
          </a:bodyPr>
          <a:lstStyle/>
          <a:p>
            <a:r>
              <a:rPr lang="en-US" dirty="0"/>
              <a:t>Team Members </a:t>
            </a:r>
          </a:p>
          <a:p>
            <a:r>
              <a:rPr lang="en-US" dirty="0"/>
              <a:t>Priyanka Vijaybaskar  3122 21 5002 081</a:t>
            </a:r>
          </a:p>
          <a:p>
            <a:r>
              <a:rPr lang="en-US" dirty="0" err="1"/>
              <a:t>Purushothaman</a:t>
            </a:r>
            <a:r>
              <a:rPr lang="en-US" dirty="0"/>
              <a:t> P       3122 21 5002 082</a:t>
            </a:r>
          </a:p>
          <a:p>
            <a:r>
              <a:rPr lang="en-US" dirty="0"/>
              <a:t>Rahul V 		            3122 21 5002 084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B8A1-CD70-A9B8-CF00-4F4044D6088C}"/>
              </a:ext>
            </a:extLst>
          </p:cNvPr>
          <p:cNvSpPr>
            <a:spLocks noGrp="1"/>
          </p:cNvSpPr>
          <p:nvPr>
            <p:ph type="title"/>
          </p:nvPr>
        </p:nvSpPr>
        <p:spPr/>
        <p:txBody>
          <a:bodyPr/>
          <a:lstStyle/>
          <a:p>
            <a:r>
              <a:rPr lang="en-IN" dirty="0"/>
              <a:t>Regression Analysis</a:t>
            </a:r>
          </a:p>
        </p:txBody>
      </p:sp>
      <p:sp>
        <p:nvSpPr>
          <p:cNvPr id="3" name="Content Placeholder 2">
            <a:extLst>
              <a:ext uri="{FF2B5EF4-FFF2-40B4-BE49-F238E27FC236}">
                <a16:creationId xmlns:a16="http://schemas.microsoft.com/office/drawing/2014/main" id="{62461BC2-5654-1101-0A12-418635C8007E}"/>
              </a:ext>
            </a:extLst>
          </p:cNvPr>
          <p:cNvSpPr>
            <a:spLocks noGrp="1"/>
          </p:cNvSpPr>
          <p:nvPr>
            <p:ph idx="1"/>
          </p:nvPr>
        </p:nvSpPr>
        <p:spPr>
          <a:xfrm>
            <a:off x="838200" y="1623828"/>
            <a:ext cx="9829800" cy="1500372"/>
          </a:xfrm>
        </p:spPr>
        <p:txBody>
          <a:bodyPr>
            <a:normAutofit/>
          </a:bodyPr>
          <a:lstStyle/>
          <a:p>
            <a:pPr marL="0" indent="0">
              <a:buNone/>
            </a:pPr>
            <a:r>
              <a:rPr lang="en-IN" dirty="0"/>
              <a:t>We perform regression between longitude and irradiation and energy output. This helps us find any linear relationship if they are present. </a:t>
            </a:r>
          </a:p>
        </p:txBody>
      </p:sp>
      <p:sp>
        <p:nvSpPr>
          <p:cNvPr id="4" name="Date Placeholder 3">
            <a:extLst>
              <a:ext uri="{FF2B5EF4-FFF2-40B4-BE49-F238E27FC236}">
                <a16:creationId xmlns:a16="http://schemas.microsoft.com/office/drawing/2014/main" id="{00376309-B6E8-B02C-B4A7-2346C9FB123F}"/>
              </a:ext>
            </a:extLst>
          </p:cNvPr>
          <p:cNvSpPr>
            <a:spLocks noGrp="1"/>
          </p:cNvSpPr>
          <p:nvPr>
            <p:ph type="dt" sz="half" idx="10"/>
          </p:nvPr>
        </p:nvSpPr>
        <p:spPr/>
        <p:txBody>
          <a:bodyPr/>
          <a:lstStyle/>
          <a:p>
            <a:fld id="{30A7DE84-4342-48BA-8C49-ADCBF5FD306E}" type="datetime1">
              <a:rPr lang="en-US" smtClean="0"/>
              <a:t>11/16/23</a:t>
            </a:fld>
            <a:endParaRPr lang="en-US" dirty="0"/>
          </a:p>
        </p:txBody>
      </p:sp>
      <p:sp>
        <p:nvSpPr>
          <p:cNvPr id="5" name="Footer Placeholder 4">
            <a:extLst>
              <a:ext uri="{FF2B5EF4-FFF2-40B4-BE49-F238E27FC236}">
                <a16:creationId xmlns:a16="http://schemas.microsoft.com/office/drawing/2014/main" id="{666179DD-96DB-73FF-4373-4273611D23EC}"/>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630AF4ED-2D4E-48F8-C12D-EBC89854B0B1}"/>
              </a:ext>
            </a:extLst>
          </p:cNvPr>
          <p:cNvPicPr>
            <a:picLocks noChangeAspect="1"/>
          </p:cNvPicPr>
          <p:nvPr/>
        </p:nvPicPr>
        <p:blipFill>
          <a:blip r:embed="rId2"/>
          <a:stretch>
            <a:fillRect/>
          </a:stretch>
        </p:blipFill>
        <p:spPr>
          <a:xfrm>
            <a:off x="533400" y="3124200"/>
            <a:ext cx="3683000" cy="2882900"/>
          </a:xfrm>
          <a:prstGeom prst="rect">
            <a:avLst/>
          </a:prstGeom>
        </p:spPr>
      </p:pic>
      <p:pic>
        <p:nvPicPr>
          <p:cNvPr id="7" name="Picture 6">
            <a:extLst>
              <a:ext uri="{FF2B5EF4-FFF2-40B4-BE49-F238E27FC236}">
                <a16:creationId xmlns:a16="http://schemas.microsoft.com/office/drawing/2014/main" id="{25C8D1A8-2971-1CB6-F864-8C0F0EDF479D}"/>
              </a:ext>
            </a:extLst>
          </p:cNvPr>
          <p:cNvPicPr>
            <a:picLocks noChangeAspect="1"/>
          </p:cNvPicPr>
          <p:nvPr/>
        </p:nvPicPr>
        <p:blipFill>
          <a:blip r:embed="rId3"/>
          <a:stretch>
            <a:fillRect/>
          </a:stretch>
        </p:blipFill>
        <p:spPr>
          <a:xfrm>
            <a:off x="4521200" y="3124200"/>
            <a:ext cx="3683000" cy="2882900"/>
          </a:xfrm>
          <a:prstGeom prst="rect">
            <a:avLst/>
          </a:prstGeom>
        </p:spPr>
      </p:pic>
      <p:pic>
        <p:nvPicPr>
          <p:cNvPr id="10" name="Picture 9">
            <a:extLst>
              <a:ext uri="{FF2B5EF4-FFF2-40B4-BE49-F238E27FC236}">
                <a16:creationId xmlns:a16="http://schemas.microsoft.com/office/drawing/2014/main" id="{C7361973-50D6-B41E-3181-F6BD32BC381E}"/>
              </a:ext>
            </a:extLst>
          </p:cNvPr>
          <p:cNvPicPr>
            <a:picLocks noChangeAspect="1"/>
          </p:cNvPicPr>
          <p:nvPr/>
        </p:nvPicPr>
        <p:blipFill>
          <a:blip r:embed="rId4"/>
          <a:stretch>
            <a:fillRect/>
          </a:stretch>
        </p:blipFill>
        <p:spPr>
          <a:xfrm>
            <a:off x="8280400" y="2590800"/>
            <a:ext cx="3619500" cy="2882900"/>
          </a:xfrm>
          <a:prstGeom prst="rect">
            <a:avLst/>
          </a:prstGeom>
        </p:spPr>
      </p:pic>
    </p:spTree>
    <p:extLst>
      <p:ext uri="{BB962C8B-B14F-4D97-AF65-F5344CB8AC3E}">
        <p14:creationId xmlns:p14="http://schemas.microsoft.com/office/powerpoint/2010/main" val="140669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B8A1-CD70-A9B8-CF00-4F4044D6088C}"/>
              </a:ext>
            </a:extLst>
          </p:cNvPr>
          <p:cNvSpPr>
            <a:spLocks noGrp="1"/>
          </p:cNvSpPr>
          <p:nvPr>
            <p:ph type="title"/>
          </p:nvPr>
        </p:nvSpPr>
        <p:spPr/>
        <p:txBody>
          <a:bodyPr/>
          <a:lstStyle/>
          <a:p>
            <a:r>
              <a:rPr lang="en-IN" dirty="0"/>
              <a:t>Regression Analysis</a:t>
            </a:r>
          </a:p>
        </p:txBody>
      </p:sp>
      <p:sp>
        <p:nvSpPr>
          <p:cNvPr id="3" name="Content Placeholder 2">
            <a:extLst>
              <a:ext uri="{FF2B5EF4-FFF2-40B4-BE49-F238E27FC236}">
                <a16:creationId xmlns:a16="http://schemas.microsoft.com/office/drawing/2014/main" id="{62461BC2-5654-1101-0A12-418635C8007E}"/>
              </a:ext>
            </a:extLst>
          </p:cNvPr>
          <p:cNvSpPr>
            <a:spLocks noGrp="1"/>
          </p:cNvSpPr>
          <p:nvPr>
            <p:ph idx="1"/>
          </p:nvPr>
        </p:nvSpPr>
        <p:spPr>
          <a:xfrm>
            <a:off x="838200" y="1623828"/>
            <a:ext cx="9829800" cy="1500372"/>
          </a:xfrm>
        </p:spPr>
        <p:txBody>
          <a:bodyPr>
            <a:normAutofit fontScale="77500" lnSpcReduction="20000"/>
          </a:bodyPr>
          <a:lstStyle/>
          <a:p>
            <a:pPr marL="0" indent="0">
              <a:buNone/>
            </a:pPr>
            <a:r>
              <a:rPr lang="en-IN" b="0" dirty="0">
                <a:effectLst/>
                <a:latin typeface="Times New Roman" panose="02020603050405020304" pitchFamily="18" charset="0"/>
                <a:cs typeface="Times New Roman" panose="02020603050405020304" pitchFamily="18" charset="0"/>
              </a:rPr>
              <a:t>While it is noticed that we can fit a regression line to the above features, we must note that the relationship between those variables is not linear in nature. However there is a positive correlation between longitude and irradiation. There also exists a seemingly negative correlation between the longitude and Energy output, however the scatterplot and box plots show positive correlation that may not be linear</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0376309-B6E8-B02C-B4A7-2346C9FB123F}"/>
              </a:ext>
            </a:extLst>
          </p:cNvPr>
          <p:cNvSpPr>
            <a:spLocks noGrp="1"/>
          </p:cNvSpPr>
          <p:nvPr>
            <p:ph type="dt" sz="half" idx="10"/>
          </p:nvPr>
        </p:nvSpPr>
        <p:spPr/>
        <p:txBody>
          <a:bodyPr/>
          <a:lstStyle/>
          <a:p>
            <a:fld id="{30A7DE84-4342-48BA-8C49-ADCBF5FD306E}" type="datetime1">
              <a:rPr lang="en-US" smtClean="0"/>
              <a:t>11/16/23</a:t>
            </a:fld>
            <a:endParaRPr lang="en-US" dirty="0"/>
          </a:p>
        </p:txBody>
      </p:sp>
      <p:sp>
        <p:nvSpPr>
          <p:cNvPr id="5" name="Footer Placeholder 4">
            <a:extLst>
              <a:ext uri="{FF2B5EF4-FFF2-40B4-BE49-F238E27FC236}">
                <a16:creationId xmlns:a16="http://schemas.microsoft.com/office/drawing/2014/main" id="{666179DD-96DB-73FF-4373-4273611D23EC}"/>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630AF4ED-2D4E-48F8-C12D-EBC89854B0B1}"/>
              </a:ext>
            </a:extLst>
          </p:cNvPr>
          <p:cNvPicPr>
            <a:picLocks noChangeAspect="1"/>
          </p:cNvPicPr>
          <p:nvPr/>
        </p:nvPicPr>
        <p:blipFill>
          <a:blip r:embed="rId2"/>
          <a:stretch>
            <a:fillRect/>
          </a:stretch>
        </p:blipFill>
        <p:spPr>
          <a:xfrm>
            <a:off x="533400" y="3124200"/>
            <a:ext cx="3683000" cy="2882900"/>
          </a:xfrm>
          <a:prstGeom prst="rect">
            <a:avLst/>
          </a:prstGeom>
        </p:spPr>
      </p:pic>
      <p:pic>
        <p:nvPicPr>
          <p:cNvPr id="7" name="Picture 6">
            <a:extLst>
              <a:ext uri="{FF2B5EF4-FFF2-40B4-BE49-F238E27FC236}">
                <a16:creationId xmlns:a16="http://schemas.microsoft.com/office/drawing/2014/main" id="{25C8D1A8-2971-1CB6-F864-8C0F0EDF479D}"/>
              </a:ext>
            </a:extLst>
          </p:cNvPr>
          <p:cNvPicPr>
            <a:picLocks noChangeAspect="1"/>
          </p:cNvPicPr>
          <p:nvPr/>
        </p:nvPicPr>
        <p:blipFill>
          <a:blip r:embed="rId3"/>
          <a:stretch>
            <a:fillRect/>
          </a:stretch>
        </p:blipFill>
        <p:spPr>
          <a:xfrm>
            <a:off x="4521200" y="3124200"/>
            <a:ext cx="3683000" cy="2882900"/>
          </a:xfrm>
          <a:prstGeom prst="rect">
            <a:avLst/>
          </a:prstGeom>
        </p:spPr>
      </p:pic>
    </p:spTree>
    <p:extLst>
      <p:ext uri="{BB962C8B-B14F-4D97-AF65-F5344CB8AC3E}">
        <p14:creationId xmlns:p14="http://schemas.microsoft.com/office/powerpoint/2010/main" val="382924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B8A1-CD70-A9B8-CF00-4F4044D6088C}"/>
              </a:ext>
            </a:extLst>
          </p:cNvPr>
          <p:cNvSpPr>
            <a:spLocks noGrp="1"/>
          </p:cNvSpPr>
          <p:nvPr>
            <p:ph type="title"/>
          </p:nvPr>
        </p:nvSpPr>
        <p:spPr/>
        <p:txBody>
          <a:bodyPr/>
          <a:lstStyle/>
          <a:p>
            <a:r>
              <a:rPr lang="en-IN" dirty="0"/>
              <a:t>Hypothesis Testing. </a:t>
            </a:r>
          </a:p>
        </p:txBody>
      </p:sp>
      <p:sp>
        <p:nvSpPr>
          <p:cNvPr id="3" name="Content Placeholder 2">
            <a:extLst>
              <a:ext uri="{FF2B5EF4-FFF2-40B4-BE49-F238E27FC236}">
                <a16:creationId xmlns:a16="http://schemas.microsoft.com/office/drawing/2014/main" id="{62461BC2-5654-1101-0A12-418635C8007E}"/>
              </a:ext>
            </a:extLst>
          </p:cNvPr>
          <p:cNvSpPr>
            <a:spLocks noGrp="1"/>
          </p:cNvSpPr>
          <p:nvPr>
            <p:ph idx="1"/>
          </p:nvPr>
        </p:nvSpPr>
        <p:spPr>
          <a:xfrm>
            <a:off x="838200" y="1623828"/>
            <a:ext cx="9829800" cy="1500372"/>
          </a:xfrm>
        </p:spPr>
        <p:txBody>
          <a:bodyPr>
            <a:noAutofit/>
          </a:bodyPr>
          <a:lstStyle/>
          <a:p>
            <a:pPr marL="0" indent="0">
              <a:buNone/>
            </a:pPr>
            <a:r>
              <a:rPr lang="en-IN" sz="1600" b="1" dirty="0">
                <a:effectLst/>
                <a:latin typeface="Times New Roman" panose="02020603050405020304" pitchFamily="18" charset="0"/>
                <a:cs typeface="Times New Roman" panose="02020603050405020304" pitchFamily="18" charset="0"/>
              </a:rPr>
              <a:t>### Hypothesis 1 : Coastal regions have worse solar output than interior regions</a:t>
            </a:r>
            <a:endParaRPr lang="en-IN" sz="1600" b="0" dirty="0">
              <a:effectLst/>
              <a:latin typeface="Times New Roman" panose="02020603050405020304" pitchFamily="18" charset="0"/>
              <a:cs typeface="Times New Roman" panose="02020603050405020304" pitchFamily="18" charset="0"/>
            </a:endParaRPr>
          </a:p>
          <a:p>
            <a:pPr marL="0" indent="0">
              <a:buNone/>
            </a:pPr>
            <a:br>
              <a:rPr lang="en-IN" sz="1600" b="0" dirty="0">
                <a:effectLst/>
                <a:latin typeface="Times New Roman" panose="02020603050405020304" pitchFamily="18" charset="0"/>
                <a:cs typeface="Times New Roman" panose="02020603050405020304" pitchFamily="18" charset="0"/>
              </a:rPr>
            </a:br>
            <a:r>
              <a:rPr lang="en-IN" sz="1600" b="0" dirty="0">
                <a:effectLst/>
                <a:latin typeface="Times New Roman" panose="02020603050405020304" pitchFamily="18" charset="0"/>
                <a:cs typeface="Times New Roman" panose="02020603050405020304" pitchFamily="18" charset="0"/>
              </a:rPr>
              <a:t>To frame the above hypothesis, we can assume a sample of data that corresponds to locations that are closer to the coastal regions, and compute the mean of the monthly energy output of those regions. If this mean is lower than the population mean, then the hypothesis is rejected. </a:t>
            </a:r>
          </a:p>
          <a:p>
            <a:pPr marL="0" indent="0">
              <a:buNone/>
            </a:pPr>
            <a:br>
              <a:rPr lang="en-IN" sz="1600" b="0" dirty="0">
                <a:effectLst/>
                <a:latin typeface="Times New Roman" panose="02020603050405020304" pitchFamily="18" charset="0"/>
                <a:cs typeface="Times New Roman" panose="02020603050405020304" pitchFamily="18" charset="0"/>
              </a:rPr>
            </a:br>
            <a:r>
              <a:rPr lang="en-IN" sz="1600" b="0" dirty="0">
                <a:effectLst/>
                <a:latin typeface="Times New Roman" panose="02020603050405020304" pitchFamily="18" charset="0"/>
                <a:cs typeface="Times New Roman" panose="02020603050405020304" pitchFamily="18" charset="0"/>
              </a:rPr>
              <a:t>H0 : sample mean = population mean </a:t>
            </a:r>
          </a:p>
          <a:p>
            <a:pPr marL="0" indent="0">
              <a:buNone/>
            </a:pPr>
            <a:br>
              <a:rPr lang="en-IN" sz="1600" b="0" dirty="0">
                <a:effectLst/>
                <a:latin typeface="Times New Roman" panose="02020603050405020304" pitchFamily="18" charset="0"/>
                <a:cs typeface="Times New Roman" panose="02020603050405020304" pitchFamily="18" charset="0"/>
              </a:rPr>
            </a:br>
            <a:r>
              <a:rPr lang="en-IN" sz="1600" b="0" dirty="0">
                <a:effectLst/>
                <a:latin typeface="Times New Roman" panose="02020603050405020304" pitchFamily="18" charset="0"/>
                <a:cs typeface="Times New Roman" panose="02020603050405020304" pitchFamily="18" charset="0"/>
              </a:rPr>
              <a:t>H1 : sample mean &lt; population mean</a:t>
            </a:r>
          </a:p>
          <a:p>
            <a:pPr marL="0" indent="0">
              <a:buNone/>
            </a:pPr>
            <a:br>
              <a:rPr lang="en-IN" sz="1600" b="0" dirty="0">
                <a:effectLst/>
                <a:latin typeface="Times New Roman" panose="02020603050405020304" pitchFamily="18" charset="0"/>
                <a:cs typeface="Times New Roman" panose="02020603050405020304" pitchFamily="18" charset="0"/>
              </a:rPr>
            </a:br>
            <a:r>
              <a:rPr lang="en-IN" sz="1600" b="0" dirty="0">
                <a:effectLst/>
                <a:latin typeface="Times New Roman" panose="02020603050405020304" pitchFamily="18" charset="0"/>
                <a:cs typeface="Times New Roman" panose="02020603050405020304" pitchFamily="18" charset="0"/>
              </a:rPr>
              <a:t>in order to decide the above, we have to classify the sample population. Thus we take a sample population of all the data points that are at a longitude greater than 80.1 degrees. Using that as the sample and the whole as the complete population, we can move forward with testing the hypothesis. </a:t>
            </a:r>
            <a:br>
              <a:rPr lang="en-IN" sz="1600" b="0" dirty="0">
                <a:effectLst/>
                <a:latin typeface="Times New Roman" panose="02020603050405020304" pitchFamily="18" charset="0"/>
                <a:cs typeface="Times New Roman" panose="02020603050405020304" pitchFamily="18" charset="0"/>
              </a:rPr>
            </a:br>
            <a:endParaRPr lang="en-IN" sz="1600" b="0" dirty="0">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0376309-B6E8-B02C-B4A7-2346C9FB123F}"/>
              </a:ext>
            </a:extLst>
          </p:cNvPr>
          <p:cNvSpPr>
            <a:spLocks noGrp="1"/>
          </p:cNvSpPr>
          <p:nvPr>
            <p:ph type="dt" sz="half" idx="10"/>
          </p:nvPr>
        </p:nvSpPr>
        <p:spPr/>
        <p:txBody>
          <a:bodyPr/>
          <a:lstStyle/>
          <a:p>
            <a:fld id="{30A7DE84-4342-48BA-8C49-ADCBF5FD306E}" type="datetime1">
              <a:rPr lang="en-US" smtClean="0"/>
              <a:t>11/16/23</a:t>
            </a:fld>
            <a:endParaRPr lang="en-US" dirty="0"/>
          </a:p>
        </p:txBody>
      </p:sp>
      <p:sp>
        <p:nvSpPr>
          <p:cNvPr id="5" name="Footer Placeholder 4">
            <a:extLst>
              <a:ext uri="{FF2B5EF4-FFF2-40B4-BE49-F238E27FC236}">
                <a16:creationId xmlns:a16="http://schemas.microsoft.com/office/drawing/2014/main" id="{666179DD-96DB-73FF-4373-4273611D23E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8781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1846-A582-8609-31E4-4E591642CFD1}"/>
              </a:ext>
            </a:extLst>
          </p:cNvPr>
          <p:cNvSpPr>
            <a:spLocks noGrp="1"/>
          </p:cNvSpPr>
          <p:nvPr>
            <p:ph type="title"/>
          </p:nvPr>
        </p:nvSpPr>
        <p:spPr/>
        <p:txBody>
          <a:bodyPr/>
          <a:lstStyle/>
          <a:p>
            <a:r>
              <a:rPr lang="en-US" dirty="0"/>
              <a:t>Conclusion 1 </a:t>
            </a:r>
          </a:p>
        </p:txBody>
      </p:sp>
      <p:sp>
        <p:nvSpPr>
          <p:cNvPr id="3" name="Content Placeholder 2">
            <a:extLst>
              <a:ext uri="{FF2B5EF4-FFF2-40B4-BE49-F238E27FC236}">
                <a16:creationId xmlns:a16="http://schemas.microsoft.com/office/drawing/2014/main" id="{8F1B8ED7-F286-6170-44FA-7D308EC04096}"/>
              </a:ext>
            </a:extLst>
          </p:cNvPr>
          <p:cNvSpPr>
            <a:spLocks noGrp="1"/>
          </p:cNvSpPr>
          <p:nvPr>
            <p:ph idx="1"/>
          </p:nvPr>
        </p:nvSpPr>
        <p:spPr/>
        <p:txBody>
          <a:bodyPr/>
          <a:lstStyle/>
          <a:p>
            <a:r>
              <a:rPr lang="en-IN" b="0" i="0" dirty="0">
                <a:effectLst/>
                <a:latin typeface="Times New Roman" panose="02020603050405020304" pitchFamily="18" charset="0"/>
                <a:cs typeface="Times New Roman" panose="02020603050405020304" pitchFamily="18" charset="0"/>
              </a:rPr>
              <a:t>Sample Mean: 707.6472916666667 </a:t>
            </a:r>
          </a:p>
          <a:p>
            <a:r>
              <a:rPr lang="en-IN" b="0" i="0" dirty="0">
                <a:effectLst/>
                <a:latin typeface="Times New Roman" panose="02020603050405020304" pitchFamily="18" charset="0"/>
                <a:cs typeface="Times New Roman" panose="02020603050405020304" pitchFamily="18" charset="0"/>
              </a:rPr>
              <a:t>Z-Score: -1.774500843473621 </a:t>
            </a:r>
          </a:p>
          <a:p>
            <a:r>
              <a:rPr lang="en-IN" b="0" i="0" dirty="0">
                <a:effectLst/>
                <a:latin typeface="Times New Roman" panose="02020603050405020304" pitchFamily="18" charset="0"/>
                <a:cs typeface="Times New Roman" panose="02020603050405020304" pitchFamily="18" charset="0"/>
              </a:rPr>
              <a:t>Critical Z-Value: -1.6448536269514729 </a:t>
            </a:r>
          </a:p>
          <a:p>
            <a:r>
              <a:rPr lang="en-IN" b="0" i="0" dirty="0">
                <a:effectLst/>
                <a:latin typeface="Times New Roman" panose="02020603050405020304" pitchFamily="18" charset="0"/>
                <a:cs typeface="Times New Roman" panose="02020603050405020304" pitchFamily="18" charset="0"/>
              </a:rPr>
              <a:t>Reject Null Hypothesis. Sample mean &lt; population mean</a:t>
            </a:r>
          </a:p>
          <a:p>
            <a:pPr marL="0" indent="0">
              <a:buNone/>
            </a:pPr>
            <a:r>
              <a:rPr lang="en-IN" b="0" dirty="0">
                <a:effectLst/>
                <a:latin typeface="Times New Roman" panose="02020603050405020304" pitchFamily="18" charset="0"/>
                <a:cs typeface="Times New Roman" panose="02020603050405020304" pitchFamily="18" charset="0"/>
              </a:rPr>
              <a:t>Our null hypothesis states that the population mean and the sample mean are the same. Since it is rejected, we can state that coastal regions have lower energy outputs at a 95% confidence level</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0A7AB1C-12F5-7EBB-C016-320CDE32B624}"/>
              </a:ext>
            </a:extLst>
          </p:cNvPr>
          <p:cNvSpPr>
            <a:spLocks noGrp="1"/>
          </p:cNvSpPr>
          <p:nvPr>
            <p:ph type="dt" sz="half" idx="10"/>
          </p:nvPr>
        </p:nvSpPr>
        <p:spPr/>
        <p:txBody>
          <a:bodyPr/>
          <a:lstStyle/>
          <a:p>
            <a:fld id="{2010FC32-8648-2949-800E-CBB0F121B351}" type="datetime1">
              <a:rPr lang="en-US" smtClean="0"/>
              <a:t>11/16/23</a:t>
            </a:fld>
            <a:endParaRPr lang="en-US" dirty="0"/>
          </a:p>
        </p:txBody>
      </p:sp>
      <p:sp>
        <p:nvSpPr>
          <p:cNvPr id="5" name="Footer Placeholder 4">
            <a:extLst>
              <a:ext uri="{FF2B5EF4-FFF2-40B4-BE49-F238E27FC236}">
                <a16:creationId xmlns:a16="http://schemas.microsoft.com/office/drawing/2014/main" id="{94B73EA9-666C-2776-26F9-5329CB9D7BDA}"/>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6239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B8A1-CD70-A9B8-CF00-4F4044D6088C}"/>
              </a:ext>
            </a:extLst>
          </p:cNvPr>
          <p:cNvSpPr>
            <a:spLocks noGrp="1"/>
          </p:cNvSpPr>
          <p:nvPr>
            <p:ph type="title"/>
          </p:nvPr>
        </p:nvSpPr>
        <p:spPr/>
        <p:txBody>
          <a:bodyPr/>
          <a:lstStyle/>
          <a:p>
            <a:r>
              <a:rPr lang="en-IN" dirty="0"/>
              <a:t>Hypothesis Testing. </a:t>
            </a:r>
          </a:p>
        </p:txBody>
      </p:sp>
      <p:sp>
        <p:nvSpPr>
          <p:cNvPr id="3" name="Content Placeholder 2">
            <a:extLst>
              <a:ext uri="{FF2B5EF4-FFF2-40B4-BE49-F238E27FC236}">
                <a16:creationId xmlns:a16="http://schemas.microsoft.com/office/drawing/2014/main" id="{62461BC2-5654-1101-0A12-418635C8007E}"/>
              </a:ext>
            </a:extLst>
          </p:cNvPr>
          <p:cNvSpPr>
            <a:spLocks noGrp="1"/>
          </p:cNvSpPr>
          <p:nvPr>
            <p:ph idx="1"/>
          </p:nvPr>
        </p:nvSpPr>
        <p:spPr>
          <a:xfrm>
            <a:off x="838200" y="1623828"/>
            <a:ext cx="9829800" cy="1500372"/>
          </a:xfrm>
        </p:spPr>
        <p:txBody>
          <a:bodyPr>
            <a:noAutofit/>
          </a:bodyPr>
          <a:lstStyle/>
          <a:p>
            <a:pPr marL="0" indent="0">
              <a:buNone/>
            </a:pPr>
            <a:r>
              <a:rPr lang="en-IN" sz="2000" b="1" dirty="0">
                <a:effectLst/>
                <a:latin typeface="Times New Roman" panose="02020603050405020304" pitchFamily="18" charset="0"/>
                <a:cs typeface="Times New Roman" panose="02020603050405020304" pitchFamily="18" charset="0"/>
              </a:rPr>
              <a:t>### Hypothesis 2 : Higher irradiation leads to higher energy output</a:t>
            </a:r>
            <a:endParaRPr lang="en-IN" sz="2000" b="0" dirty="0">
              <a:effectLst/>
              <a:latin typeface="Times New Roman" panose="02020603050405020304" pitchFamily="18" charset="0"/>
              <a:cs typeface="Times New Roman" panose="02020603050405020304" pitchFamily="18" charset="0"/>
            </a:endParaRPr>
          </a:p>
          <a:p>
            <a:pPr marL="0" indent="0">
              <a:buNone/>
            </a:pPr>
            <a:br>
              <a:rPr lang="en-IN" sz="2000" b="0" dirty="0">
                <a:effectLst/>
                <a:latin typeface="Times New Roman" panose="02020603050405020304" pitchFamily="18" charset="0"/>
                <a:cs typeface="Times New Roman" panose="02020603050405020304" pitchFamily="18" charset="0"/>
              </a:rPr>
            </a:br>
            <a:r>
              <a:rPr lang="en-IN" sz="2000" b="0" dirty="0">
                <a:effectLst/>
                <a:latin typeface="Times New Roman" panose="02020603050405020304" pitchFamily="18" charset="0"/>
                <a:cs typeface="Times New Roman" panose="02020603050405020304" pitchFamily="18" charset="0"/>
              </a:rPr>
              <a:t>As with the previous testing we shall perform a similar test to note if as we have higher irradiation values, the energy output improves. </a:t>
            </a:r>
          </a:p>
          <a:p>
            <a:pPr marL="0" indent="0">
              <a:buNone/>
            </a:pPr>
            <a:br>
              <a:rPr lang="en-IN" sz="2000" b="0" dirty="0">
                <a:effectLst/>
                <a:latin typeface="Times New Roman" panose="02020603050405020304" pitchFamily="18" charset="0"/>
                <a:cs typeface="Times New Roman" panose="02020603050405020304" pitchFamily="18" charset="0"/>
              </a:rPr>
            </a:br>
            <a:r>
              <a:rPr lang="en-IN" sz="2000" b="0" dirty="0">
                <a:effectLst/>
                <a:latin typeface="Times New Roman" panose="02020603050405020304" pitchFamily="18" charset="0"/>
                <a:cs typeface="Times New Roman" panose="02020603050405020304" pitchFamily="18" charset="0"/>
              </a:rPr>
              <a:t>H0 : Population mean = sample mean</a:t>
            </a:r>
          </a:p>
          <a:p>
            <a:pPr marL="0" indent="0">
              <a:buNone/>
            </a:pPr>
            <a:br>
              <a:rPr lang="en-IN" sz="2000" b="0" dirty="0">
                <a:effectLst/>
                <a:latin typeface="Times New Roman" panose="02020603050405020304" pitchFamily="18" charset="0"/>
                <a:cs typeface="Times New Roman" panose="02020603050405020304" pitchFamily="18" charset="0"/>
              </a:rPr>
            </a:br>
            <a:r>
              <a:rPr lang="en-IN" sz="2000" b="0" dirty="0">
                <a:effectLst/>
                <a:latin typeface="Times New Roman" panose="02020603050405020304" pitchFamily="18" charset="0"/>
                <a:cs typeface="Times New Roman" panose="02020603050405020304" pitchFamily="18" charset="0"/>
              </a:rPr>
              <a:t>H1 : sample mean &gt; population mean</a:t>
            </a:r>
          </a:p>
          <a:p>
            <a:pPr marL="0" indent="0">
              <a:buNone/>
            </a:pPr>
            <a:br>
              <a:rPr lang="en-IN" sz="2000" b="0" dirty="0">
                <a:effectLst/>
                <a:latin typeface="Times New Roman" panose="02020603050405020304" pitchFamily="18" charset="0"/>
                <a:cs typeface="Times New Roman" panose="02020603050405020304" pitchFamily="18" charset="0"/>
              </a:rPr>
            </a:br>
            <a:r>
              <a:rPr lang="en-IN" sz="2000" b="0" dirty="0">
                <a:effectLst/>
                <a:latin typeface="Times New Roman" panose="02020603050405020304" pitchFamily="18" charset="0"/>
                <a:cs typeface="Times New Roman" panose="02020603050405020304" pitchFamily="18" charset="0"/>
              </a:rPr>
              <a:t>Just as before we find the data points that have a irradiation greater than a certain value and test the energy sample for that. </a:t>
            </a:r>
          </a:p>
        </p:txBody>
      </p:sp>
      <p:sp>
        <p:nvSpPr>
          <p:cNvPr id="4" name="Date Placeholder 3">
            <a:extLst>
              <a:ext uri="{FF2B5EF4-FFF2-40B4-BE49-F238E27FC236}">
                <a16:creationId xmlns:a16="http://schemas.microsoft.com/office/drawing/2014/main" id="{00376309-B6E8-B02C-B4A7-2346C9FB123F}"/>
              </a:ext>
            </a:extLst>
          </p:cNvPr>
          <p:cNvSpPr>
            <a:spLocks noGrp="1"/>
          </p:cNvSpPr>
          <p:nvPr>
            <p:ph type="dt" sz="half" idx="10"/>
          </p:nvPr>
        </p:nvSpPr>
        <p:spPr/>
        <p:txBody>
          <a:bodyPr/>
          <a:lstStyle/>
          <a:p>
            <a:fld id="{30A7DE84-4342-48BA-8C49-ADCBF5FD306E}" type="datetime1">
              <a:rPr lang="en-US" smtClean="0"/>
              <a:t>11/16/23</a:t>
            </a:fld>
            <a:endParaRPr lang="en-US" dirty="0"/>
          </a:p>
        </p:txBody>
      </p:sp>
      <p:sp>
        <p:nvSpPr>
          <p:cNvPr id="5" name="Footer Placeholder 4">
            <a:extLst>
              <a:ext uri="{FF2B5EF4-FFF2-40B4-BE49-F238E27FC236}">
                <a16:creationId xmlns:a16="http://schemas.microsoft.com/office/drawing/2014/main" id="{666179DD-96DB-73FF-4373-4273611D23E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8137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09A2-7453-8555-E394-6C02339D881D}"/>
              </a:ext>
            </a:extLst>
          </p:cNvPr>
          <p:cNvSpPr>
            <a:spLocks noGrp="1"/>
          </p:cNvSpPr>
          <p:nvPr>
            <p:ph type="title"/>
          </p:nvPr>
        </p:nvSpPr>
        <p:spPr/>
        <p:txBody>
          <a:bodyPr/>
          <a:lstStyle/>
          <a:p>
            <a:r>
              <a:rPr lang="en-US" dirty="0"/>
              <a:t>Conclusion 2</a:t>
            </a:r>
          </a:p>
        </p:txBody>
      </p:sp>
      <p:sp>
        <p:nvSpPr>
          <p:cNvPr id="3" name="Content Placeholder 2">
            <a:extLst>
              <a:ext uri="{FF2B5EF4-FFF2-40B4-BE49-F238E27FC236}">
                <a16:creationId xmlns:a16="http://schemas.microsoft.com/office/drawing/2014/main" id="{AC8994F7-8395-E256-362D-A73AB4AE5965}"/>
              </a:ext>
            </a:extLst>
          </p:cNvPr>
          <p:cNvSpPr>
            <a:spLocks noGrp="1"/>
          </p:cNvSpPr>
          <p:nvPr>
            <p:ph idx="1"/>
          </p:nvPr>
        </p:nvSpPr>
        <p:spPr/>
        <p:txBody>
          <a:bodyPr/>
          <a:lstStyle/>
          <a:p>
            <a:r>
              <a:rPr lang="en-IN" b="0" i="0" dirty="0">
                <a:effectLst/>
                <a:latin typeface="Times New Roman" panose="02020603050405020304" pitchFamily="18" charset="0"/>
                <a:cs typeface="Times New Roman" panose="02020603050405020304" pitchFamily="18" charset="0"/>
              </a:rPr>
              <a:t>Sample Mean: 28.7894 </a:t>
            </a:r>
          </a:p>
          <a:p>
            <a:r>
              <a:rPr lang="en-IN" b="0" i="0" dirty="0">
                <a:effectLst/>
                <a:latin typeface="Times New Roman" panose="02020603050405020304" pitchFamily="18" charset="0"/>
                <a:cs typeface="Times New Roman" panose="02020603050405020304" pitchFamily="18" charset="0"/>
              </a:rPr>
              <a:t>Z-Score: 3.892374559786816 </a:t>
            </a:r>
          </a:p>
          <a:p>
            <a:r>
              <a:rPr lang="en-IN" b="0" i="0" dirty="0">
                <a:effectLst/>
                <a:latin typeface="Times New Roman" panose="02020603050405020304" pitchFamily="18" charset="0"/>
                <a:cs typeface="Times New Roman" panose="02020603050405020304" pitchFamily="18" charset="0"/>
              </a:rPr>
              <a:t>Critical Z-Value: 1.6448536269514722 </a:t>
            </a:r>
          </a:p>
          <a:p>
            <a:r>
              <a:rPr lang="en-IN" b="0" i="0" dirty="0">
                <a:effectLst/>
                <a:latin typeface="Times New Roman" panose="02020603050405020304" pitchFamily="18" charset="0"/>
                <a:cs typeface="Times New Roman" panose="02020603050405020304" pitchFamily="18" charset="0"/>
              </a:rPr>
              <a:t>Reject Null hypothesis. sample mean &gt; population mea</a:t>
            </a:r>
            <a:r>
              <a:rPr lang="en-IN" dirty="0">
                <a:latin typeface="Times New Roman" panose="02020603050405020304" pitchFamily="18" charset="0"/>
                <a:cs typeface="Times New Roman" panose="02020603050405020304" pitchFamily="18" charset="0"/>
              </a:rPr>
              <a:t>n</a:t>
            </a:r>
          </a:p>
          <a:p>
            <a:pPr marL="0" indent="0">
              <a:buNone/>
            </a:pPr>
            <a:r>
              <a:rPr lang="en-IN" b="0" dirty="0">
                <a:effectLst/>
                <a:latin typeface="Times New Roman" panose="02020603050405020304" pitchFamily="18" charset="0"/>
                <a:cs typeface="Times New Roman" panose="02020603050405020304" pitchFamily="18" charset="0"/>
              </a:rPr>
              <a:t>As our null hypothesis state that population mean = sample mean, we reject that. We accept that the population mean is lesser than the sample mean.</a:t>
            </a:r>
          </a:p>
          <a:p>
            <a:pPr marL="0" indent="0">
              <a:buNone/>
            </a:pPr>
            <a:endParaRPr lang="en-IN" b="0" i="0"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AA5849E-882B-9F28-A959-A99BAA1D4BF6}"/>
              </a:ext>
            </a:extLst>
          </p:cNvPr>
          <p:cNvSpPr>
            <a:spLocks noGrp="1"/>
          </p:cNvSpPr>
          <p:nvPr>
            <p:ph type="dt" sz="half" idx="10"/>
          </p:nvPr>
        </p:nvSpPr>
        <p:spPr/>
        <p:txBody>
          <a:bodyPr/>
          <a:lstStyle/>
          <a:p>
            <a:fld id="{937B2E97-92E5-3D46-8EFA-17A3FFE1FD32}" type="datetime1">
              <a:rPr lang="en-US" smtClean="0"/>
              <a:t>11/16/23</a:t>
            </a:fld>
            <a:endParaRPr lang="en-US" dirty="0"/>
          </a:p>
        </p:txBody>
      </p:sp>
      <p:sp>
        <p:nvSpPr>
          <p:cNvPr id="5" name="Footer Placeholder 4">
            <a:extLst>
              <a:ext uri="{FF2B5EF4-FFF2-40B4-BE49-F238E27FC236}">
                <a16:creationId xmlns:a16="http://schemas.microsoft.com/office/drawing/2014/main" id="{99981089-DA77-5472-E3C2-15217619C0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08741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A578-C6F2-C306-6A6A-8B5A882F38D7}"/>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795F8C27-D848-4629-58E9-C4CC4A16FCB6}"/>
              </a:ext>
            </a:extLst>
          </p:cNvPr>
          <p:cNvSpPr>
            <a:spLocks noGrp="1"/>
          </p:cNvSpPr>
          <p:nvPr>
            <p:ph idx="1"/>
          </p:nvPr>
        </p:nvSpPr>
        <p:spPr/>
        <p:txBody>
          <a:bodyPr/>
          <a:lstStyle/>
          <a:p>
            <a:pPr marL="0" indent="0">
              <a:buNone/>
            </a:pPr>
            <a:r>
              <a:rPr lang="en-IN" dirty="0">
                <a:effectLst/>
                <a:latin typeface="Times New Roman" panose="02020603050405020304" pitchFamily="18" charset="0"/>
                <a:cs typeface="Times New Roman" panose="02020603050405020304" pitchFamily="18" charset="0"/>
              </a:rPr>
              <a:t> Hypothesis 3 : F test for checking variance as per energy and irradiation for coastal regions</a:t>
            </a:r>
          </a:p>
          <a:p>
            <a:endParaRPr lang="en-US" dirty="0">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Clearly, since there is not any change in the variance of the energy output of irradiation of with respect to longitude. We can conclude that all the samples takes are from the same population. Thus the differing of the means is of higher significance since they do so with the same variance.</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0B1170-E9F2-6158-238B-816A07B77C61}"/>
              </a:ext>
            </a:extLst>
          </p:cNvPr>
          <p:cNvSpPr>
            <a:spLocks noGrp="1"/>
          </p:cNvSpPr>
          <p:nvPr>
            <p:ph type="dt" sz="half" idx="10"/>
          </p:nvPr>
        </p:nvSpPr>
        <p:spPr/>
        <p:txBody>
          <a:bodyPr/>
          <a:lstStyle/>
          <a:p>
            <a:fld id="{60ED9413-2C0C-CD48-B4B8-732FC422E227}" type="datetime1">
              <a:rPr lang="en-US" smtClean="0"/>
              <a:t>11/16/23</a:t>
            </a:fld>
            <a:endParaRPr lang="en-US" dirty="0"/>
          </a:p>
        </p:txBody>
      </p:sp>
      <p:sp>
        <p:nvSpPr>
          <p:cNvPr id="5" name="Footer Placeholder 4">
            <a:extLst>
              <a:ext uri="{FF2B5EF4-FFF2-40B4-BE49-F238E27FC236}">
                <a16:creationId xmlns:a16="http://schemas.microsoft.com/office/drawing/2014/main" id="{62ECACAB-1B87-F676-6E0A-BDA962FAD5B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331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A578-C6F2-C306-6A6A-8B5A882F38D7}"/>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795F8C27-D848-4629-58E9-C4CC4A16FCB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Hypothesis 4 : ANOVA For technology Vs Energy Output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b="0" i="0" dirty="0">
                <a:effectLst/>
                <a:latin typeface="Times New Roman" panose="02020603050405020304" pitchFamily="18" charset="0"/>
                <a:cs typeface="Times New Roman" panose="02020603050405020304" pitchFamily="18" charset="0"/>
              </a:rPr>
              <a:t>Test Statistic (F-statistic): 13.273168281178283 </a:t>
            </a:r>
          </a:p>
          <a:p>
            <a:pPr marL="0" indent="0">
              <a:buNone/>
            </a:pPr>
            <a:r>
              <a:rPr lang="en-IN" b="0" i="0" dirty="0">
                <a:effectLst/>
                <a:latin typeface="Times New Roman" panose="02020603050405020304" pitchFamily="18" charset="0"/>
                <a:cs typeface="Times New Roman" panose="02020603050405020304" pitchFamily="18" charset="0"/>
              </a:rPr>
              <a:t>P-Value: 2.713003954548856e-06 </a:t>
            </a:r>
          </a:p>
          <a:p>
            <a:pPr marL="0" indent="0">
              <a:buNone/>
            </a:pPr>
            <a:r>
              <a:rPr lang="en-IN" b="0" i="0" dirty="0">
                <a:effectLst/>
                <a:latin typeface="Times New Roman" panose="02020603050405020304" pitchFamily="18" charset="0"/>
                <a:cs typeface="Times New Roman" panose="02020603050405020304" pitchFamily="18" charset="0"/>
              </a:rPr>
              <a:t>Reject the null hypothesis: Means are not equal across categories.</a:t>
            </a:r>
            <a:endParaRPr lang="en-US"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b="0" dirty="0">
                <a:effectLst/>
                <a:latin typeface="Times New Roman" panose="02020603050405020304" pitchFamily="18" charset="0"/>
                <a:cs typeface="Times New Roman" panose="02020603050405020304" pitchFamily="18" charset="0"/>
              </a:rPr>
              <a:t>As per the conclusion, the performance of different PV technology is different.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0B1170-E9F2-6158-238B-816A07B77C61}"/>
              </a:ext>
            </a:extLst>
          </p:cNvPr>
          <p:cNvSpPr>
            <a:spLocks noGrp="1"/>
          </p:cNvSpPr>
          <p:nvPr>
            <p:ph type="dt" sz="half" idx="10"/>
          </p:nvPr>
        </p:nvSpPr>
        <p:spPr/>
        <p:txBody>
          <a:bodyPr/>
          <a:lstStyle/>
          <a:p>
            <a:fld id="{60ED9413-2C0C-CD48-B4B8-732FC422E227}" type="datetime1">
              <a:rPr lang="en-US" smtClean="0"/>
              <a:t>11/16/23</a:t>
            </a:fld>
            <a:endParaRPr lang="en-US" dirty="0"/>
          </a:p>
        </p:txBody>
      </p:sp>
      <p:sp>
        <p:nvSpPr>
          <p:cNvPr id="5" name="Footer Placeholder 4">
            <a:extLst>
              <a:ext uri="{FF2B5EF4-FFF2-40B4-BE49-F238E27FC236}">
                <a16:creationId xmlns:a16="http://schemas.microsoft.com/office/drawing/2014/main" id="{62ECACAB-1B87-F676-6E0A-BDA962FAD5B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4838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A578-C6F2-C306-6A6A-8B5A882F38D7}"/>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795F8C27-D848-4629-58E9-C4CC4A16FCB6}"/>
              </a:ext>
            </a:extLst>
          </p:cNvPr>
          <p:cNvSpPr>
            <a:spLocks noGrp="1"/>
          </p:cNvSpPr>
          <p:nvPr>
            <p:ph idx="1"/>
          </p:nvPr>
        </p:nvSpPr>
        <p:spPr/>
        <p:txBody>
          <a:bodyPr>
            <a:normAutofit fontScale="92500" lnSpcReduction="20000"/>
          </a:bodyPr>
          <a:lstStyle/>
          <a:p>
            <a:r>
              <a:rPr lang="en-IN" dirty="0">
                <a:effectLst/>
                <a:latin typeface="Times New Roman" panose="02020603050405020304" pitchFamily="18" charset="0"/>
                <a:cs typeface="Times New Roman" panose="02020603050405020304" pitchFamily="18" charset="0"/>
              </a:rPr>
              <a:t>Hypothesis 5 : Crystalline Silicon is preferred for higher energy output. </a:t>
            </a:r>
          </a:p>
          <a:p>
            <a:br>
              <a:rPr lang="en-IN" dirty="0">
                <a:effectLst/>
                <a:latin typeface="Times New Roman" panose="02020603050405020304" pitchFamily="18" charset="0"/>
                <a:cs typeface="Times New Roman" panose="02020603050405020304" pitchFamily="18" charset="0"/>
              </a:rPr>
            </a:br>
            <a:r>
              <a:rPr lang="en-IN" dirty="0">
                <a:effectLst/>
                <a:latin typeface="Times New Roman" panose="02020603050405020304" pitchFamily="18" charset="0"/>
                <a:cs typeface="Times New Roman" panose="02020603050405020304" pitchFamily="18" charset="0"/>
              </a:rPr>
              <a:t>While framing this hypothesis it is important we take into consideration that it has already been proven that the different PV technologies show different behaviours in terms of energy. This further test is to show that for efficient energy use, Crystalline Silicon is preferred. </a:t>
            </a:r>
          </a:p>
          <a:p>
            <a:br>
              <a:rPr lang="en-IN" dirty="0">
                <a:effectLst/>
                <a:latin typeface="Times New Roman" panose="02020603050405020304" pitchFamily="18" charset="0"/>
                <a:cs typeface="Times New Roman" panose="02020603050405020304" pitchFamily="18" charset="0"/>
              </a:rPr>
            </a:br>
            <a:r>
              <a:rPr lang="en-IN" dirty="0">
                <a:effectLst/>
                <a:latin typeface="Times New Roman" panose="02020603050405020304" pitchFamily="18" charset="0"/>
                <a:cs typeface="Times New Roman" panose="02020603050405020304" pitchFamily="18" charset="0"/>
              </a:rPr>
              <a:t>H0 : The means of crystalline silicon is the same as the general population</a:t>
            </a:r>
          </a:p>
          <a:p>
            <a:br>
              <a:rPr lang="en-IN" dirty="0">
                <a:effectLst/>
                <a:latin typeface="Times New Roman" panose="02020603050405020304" pitchFamily="18" charset="0"/>
                <a:cs typeface="Times New Roman" panose="02020603050405020304" pitchFamily="18" charset="0"/>
              </a:rPr>
            </a:br>
            <a:r>
              <a:rPr lang="en-IN" dirty="0">
                <a:effectLst/>
                <a:latin typeface="Times New Roman" panose="02020603050405020304" pitchFamily="18" charset="0"/>
                <a:cs typeface="Times New Roman" panose="02020603050405020304" pitchFamily="18" charset="0"/>
              </a:rPr>
              <a:t>H1 : The mean of crystalline silicon is greater than the general population</a:t>
            </a:r>
          </a:p>
          <a:p>
            <a:br>
              <a:rPr lang="en-IN" dirty="0">
                <a:effectLst/>
                <a:latin typeface="Times New Roman" panose="02020603050405020304" pitchFamily="18" charset="0"/>
                <a:cs typeface="Times New Roman" panose="02020603050405020304" pitchFamily="18" charset="0"/>
              </a:rPr>
            </a:br>
            <a:r>
              <a:rPr lang="en-IN" dirty="0">
                <a:effectLst/>
                <a:latin typeface="Times New Roman" panose="02020603050405020304" pitchFamily="18" charset="0"/>
                <a:cs typeface="Times New Roman" panose="02020603050405020304" pitchFamily="18" charset="0"/>
              </a:rPr>
              <a:t>This call for a one tailed z-test. </a:t>
            </a:r>
          </a:p>
        </p:txBody>
      </p:sp>
      <p:sp>
        <p:nvSpPr>
          <p:cNvPr id="4" name="Date Placeholder 3">
            <a:extLst>
              <a:ext uri="{FF2B5EF4-FFF2-40B4-BE49-F238E27FC236}">
                <a16:creationId xmlns:a16="http://schemas.microsoft.com/office/drawing/2014/main" id="{4B0B1170-E9F2-6158-238B-816A07B77C61}"/>
              </a:ext>
            </a:extLst>
          </p:cNvPr>
          <p:cNvSpPr>
            <a:spLocks noGrp="1"/>
          </p:cNvSpPr>
          <p:nvPr>
            <p:ph type="dt" sz="half" idx="10"/>
          </p:nvPr>
        </p:nvSpPr>
        <p:spPr/>
        <p:txBody>
          <a:bodyPr/>
          <a:lstStyle/>
          <a:p>
            <a:fld id="{60ED9413-2C0C-CD48-B4B8-732FC422E227}" type="datetime1">
              <a:rPr lang="en-US" smtClean="0"/>
              <a:t>11/16/23</a:t>
            </a:fld>
            <a:endParaRPr lang="en-US" dirty="0"/>
          </a:p>
        </p:txBody>
      </p:sp>
      <p:sp>
        <p:nvSpPr>
          <p:cNvPr id="5" name="Footer Placeholder 4">
            <a:extLst>
              <a:ext uri="{FF2B5EF4-FFF2-40B4-BE49-F238E27FC236}">
                <a16:creationId xmlns:a16="http://schemas.microsoft.com/office/drawing/2014/main" id="{62ECACAB-1B87-F676-6E0A-BDA962FAD5B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4861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A578-C6F2-C306-6A6A-8B5A882F38D7}"/>
              </a:ext>
            </a:extLst>
          </p:cNvPr>
          <p:cNvSpPr>
            <a:spLocks noGrp="1"/>
          </p:cNvSpPr>
          <p:nvPr>
            <p:ph type="title"/>
          </p:nvPr>
        </p:nvSpPr>
        <p:spPr/>
        <p:txBody>
          <a:bodyPr/>
          <a:lstStyle/>
          <a:p>
            <a:r>
              <a:rPr lang="en-US" dirty="0"/>
              <a:t>Conclusion 3 </a:t>
            </a:r>
          </a:p>
        </p:txBody>
      </p:sp>
      <p:sp>
        <p:nvSpPr>
          <p:cNvPr id="3" name="Content Placeholder 2">
            <a:extLst>
              <a:ext uri="{FF2B5EF4-FFF2-40B4-BE49-F238E27FC236}">
                <a16:creationId xmlns:a16="http://schemas.microsoft.com/office/drawing/2014/main" id="{795F8C27-D848-4629-58E9-C4CC4A16FCB6}"/>
              </a:ext>
            </a:extLst>
          </p:cNvPr>
          <p:cNvSpPr>
            <a:spLocks noGrp="1"/>
          </p:cNvSpPr>
          <p:nvPr>
            <p:ph idx="1"/>
          </p:nvPr>
        </p:nvSpPr>
        <p:spPr/>
        <p:txBody>
          <a:bodyPr>
            <a:normAutofit/>
          </a:bodyPr>
          <a:lstStyle/>
          <a:p>
            <a:r>
              <a:rPr lang="en-IN" b="0" i="0" dirty="0">
                <a:effectLst/>
                <a:latin typeface="Times New Roman" panose="02020603050405020304" pitchFamily="18" charset="0"/>
                <a:cs typeface="Times New Roman" panose="02020603050405020304" pitchFamily="18" charset="0"/>
              </a:rPr>
              <a:t>Sample Mean: </a:t>
            </a:r>
            <a:r>
              <a:rPr lang="en-IN" b="0" i="0" dirty="0" err="1">
                <a:effectLst/>
                <a:latin typeface="Times New Roman" panose="02020603050405020304" pitchFamily="18" charset="0"/>
                <a:cs typeface="Times New Roman" panose="02020603050405020304" pitchFamily="18" charset="0"/>
              </a:rPr>
              <a:t>E_m</a:t>
            </a:r>
            <a:r>
              <a:rPr lang="en-IN" b="0" i="0" dirty="0">
                <a:effectLst/>
                <a:latin typeface="Times New Roman" panose="02020603050405020304" pitchFamily="18" charset="0"/>
                <a:cs typeface="Times New Roman" panose="02020603050405020304" pitchFamily="18" charset="0"/>
              </a:rPr>
              <a:t> 773.076526 </a:t>
            </a:r>
          </a:p>
          <a:p>
            <a:r>
              <a:rPr lang="en-IN" b="0" i="0" dirty="0">
                <a:effectLst/>
                <a:latin typeface="Times New Roman" panose="02020603050405020304" pitchFamily="18" charset="0"/>
                <a:cs typeface="Times New Roman" panose="02020603050405020304" pitchFamily="18" charset="0"/>
              </a:rPr>
              <a:t>Z-Score: 36.79990620248375 </a:t>
            </a:r>
          </a:p>
          <a:p>
            <a:r>
              <a:rPr lang="en-IN" b="0" i="0" dirty="0">
                <a:effectLst/>
                <a:latin typeface="Times New Roman" panose="02020603050405020304" pitchFamily="18" charset="0"/>
                <a:cs typeface="Times New Roman" panose="02020603050405020304" pitchFamily="18" charset="0"/>
              </a:rPr>
              <a:t>Critical Z-Value: 1.6448536269514722 </a:t>
            </a:r>
          </a:p>
          <a:p>
            <a:r>
              <a:rPr lang="en-IN" b="0" i="0" dirty="0">
                <a:effectLst/>
                <a:latin typeface="Times New Roman" panose="02020603050405020304" pitchFamily="18" charset="0"/>
                <a:cs typeface="Times New Roman" panose="02020603050405020304" pitchFamily="18" charset="0"/>
              </a:rPr>
              <a:t>Reject the null hypothesis. </a:t>
            </a:r>
            <a:endParaRPr lang="en-IN" dirty="0">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Thus since we are rejecting the null hypothesis, we can say that Crystalline Silicon has a </a:t>
            </a:r>
            <a:r>
              <a:rPr lang="en-IN" b="1" i="1" dirty="0">
                <a:effectLst/>
                <a:latin typeface="Times New Roman" panose="02020603050405020304" pitchFamily="18" charset="0"/>
                <a:cs typeface="Times New Roman" panose="02020603050405020304" pitchFamily="18" charset="0"/>
              </a:rPr>
              <a:t>higher</a:t>
            </a:r>
            <a:r>
              <a:rPr lang="en-IN" b="0" dirty="0">
                <a:effectLst/>
                <a:latin typeface="Times New Roman" panose="02020603050405020304" pitchFamily="18" charset="0"/>
                <a:cs typeface="Times New Roman" panose="02020603050405020304" pitchFamily="18" charset="0"/>
              </a:rPr>
              <a:t> energy output. </a:t>
            </a:r>
          </a:p>
          <a:p>
            <a:endParaRPr lang="en-IN"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0B1170-E9F2-6158-238B-816A07B77C61}"/>
              </a:ext>
            </a:extLst>
          </p:cNvPr>
          <p:cNvSpPr>
            <a:spLocks noGrp="1"/>
          </p:cNvSpPr>
          <p:nvPr>
            <p:ph type="dt" sz="half" idx="10"/>
          </p:nvPr>
        </p:nvSpPr>
        <p:spPr/>
        <p:txBody>
          <a:bodyPr/>
          <a:lstStyle/>
          <a:p>
            <a:fld id="{60ED9413-2C0C-CD48-B4B8-732FC422E227}" type="datetime1">
              <a:rPr lang="en-US" smtClean="0"/>
              <a:t>11/16/23</a:t>
            </a:fld>
            <a:endParaRPr lang="en-US" dirty="0"/>
          </a:p>
        </p:txBody>
      </p:sp>
      <p:sp>
        <p:nvSpPr>
          <p:cNvPr id="5" name="Footer Placeholder 4">
            <a:extLst>
              <a:ext uri="{FF2B5EF4-FFF2-40B4-BE49-F238E27FC236}">
                <a16:creationId xmlns:a16="http://schemas.microsoft.com/office/drawing/2014/main" id="{62ECACAB-1B87-F676-6E0A-BDA962FAD5B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3721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A9C2-9997-5A18-4842-E54E1B8B9B49}"/>
              </a:ext>
            </a:extLst>
          </p:cNvPr>
          <p:cNvSpPr>
            <a:spLocks noGrp="1"/>
          </p:cNvSpPr>
          <p:nvPr>
            <p:ph type="title"/>
          </p:nvPr>
        </p:nvSpPr>
        <p:spPr/>
        <p:txBody>
          <a:bodyPr/>
          <a:lstStyle/>
          <a:p>
            <a:r>
              <a:rPr lang="en-IN" dirty="0"/>
              <a:t>Problem Statement</a:t>
            </a:r>
          </a:p>
        </p:txBody>
      </p:sp>
      <p:sp>
        <p:nvSpPr>
          <p:cNvPr id="3" name="Date Placeholder 2">
            <a:extLst>
              <a:ext uri="{FF2B5EF4-FFF2-40B4-BE49-F238E27FC236}">
                <a16:creationId xmlns:a16="http://schemas.microsoft.com/office/drawing/2014/main" id="{11A05B80-7F0C-6ED5-F61B-92D240A81637}"/>
              </a:ext>
            </a:extLst>
          </p:cNvPr>
          <p:cNvSpPr>
            <a:spLocks noGrp="1"/>
          </p:cNvSpPr>
          <p:nvPr>
            <p:ph type="dt" sz="half" idx="10"/>
          </p:nvPr>
        </p:nvSpPr>
        <p:spPr/>
        <p:txBody>
          <a:bodyPr/>
          <a:lstStyle/>
          <a:p>
            <a:fld id="{978A5CC9-ED0B-41A1-9800-C41B209C56C1}" type="datetime1">
              <a:rPr lang="en-US" smtClean="0"/>
              <a:t>11/16/23</a:t>
            </a:fld>
            <a:endParaRPr lang="en-US" dirty="0"/>
          </a:p>
        </p:txBody>
      </p:sp>
      <p:sp>
        <p:nvSpPr>
          <p:cNvPr id="4" name="Footer Placeholder 3">
            <a:extLst>
              <a:ext uri="{FF2B5EF4-FFF2-40B4-BE49-F238E27FC236}">
                <a16:creationId xmlns:a16="http://schemas.microsoft.com/office/drawing/2014/main" id="{FB60F286-2F6D-3C59-8C4E-CE9D0C834B70}"/>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5355EDA1-6671-B22F-7166-D6E58756C31B}"/>
              </a:ext>
            </a:extLst>
          </p:cNvPr>
          <p:cNvSpPr txBox="1"/>
          <p:nvPr/>
        </p:nvSpPr>
        <p:spPr>
          <a:xfrm>
            <a:off x="1260389" y="1902940"/>
            <a:ext cx="9712411" cy="2031325"/>
          </a:xfrm>
          <a:prstGeom prst="rect">
            <a:avLst/>
          </a:prstGeom>
          <a:noFill/>
        </p:spPr>
        <p:txBody>
          <a:bodyPr wrap="square" rtlCol="0">
            <a:spAutoFit/>
          </a:bodyPr>
          <a:lstStyle/>
          <a:p>
            <a:r>
              <a:rPr lang="en-IN" b="0" i="0" dirty="0">
                <a:effectLst/>
                <a:latin typeface="Söhne"/>
              </a:rPr>
              <a:t>In the field of solar energy production, selecting the most efficient photovoltaic (PV) technology for maintenance is crucial for optimizing energy output. The goal of this project is to leverage statistical inference and data analytics techniques to predict the efficiency of PV technologies based on geographical parameters. The project will </a:t>
            </a:r>
            <a:r>
              <a:rPr lang="en-IN" b="0" i="0" dirty="0" err="1">
                <a:effectLst/>
                <a:latin typeface="Söhne"/>
              </a:rPr>
              <a:t>analyze</a:t>
            </a:r>
            <a:r>
              <a:rPr lang="en-IN" b="0" i="0" dirty="0">
                <a:effectLst/>
                <a:latin typeface="Söhne"/>
              </a:rPr>
              <a:t> a dataset comprising geographical information, meteorological data for different PV technologies.</a:t>
            </a:r>
          </a:p>
          <a:p>
            <a:endParaRPr lang="en-IN" dirty="0">
              <a:latin typeface="Söhne"/>
            </a:endParaRPr>
          </a:p>
          <a:p>
            <a:r>
              <a:rPr lang="en-IN" dirty="0">
                <a:latin typeface="Söhne"/>
              </a:rPr>
              <a:t>All the geographical locations configured are for locations in </a:t>
            </a:r>
            <a:r>
              <a:rPr lang="en-IN">
                <a:latin typeface="Söhne"/>
              </a:rPr>
              <a:t>Tamil Nadu.</a:t>
            </a:r>
            <a:endParaRPr lang="en-US" dirty="0"/>
          </a:p>
        </p:txBody>
      </p:sp>
    </p:spTree>
    <p:extLst>
      <p:ext uri="{BB962C8B-B14F-4D97-AF65-F5344CB8AC3E}">
        <p14:creationId xmlns:p14="http://schemas.microsoft.com/office/powerpoint/2010/main" val="88089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A578-C6F2-C306-6A6A-8B5A882F38D7}"/>
              </a:ext>
            </a:extLst>
          </p:cNvPr>
          <p:cNvSpPr>
            <a:spLocks noGrp="1"/>
          </p:cNvSpPr>
          <p:nvPr>
            <p:ph type="title"/>
          </p:nvPr>
        </p:nvSpPr>
        <p:spPr/>
        <p:txBody>
          <a:bodyPr/>
          <a:lstStyle/>
          <a:p>
            <a:r>
              <a:rPr lang="en-US" dirty="0"/>
              <a:t>Final Conclusions</a:t>
            </a:r>
          </a:p>
        </p:txBody>
      </p:sp>
      <p:sp>
        <p:nvSpPr>
          <p:cNvPr id="3" name="Content Placeholder 2">
            <a:extLst>
              <a:ext uri="{FF2B5EF4-FFF2-40B4-BE49-F238E27FC236}">
                <a16:creationId xmlns:a16="http://schemas.microsoft.com/office/drawing/2014/main" id="{795F8C27-D848-4629-58E9-C4CC4A16FCB6}"/>
              </a:ext>
            </a:extLst>
          </p:cNvPr>
          <p:cNvSpPr>
            <a:spLocks noGrp="1"/>
          </p:cNvSpPr>
          <p:nvPr>
            <p:ph idx="1"/>
          </p:nvPr>
        </p:nvSpPr>
        <p:spPr/>
        <p:txBody>
          <a:bodyPr>
            <a:normAutofit/>
          </a:bodyPr>
          <a:lstStyle/>
          <a:p>
            <a:pPr marL="0" indent="0">
              <a:buNone/>
            </a:pPr>
            <a:r>
              <a:rPr lang="en-IN" sz="1600" dirty="0">
                <a:effectLst/>
                <a:latin typeface="Times New Roman" panose="02020603050405020304" pitchFamily="18" charset="0"/>
                <a:cs typeface="Times New Roman" panose="02020603050405020304" pitchFamily="18" charset="0"/>
              </a:rPr>
              <a:t>From the above hypothesis testing, we draw the following conclusions </a:t>
            </a:r>
          </a:p>
          <a:p>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Coastal regions have worse energy output</a:t>
            </a:r>
          </a:p>
          <a:p>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Irradiation improves energy output</a:t>
            </a:r>
          </a:p>
          <a:p>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There is a distinct change in mean performance in coastal and interior regions, without affecting their variance</a:t>
            </a:r>
          </a:p>
          <a:p>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PV technology influences the Energy output </a:t>
            </a:r>
          </a:p>
          <a:p>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Crystalline Silicon has the best energy output. </a:t>
            </a:r>
          </a:p>
          <a:p>
            <a:pPr marL="0" indent="0">
              <a:buNone/>
            </a:pPr>
            <a:endParaRPr lang="en-IN" sz="1600"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0B1170-E9F2-6158-238B-816A07B77C61}"/>
              </a:ext>
            </a:extLst>
          </p:cNvPr>
          <p:cNvSpPr>
            <a:spLocks noGrp="1"/>
          </p:cNvSpPr>
          <p:nvPr>
            <p:ph type="dt" sz="half" idx="10"/>
          </p:nvPr>
        </p:nvSpPr>
        <p:spPr/>
        <p:txBody>
          <a:bodyPr/>
          <a:lstStyle/>
          <a:p>
            <a:fld id="{60ED9413-2C0C-CD48-B4B8-732FC422E227}" type="datetime1">
              <a:rPr lang="en-US" smtClean="0"/>
              <a:t>11/16/23</a:t>
            </a:fld>
            <a:endParaRPr lang="en-US" dirty="0"/>
          </a:p>
        </p:txBody>
      </p:sp>
      <p:sp>
        <p:nvSpPr>
          <p:cNvPr id="5" name="Footer Placeholder 4">
            <a:extLst>
              <a:ext uri="{FF2B5EF4-FFF2-40B4-BE49-F238E27FC236}">
                <a16:creationId xmlns:a16="http://schemas.microsoft.com/office/drawing/2014/main" id="{62ECACAB-1B87-F676-6E0A-BDA962FAD5B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99206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A578-C6F2-C306-6A6A-8B5A882F38D7}"/>
              </a:ext>
            </a:extLst>
          </p:cNvPr>
          <p:cNvSpPr>
            <a:spLocks noGrp="1"/>
          </p:cNvSpPr>
          <p:nvPr>
            <p:ph type="title"/>
          </p:nvPr>
        </p:nvSpPr>
        <p:spPr/>
        <p:txBody>
          <a:bodyPr/>
          <a:lstStyle/>
          <a:p>
            <a:r>
              <a:rPr lang="en-US" dirty="0"/>
              <a:t>Final Conclusions</a:t>
            </a:r>
          </a:p>
        </p:txBody>
      </p:sp>
      <p:sp>
        <p:nvSpPr>
          <p:cNvPr id="3" name="Content Placeholder 2">
            <a:extLst>
              <a:ext uri="{FF2B5EF4-FFF2-40B4-BE49-F238E27FC236}">
                <a16:creationId xmlns:a16="http://schemas.microsoft.com/office/drawing/2014/main" id="{795F8C27-D848-4629-58E9-C4CC4A16FCB6}"/>
              </a:ext>
            </a:extLst>
          </p:cNvPr>
          <p:cNvSpPr>
            <a:spLocks noGrp="1"/>
          </p:cNvSpPr>
          <p:nvPr>
            <p:ph idx="1"/>
          </p:nvPr>
        </p:nvSpPr>
        <p:spPr/>
        <p:txBody>
          <a:bodyPr>
            <a:normAutofit/>
          </a:bodyPr>
          <a:lstStyle/>
          <a:p>
            <a:r>
              <a:rPr lang="en-IN" sz="1600" b="0" dirty="0">
                <a:effectLst/>
                <a:latin typeface="Times New Roman" panose="02020603050405020304" pitchFamily="18" charset="0"/>
                <a:cs typeface="Times New Roman" panose="02020603050405020304" pitchFamily="18" charset="0"/>
              </a:rPr>
              <a:t>These conclusions are helpful for predictive maintenance as, Crystalline Silicon has an average lifetime of about 23-25 years, and </a:t>
            </a:r>
            <a:r>
              <a:rPr lang="en-IN" sz="1600" b="0" dirty="0" err="1">
                <a:effectLst/>
                <a:latin typeface="Times New Roman" panose="02020603050405020304" pitchFamily="18" charset="0"/>
                <a:cs typeface="Times New Roman" panose="02020603050405020304" pitchFamily="18" charset="0"/>
              </a:rPr>
              <a:t>CdTe</a:t>
            </a:r>
            <a:r>
              <a:rPr lang="en-IN" sz="1600" b="0" dirty="0">
                <a:effectLst/>
                <a:latin typeface="Times New Roman" panose="02020603050405020304" pitchFamily="18" charset="0"/>
                <a:cs typeface="Times New Roman" panose="02020603050405020304" pitchFamily="18" charset="0"/>
              </a:rPr>
              <a:t> of about 10-15 years. </a:t>
            </a:r>
          </a:p>
          <a:p>
            <a:br>
              <a:rPr lang="en-IN" sz="1600" b="0" dirty="0">
                <a:effectLst/>
                <a:latin typeface="Times New Roman" panose="02020603050405020304" pitchFamily="18" charset="0"/>
                <a:cs typeface="Times New Roman" panose="02020603050405020304" pitchFamily="18" charset="0"/>
              </a:rPr>
            </a:br>
            <a:r>
              <a:rPr lang="en-IN" sz="1600" b="0" dirty="0">
                <a:effectLst/>
                <a:latin typeface="Times New Roman" panose="02020603050405020304" pitchFamily="18" charset="0"/>
                <a:cs typeface="Times New Roman" panose="02020603050405020304" pitchFamily="18" charset="0"/>
              </a:rPr>
              <a:t>For regions based in the coast, the average irradiation and energy output are not as high as those in interior regions. This goes to show that weather is a major player in energy output of solar panels. </a:t>
            </a:r>
          </a:p>
          <a:p>
            <a:br>
              <a:rPr lang="en-IN" sz="1600" b="0" dirty="0">
                <a:effectLst/>
                <a:latin typeface="Times New Roman" panose="02020603050405020304" pitchFamily="18" charset="0"/>
                <a:cs typeface="Times New Roman" panose="02020603050405020304" pitchFamily="18" charset="0"/>
              </a:rPr>
            </a:br>
            <a:r>
              <a:rPr lang="en-IN" sz="1600" b="0" dirty="0">
                <a:effectLst/>
                <a:latin typeface="Times New Roman" panose="02020603050405020304" pitchFamily="18" charset="0"/>
                <a:cs typeface="Times New Roman" panose="02020603050405020304" pitchFamily="18" charset="0"/>
              </a:rPr>
              <a:t>Thus, geographically speaking, it is advised for interior regions of </a:t>
            </a:r>
            <a:r>
              <a:rPr lang="en-IN" sz="1600" b="0" dirty="0" err="1">
                <a:effectLst/>
                <a:latin typeface="Times New Roman" panose="02020603050405020304" pitchFamily="18" charset="0"/>
                <a:cs typeface="Times New Roman" panose="02020603050405020304" pitchFamily="18" charset="0"/>
              </a:rPr>
              <a:t>tamil</a:t>
            </a:r>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nadu</a:t>
            </a:r>
            <a:r>
              <a:rPr lang="en-IN" sz="1600" b="0" dirty="0">
                <a:effectLst/>
                <a:latin typeface="Times New Roman" panose="02020603050405020304" pitchFamily="18" charset="0"/>
                <a:cs typeface="Times New Roman" panose="02020603050405020304" pitchFamily="18" charset="0"/>
              </a:rPr>
              <a:t> to opt for Crystalline silicon or CIS technology for their solar panels, whereas coastal regions should prefer the </a:t>
            </a:r>
            <a:r>
              <a:rPr lang="en-IN" sz="1600" b="0" dirty="0" err="1">
                <a:effectLst/>
                <a:latin typeface="Times New Roman" panose="02020603050405020304" pitchFamily="18" charset="0"/>
                <a:cs typeface="Times New Roman" panose="02020603050405020304" pitchFamily="18" charset="0"/>
              </a:rPr>
              <a:t>CdTe</a:t>
            </a:r>
            <a:r>
              <a:rPr lang="en-IN" sz="1600" b="0" dirty="0">
                <a:effectLst/>
                <a:latin typeface="Times New Roman" panose="02020603050405020304" pitchFamily="18" charset="0"/>
                <a:cs typeface="Times New Roman" panose="02020603050405020304" pitchFamily="18" charset="0"/>
              </a:rPr>
              <a:t> technology which more cost efficient in cases of frequent replacements. </a:t>
            </a:r>
          </a:p>
          <a:p>
            <a:endParaRPr lang="en-IN" sz="2400" dirty="0">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However, as the regression models showed, the data is not conducive for a linear model to fit the data properly. </a:t>
            </a:r>
          </a:p>
          <a:p>
            <a:r>
              <a:rPr lang="en-IN" sz="2400" dirty="0">
                <a:latin typeface="Times New Roman" panose="02020603050405020304" pitchFamily="18" charset="0"/>
                <a:cs typeface="Times New Roman" panose="02020603050405020304" pitchFamily="18" charset="0"/>
              </a:rPr>
              <a:t>Possibly a logistic regression model mapping the latitude to the technology may be optimal. </a:t>
            </a:r>
            <a:endParaRPr lang="en-IN" sz="2400"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0B1170-E9F2-6158-238B-816A07B77C61}"/>
              </a:ext>
            </a:extLst>
          </p:cNvPr>
          <p:cNvSpPr>
            <a:spLocks noGrp="1"/>
          </p:cNvSpPr>
          <p:nvPr>
            <p:ph type="dt" sz="half" idx="10"/>
          </p:nvPr>
        </p:nvSpPr>
        <p:spPr/>
        <p:txBody>
          <a:bodyPr/>
          <a:lstStyle/>
          <a:p>
            <a:fld id="{60ED9413-2C0C-CD48-B4B8-732FC422E227}" type="datetime1">
              <a:rPr lang="en-US" smtClean="0"/>
              <a:t>11/16/23</a:t>
            </a:fld>
            <a:endParaRPr lang="en-US" dirty="0"/>
          </a:p>
        </p:txBody>
      </p:sp>
      <p:sp>
        <p:nvSpPr>
          <p:cNvPr id="5" name="Footer Placeholder 4">
            <a:extLst>
              <a:ext uri="{FF2B5EF4-FFF2-40B4-BE49-F238E27FC236}">
                <a16:creationId xmlns:a16="http://schemas.microsoft.com/office/drawing/2014/main" id="{62ECACAB-1B87-F676-6E0A-BDA962FAD5B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98931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BDC2-4758-69E0-7846-10AD83F269F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75005CFE-CA91-6BDC-D190-485D72B6884C}"/>
              </a:ext>
            </a:extLst>
          </p:cNvPr>
          <p:cNvSpPr>
            <a:spLocks noGrp="1"/>
          </p:cNvSpPr>
          <p:nvPr>
            <p:ph idx="1"/>
          </p:nvPr>
        </p:nvSpPr>
        <p:spPr/>
        <p:txBody>
          <a:bodyPr/>
          <a:lstStyle/>
          <a:p>
            <a:r>
              <a:rPr lang="en-US" dirty="0" err="1"/>
              <a:t>Webscraping</a:t>
            </a:r>
            <a:r>
              <a:rPr lang="en-US" dirty="0"/>
              <a:t> link - </a:t>
            </a:r>
            <a:r>
              <a:rPr lang="en-US" dirty="0">
                <a:hlinkClick r:id="rId2"/>
              </a:rPr>
              <a:t>https://re.jrc.ec.europa.eu/pvg_tools/en/</a:t>
            </a:r>
            <a:endParaRPr lang="en-US" dirty="0"/>
          </a:p>
          <a:p>
            <a:r>
              <a:rPr lang="en-US" dirty="0">
                <a:hlinkClick r:id="rId3"/>
              </a:rPr>
              <a:t>https://www.codecademy.com/article/caupolicandiaz/web-scrape-with-selenium-and-beautiful-soup</a:t>
            </a:r>
            <a:endParaRPr lang="en-US" dirty="0"/>
          </a:p>
          <a:p>
            <a:r>
              <a:rPr lang="en-US" dirty="0">
                <a:hlinkClick r:id="rId4"/>
              </a:rPr>
              <a:t>https://leanpub.com/LittleInferenceBook/read</a:t>
            </a:r>
            <a:endParaRPr lang="en-US" dirty="0"/>
          </a:p>
          <a:p>
            <a:r>
              <a:rPr lang="en-US"/>
              <a:t>]</a:t>
            </a:r>
          </a:p>
        </p:txBody>
      </p:sp>
      <p:sp>
        <p:nvSpPr>
          <p:cNvPr id="4" name="Date Placeholder 3">
            <a:extLst>
              <a:ext uri="{FF2B5EF4-FFF2-40B4-BE49-F238E27FC236}">
                <a16:creationId xmlns:a16="http://schemas.microsoft.com/office/drawing/2014/main" id="{D557E2CD-8254-47C8-2116-E85751809575}"/>
              </a:ext>
            </a:extLst>
          </p:cNvPr>
          <p:cNvSpPr>
            <a:spLocks noGrp="1"/>
          </p:cNvSpPr>
          <p:nvPr>
            <p:ph type="dt" sz="half" idx="10"/>
          </p:nvPr>
        </p:nvSpPr>
        <p:spPr/>
        <p:txBody>
          <a:bodyPr/>
          <a:lstStyle/>
          <a:p>
            <a:fld id="{91BB45AC-DE71-7E40-9820-EA33F0E442BD}" type="datetime1">
              <a:rPr lang="en-US" smtClean="0"/>
              <a:t>11/16/23</a:t>
            </a:fld>
            <a:endParaRPr lang="en-US" dirty="0"/>
          </a:p>
        </p:txBody>
      </p:sp>
      <p:sp>
        <p:nvSpPr>
          <p:cNvPr id="5" name="Footer Placeholder 4">
            <a:extLst>
              <a:ext uri="{FF2B5EF4-FFF2-40B4-BE49-F238E27FC236}">
                <a16:creationId xmlns:a16="http://schemas.microsoft.com/office/drawing/2014/main" id="{6C1EB139-2964-9E00-2F4E-4ED7D96F278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1249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CC7D-88AE-192B-9509-3EA810EA1A50}"/>
              </a:ext>
            </a:extLst>
          </p:cNvPr>
          <p:cNvSpPr>
            <a:spLocks noGrp="1"/>
          </p:cNvSpPr>
          <p:nvPr>
            <p:ph type="title"/>
          </p:nvPr>
        </p:nvSpPr>
        <p:spPr/>
        <p:txBody>
          <a:bodyPr/>
          <a:lstStyle/>
          <a:p>
            <a:r>
              <a:rPr lang="en-IN" dirty="0"/>
              <a:t>Data Collection</a:t>
            </a:r>
          </a:p>
        </p:txBody>
      </p:sp>
      <p:sp>
        <p:nvSpPr>
          <p:cNvPr id="3" name="Date Placeholder 2">
            <a:extLst>
              <a:ext uri="{FF2B5EF4-FFF2-40B4-BE49-F238E27FC236}">
                <a16:creationId xmlns:a16="http://schemas.microsoft.com/office/drawing/2014/main" id="{0760B9A3-2551-670A-8B0A-75289B791707}"/>
              </a:ext>
            </a:extLst>
          </p:cNvPr>
          <p:cNvSpPr>
            <a:spLocks noGrp="1"/>
          </p:cNvSpPr>
          <p:nvPr>
            <p:ph type="dt" sz="half" idx="10"/>
          </p:nvPr>
        </p:nvSpPr>
        <p:spPr/>
        <p:txBody>
          <a:bodyPr/>
          <a:lstStyle/>
          <a:p>
            <a:fld id="{A2A02282-8DA3-4428-BB2A-BD0D637B19E7}" type="datetime1">
              <a:rPr lang="en-US" smtClean="0"/>
              <a:t>11/16/23</a:t>
            </a:fld>
            <a:endParaRPr lang="en-US" dirty="0"/>
          </a:p>
        </p:txBody>
      </p:sp>
      <p:sp>
        <p:nvSpPr>
          <p:cNvPr id="4" name="Footer Placeholder 3">
            <a:extLst>
              <a:ext uri="{FF2B5EF4-FFF2-40B4-BE49-F238E27FC236}">
                <a16:creationId xmlns:a16="http://schemas.microsoft.com/office/drawing/2014/main" id="{45111468-04F0-0B93-43F8-60426F807AAB}"/>
              </a:ext>
            </a:extLst>
          </p:cNvPr>
          <p:cNvSpPr>
            <a:spLocks noGrp="1"/>
          </p:cNvSpPr>
          <p:nvPr>
            <p:ph type="ftr" sz="quarter" idx="11"/>
          </p:nvPr>
        </p:nvSpPr>
        <p:spPr/>
        <p:txBody>
          <a:bodyPr/>
          <a:lstStyle/>
          <a:p>
            <a:endParaRPr lang="en-US" dirty="0"/>
          </a:p>
        </p:txBody>
      </p:sp>
      <p:sp>
        <p:nvSpPr>
          <p:cNvPr id="5" name="TextBox 4">
            <a:extLst>
              <a:ext uri="{FF2B5EF4-FFF2-40B4-BE49-F238E27FC236}">
                <a16:creationId xmlns:a16="http://schemas.microsoft.com/office/drawing/2014/main" id="{507B0D18-CA62-1B9B-EE2E-52E2B4998637}"/>
              </a:ext>
            </a:extLst>
          </p:cNvPr>
          <p:cNvSpPr txBox="1"/>
          <p:nvPr/>
        </p:nvSpPr>
        <p:spPr>
          <a:xfrm>
            <a:off x="838200" y="1600200"/>
            <a:ext cx="8839200" cy="2585323"/>
          </a:xfrm>
          <a:prstGeom prst="rect">
            <a:avLst/>
          </a:prstGeom>
          <a:noFill/>
        </p:spPr>
        <p:txBody>
          <a:bodyPr wrap="square" rtlCol="0">
            <a:spAutoFit/>
          </a:bodyPr>
          <a:lstStyle/>
          <a:p>
            <a:r>
              <a:rPr lang="en-US" dirty="0"/>
              <a:t>Usage of Selenium. Beautiful Soup, and requests to parse and retrieve data from a simulation website that can give us geographical data of irradiation and solar energy output at particular coordinates. </a:t>
            </a:r>
          </a:p>
          <a:p>
            <a:endParaRPr lang="en-US" dirty="0"/>
          </a:p>
          <a:p>
            <a:pPr algn="l">
              <a:buFont typeface="Arial" panose="020B0604020202020204" pitchFamily="34" charset="0"/>
              <a:buChar char="•"/>
            </a:pPr>
            <a:r>
              <a:rPr lang="en-IN" b="0" i="0" dirty="0">
                <a:effectLst/>
                <a:latin typeface="Söhne"/>
              </a:rPr>
              <a:t>Selenium is used to automate the browser for interaction with the PVGIS website.</a:t>
            </a:r>
          </a:p>
          <a:p>
            <a:pPr algn="l">
              <a:buFont typeface="Arial" panose="020B0604020202020204" pitchFamily="34" charset="0"/>
              <a:buChar char="•"/>
            </a:pPr>
            <a:r>
              <a:rPr lang="en-IN" b="0" i="0" dirty="0">
                <a:effectLst/>
                <a:latin typeface="Söhne"/>
              </a:rPr>
              <a:t>Requests is used to make an HTTP request to the PVGIS website to retrieve HTML content and the corresponding JSON data.</a:t>
            </a:r>
          </a:p>
          <a:p>
            <a:pPr algn="l">
              <a:buFont typeface="Arial" panose="020B0604020202020204" pitchFamily="34" charset="0"/>
              <a:buChar char="•"/>
            </a:pPr>
            <a:r>
              <a:rPr lang="en-IN" b="0" i="0" dirty="0" err="1">
                <a:effectLst/>
                <a:latin typeface="Söhne"/>
              </a:rPr>
              <a:t>BeautifulSoup</a:t>
            </a:r>
            <a:r>
              <a:rPr lang="en-IN" b="0" i="0" dirty="0">
                <a:effectLst/>
                <a:latin typeface="Söhne"/>
              </a:rPr>
              <a:t> is used to parse the HTML content obtained from the website.</a:t>
            </a:r>
          </a:p>
          <a:p>
            <a:endParaRPr lang="en-US" dirty="0"/>
          </a:p>
        </p:txBody>
      </p:sp>
    </p:spTree>
    <p:extLst>
      <p:ext uri="{BB962C8B-B14F-4D97-AF65-F5344CB8AC3E}">
        <p14:creationId xmlns:p14="http://schemas.microsoft.com/office/powerpoint/2010/main" val="145653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CE70-30AD-6086-F1B7-BB2FF0FE0BB9}"/>
              </a:ext>
            </a:extLst>
          </p:cNvPr>
          <p:cNvSpPr>
            <a:spLocks noGrp="1"/>
          </p:cNvSpPr>
          <p:nvPr>
            <p:ph type="title"/>
          </p:nvPr>
        </p:nvSpPr>
        <p:spPr/>
        <p:txBody>
          <a:bodyPr/>
          <a:lstStyle/>
          <a:p>
            <a:r>
              <a:rPr lang="en-IN" dirty="0"/>
              <a:t>Data Preparation</a:t>
            </a:r>
          </a:p>
        </p:txBody>
      </p:sp>
      <p:sp>
        <p:nvSpPr>
          <p:cNvPr id="3" name="Date Placeholder 2">
            <a:extLst>
              <a:ext uri="{FF2B5EF4-FFF2-40B4-BE49-F238E27FC236}">
                <a16:creationId xmlns:a16="http://schemas.microsoft.com/office/drawing/2014/main" id="{D47591B9-9244-7DC2-1B53-4161C336708E}"/>
              </a:ext>
            </a:extLst>
          </p:cNvPr>
          <p:cNvSpPr>
            <a:spLocks noGrp="1"/>
          </p:cNvSpPr>
          <p:nvPr>
            <p:ph type="dt" sz="half" idx="10"/>
          </p:nvPr>
        </p:nvSpPr>
        <p:spPr/>
        <p:txBody>
          <a:bodyPr/>
          <a:lstStyle/>
          <a:p>
            <a:fld id="{B2B48DD8-9669-4843-B998-98A7AFE17774}" type="datetime1">
              <a:rPr lang="en-US" smtClean="0"/>
              <a:t>11/16/23</a:t>
            </a:fld>
            <a:endParaRPr lang="en-US" dirty="0"/>
          </a:p>
        </p:txBody>
      </p:sp>
      <p:sp>
        <p:nvSpPr>
          <p:cNvPr id="4" name="Footer Placeholder 3">
            <a:extLst>
              <a:ext uri="{FF2B5EF4-FFF2-40B4-BE49-F238E27FC236}">
                <a16:creationId xmlns:a16="http://schemas.microsoft.com/office/drawing/2014/main" id="{CEEEEC83-A186-29CD-0E80-F72CC79594B0}"/>
              </a:ext>
            </a:extLst>
          </p:cNvPr>
          <p:cNvSpPr>
            <a:spLocks noGrp="1"/>
          </p:cNvSpPr>
          <p:nvPr>
            <p:ph type="ftr" sz="quarter" idx="11"/>
          </p:nvPr>
        </p:nvSpPr>
        <p:spPr/>
        <p:txBody>
          <a:bodyPr/>
          <a:lstStyle/>
          <a:p>
            <a:endParaRPr lang="en-US" dirty="0"/>
          </a:p>
        </p:txBody>
      </p:sp>
      <p:sp>
        <p:nvSpPr>
          <p:cNvPr id="6" name="TextBox 5">
            <a:extLst>
              <a:ext uri="{FF2B5EF4-FFF2-40B4-BE49-F238E27FC236}">
                <a16:creationId xmlns:a16="http://schemas.microsoft.com/office/drawing/2014/main" id="{0042A3AD-E1C3-41FC-FFA3-48D841BE27A5}"/>
              </a:ext>
            </a:extLst>
          </p:cNvPr>
          <p:cNvSpPr txBox="1"/>
          <p:nvPr/>
        </p:nvSpPr>
        <p:spPr>
          <a:xfrm>
            <a:off x="1295400" y="1690688"/>
            <a:ext cx="92202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All the data is organized into JSON files of 12 instances each</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Each file is individually processed and combined into a single csv such that there are no null or missing values </a:t>
            </a:r>
          </a:p>
          <a:p>
            <a:pPr marL="285750" indent="-285750">
              <a:buFont typeface="Arial" panose="020B0604020202020204" pitchFamily="34" charset="0"/>
              <a:buChar char="•"/>
            </a:pPr>
            <a:r>
              <a:rPr lang="en-US" sz="2400" dirty="0"/>
              <a:t>The distribution of data is gaussian and with limited overall outliers and is thus not removed for that</a:t>
            </a:r>
          </a:p>
        </p:txBody>
      </p:sp>
    </p:spTree>
    <p:extLst>
      <p:ext uri="{BB962C8B-B14F-4D97-AF65-F5344CB8AC3E}">
        <p14:creationId xmlns:p14="http://schemas.microsoft.com/office/powerpoint/2010/main" val="188588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703F-E9CE-B6CD-B794-E7F9ADA662BC}"/>
              </a:ext>
            </a:extLst>
          </p:cNvPr>
          <p:cNvSpPr>
            <a:spLocks noGrp="1"/>
          </p:cNvSpPr>
          <p:nvPr>
            <p:ph type="title"/>
          </p:nvPr>
        </p:nvSpPr>
        <p:spPr/>
        <p:txBody>
          <a:bodyPr/>
          <a:lstStyle/>
          <a:p>
            <a:r>
              <a:rPr lang="en-US" dirty="0"/>
              <a:t>Data before Processing </a:t>
            </a:r>
          </a:p>
        </p:txBody>
      </p:sp>
      <p:sp>
        <p:nvSpPr>
          <p:cNvPr id="3" name="Date Placeholder 2">
            <a:extLst>
              <a:ext uri="{FF2B5EF4-FFF2-40B4-BE49-F238E27FC236}">
                <a16:creationId xmlns:a16="http://schemas.microsoft.com/office/drawing/2014/main" id="{3E4014E6-16DE-DAD3-3C9F-CA6D9A4533FA}"/>
              </a:ext>
            </a:extLst>
          </p:cNvPr>
          <p:cNvSpPr>
            <a:spLocks noGrp="1"/>
          </p:cNvSpPr>
          <p:nvPr>
            <p:ph type="dt" sz="half" idx="10"/>
          </p:nvPr>
        </p:nvSpPr>
        <p:spPr/>
        <p:txBody>
          <a:bodyPr/>
          <a:lstStyle/>
          <a:p>
            <a:fld id="{E680575B-E2E7-8F47-8BA2-6705D0E4446A}" type="datetime1">
              <a:rPr lang="en-US" smtClean="0"/>
              <a:t>11/16/23</a:t>
            </a:fld>
            <a:endParaRPr lang="en-US" dirty="0"/>
          </a:p>
        </p:txBody>
      </p:sp>
      <p:sp>
        <p:nvSpPr>
          <p:cNvPr id="4" name="Footer Placeholder 3">
            <a:extLst>
              <a:ext uri="{FF2B5EF4-FFF2-40B4-BE49-F238E27FC236}">
                <a16:creationId xmlns:a16="http://schemas.microsoft.com/office/drawing/2014/main" id="{3152391B-4C0B-0F2A-AADD-98A632AE3CA5}"/>
              </a:ext>
            </a:extLst>
          </p:cNvPr>
          <p:cNvSpPr>
            <a:spLocks noGrp="1"/>
          </p:cNvSpPr>
          <p:nvPr>
            <p:ph type="ftr" sz="quarter" idx="11"/>
          </p:nvPr>
        </p:nvSpPr>
        <p:spPr/>
        <p:txBody>
          <a:bodyPr/>
          <a:lstStyle/>
          <a:p>
            <a:endParaRPr lang="en-US" dirty="0"/>
          </a:p>
        </p:txBody>
      </p:sp>
      <p:sp>
        <p:nvSpPr>
          <p:cNvPr id="5" name="TextBox 4">
            <a:extLst>
              <a:ext uri="{FF2B5EF4-FFF2-40B4-BE49-F238E27FC236}">
                <a16:creationId xmlns:a16="http://schemas.microsoft.com/office/drawing/2014/main" id="{43416A3C-358C-C21F-816F-155D496D27E2}"/>
              </a:ext>
            </a:extLst>
          </p:cNvPr>
          <p:cNvSpPr txBox="1"/>
          <p:nvPr/>
        </p:nvSpPr>
        <p:spPr>
          <a:xfrm>
            <a:off x="838200" y="1447800"/>
            <a:ext cx="10896600" cy="4955203"/>
          </a:xfrm>
          <a:prstGeom prst="rect">
            <a:avLst/>
          </a:prstGeom>
          <a:noFill/>
        </p:spPr>
        <p:txBody>
          <a:bodyPr wrap="square" rtlCol="0">
            <a:spAutoFit/>
          </a:bodyPr>
          <a:lstStyle/>
          <a:p>
            <a:r>
              <a:rPr lang="en-IN" sz="800" dirty="0">
                <a:solidFill>
                  <a:srgbClr val="000000"/>
                </a:solidFill>
                <a:effectLst/>
                <a:latin typeface="Menlo" panose="020B0609030804020204" pitchFamily="49" charset="0"/>
              </a:rPr>
              <a:t>{"inputs": {"location": {"latitude": 10.653, "longitude": 76.956, "elevation": 237.0}, "</a:t>
            </a:r>
            <a:r>
              <a:rPr lang="en-IN" sz="800" dirty="0" err="1">
                <a:solidFill>
                  <a:srgbClr val="000000"/>
                </a:solidFill>
                <a:effectLst/>
                <a:latin typeface="Menlo" panose="020B0609030804020204" pitchFamily="49" charset="0"/>
              </a:rPr>
              <a:t>meteo_data</a:t>
            </a:r>
            <a:r>
              <a:rPr lang="en-IN" sz="800" dirty="0">
                <a:solidFill>
                  <a:srgbClr val="000000"/>
                </a:solidFill>
                <a:effectLst/>
                <a:latin typeface="Menlo" panose="020B0609030804020204" pitchFamily="49" charset="0"/>
              </a:rPr>
              <a:t>": {"</a:t>
            </a:r>
            <a:r>
              <a:rPr lang="en-IN" sz="800" dirty="0" err="1">
                <a:solidFill>
                  <a:srgbClr val="000000"/>
                </a:solidFill>
                <a:effectLst/>
                <a:latin typeface="Menlo" panose="020B0609030804020204" pitchFamily="49" charset="0"/>
              </a:rPr>
              <a:t>radiation_db</a:t>
            </a:r>
            <a:r>
              <a:rPr lang="en-IN" sz="800" dirty="0">
                <a:solidFill>
                  <a:srgbClr val="000000"/>
                </a:solidFill>
                <a:effectLst/>
                <a:latin typeface="Menlo" panose="020B0609030804020204" pitchFamily="49" charset="0"/>
              </a:rPr>
              <a:t>": "PVGIS-SARAH", "</a:t>
            </a:r>
            <a:r>
              <a:rPr lang="en-IN" sz="800" dirty="0" err="1">
                <a:solidFill>
                  <a:srgbClr val="000000"/>
                </a:solidFill>
                <a:effectLst/>
                <a:latin typeface="Menlo" panose="020B0609030804020204" pitchFamily="49" charset="0"/>
              </a:rPr>
              <a:t>meteo_db</a:t>
            </a:r>
            <a:r>
              <a:rPr lang="en-IN" sz="800" dirty="0">
                <a:solidFill>
                  <a:srgbClr val="000000"/>
                </a:solidFill>
                <a:effectLst/>
                <a:latin typeface="Menlo" panose="020B0609030804020204" pitchFamily="49" charset="0"/>
              </a:rPr>
              <a:t>": "ERA5", "</a:t>
            </a:r>
            <a:r>
              <a:rPr lang="en-IN" sz="800" dirty="0" err="1">
                <a:solidFill>
                  <a:srgbClr val="000000"/>
                </a:solidFill>
                <a:effectLst/>
                <a:latin typeface="Menlo" panose="020B0609030804020204" pitchFamily="49" charset="0"/>
              </a:rPr>
              <a:t>year_min</a:t>
            </a:r>
            <a:r>
              <a:rPr lang="en-IN" sz="800" dirty="0">
                <a:solidFill>
                  <a:srgbClr val="000000"/>
                </a:solidFill>
                <a:effectLst/>
                <a:latin typeface="Menlo" panose="020B0609030804020204" pitchFamily="49" charset="0"/>
              </a:rPr>
              <a:t>": 2005, "</a:t>
            </a:r>
            <a:r>
              <a:rPr lang="en-IN" sz="800" dirty="0" err="1">
                <a:solidFill>
                  <a:srgbClr val="000000"/>
                </a:solidFill>
                <a:effectLst/>
                <a:latin typeface="Menlo" panose="020B0609030804020204" pitchFamily="49" charset="0"/>
              </a:rPr>
              <a:t>year_max</a:t>
            </a:r>
            <a:r>
              <a:rPr lang="en-IN" sz="800" dirty="0">
                <a:solidFill>
                  <a:srgbClr val="000000"/>
                </a:solidFill>
                <a:effectLst/>
                <a:latin typeface="Menlo" panose="020B0609030804020204" pitchFamily="49" charset="0"/>
              </a:rPr>
              <a:t>": 2016, "</a:t>
            </a:r>
            <a:r>
              <a:rPr lang="en-IN" sz="800" dirty="0" err="1">
                <a:solidFill>
                  <a:srgbClr val="000000"/>
                </a:solidFill>
                <a:effectLst/>
                <a:latin typeface="Menlo" panose="020B0609030804020204" pitchFamily="49" charset="0"/>
              </a:rPr>
              <a:t>use_horizon</a:t>
            </a:r>
            <a:r>
              <a:rPr lang="en-IN" sz="800" dirty="0">
                <a:solidFill>
                  <a:srgbClr val="000000"/>
                </a:solidFill>
                <a:effectLst/>
                <a:latin typeface="Menlo" panose="020B0609030804020204" pitchFamily="49" charset="0"/>
              </a:rPr>
              <a:t>": true, "</a:t>
            </a:r>
            <a:r>
              <a:rPr lang="en-IN" sz="800" dirty="0" err="1">
                <a:solidFill>
                  <a:srgbClr val="000000"/>
                </a:solidFill>
                <a:effectLst/>
                <a:latin typeface="Menlo" panose="020B0609030804020204" pitchFamily="49" charset="0"/>
              </a:rPr>
              <a:t>horizon_db</a:t>
            </a:r>
            <a:r>
              <a:rPr lang="en-IN" sz="800" dirty="0">
                <a:solidFill>
                  <a:srgbClr val="000000"/>
                </a:solidFill>
                <a:effectLst/>
                <a:latin typeface="Menlo" panose="020B0609030804020204" pitchFamily="49" charset="0"/>
              </a:rPr>
              <a:t>": "DEM-calculated"}, "</a:t>
            </a:r>
            <a:r>
              <a:rPr lang="en-IN" sz="800" dirty="0" err="1">
                <a:solidFill>
                  <a:srgbClr val="000000"/>
                </a:solidFill>
                <a:effectLst/>
                <a:latin typeface="Menlo" panose="020B0609030804020204" pitchFamily="49" charset="0"/>
              </a:rPr>
              <a:t>mounting_system</a:t>
            </a:r>
            <a:r>
              <a:rPr lang="en-IN" sz="800" dirty="0">
                <a:solidFill>
                  <a:srgbClr val="000000"/>
                </a:solidFill>
                <a:effectLst/>
                <a:latin typeface="Menlo" panose="020B0609030804020204" pitchFamily="49" charset="0"/>
              </a:rPr>
              <a:t>": {"fixed": {"slope": {"value": 50, "optimal": false}, "azimuth": {"value": 68, "optimal": false}, "type": "free-standing"}}, "</a:t>
            </a:r>
            <a:r>
              <a:rPr lang="en-IN" sz="800" dirty="0" err="1">
                <a:solidFill>
                  <a:srgbClr val="000000"/>
                </a:solidFill>
                <a:effectLst/>
                <a:latin typeface="Menlo" panose="020B0609030804020204" pitchFamily="49" charset="0"/>
              </a:rPr>
              <a:t>pv_module</a:t>
            </a:r>
            <a:r>
              <a:rPr lang="en-IN" sz="800" dirty="0">
                <a:solidFill>
                  <a:srgbClr val="000000"/>
                </a:solidFill>
                <a:effectLst/>
                <a:latin typeface="Menlo" panose="020B0609030804020204" pitchFamily="49" charset="0"/>
              </a:rPr>
              <a:t>": {"technology": "CIS", "</a:t>
            </a:r>
            <a:r>
              <a:rPr lang="en-IN" sz="800" dirty="0" err="1">
                <a:solidFill>
                  <a:srgbClr val="000000"/>
                </a:solidFill>
                <a:effectLst/>
                <a:latin typeface="Menlo" panose="020B0609030804020204" pitchFamily="49" charset="0"/>
              </a:rPr>
              <a:t>peak_power</a:t>
            </a:r>
            <a:r>
              <a:rPr lang="en-IN" sz="800" dirty="0">
                <a:solidFill>
                  <a:srgbClr val="000000"/>
                </a:solidFill>
                <a:effectLst/>
                <a:latin typeface="Menlo" panose="020B0609030804020204" pitchFamily="49" charset="0"/>
              </a:rPr>
              <a:t>": 7.34, "</a:t>
            </a:r>
            <a:r>
              <a:rPr lang="en-IN" sz="800" dirty="0" err="1">
                <a:solidFill>
                  <a:srgbClr val="000000"/>
                </a:solidFill>
                <a:effectLst/>
                <a:latin typeface="Menlo" panose="020B0609030804020204" pitchFamily="49" charset="0"/>
              </a:rPr>
              <a:t>system_loss</a:t>
            </a:r>
            <a:r>
              <a:rPr lang="en-IN" sz="800" dirty="0">
                <a:solidFill>
                  <a:srgbClr val="000000"/>
                </a:solidFill>
                <a:effectLst/>
                <a:latin typeface="Menlo" panose="020B0609030804020204" pitchFamily="49" charset="0"/>
              </a:rPr>
              <a:t>": 10.0}, "</a:t>
            </a:r>
            <a:r>
              <a:rPr lang="en-IN" sz="800" dirty="0" err="1">
                <a:solidFill>
                  <a:srgbClr val="000000"/>
                </a:solidFill>
                <a:effectLst/>
                <a:latin typeface="Menlo" panose="020B0609030804020204" pitchFamily="49" charset="0"/>
              </a:rPr>
              <a:t>economic_data</a:t>
            </a:r>
            <a:r>
              <a:rPr lang="en-IN" sz="800" dirty="0">
                <a:solidFill>
                  <a:srgbClr val="000000"/>
                </a:solidFill>
                <a:effectLst/>
                <a:latin typeface="Menlo" panose="020B0609030804020204" pitchFamily="49" charset="0"/>
              </a:rPr>
              <a:t>": {"</a:t>
            </a:r>
            <a:r>
              <a:rPr lang="en-IN" sz="800" dirty="0" err="1">
                <a:solidFill>
                  <a:srgbClr val="000000"/>
                </a:solidFill>
                <a:effectLst/>
                <a:latin typeface="Menlo" panose="020B0609030804020204" pitchFamily="49" charset="0"/>
              </a:rPr>
              <a:t>system_cost</a:t>
            </a:r>
            <a:r>
              <a:rPr lang="en-IN" sz="800" dirty="0">
                <a:solidFill>
                  <a:srgbClr val="000000"/>
                </a:solidFill>
                <a:effectLst/>
                <a:latin typeface="Menlo" panose="020B0609030804020204" pitchFamily="49" charset="0"/>
              </a:rPr>
              <a:t>": 35.43, "interest": 8.0, "lifetime": 15}}, "outputs": {"monthly": {"fixed": [{"month": 1,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31.57,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978.78,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5.59,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173.41,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56.63}, {"month": 2,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33.04,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925.02,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6.0,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168.09,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41.48}, {"month": 3,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30.64,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949.99,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5.69,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176.35,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71.11}, {"month": 4,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26.71,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801.27,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5.02,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150.57,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70.79}, {"month": 5,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24.99,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774.55,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4.6,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142.46,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105.71}, {"month": 6,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20.14,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604.16,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3.66,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109.71,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125.13}, {"month": 7,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19.73,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611.75,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3.56,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110.4,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118.89}, {"month": 8,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22.74,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704.98,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4.09,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126.75,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134.98}, {"month": 9,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24.45,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733.62,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4.4,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131.94,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161.68}, {"month": 10,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24.54,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760.84,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4.44,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137.66,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127.74}, {"month": 11,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24.39,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731.74,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4.36,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130.8,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110.03}, {"month": 12,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27.53,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853.45,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4.85,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150.25,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69.58}]}, "totals": {"fixed":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25.84,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785.85, "</a:t>
            </a:r>
            <a:r>
              <a:rPr lang="en-IN" sz="800" dirty="0" err="1">
                <a:solidFill>
                  <a:srgbClr val="000000"/>
                </a:solidFill>
                <a:effectLst/>
                <a:latin typeface="Menlo" panose="020B0609030804020204" pitchFamily="49" charset="0"/>
              </a:rPr>
              <a:t>E_y</a:t>
            </a:r>
            <a:r>
              <a:rPr lang="en-IN" sz="800" dirty="0">
                <a:solidFill>
                  <a:srgbClr val="000000"/>
                </a:solidFill>
                <a:effectLst/>
                <a:latin typeface="Menlo" panose="020B0609030804020204" pitchFamily="49" charset="0"/>
              </a:rPr>
              <a:t>": 9430.15,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4.68,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142.37,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)_y": 1708.39,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76.77, "</a:t>
            </a:r>
            <a:r>
              <a:rPr lang="en-IN" sz="800" dirty="0" err="1">
                <a:solidFill>
                  <a:srgbClr val="000000"/>
                </a:solidFill>
                <a:effectLst/>
                <a:latin typeface="Menlo" panose="020B0609030804020204" pitchFamily="49" charset="0"/>
              </a:rPr>
              <a:t>SD_y</a:t>
            </a:r>
            <a:r>
              <a:rPr lang="en-IN" sz="800" dirty="0">
                <a:solidFill>
                  <a:srgbClr val="000000"/>
                </a:solidFill>
                <a:effectLst/>
                <a:latin typeface="Menlo" panose="020B0609030804020204" pitchFamily="49" charset="0"/>
              </a:rPr>
              <a:t>": 921.22, "</a:t>
            </a:r>
            <a:r>
              <a:rPr lang="en-IN" sz="800" dirty="0" err="1">
                <a:solidFill>
                  <a:srgbClr val="000000"/>
                </a:solidFill>
                <a:effectLst/>
                <a:latin typeface="Menlo" panose="020B0609030804020204" pitchFamily="49" charset="0"/>
              </a:rPr>
              <a:t>l_aoi</a:t>
            </a:r>
            <a:r>
              <a:rPr lang="en-IN" sz="800" dirty="0">
                <a:solidFill>
                  <a:srgbClr val="000000"/>
                </a:solidFill>
                <a:effectLst/>
                <a:latin typeface="Menlo" panose="020B0609030804020204" pitchFamily="49" charset="0"/>
              </a:rPr>
              <a:t>": -3.25, "</a:t>
            </a:r>
            <a:r>
              <a:rPr lang="en-IN" sz="800" dirty="0" err="1">
                <a:solidFill>
                  <a:srgbClr val="000000"/>
                </a:solidFill>
                <a:effectLst/>
                <a:latin typeface="Menlo" panose="020B0609030804020204" pitchFamily="49" charset="0"/>
              </a:rPr>
              <a:t>l_spec</a:t>
            </a:r>
            <a:r>
              <a:rPr lang="en-IN" sz="800" dirty="0">
                <a:solidFill>
                  <a:srgbClr val="000000"/>
                </a:solidFill>
                <a:effectLst/>
                <a:latin typeface="Menlo" panose="020B0609030804020204" pitchFamily="49" charset="0"/>
              </a:rPr>
              <a:t>": "?(0)", "</a:t>
            </a:r>
            <a:r>
              <a:rPr lang="en-IN" sz="800" dirty="0" err="1">
                <a:solidFill>
                  <a:srgbClr val="000000"/>
                </a:solidFill>
                <a:effectLst/>
                <a:latin typeface="Menlo" panose="020B0609030804020204" pitchFamily="49" charset="0"/>
              </a:rPr>
              <a:t>l_tg</a:t>
            </a:r>
            <a:r>
              <a:rPr lang="en-IN" sz="800" dirty="0">
                <a:solidFill>
                  <a:srgbClr val="000000"/>
                </a:solidFill>
                <a:effectLst/>
                <a:latin typeface="Menlo" panose="020B0609030804020204" pitchFamily="49" charset="0"/>
              </a:rPr>
              <a:t>": -13.63, "</a:t>
            </a:r>
            <a:r>
              <a:rPr lang="en-IN" sz="800" dirty="0" err="1">
                <a:solidFill>
                  <a:srgbClr val="000000"/>
                </a:solidFill>
                <a:effectLst/>
                <a:latin typeface="Menlo" panose="020B0609030804020204" pitchFamily="49" charset="0"/>
              </a:rPr>
              <a:t>l_total</a:t>
            </a:r>
            <a:r>
              <a:rPr lang="en-IN" sz="800" dirty="0">
                <a:solidFill>
                  <a:srgbClr val="000000"/>
                </a:solidFill>
                <a:effectLst/>
                <a:latin typeface="Menlo" panose="020B0609030804020204" pitchFamily="49" charset="0"/>
              </a:rPr>
              <a:t>": -24.8, "</a:t>
            </a:r>
            <a:r>
              <a:rPr lang="en-IN" sz="800" dirty="0" err="1">
                <a:solidFill>
                  <a:srgbClr val="000000"/>
                </a:solidFill>
                <a:effectLst/>
                <a:latin typeface="Menlo" panose="020B0609030804020204" pitchFamily="49" charset="0"/>
              </a:rPr>
              <a:t>LCOE_pv</a:t>
            </a:r>
            <a:r>
              <a:rPr lang="en-IN" sz="800" dirty="0">
                <a:solidFill>
                  <a:srgbClr val="000000"/>
                </a:solidFill>
                <a:effectLst/>
                <a:latin typeface="Menlo" panose="020B0609030804020204" pitchFamily="49" charset="0"/>
              </a:rPr>
              <a:t>": 0.0}}}, "meta": {"inputs": {"location": {"description": "Selected location", "variables": {"latitude": {"description": "Latitude", "units": "decimal degree"}, "longitude": {"description": "Longitude", "units": "decimal degree"}, "elevation": {"description": "Elevation", "units": "m"}}}, "</a:t>
            </a:r>
            <a:r>
              <a:rPr lang="en-IN" sz="800" dirty="0" err="1">
                <a:solidFill>
                  <a:srgbClr val="000000"/>
                </a:solidFill>
                <a:effectLst/>
                <a:latin typeface="Menlo" panose="020B0609030804020204" pitchFamily="49" charset="0"/>
              </a:rPr>
              <a:t>meteo_data</a:t>
            </a:r>
            <a:r>
              <a:rPr lang="en-IN" sz="800" dirty="0">
                <a:solidFill>
                  <a:srgbClr val="000000"/>
                </a:solidFill>
                <a:effectLst/>
                <a:latin typeface="Menlo" panose="020B0609030804020204" pitchFamily="49" charset="0"/>
              </a:rPr>
              <a:t>": {"description": "Sources of meteorological data", "variables": {"</a:t>
            </a:r>
            <a:r>
              <a:rPr lang="en-IN" sz="800" dirty="0" err="1">
                <a:solidFill>
                  <a:srgbClr val="000000"/>
                </a:solidFill>
                <a:effectLst/>
                <a:latin typeface="Menlo" panose="020B0609030804020204" pitchFamily="49" charset="0"/>
              </a:rPr>
              <a:t>radiation_db</a:t>
            </a:r>
            <a:r>
              <a:rPr lang="en-IN" sz="800" dirty="0">
                <a:solidFill>
                  <a:srgbClr val="000000"/>
                </a:solidFill>
                <a:effectLst/>
                <a:latin typeface="Menlo" panose="020B0609030804020204" pitchFamily="49" charset="0"/>
              </a:rPr>
              <a:t>": {"description": "Solar radiation database"}, "</a:t>
            </a:r>
            <a:r>
              <a:rPr lang="en-IN" sz="800" dirty="0" err="1">
                <a:solidFill>
                  <a:srgbClr val="000000"/>
                </a:solidFill>
                <a:effectLst/>
                <a:latin typeface="Menlo" panose="020B0609030804020204" pitchFamily="49" charset="0"/>
              </a:rPr>
              <a:t>meteo_db</a:t>
            </a:r>
            <a:r>
              <a:rPr lang="en-IN" sz="800" dirty="0">
                <a:solidFill>
                  <a:srgbClr val="000000"/>
                </a:solidFill>
                <a:effectLst/>
                <a:latin typeface="Menlo" panose="020B0609030804020204" pitchFamily="49" charset="0"/>
              </a:rPr>
              <a:t>": {"description": "Database used for meteorological variables other than solar radiation"}, "</a:t>
            </a:r>
            <a:r>
              <a:rPr lang="en-IN" sz="800" dirty="0" err="1">
                <a:solidFill>
                  <a:srgbClr val="000000"/>
                </a:solidFill>
                <a:effectLst/>
                <a:latin typeface="Menlo" panose="020B0609030804020204" pitchFamily="49" charset="0"/>
              </a:rPr>
              <a:t>year_min</a:t>
            </a:r>
            <a:r>
              <a:rPr lang="en-IN" sz="800" dirty="0">
                <a:solidFill>
                  <a:srgbClr val="000000"/>
                </a:solidFill>
                <a:effectLst/>
                <a:latin typeface="Menlo" panose="020B0609030804020204" pitchFamily="49" charset="0"/>
              </a:rPr>
              <a:t>": {"description": "First year of the calculations"}, "</a:t>
            </a:r>
            <a:r>
              <a:rPr lang="en-IN" sz="800" dirty="0" err="1">
                <a:solidFill>
                  <a:srgbClr val="000000"/>
                </a:solidFill>
                <a:effectLst/>
                <a:latin typeface="Menlo" panose="020B0609030804020204" pitchFamily="49" charset="0"/>
              </a:rPr>
              <a:t>year_max</a:t>
            </a:r>
            <a:r>
              <a:rPr lang="en-IN" sz="800" dirty="0">
                <a:solidFill>
                  <a:srgbClr val="000000"/>
                </a:solidFill>
                <a:effectLst/>
                <a:latin typeface="Menlo" panose="020B0609030804020204" pitchFamily="49" charset="0"/>
              </a:rPr>
              <a:t>": {"description": "Last year of the calculations"}, "</a:t>
            </a:r>
            <a:r>
              <a:rPr lang="en-IN" sz="800" dirty="0" err="1">
                <a:solidFill>
                  <a:srgbClr val="000000"/>
                </a:solidFill>
                <a:effectLst/>
                <a:latin typeface="Menlo" panose="020B0609030804020204" pitchFamily="49" charset="0"/>
              </a:rPr>
              <a:t>use_horizon</a:t>
            </a:r>
            <a:r>
              <a:rPr lang="en-IN" sz="800" dirty="0">
                <a:solidFill>
                  <a:srgbClr val="000000"/>
                </a:solidFill>
                <a:effectLst/>
                <a:latin typeface="Menlo" panose="020B0609030804020204" pitchFamily="49" charset="0"/>
              </a:rPr>
              <a:t>": {"description": "Include horizon shadows"}, "</a:t>
            </a:r>
            <a:r>
              <a:rPr lang="en-IN" sz="800" dirty="0" err="1">
                <a:solidFill>
                  <a:srgbClr val="000000"/>
                </a:solidFill>
                <a:effectLst/>
                <a:latin typeface="Menlo" panose="020B0609030804020204" pitchFamily="49" charset="0"/>
              </a:rPr>
              <a:t>horizon_db</a:t>
            </a:r>
            <a:r>
              <a:rPr lang="en-IN" sz="800" dirty="0">
                <a:solidFill>
                  <a:srgbClr val="000000"/>
                </a:solidFill>
                <a:effectLst/>
                <a:latin typeface="Menlo" panose="020B0609030804020204" pitchFamily="49" charset="0"/>
              </a:rPr>
              <a:t>": {"description": "Source of horizon data"}}}, "</a:t>
            </a:r>
            <a:r>
              <a:rPr lang="en-IN" sz="800" dirty="0" err="1">
                <a:solidFill>
                  <a:srgbClr val="000000"/>
                </a:solidFill>
                <a:effectLst/>
                <a:latin typeface="Menlo" panose="020B0609030804020204" pitchFamily="49" charset="0"/>
              </a:rPr>
              <a:t>mounting_system</a:t>
            </a:r>
            <a:r>
              <a:rPr lang="en-IN" sz="800" dirty="0">
                <a:solidFill>
                  <a:srgbClr val="000000"/>
                </a:solidFill>
                <a:effectLst/>
                <a:latin typeface="Menlo" panose="020B0609030804020204" pitchFamily="49" charset="0"/>
              </a:rPr>
              <a:t>": {"description": "Mounting system", "choices": "fixed, </a:t>
            </a:r>
            <a:r>
              <a:rPr lang="en-IN" sz="800" dirty="0" err="1">
                <a:solidFill>
                  <a:srgbClr val="000000"/>
                </a:solidFill>
                <a:effectLst/>
                <a:latin typeface="Menlo" panose="020B0609030804020204" pitchFamily="49" charset="0"/>
              </a:rPr>
              <a:t>vertical_axis</a:t>
            </a:r>
            <a:r>
              <a:rPr lang="en-IN" sz="800" dirty="0">
                <a:solidFill>
                  <a:srgbClr val="000000"/>
                </a:solidFill>
                <a:effectLst/>
                <a:latin typeface="Menlo" panose="020B0609030804020204" pitchFamily="49" charset="0"/>
              </a:rPr>
              <a:t>, </a:t>
            </a:r>
            <a:r>
              <a:rPr lang="en-IN" sz="800" dirty="0" err="1">
                <a:solidFill>
                  <a:srgbClr val="000000"/>
                </a:solidFill>
                <a:effectLst/>
                <a:latin typeface="Menlo" panose="020B0609030804020204" pitchFamily="49" charset="0"/>
              </a:rPr>
              <a:t>inclined_axis</a:t>
            </a:r>
            <a:r>
              <a:rPr lang="en-IN" sz="800" dirty="0">
                <a:solidFill>
                  <a:srgbClr val="000000"/>
                </a:solidFill>
                <a:effectLst/>
                <a:latin typeface="Menlo" panose="020B0609030804020204" pitchFamily="49" charset="0"/>
              </a:rPr>
              <a:t>, </a:t>
            </a:r>
            <a:r>
              <a:rPr lang="en-IN" sz="800" dirty="0" err="1">
                <a:solidFill>
                  <a:srgbClr val="000000"/>
                </a:solidFill>
                <a:effectLst/>
                <a:latin typeface="Menlo" panose="020B0609030804020204" pitchFamily="49" charset="0"/>
              </a:rPr>
              <a:t>two_axis</a:t>
            </a:r>
            <a:r>
              <a:rPr lang="en-IN" sz="800" dirty="0">
                <a:solidFill>
                  <a:srgbClr val="000000"/>
                </a:solidFill>
                <a:effectLst/>
                <a:latin typeface="Menlo" panose="020B0609030804020204" pitchFamily="49" charset="0"/>
              </a:rPr>
              <a:t>", "fields": {"slope": {"description": "Inclination angle from the horizontal plane", "units": "degree"}, "azimuth": {"description": "Orientation (azimuth) angle of the (fixed) PV system (0 = S, 90 = W, -90 = E)", "units": "degree"}}}, "</a:t>
            </a:r>
            <a:r>
              <a:rPr lang="en-IN" sz="800" dirty="0" err="1">
                <a:solidFill>
                  <a:srgbClr val="000000"/>
                </a:solidFill>
                <a:effectLst/>
                <a:latin typeface="Menlo" panose="020B0609030804020204" pitchFamily="49" charset="0"/>
              </a:rPr>
              <a:t>pv_module</a:t>
            </a:r>
            <a:r>
              <a:rPr lang="en-IN" sz="800" dirty="0">
                <a:solidFill>
                  <a:srgbClr val="000000"/>
                </a:solidFill>
                <a:effectLst/>
                <a:latin typeface="Menlo" panose="020B0609030804020204" pitchFamily="49" charset="0"/>
              </a:rPr>
              <a:t>": {"description": "PV module parameters", "variables": {"technology": {"description": "PV technology"}, "</a:t>
            </a:r>
            <a:r>
              <a:rPr lang="en-IN" sz="800" dirty="0" err="1">
                <a:solidFill>
                  <a:srgbClr val="000000"/>
                </a:solidFill>
                <a:effectLst/>
                <a:latin typeface="Menlo" panose="020B0609030804020204" pitchFamily="49" charset="0"/>
              </a:rPr>
              <a:t>peak_power</a:t>
            </a:r>
            <a:r>
              <a:rPr lang="en-IN" sz="800" dirty="0">
                <a:solidFill>
                  <a:srgbClr val="000000"/>
                </a:solidFill>
                <a:effectLst/>
                <a:latin typeface="Menlo" panose="020B0609030804020204" pitchFamily="49" charset="0"/>
              </a:rPr>
              <a:t>": {"description": "Nominal (peak) power of the PV module", "units": "kW"}, "</a:t>
            </a:r>
            <a:r>
              <a:rPr lang="en-IN" sz="800" dirty="0" err="1">
                <a:solidFill>
                  <a:srgbClr val="000000"/>
                </a:solidFill>
                <a:effectLst/>
                <a:latin typeface="Menlo" panose="020B0609030804020204" pitchFamily="49" charset="0"/>
              </a:rPr>
              <a:t>system_loss</a:t>
            </a:r>
            <a:r>
              <a:rPr lang="en-IN" sz="800" dirty="0">
                <a:solidFill>
                  <a:srgbClr val="000000"/>
                </a:solidFill>
                <a:effectLst/>
                <a:latin typeface="Menlo" panose="020B0609030804020204" pitchFamily="49" charset="0"/>
              </a:rPr>
              <a:t>": {"description": "Sum of system losses", "units": "%"}}}, "</a:t>
            </a:r>
            <a:r>
              <a:rPr lang="en-IN" sz="800" dirty="0" err="1">
                <a:solidFill>
                  <a:srgbClr val="000000"/>
                </a:solidFill>
                <a:effectLst/>
                <a:latin typeface="Menlo" panose="020B0609030804020204" pitchFamily="49" charset="0"/>
              </a:rPr>
              <a:t>economic_data</a:t>
            </a:r>
            <a:r>
              <a:rPr lang="en-IN" sz="800" dirty="0">
                <a:solidFill>
                  <a:srgbClr val="000000"/>
                </a:solidFill>
                <a:effectLst/>
                <a:latin typeface="Menlo" panose="020B0609030804020204" pitchFamily="49" charset="0"/>
              </a:rPr>
              <a:t>": {"description": "Economic inputs", "variables": {"</a:t>
            </a:r>
            <a:r>
              <a:rPr lang="en-IN" sz="800" dirty="0" err="1">
                <a:solidFill>
                  <a:srgbClr val="000000"/>
                </a:solidFill>
                <a:effectLst/>
                <a:latin typeface="Menlo" panose="020B0609030804020204" pitchFamily="49" charset="0"/>
              </a:rPr>
              <a:t>system_cost</a:t>
            </a:r>
            <a:r>
              <a:rPr lang="en-IN" sz="800" dirty="0">
                <a:solidFill>
                  <a:srgbClr val="000000"/>
                </a:solidFill>
                <a:effectLst/>
                <a:latin typeface="Menlo" panose="020B0609030804020204" pitchFamily="49" charset="0"/>
              </a:rPr>
              <a:t>": {"description": "Total cost of the PV system", "units": "user-defined currency"}, "interest": {"description": "Annual interest", "units": "%/y"}, "lifetime": {"description": "Expected lifetime of the PV system", "units": "y"}}}}, "outputs": {"monthly": {"type": "time series", "timestamp": "monthly averages", "variables":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{"description": "Average daily energy production from the given system", "units": "kWh/d"},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{"description": "Average monthly energy production from the given system", "units": "kWh/</a:t>
            </a:r>
            <a:r>
              <a:rPr lang="en-IN" sz="800" dirty="0" err="1">
                <a:solidFill>
                  <a:srgbClr val="000000"/>
                </a:solidFill>
                <a:effectLst/>
                <a:latin typeface="Menlo" panose="020B0609030804020204" pitchFamily="49" charset="0"/>
              </a:rPr>
              <a:t>mo</a:t>
            </a:r>
            <a:r>
              <a:rPr lang="en-IN" sz="800" dirty="0">
                <a:solidFill>
                  <a:srgbClr val="000000"/>
                </a:solidFill>
                <a:effectLst/>
                <a:latin typeface="Menlo" panose="020B0609030804020204" pitchFamily="49" charset="0"/>
              </a:rPr>
              <a:t>"},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{"description": "Average daily sum of global irradiation per square meter received by the modules of the given system", "units": "kWh/m2/d"},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{"description": "Average monthly sum of global irradiation per square meter received by the modules of the given system", "units": "kWh/m2/</a:t>
            </a:r>
            <a:r>
              <a:rPr lang="en-IN" sz="800" dirty="0" err="1">
                <a:solidFill>
                  <a:srgbClr val="000000"/>
                </a:solidFill>
                <a:effectLst/>
                <a:latin typeface="Menlo" panose="020B0609030804020204" pitchFamily="49" charset="0"/>
              </a:rPr>
              <a:t>mo</a:t>
            </a:r>
            <a:r>
              <a:rPr lang="en-IN" sz="800" dirty="0">
                <a:solidFill>
                  <a:srgbClr val="000000"/>
                </a:solidFill>
                <a:effectLst/>
                <a:latin typeface="Menlo" panose="020B0609030804020204" pitchFamily="49" charset="0"/>
              </a:rPr>
              <a:t>"},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{"description": "Standard deviation of the monthly energy production due to year-to-year variation", "units": "kWh"}}}, "totals": {"type": "time series totals", "variables": {"</a:t>
            </a:r>
            <a:r>
              <a:rPr lang="en-IN" sz="800" dirty="0" err="1">
                <a:solidFill>
                  <a:srgbClr val="000000"/>
                </a:solidFill>
                <a:effectLst/>
                <a:latin typeface="Menlo" panose="020B0609030804020204" pitchFamily="49" charset="0"/>
              </a:rPr>
              <a:t>E_d</a:t>
            </a:r>
            <a:r>
              <a:rPr lang="en-IN" sz="800" dirty="0">
                <a:solidFill>
                  <a:srgbClr val="000000"/>
                </a:solidFill>
                <a:effectLst/>
                <a:latin typeface="Menlo" panose="020B0609030804020204" pitchFamily="49" charset="0"/>
              </a:rPr>
              <a:t>": {"description": "Average daily energy production from the given system", "units": "kWh/d"}, "</a:t>
            </a:r>
            <a:r>
              <a:rPr lang="en-IN" sz="800" dirty="0" err="1">
                <a:solidFill>
                  <a:srgbClr val="000000"/>
                </a:solidFill>
                <a:effectLst/>
                <a:latin typeface="Menlo" panose="020B0609030804020204" pitchFamily="49" charset="0"/>
              </a:rPr>
              <a:t>E_m</a:t>
            </a:r>
            <a:r>
              <a:rPr lang="en-IN" sz="800" dirty="0">
                <a:solidFill>
                  <a:srgbClr val="000000"/>
                </a:solidFill>
                <a:effectLst/>
                <a:latin typeface="Menlo" panose="020B0609030804020204" pitchFamily="49" charset="0"/>
              </a:rPr>
              <a:t>": {"description": "Average monthly energy production from the given system", "units": "kWh/</a:t>
            </a:r>
            <a:r>
              <a:rPr lang="en-IN" sz="800" dirty="0" err="1">
                <a:solidFill>
                  <a:srgbClr val="000000"/>
                </a:solidFill>
                <a:effectLst/>
                <a:latin typeface="Menlo" panose="020B0609030804020204" pitchFamily="49" charset="0"/>
              </a:rPr>
              <a:t>mo</a:t>
            </a:r>
            <a:r>
              <a:rPr lang="en-IN" sz="800" dirty="0">
                <a:solidFill>
                  <a:srgbClr val="000000"/>
                </a:solidFill>
                <a:effectLst/>
                <a:latin typeface="Menlo" panose="020B0609030804020204" pitchFamily="49" charset="0"/>
              </a:rPr>
              <a:t>"}, "</a:t>
            </a:r>
            <a:r>
              <a:rPr lang="en-IN" sz="800" dirty="0" err="1">
                <a:solidFill>
                  <a:srgbClr val="000000"/>
                </a:solidFill>
                <a:effectLst/>
                <a:latin typeface="Menlo" panose="020B0609030804020204" pitchFamily="49" charset="0"/>
              </a:rPr>
              <a:t>E_y</a:t>
            </a:r>
            <a:r>
              <a:rPr lang="en-IN" sz="800" dirty="0">
                <a:solidFill>
                  <a:srgbClr val="000000"/>
                </a:solidFill>
                <a:effectLst/>
                <a:latin typeface="Menlo" panose="020B0609030804020204" pitchFamily="49" charset="0"/>
              </a:rPr>
              <a:t>": {"description": "Average annual energy production from the given system", "units": "kWh/y"},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)_d": {"description": "Average daily sum of global irradiation per square meter received by the modules of the given system", "units": "kWh/m2/d"},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)_m": {"description": "Average monthly sum of global irradiation per square meter received by the modules of the given system", "units": "kWh/m2/</a:t>
            </a:r>
            <a:r>
              <a:rPr lang="en-IN" sz="800" dirty="0" err="1">
                <a:solidFill>
                  <a:srgbClr val="000000"/>
                </a:solidFill>
                <a:effectLst/>
                <a:latin typeface="Menlo" panose="020B0609030804020204" pitchFamily="49" charset="0"/>
              </a:rPr>
              <a:t>mo</a:t>
            </a:r>
            <a:r>
              <a:rPr lang="en-IN" sz="800" dirty="0">
                <a:solidFill>
                  <a:srgbClr val="000000"/>
                </a:solidFill>
                <a:effectLst/>
                <a:latin typeface="Menlo" panose="020B0609030804020204" pitchFamily="49" charset="0"/>
              </a:rPr>
              <a:t>"}, "H(</a:t>
            </a:r>
            <a:r>
              <a:rPr lang="en-IN" sz="800" dirty="0" err="1">
                <a:solidFill>
                  <a:srgbClr val="000000"/>
                </a:solidFill>
                <a:effectLst/>
                <a:latin typeface="Menlo" panose="020B0609030804020204" pitchFamily="49" charset="0"/>
              </a:rPr>
              <a:t>i</a:t>
            </a:r>
            <a:r>
              <a:rPr lang="en-IN" sz="800" dirty="0">
                <a:solidFill>
                  <a:srgbClr val="000000"/>
                </a:solidFill>
                <a:effectLst/>
                <a:latin typeface="Menlo" panose="020B0609030804020204" pitchFamily="49" charset="0"/>
              </a:rPr>
              <a:t>)_y": {"description": "Average annual sum of global irradiation per square meter received by the modules of the given system", "units": "kWh/m2/y"}, "</a:t>
            </a:r>
            <a:r>
              <a:rPr lang="en-IN" sz="800" dirty="0" err="1">
                <a:solidFill>
                  <a:srgbClr val="000000"/>
                </a:solidFill>
                <a:effectLst/>
                <a:latin typeface="Menlo" panose="020B0609030804020204" pitchFamily="49" charset="0"/>
              </a:rPr>
              <a:t>SD_m</a:t>
            </a:r>
            <a:r>
              <a:rPr lang="en-IN" sz="800" dirty="0">
                <a:solidFill>
                  <a:srgbClr val="000000"/>
                </a:solidFill>
                <a:effectLst/>
                <a:latin typeface="Menlo" panose="020B0609030804020204" pitchFamily="49" charset="0"/>
              </a:rPr>
              <a:t>": {"description": "Standard deviation of the monthly energy production due to year-to-year variation", "units": "kWh"}, "</a:t>
            </a:r>
            <a:r>
              <a:rPr lang="en-IN" sz="800" dirty="0" err="1">
                <a:solidFill>
                  <a:srgbClr val="000000"/>
                </a:solidFill>
                <a:effectLst/>
                <a:latin typeface="Menlo" panose="020B0609030804020204" pitchFamily="49" charset="0"/>
              </a:rPr>
              <a:t>SD_y</a:t>
            </a:r>
            <a:r>
              <a:rPr lang="en-IN" sz="800" dirty="0">
                <a:solidFill>
                  <a:srgbClr val="000000"/>
                </a:solidFill>
                <a:effectLst/>
                <a:latin typeface="Menlo" panose="020B0609030804020204" pitchFamily="49" charset="0"/>
              </a:rPr>
              <a:t>": {"description": "Standard deviation of the annual energy production due to year-to-year variation", "units": "kWh"}, "</a:t>
            </a:r>
            <a:r>
              <a:rPr lang="en-IN" sz="800" dirty="0" err="1">
                <a:solidFill>
                  <a:srgbClr val="000000"/>
                </a:solidFill>
                <a:effectLst/>
                <a:latin typeface="Menlo" panose="020B0609030804020204" pitchFamily="49" charset="0"/>
              </a:rPr>
              <a:t>l_aoi</a:t>
            </a:r>
            <a:r>
              <a:rPr lang="en-IN" sz="800" dirty="0">
                <a:solidFill>
                  <a:srgbClr val="000000"/>
                </a:solidFill>
                <a:effectLst/>
                <a:latin typeface="Menlo" panose="020B0609030804020204" pitchFamily="49" charset="0"/>
              </a:rPr>
              <a:t>": {"description": "Angle of incidence loss", "units": "%"}, "</a:t>
            </a:r>
            <a:r>
              <a:rPr lang="en-IN" sz="800" dirty="0" err="1">
                <a:solidFill>
                  <a:srgbClr val="000000"/>
                </a:solidFill>
                <a:effectLst/>
                <a:latin typeface="Menlo" panose="020B0609030804020204" pitchFamily="49" charset="0"/>
              </a:rPr>
              <a:t>l_spec</a:t>
            </a:r>
            <a:r>
              <a:rPr lang="en-IN" sz="800" dirty="0">
                <a:solidFill>
                  <a:srgbClr val="000000"/>
                </a:solidFill>
                <a:effectLst/>
                <a:latin typeface="Menlo" panose="020B0609030804020204" pitchFamily="49" charset="0"/>
              </a:rPr>
              <a:t>": {"description": "Spectral loss", "units": "%"}, "</a:t>
            </a:r>
            <a:r>
              <a:rPr lang="en-IN" sz="800" dirty="0" err="1">
                <a:solidFill>
                  <a:srgbClr val="000000"/>
                </a:solidFill>
                <a:effectLst/>
                <a:latin typeface="Menlo" panose="020B0609030804020204" pitchFamily="49" charset="0"/>
              </a:rPr>
              <a:t>l_tg</a:t>
            </a:r>
            <a:r>
              <a:rPr lang="en-IN" sz="800" dirty="0">
                <a:solidFill>
                  <a:srgbClr val="000000"/>
                </a:solidFill>
                <a:effectLst/>
                <a:latin typeface="Menlo" panose="020B0609030804020204" pitchFamily="49" charset="0"/>
              </a:rPr>
              <a:t>": {"description": "Temperature and irradiance loss", "units": "%"}, "</a:t>
            </a:r>
            <a:r>
              <a:rPr lang="en-IN" sz="800" dirty="0" err="1">
                <a:solidFill>
                  <a:srgbClr val="000000"/>
                </a:solidFill>
                <a:effectLst/>
                <a:latin typeface="Menlo" panose="020B0609030804020204" pitchFamily="49" charset="0"/>
              </a:rPr>
              <a:t>l_total</a:t>
            </a:r>
            <a:r>
              <a:rPr lang="en-IN" sz="800" dirty="0">
                <a:solidFill>
                  <a:srgbClr val="000000"/>
                </a:solidFill>
                <a:effectLst/>
                <a:latin typeface="Menlo" panose="020B0609030804020204" pitchFamily="49" charset="0"/>
              </a:rPr>
              <a:t>": {"description": "Total loss", "units": "%"}, "</a:t>
            </a:r>
            <a:r>
              <a:rPr lang="en-IN" sz="800" dirty="0" err="1">
                <a:solidFill>
                  <a:srgbClr val="000000"/>
                </a:solidFill>
                <a:effectLst/>
                <a:latin typeface="Menlo" panose="020B0609030804020204" pitchFamily="49" charset="0"/>
              </a:rPr>
              <a:t>LCOE_pv</a:t>
            </a:r>
            <a:r>
              <a:rPr lang="en-IN" sz="800" dirty="0">
                <a:solidFill>
                  <a:srgbClr val="000000"/>
                </a:solidFill>
                <a:effectLst/>
                <a:latin typeface="Menlo" panose="020B0609030804020204" pitchFamily="49" charset="0"/>
              </a:rPr>
              <a:t>": {"description": "Levelized cost of the PV electricity", "units": "</a:t>
            </a:r>
            <a:r>
              <a:rPr lang="en-IN" sz="800" dirty="0" err="1">
                <a:solidFill>
                  <a:srgbClr val="000000"/>
                </a:solidFill>
                <a:effectLst/>
                <a:latin typeface="Menlo" panose="020B0609030804020204" pitchFamily="49" charset="0"/>
              </a:rPr>
              <a:t>system_cost_currency</a:t>
            </a:r>
            <a:r>
              <a:rPr lang="en-IN" sz="800" dirty="0">
                <a:solidFill>
                  <a:srgbClr val="000000"/>
                </a:solidFill>
                <a:effectLst/>
                <a:latin typeface="Menlo" panose="020B0609030804020204" pitchFamily="49" charset="0"/>
              </a:rPr>
              <a:t>/kWh"}}}}}}</a:t>
            </a:r>
          </a:p>
          <a:p>
            <a:endParaRPr lang="en-US" sz="600" dirty="0"/>
          </a:p>
          <a:p>
            <a:endParaRPr lang="en-US" sz="600" dirty="0"/>
          </a:p>
          <a:p>
            <a:endParaRPr lang="en-US" sz="600" dirty="0"/>
          </a:p>
          <a:p>
            <a:endParaRPr lang="en-US" sz="600" dirty="0"/>
          </a:p>
          <a:p>
            <a:r>
              <a:rPr lang="en-US" sz="1200" dirty="0"/>
              <a:t>This was the type of data before processing. About 31 such JSON Files existed to be processed. </a:t>
            </a:r>
          </a:p>
        </p:txBody>
      </p:sp>
    </p:spTree>
    <p:extLst>
      <p:ext uri="{BB962C8B-B14F-4D97-AF65-F5344CB8AC3E}">
        <p14:creationId xmlns:p14="http://schemas.microsoft.com/office/powerpoint/2010/main" val="374877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CE70-30AD-6086-F1B7-BB2FF0FE0BB9}"/>
              </a:ext>
            </a:extLst>
          </p:cNvPr>
          <p:cNvSpPr>
            <a:spLocks noGrp="1"/>
          </p:cNvSpPr>
          <p:nvPr>
            <p:ph type="title"/>
          </p:nvPr>
        </p:nvSpPr>
        <p:spPr/>
        <p:txBody>
          <a:bodyPr/>
          <a:lstStyle/>
          <a:p>
            <a:r>
              <a:rPr lang="en-IN" dirty="0"/>
              <a:t>Data After Structuring </a:t>
            </a:r>
          </a:p>
        </p:txBody>
      </p:sp>
      <p:sp>
        <p:nvSpPr>
          <p:cNvPr id="3" name="Date Placeholder 2">
            <a:extLst>
              <a:ext uri="{FF2B5EF4-FFF2-40B4-BE49-F238E27FC236}">
                <a16:creationId xmlns:a16="http://schemas.microsoft.com/office/drawing/2014/main" id="{D47591B9-9244-7DC2-1B53-4161C336708E}"/>
              </a:ext>
            </a:extLst>
          </p:cNvPr>
          <p:cNvSpPr>
            <a:spLocks noGrp="1"/>
          </p:cNvSpPr>
          <p:nvPr>
            <p:ph type="dt" sz="half" idx="10"/>
          </p:nvPr>
        </p:nvSpPr>
        <p:spPr/>
        <p:txBody>
          <a:bodyPr/>
          <a:lstStyle/>
          <a:p>
            <a:fld id="{B2B48DD8-9669-4843-B998-98A7AFE17774}" type="datetime1">
              <a:rPr lang="en-US" smtClean="0"/>
              <a:t>11/16/23</a:t>
            </a:fld>
            <a:endParaRPr lang="en-US" dirty="0"/>
          </a:p>
        </p:txBody>
      </p:sp>
      <p:sp>
        <p:nvSpPr>
          <p:cNvPr id="4" name="Footer Placeholder 3">
            <a:extLst>
              <a:ext uri="{FF2B5EF4-FFF2-40B4-BE49-F238E27FC236}">
                <a16:creationId xmlns:a16="http://schemas.microsoft.com/office/drawing/2014/main" id="{CEEEEC83-A186-29CD-0E80-F72CC79594B0}"/>
              </a:ext>
            </a:extLst>
          </p:cNvPr>
          <p:cNvSpPr>
            <a:spLocks noGrp="1"/>
          </p:cNvSpPr>
          <p:nvPr>
            <p:ph type="ftr" sz="quarter" idx="11"/>
          </p:nvPr>
        </p:nvSpPr>
        <p:spPr/>
        <p:txBody>
          <a:bodyPr/>
          <a:lstStyle/>
          <a:p>
            <a:endParaRPr lang="en-US" dirty="0"/>
          </a:p>
        </p:txBody>
      </p:sp>
      <p:sp>
        <p:nvSpPr>
          <p:cNvPr id="6" name="TextBox 5">
            <a:extLst>
              <a:ext uri="{FF2B5EF4-FFF2-40B4-BE49-F238E27FC236}">
                <a16:creationId xmlns:a16="http://schemas.microsoft.com/office/drawing/2014/main" id="{0042A3AD-E1C3-41FC-FFA3-48D841BE27A5}"/>
              </a:ext>
            </a:extLst>
          </p:cNvPr>
          <p:cNvSpPr txBox="1"/>
          <p:nvPr/>
        </p:nvSpPr>
        <p:spPr>
          <a:xfrm>
            <a:off x="1066800" y="1518077"/>
            <a:ext cx="5486400" cy="5447645"/>
          </a:xfrm>
          <a:prstGeom prst="rect">
            <a:avLst/>
          </a:prstGeom>
          <a:noFill/>
        </p:spPr>
        <p:txBody>
          <a:bodyPr wrap="square" rtlCol="0">
            <a:spAutoFit/>
          </a:bodyPr>
          <a:lstStyle/>
          <a:p>
            <a:pPr algn="l">
              <a:buFont typeface="Arial" panose="020B0604020202020204" pitchFamily="34" charset="0"/>
              <a:buChar char="•"/>
            </a:pPr>
            <a:r>
              <a:rPr lang="en-IN" b="1" i="0" dirty="0">
                <a:effectLst/>
                <a:latin typeface="Söhne"/>
              </a:rPr>
              <a:t>Location:</a:t>
            </a:r>
            <a:endParaRPr lang="en-IN" b="0" i="0" dirty="0">
              <a:effectLst/>
              <a:latin typeface="Söhne"/>
            </a:endParaRPr>
          </a:p>
          <a:p>
            <a:pPr marL="742950" lvl="1" indent="-285750" algn="l">
              <a:buFont typeface="Arial" panose="020B0604020202020204" pitchFamily="34" charset="0"/>
              <a:buChar char="•"/>
            </a:pPr>
            <a:r>
              <a:rPr lang="en-IN" b="0" i="0" dirty="0">
                <a:effectLst/>
                <a:latin typeface="Söhne"/>
              </a:rPr>
              <a:t>Latitude: 10.653</a:t>
            </a:r>
          </a:p>
          <a:p>
            <a:pPr marL="742950" lvl="1" indent="-285750" algn="l">
              <a:buFont typeface="Arial" panose="020B0604020202020204" pitchFamily="34" charset="0"/>
              <a:buChar char="•"/>
            </a:pPr>
            <a:r>
              <a:rPr lang="en-IN" b="0" i="0" dirty="0">
                <a:effectLst/>
                <a:latin typeface="Söhne"/>
              </a:rPr>
              <a:t>Longitude: 76.956</a:t>
            </a:r>
          </a:p>
          <a:p>
            <a:pPr marL="742950" lvl="1" indent="-285750" algn="l">
              <a:buFont typeface="Arial" panose="020B0604020202020204" pitchFamily="34" charset="0"/>
              <a:buChar char="•"/>
            </a:pPr>
            <a:r>
              <a:rPr lang="en-IN" b="0" i="0" dirty="0">
                <a:effectLst/>
                <a:latin typeface="Söhne"/>
              </a:rPr>
              <a:t>Elevation: 237.0 meters</a:t>
            </a:r>
          </a:p>
          <a:p>
            <a:pPr algn="l">
              <a:buFont typeface="Arial" panose="020B0604020202020204" pitchFamily="34" charset="0"/>
              <a:buChar char="•"/>
            </a:pPr>
            <a:r>
              <a:rPr lang="en-IN" b="1" i="0" dirty="0">
                <a:effectLst/>
                <a:latin typeface="Söhne"/>
              </a:rPr>
              <a:t>Meteorological Data:</a:t>
            </a:r>
            <a:endParaRPr lang="en-IN" b="0" i="0" dirty="0">
              <a:effectLst/>
              <a:latin typeface="Söhne"/>
            </a:endParaRPr>
          </a:p>
          <a:p>
            <a:pPr marL="742950" lvl="1" indent="-285750" algn="l">
              <a:buFont typeface="Arial" panose="020B0604020202020204" pitchFamily="34" charset="0"/>
              <a:buChar char="•"/>
            </a:pPr>
            <a:r>
              <a:rPr lang="en-IN" b="0" i="0" dirty="0">
                <a:effectLst/>
                <a:latin typeface="Söhne"/>
              </a:rPr>
              <a:t>Radiation database: PVGIS-SARAH</a:t>
            </a:r>
          </a:p>
          <a:p>
            <a:pPr marL="742950" lvl="1" indent="-285750" algn="l">
              <a:buFont typeface="Arial" panose="020B0604020202020204" pitchFamily="34" charset="0"/>
              <a:buChar char="•"/>
            </a:pPr>
            <a:r>
              <a:rPr lang="en-IN" b="0" i="0" dirty="0">
                <a:effectLst/>
                <a:latin typeface="Söhne"/>
              </a:rPr>
              <a:t>Meteorological database: ERA5</a:t>
            </a:r>
          </a:p>
          <a:p>
            <a:pPr marL="742950" lvl="1" indent="-285750" algn="l">
              <a:buFont typeface="Arial" panose="020B0604020202020204" pitchFamily="34" charset="0"/>
              <a:buChar char="•"/>
            </a:pPr>
            <a:r>
              <a:rPr lang="en-IN" b="0" i="0" dirty="0">
                <a:effectLst/>
                <a:latin typeface="Söhne"/>
              </a:rPr>
              <a:t>Years for calculations: 2005 to 2016</a:t>
            </a:r>
          </a:p>
          <a:p>
            <a:pPr marL="742950" lvl="1" indent="-285750" algn="l">
              <a:buFont typeface="Arial" panose="020B0604020202020204" pitchFamily="34" charset="0"/>
              <a:buChar char="•"/>
            </a:pPr>
            <a:r>
              <a:rPr lang="en-IN" b="0" i="0" dirty="0">
                <a:effectLst/>
                <a:latin typeface="Söhne"/>
              </a:rPr>
              <a:t>Use horizon shadows: True</a:t>
            </a:r>
          </a:p>
          <a:p>
            <a:pPr marL="742950" lvl="1" indent="-285750" algn="l">
              <a:buFont typeface="Arial" panose="020B0604020202020204" pitchFamily="34" charset="0"/>
              <a:buChar char="•"/>
            </a:pPr>
            <a:r>
              <a:rPr lang="en-IN" b="0" i="0" dirty="0">
                <a:effectLst/>
                <a:latin typeface="Söhne"/>
              </a:rPr>
              <a:t>Horizon database: DEM-calculated</a:t>
            </a:r>
          </a:p>
          <a:p>
            <a:pPr algn="l">
              <a:buFont typeface="Arial" panose="020B0604020202020204" pitchFamily="34" charset="0"/>
              <a:buChar char="•"/>
            </a:pPr>
            <a:r>
              <a:rPr lang="en-IN" b="1" i="0" dirty="0">
                <a:effectLst/>
                <a:latin typeface="Söhne"/>
              </a:rPr>
              <a:t>Mounting System:</a:t>
            </a:r>
            <a:endParaRPr lang="en-IN" b="0" i="0" dirty="0">
              <a:effectLst/>
              <a:latin typeface="Söhne"/>
            </a:endParaRPr>
          </a:p>
          <a:p>
            <a:pPr marL="742950" lvl="1" indent="-285750" algn="l">
              <a:buFont typeface="Arial" panose="020B0604020202020204" pitchFamily="34" charset="0"/>
              <a:buChar char="•"/>
            </a:pPr>
            <a:r>
              <a:rPr lang="en-IN" b="0" i="0" dirty="0">
                <a:effectLst/>
                <a:latin typeface="Söhne"/>
              </a:rPr>
              <a:t>Fixed system with specified slope and azimuth angles</a:t>
            </a:r>
          </a:p>
          <a:p>
            <a:pPr algn="l">
              <a:buFont typeface="Arial" panose="020B0604020202020204" pitchFamily="34" charset="0"/>
              <a:buChar char="•"/>
            </a:pPr>
            <a:r>
              <a:rPr lang="en-IN" b="1" i="0" dirty="0">
                <a:effectLst/>
                <a:latin typeface="Söhne"/>
              </a:rPr>
              <a:t>PV Module:</a:t>
            </a:r>
            <a:endParaRPr lang="en-IN" b="0" i="0" dirty="0">
              <a:effectLst/>
              <a:latin typeface="Söhne"/>
            </a:endParaRPr>
          </a:p>
          <a:p>
            <a:pPr marL="742950" lvl="1" indent="-285750" algn="l">
              <a:buFont typeface="Arial" panose="020B0604020202020204" pitchFamily="34" charset="0"/>
              <a:buChar char="•"/>
            </a:pPr>
            <a:r>
              <a:rPr lang="en-IN" b="0" i="0" dirty="0">
                <a:effectLst/>
                <a:latin typeface="Söhne"/>
              </a:rPr>
              <a:t>Technology: CIS, </a:t>
            </a:r>
            <a:r>
              <a:rPr lang="en-IN" b="0" i="0" dirty="0" err="1">
                <a:effectLst/>
                <a:latin typeface="Söhne"/>
              </a:rPr>
              <a:t>CdTe</a:t>
            </a:r>
            <a:r>
              <a:rPr lang="en-IN" b="0" i="0" dirty="0">
                <a:effectLst/>
                <a:latin typeface="Söhne"/>
              </a:rPr>
              <a:t>, C-Si</a:t>
            </a:r>
          </a:p>
          <a:p>
            <a:pPr marL="742950" lvl="1" indent="-285750" algn="l">
              <a:buFont typeface="Arial" panose="020B0604020202020204" pitchFamily="34" charset="0"/>
              <a:buChar char="•"/>
            </a:pPr>
            <a:r>
              <a:rPr lang="en-IN" b="0" i="0" dirty="0">
                <a:effectLst/>
                <a:latin typeface="Söhne"/>
              </a:rPr>
              <a:t>Peak power: 7.34 kW</a:t>
            </a:r>
          </a:p>
          <a:p>
            <a:pPr marL="742950" lvl="1" indent="-285750" algn="l">
              <a:buFont typeface="Arial" panose="020B0604020202020204" pitchFamily="34" charset="0"/>
              <a:buChar char="•"/>
            </a:pPr>
            <a:r>
              <a:rPr lang="en-IN" b="0" i="0" dirty="0">
                <a:effectLst/>
                <a:latin typeface="Söhne"/>
              </a:rPr>
              <a:t>System loss: 10.0%</a:t>
            </a:r>
          </a:p>
          <a:p>
            <a:br>
              <a:rPr lang="en-IN" dirty="0"/>
            </a:br>
            <a:endParaRPr lang="en-US" sz="2400" dirty="0"/>
          </a:p>
        </p:txBody>
      </p:sp>
      <p:sp>
        <p:nvSpPr>
          <p:cNvPr id="7" name="TextBox 6">
            <a:extLst>
              <a:ext uri="{FF2B5EF4-FFF2-40B4-BE49-F238E27FC236}">
                <a16:creationId xmlns:a16="http://schemas.microsoft.com/office/drawing/2014/main" id="{7D9EE974-AD64-6AFC-B8DF-74E35C6E9CCE}"/>
              </a:ext>
            </a:extLst>
          </p:cNvPr>
          <p:cNvSpPr txBox="1"/>
          <p:nvPr/>
        </p:nvSpPr>
        <p:spPr>
          <a:xfrm>
            <a:off x="7010400" y="1027906"/>
            <a:ext cx="4343400" cy="5324535"/>
          </a:xfrm>
          <a:prstGeom prst="rect">
            <a:avLst/>
          </a:prstGeom>
          <a:noFill/>
        </p:spPr>
        <p:txBody>
          <a:bodyPr wrap="square" rtlCol="0">
            <a:spAutoFit/>
          </a:bodyPr>
          <a:lstStyle/>
          <a:p>
            <a:pPr algn="l">
              <a:buFont typeface="Arial" panose="020B0604020202020204" pitchFamily="34" charset="0"/>
              <a:buChar char="•"/>
            </a:pPr>
            <a:r>
              <a:rPr lang="en-IN" sz="1400" b="1" i="0" dirty="0">
                <a:effectLst/>
                <a:latin typeface="Söhne"/>
              </a:rPr>
              <a:t>Economic Data:</a:t>
            </a:r>
            <a:endParaRPr lang="en-IN" sz="1400" b="0" i="0" dirty="0">
              <a:effectLst/>
              <a:latin typeface="Söhne"/>
            </a:endParaRPr>
          </a:p>
          <a:p>
            <a:pPr marL="742950" lvl="1" indent="-285750" algn="l">
              <a:buFont typeface="Arial" panose="020B0604020202020204" pitchFamily="34" charset="0"/>
              <a:buChar char="•"/>
            </a:pPr>
            <a:r>
              <a:rPr lang="en-IN" sz="1400" b="0" i="0" dirty="0">
                <a:effectLst/>
                <a:latin typeface="Söhne"/>
              </a:rPr>
              <a:t>System cost: 35.43 (currency units)</a:t>
            </a:r>
          </a:p>
          <a:p>
            <a:pPr marL="742950" lvl="1" indent="-285750" algn="l">
              <a:buFont typeface="Arial" panose="020B0604020202020204" pitchFamily="34" charset="0"/>
              <a:buChar char="•"/>
            </a:pPr>
            <a:r>
              <a:rPr lang="en-IN" sz="1400" b="0" i="0" dirty="0">
                <a:effectLst/>
                <a:latin typeface="Söhne"/>
              </a:rPr>
              <a:t>Annual interest: 8.0%</a:t>
            </a:r>
          </a:p>
          <a:p>
            <a:pPr marL="742950" lvl="1" indent="-285750" algn="l">
              <a:buFont typeface="Arial" panose="020B0604020202020204" pitchFamily="34" charset="0"/>
              <a:buChar char="•"/>
            </a:pPr>
            <a:r>
              <a:rPr lang="en-IN" sz="1400" b="0" i="0" dirty="0">
                <a:effectLst/>
                <a:latin typeface="Söhne"/>
              </a:rPr>
              <a:t>Lifetime: 15 years</a:t>
            </a:r>
          </a:p>
          <a:p>
            <a:pPr algn="l">
              <a:buFont typeface="Arial" panose="020B0604020202020204" pitchFamily="34" charset="0"/>
              <a:buChar char="•"/>
            </a:pPr>
            <a:r>
              <a:rPr lang="en-IN" sz="1400" b="1" i="0" dirty="0">
                <a:effectLst/>
                <a:latin typeface="Söhne"/>
              </a:rPr>
              <a:t>Monthly Data:</a:t>
            </a:r>
            <a:endParaRPr lang="en-IN" sz="1400" b="0" i="0" dirty="0">
              <a:effectLst/>
              <a:latin typeface="Söhne"/>
            </a:endParaRPr>
          </a:p>
          <a:p>
            <a:pPr marL="742950" lvl="1" indent="-285750" algn="l">
              <a:buFont typeface="Arial" panose="020B0604020202020204" pitchFamily="34" charset="0"/>
              <a:buChar char="•"/>
            </a:pPr>
            <a:r>
              <a:rPr lang="en-IN" sz="1400" b="0" i="0" dirty="0">
                <a:effectLst/>
                <a:latin typeface="Söhne"/>
              </a:rPr>
              <a:t>Energy production, </a:t>
            </a:r>
          </a:p>
          <a:p>
            <a:pPr marL="742950" lvl="1" indent="-285750" algn="l">
              <a:buFont typeface="Arial" panose="020B0604020202020204" pitchFamily="34" charset="0"/>
              <a:buChar char="•"/>
            </a:pPr>
            <a:r>
              <a:rPr lang="en-IN" sz="1400" b="0" i="0" dirty="0">
                <a:effectLst/>
                <a:latin typeface="Söhne"/>
              </a:rPr>
              <a:t>global irradiation, and </a:t>
            </a:r>
          </a:p>
          <a:p>
            <a:pPr marL="742950" lvl="1" indent="-285750" algn="l">
              <a:buFont typeface="Arial" panose="020B0604020202020204" pitchFamily="34" charset="0"/>
              <a:buChar char="•"/>
            </a:pPr>
            <a:r>
              <a:rPr lang="en-IN" sz="1400" b="0" i="0" dirty="0">
                <a:effectLst/>
                <a:latin typeface="Söhne"/>
              </a:rPr>
              <a:t>standard deviation for each month.</a:t>
            </a:r>
          </a:p>
          <a:p>
            <a:pPr algn="l">
              <a:buFont typeface="Arial" panose="020B0604020202020204" pitchFamily="34" charset="0"/>
              <a:buChar char="•"/>
            </a:pPr>
            <a:r>
              <a:rPr lang="en-IN" sz="1400" b="1" i="0" dirty="0">
                <a:effectLst/>
                <a:latin typeface="Söhne"/>
              </a:rPr>
              <a:t>Totals:</a:t>
            </a:r>
            <a:endParaRPr lang="en-IN" sz="1400" b="0" i="0" dirty="0">
              <a:effectLst/>
              <a:latin typeface="Söhne"/>
            </a:endParaRPr>
          </a:p>
          <a:p>
            <a:pPr marL="742950" lvl="1" indent="-285750" algn="l">
              <a:buFont typeface="Arial" panose="020B0604020202020204" pitchFamily="34" charset="0"/>
              <a:buChar char="•"/>
            </a:pPr>
            <a:r>
              <a:rPr lang="en-IN" sz="1400" b="0" i="0" dirty="0">
                <a:effectLst/>
                <a:latin typeface="Söhne"/>
              </a:rPr>
              <a:t>Total energy production, global irradiation, and standard deviation for the entire period.</a:t>
            </a:r>
          </a:p>
          <a:p>
            <a:pPr marL="742950" lvl="1" indent="-285750" algn="l">
              <a:buFont typeface="Arial" panose="020B0604020202020204" pitchFamily="34" charset="0"/>
              <a:buChar char="•"/>
            </a:pPr>
            <a:r>
              <a:rPr lang="en-IN" sz="1400" b="0" i="0" dirty="0">
                <a:effectLst/>
                <a:latin typeface="Söhne"/>
              </a:rPr>
              <a:t>Various losses such as angle of incidence, spectral, temperature and irradiance, and total loss.</a:t>
            </a:r>
          </a:p>
          <a:p>
            <a:pPr marL="742950" lvl="1" indent="-285750" algn="l">
              <a:buFont typeface="Arial" panose="020B0604020202020204" pitchFamily="34" charset="0"/>
              <a:buChar char="•"/>
            </a:pPr>
            <a:r>
              <a:rPr lang="en-IN" sz="1400" b="0" i="0" dirty="0">
                <a:effectLst/>
                <a:latin typeface="Söhne"/>
              </a:rPr>
              <a:t>Levelized cost of electricity (LCOE) for the PV system.</a:t>
            </a:r>
          </a:p>
          <a:p>
            <a:pPr algn="l"/>
            <a:r>
              <a:rPr lang="en-IN" sz="1400" b="1" i="0" dirty="0">
                <a:effectLst/>
                <a:latin typeface="Söhne"/>
              </a:rPr>
              <a:t>Meta Information:</a:t>
            </a:r>
            <a:endParaRPr lang="en-IN" sz="1400" b="0" i="0" dirty="0">
              <a:effectLst/>
              <a:latin typeface="Söhne"/>
            </a:endParaRPr>
          </a:p>
          <a:p>
            <a:pPr algn="l">
              <a:buFont typeface="Arial" panose="020B0604020202020204" pitchFamily="34" charset="0"/>
              <a:buChar char="•"/>
            </a:pPr>
            <a:r>
              <a:rPr lang="en-IN" sz="1400" b="0" i="0" dirty="0">
                <a:effectLst/>
                <a:latin typeface="Söhne"/>
              </a:rPr>
              <a:t>Detailed descriptions of input and output variables, including units of measurement.</a:t>
            </a:r>
          </a:p>
          <a:p>
            <a:pPr algn="l">
              <a:buFont typeface="Arial" panose="020B0604020202020204" pitchFamily="34" charset="0"/>
              <a:buChar char="•"/>
            </a:pPr>
            <a:r>
              <a:rPr lang="en-IN" sz="1400" b="0" i="0" dirty="0">
                <a:effectLst/>
                <a:latin typeface="Söhne"/>
              </a:rPr>
              <a:t>Information on the structure of the mounting system, PV module, economic data, and the time series nature of the output data.</a:t>
            </a:r>
          </a:p>
          <a:p>
            <a:endParaRPr lang="en-US" sz="3200" dirty="0"/>
          </a:p>
        </p:txBody>
      </p:sp>
    </p:spTree>
    <p:extLst>
      <p:ext uri="{BB962C8B-B14F-4D97-AF65-F5344CB8AC3E}">
        <p14:creationId xmlns:p14="http://schemas.microsoft.com/office/powerpoint/2010/main" val="420589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B8A1-CD70-A9B8-CF00-4F4044D6088C}"/>
              </a:ext>
            </a:extLst>
          </p:cNvPr>
          <p:cNvSpPr>
            <a:spLocks noGrp="1"/>
          </p:cNvSpPr>
          <p:nvPr>
            <p:ph type="title"/>
          </p:nvPr>
        </p:nvSpPr>
        <p:spPr/>
        <p:txBody>
          <a:bodyPr/>
          <a:lstStyle/>
          <a:p>
            <a:r>
              <a:rPr lang="en-IN" dirty="0"/>
              <a:t>Data Processing and Analysis</a:t>
            </a:r>
          </a:p>
        </p:txBody>
      </p:sp>
      <p:sp>
        <p:nvSpPr>
          <p:cNvPr id="3" name="Content Placeholder 2">
            <a:extLst>
              <a:ext uri="{FF2B5EF4-FFF2-40B4-BE49-F238E27FC236}">
                <a16:creationId xmlns:a16="http://schemas.microsoft.com/office/drawing/2014/main" id="{62461BC2-5654-1101-0A12-418635C8007E}"/>
              </a:ext>
            </a:extLst>
          </p:cNvPr>
          <p:cNvSpPr>
            <a:spLocks noGrp="1"/>
          </p:cNvSpPr>
          <p:nvPr>
            <p:ph idx="1"/>
          </p:nvPr>
        </p:nvSpPr>
        <p:spPr>
          <a:xfrm>
            <a:off x="838200" y="1623828"/>
            <a:ext cx="10515600" cy="4351338"/>
          </a:xfrm>
        </p:spPr>
        <p:txBody>
          <a:bodyPr>
            <a:normAutofit lnSpcReduction="10000"/>
          </a:bodyPr>
          <a:lstStyle/>
          <a:p>
            <a:pPr marL="571500" indent="-571500">
              <a:buFont typeface="+mj-lt"/>
              <a:buAutoNum type="alphaLcPeriod"/>
            </a:pPr>
            <a:r>
              <a:rPr lang="en-IN" dirty="0"/>
              <a:t>The data itself comprises of 26 fields, of which about 19 of them are of interest. </a:t>
            </a:r>
          </a:p>
          <a:p>
            <a:pPr marL="571500" indent="-571500">
              <a:buFont typeface="+mj-lt"/>
              <a:buAutoNum type="alphaLcPeriod"/>
            </a:pPr>
            <a:r>
              <a:rPr lang="en-IN" dirty="0"/>
              <a:t>Fields of interest are [ ‘</a:t>
            </a:r>
            <a:r>
              <a:rPr lang="en-IN" b="0" i="0" dirty="0">
                <a:effectLst/>
                <a:latin typeface="Menlo" panose="020B0609030804020204" pitchFamily="49" charset="0"/>
              </a:rPr>
              <a:t>latitude', 'longitude', 'elevation', '</a:t>
            </a:r>
            <a:r>
              <a:rPr lang="en-IN" b="0" i="0" dirty="0" err="1">
                <a:effectLst/>
                <a:latin typeface="Menlo" panose="020B0609030804020204" pitchFamily="49" charset="0"/>
              </a:rPr>
              <a:t>radiation_db</a:t>
            </a:r>
            <a:r>
              <a:rPr lang="en-IN" b="0" i="0" dirty="0">
                <a:effectLst/>
                <a:latin typeface="Menlo" panose="020B0609030804020204" pitchFamily="49" charset="0"/>
              </a:rPr>
              <a:t>', '</a:t>
            </a:r>
            <a:r>
              <a:rPr lang="en-IN" b="0" i="0" dirty="0" err="1">
                <a:effectLst/>
                <a:latin typeface="Menlo" panose="020B0609030804020204" pitchFamily="49" charset="0"/>
              </a:rPr>
              <a:t>meteo_db</a:t>
            </a:r>
            <a:r>
              <a:rPr lang="en-IN" b="0" i="0" dirty="0">
                <a:effectLst/>
                <a:latin typeface="Menlo" panose="020B0609030804020204" pitchFamily="49" charset="0"/>
              </a:rPr>
              <a:t>', '</a:t>
            </a:r>
            <a:r>
              <a:rPr lang="en-IN" b="0" i="0" dirty="0" err="1">
                <a:effectLst/>
                <a:latin typeface="Menlo" panose="020B0609030804020204" pitchFamily="49" charset="0"/>
              </a:rPr>
              <a:t>year_min</a:t>
            </a:r>
            <a:r>
              <a:rPr lang="en-IN" b="0" i="0" dirty="0">
                <a:effectLst/>
                <a:latin typeface="Menlo" panose="020B0609030804020204" pitchFamily="49" charset="0"/>
              </a:rPr>
              <a:t>', '</a:t>
            </a:r>
            <a:r>
              <a:rPr lang="en-IN" b="0" i="0" dirty="0" err="1">
                <a:effectLst/>
                <a:latin typeface="Menlo" panose="020B0609030804020204" pitchFamily="49" charset="0"/>
              </a:rPr>
              <a:t>year_max</a:t>
            </a:r>
            <a:r>
              <a:rPr lang="en-IN" b="0" i="0" dirty="0">
                <a:effectLst/>
                <a:latin typeface="Menlo" panose="020B0609030804020204" pitchFamily="49" charset="0"/>
              </a:rPr>
              <a:t>', '</a:t>
            </a:r>
            <a:r>
              <a:rPr lang="en-IN" b="0" i="0" dirty="0" err="1">
                <a:effectLst/>
                <a:latin typeface="Menlo" panose="020B0609030804020204" pitchFamily="49" charset="0"/>
              </a:rPr>
              <a:t>use_horizon</a:t>
            </a:r>
            <a:r>
              <a:rPr lang="en-IN" b="0" i="0" dirty="0">
                <a:effectLst/>
                <a:latin typeface="Menlo" panose="020B0609030804020204" pitchFamily="49" charset="0"/>
              </a:rPr>
              <a:t>', '</a:t>
            </a:r>
            <a:r>
              <a:rPr lang="en-IN" b="0" i="0" dirty="0" err="1">
                <a:effectLst/>
                <a:latin typeface="Menlo" panose="020B0609030804020204" pitchFamily="49" charset="0"/>
              </a:rPr>
              <a:t>horizon_db</a:t>
            </a:r>
            <a:r>
              <a:rPr lang="en-IN" b="0" i="0" dirty="0">
                <a:effectLst/>
                <a:latin typeface="Menlo" panose="020B0609030804020204" pitchFamily="49" charset="0"/>
              </a:rPr>
              <a:t>', '</a:t>
            </a:r>
            <a:r>
              <a:rPr lang="en-IN" b="0" i="0" dirty="0" err="1">
                <a:effectLst/>
                <a:latin typeface="Menlo" panose="020B0609030804020204" pitchFamily="49" charset="0"/>
              </a:rPr>
              <a:t>slope_value</a:t>
            </a:r>
            <a:r>
              <a:rPr lang="en-IN" b="0" i="0" dirty="0">
                <a:effectLst/>
                <a:latin typeface="Menlo" panose="020B0609030804020204" pitchFamily="49" charset="0"/>
              </a:rPr>
              <a:t>', '</a:t>
            </a:r>
            <a:r>
              <a:rPr lang="en-IN" b="0" i="0" dirty="0" err="1">
                <a:effectLst/>
                <a:latin typeface="Menlo" panose="020B0609030804020204" pitchFamily="49" charset="0"/>
              </a:rPr>
              <a:t>slope_optimal</a:t>
            </a:r>
            <a:r>
              <a:rPr lang="en-IN" b="0" i="0" dirty="0">
                <a:effectLst/>
                <a:latin typeface="Menlo" panose="020B0609030804020204" pitchFamily="49" charset="0"/>
              </a:rPr>
              <a:t>', '</a:t>
            </a:r>
            <a:r>
              <a:rPr lang="en-IN" b="0" i="0" dirty="0" err="1">
                <a:effectLst/>
                <a:latin typeface="Menlo" panose="020B0609030804020204" pitchFamily="49" charset="0"/>
              </a:rPr>
              <a:t>azimuth_value</a:t>
            </a:r>
            <a:r>
              <a:rPr lang="en-IN" b="0" i="0" dirty="0">
                <a:effectLst/>
                <a:latin typeface="Menlo" panose="020B0609030804020204" pitchFamily="49" charset="0"/>
              </a:rPr>
              <a:t>', '</a:t>
            </a:r>
            <a:r>
              <a:rPr lang="en-IN" b="0" i="0" dirty="0" err="1">
                <a:effectLst/>
                <a:latin typeface="Menlo" panose="020B0609030804020204" pitchFamily="49" charset="0"/>
              </a:rPr>
              <a:t>azimuth_optimal</a:t>
            </a:r>
            <a:r>
              <a:rPr lang="en-IN" b="0" i="0" dirty="0">
                <a:effectLst/>
                <a:latin typeface="Menlo" panose="020B0609030804020204" pitchFamily="49" charset="0"/>
              </a:rPr>
              <a:t>', 'type', 'technology', '</a:t>
            </a:r>
            <a:r>
              <a:rPr lang="en-IN" b="0" i="0" dirty="0" err="1">
                <a:effectLst/>
                <a:latin typeface="Menlo" panose="020B0609030804020204" pitchFamily="49" charset="0"/>
              </a:rPr>
              <a:t>peak_power</a:t>
            </a:r>
            <a:r>
              <a:rPr lang="en-IN" b="0" i="0" dirty="0">
                <a:effectLst/>
                <a:latin typeface="Menlo" panose="020B0609030804020204" pitchFamily="49" charset="0"/>
              </a:rPr>
              <a:t>', '</a:t>
            </a:r>
            <a:r>
              <a:rPr lang="en-IN" b="0" i="0" dirty="0" err="1">
                <a:effectLst/>
                <a:latin typeface="Menlo" panose="020B0609030804020204" pitchFamily="49" charset="0"/>
              </a:rPr>
              <a:t>system_loss</a:t>
            </a:r>
            <a:r>
              <a:rPr lang="en-IN" b="0" i="0" dirty="0">
                <a:effectLst/>
                <a:latin typeface="Menlo" panose="020B0609030804020204" pitchFamily="49" charset="0"/>
              </a:rPr>
              <a:t>', '</a:t>
            </a:r>
            <a:r>
              <a:rPr lang="en-IN" b="0" i="0" dirty="0" err="1">
                <a:effectLst/>
                <a:latin typeface="Menlo" panose="020B0609030804020204" pitchFamily="49" charset="0"/>
              </a:rPr>
              <a:t>system_cost</a:t>
            </a:r>
            <a:r>
              <a:rPr lang="en-IN" b="0" i="0" dirty="0">
                <a:effectLst/>
                <a:latin typeface="Menlo" panose="020B0609030804020204" pitchFamily="49" charset="0"/>
              </a:rPr>
              <a:t>', 'interest', 'lifetime', 'month', '</a:t>
            </a:r>
            <a:r>
              <a:rPr lang="en-IN" b="0" i="0" dirty="0" err="1">
                <a:effectLst/>
                <a:latin typeface="Menlo" panose="020B0609030804020204" pitchFamily="49" charset="0"/>
              </a:rPr>
              <a:t>E_d</a:t>
            </a:r>
            <a:r>
              <a:rPr lang="en-IN" b="0" i="0" dirty="0">
                <a:effectLst/>
                <a:latin typeface="Menlo" panose="020B0609030804020204" pitchFamily="49" charset="0"/>
              </a:rPr>
              <a:t>', '</a:t>
            </a:r>
            <a:r>
              <a:rPr lang="en-IN" b="0" i="0" dirty="0" err="1">
                <a:effectLst/>
                <a:latin typeface="Menlo" panose="020B0609030804020204" pitchFamily="49" charset="0"/>
              </a:rPr>
              <a:t>E_m</a:t>
            </a:r>
            <a:r>
              <a:rPr lang="en-IN" b="0" i="0" dirty="0">
                <a:effectLst/>
                <a:latin typeface="Menlo" panose="020B0609030804020204" pitchFamily="49" charset="0"/>
              </a:rPr>
              <a:t>', 'H(</a:t>
            </a:r>
            <a:r>
              <a:rPr lang="en-IN" b="0" i="0" dirty="0" err="1">
                <a:effectLst/>
                <a:latin typeface="Menlo" panose="020B0609030804020204" pitchFamily="49" charset="0"/>
              </a:rPr>
              <a:t>i</a:t>
            </a:r>
            <a:r>
              <a:rPr lang="en-IN" b="0" i="0" dirty="0">
                <a:effectLst/>
                <a:latin typeface="Menlo" panose="020B0609030804020204" pitchFamily="49" charset="0"/>
              </a:rPr>
              <a:t>)_d', 'H(</a:t>
            </a:r>
            <a:r>
              <a:rPr lang="en-IN" b="0" i="0" dirty="0" err="1">
                <a:effectLst/>
                <a:latin typeface="Menlo" panose="020B0609030804020204" pitchFamily="49" charset="0"/>
              </a:rPr>
              <a:t>i</a:t>
            </a:r>
            <a:r>
              <a:rPr lang="en-IN" b="0" i="0" dirty="0">
                <a:effectLst/>
                <a:latin typeface="Menlo" panose="020B0609030804020204" pitchFamily="49" charset="0"/>
              </a:rPr>
              <a:t>)_m', '</a:t>
            </a:r>
            <a:r>
              <a:rPr lang="en-IN" b="0" i="0" dirty="0" err="1">
                <a:effectLst/>
                <a:latin typeface="Menlo" panose="020B0609030804020204" pitchFamily="49" charset="0"/>
              </a:rPr>
              <a:t>SD_m</a:t>
            </a:r>
            <a:r>
              <a:rPr lang="en-IN" b="0" i="0" dirty="0">
                <a:effectLst/>
                <a:latin typeface="Menlo" panose="020B0609030804020204" pitchFamily="49" charset="0"/>
              </a:rPr>
              <a:t>']</a:t>
            </a:r>
            <a:endParaRPr lang="en-IN" dirty="0"/>
          </a:p>
        </p:txBody>
      </p:sp>
      <p:sp>
        <p:nvSpPr>
          <p:cNvPr id="4" name="Date Placeholder 3">
            <a:extLst>
              <a:ext uri="{FF2B5EF4-FFF2-40B4-BE49-F238E27FC236}">
                <a16:creationId xmlns:a16="http://schemas.microsoft.com/office/drawing/2014/main" id="{00376309-B6E8-B02C-B4A7-2346C9FB123F}"/>
              </a:ext>
            </a:extLst>
          </p:cNvPr>
          <p:cNvSpPr>
            <a:spLocks noGrp="1"/>
          </p:cNvSpPr>
          <p:nvPr>
            <p:ph type="dt" sz="half" idx="10"/>
          </p:nvPr>
        </p:nvSpPr>
        <p:spPr/>
        <p:txBody>
          <a:bodyPr/>
          <a:lstStyle/>
          <a:p>
            <a:fld id="{30A7DE84-4342-48BA-8C49-ADCBF5FD306E}" type="datetime1">
              <a:rPr lang="en-US" smtClean="0"/>
              <a:t>11/16/23</a:t>
            </a:fld>
            <a:endParaRPr lang="en-US" dirty="0"/>
          </a:p>
        </p:txBody>
      </p:sp>
      <p:sp>
        <p:nvSpPr>
          <p:cNvPr id="5" name="Footer Placeholder 4">
            <a:extLst>
              <a:ext uri="{FF2B5EF4-FFF2-40B4-BE49-F238E27FC236}">
                <a16:creationId xmlns:a16="http://schemas.microsoft.com/office/drawing/2014/main" id="{666179DD-96DB-73FF-4373-4273611D23E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9541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6B8A1-CD70-A9B8-CF00-4F4044D6088C}"/>
              </a:ext>
            </a:extLst>
          </p:cNvPr>
          <p:cNvSpPr>
            <a:spLocks noGrp="1"/>
          </p:cNvSpPr>
          <p:nvPr>
            <p:ph type="title"/>
          </p:nvPr>
        </p:nvSpPr>
        <p:spPr>
          <a:xfrm>
            <a:off x="589560" y="856180"/>
            <a:ext cx="4560584" cy="1128068"/>
          </a:xfrm>
        </p:spPr>
        <p:txBody>
          <a:bodyPr anchor="ctr">
            <a:normAutofit/>
          </a:bodyPr>
          <a:lstStyle/>
          <a:p>
            <a:r>
              <a:rPr lang="en-IN" sz="3700"/>
              <a:t>Graphical Analysis - Correlation</a:t>
            </a:r>
          </a:p>
        </p:txBody>
      </p:sp>
      <p:grpSp>
        <p:nvGrpSpPr>
          <p:cNvPr id="22" name="Group 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A0E04DA5-6087-BE91-44E0-20931FBC4FFB}"/>
              </a:ext>
            </a:extLst>
          </p:cNvPr>
          <p:cNvSpPr>
            <a:spLocks noGrp="1"/>
          </p:cNvSpPr>
          <p:nvPr>
            <p:ph idx="1"/>
          </p:nvPr>
        </p:nvSpPr>
        <p:spPr>
          <a:xfrm>
            <a:off x="590719" y="2330505"/>
            <a:ext cx="4559425" cy="3979585"/>
          </a:xfrm>
        </p:spPr>
        <p:txBody>
          <a:bodyPr anchor="ctr">
            <a:normAutofit/>
          </a:bodyPr>
          <a:lstStyle/>
          <a:p>
            <a:r>
              <a:rPr lang="en-US" sz="2000" dirty="0"/>
              <a:t>The heat map is shows that there exists a weak relationship between longitude and energy output and irradiation which are the points of our interest. </a:t>
            </a:r>
          </a:p>
        </p:txBody>
      </p:sp>
      <p:sp>
        <p:nvSpPr>
          <p:cNvPr id="28" name="Rectangle 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6AD0048-E1F8-F580-054F-4C1303455EBE}"/>
              </a:ext>
            </a:extLst>
          </p:cNvPr>
          <p:cNvPicPr>
            <a:picLocks noChangeAspect="1"/>
          </p:cNvPicPr>
          <p:nvPr/>
        </p:nvPicPr>
        <p:blipFill rotWithShape="1">
          <a:blip r:embed="rId3"/>
          <a:srcRect l="1629" r="10428" b="-1"/>
          <a:stretch/>
        </p:blipFill>
        <p:spPr>
          <a:xfrm>
            <a:off x="5977788" y="799352"/>
            <a:ext cx="5425410" cy="5259296"/>
          </a:xfrm>
          <a:prstGeom prst="rect">
            <a:avLst/>
          </a:prstGeom>
        </p:spPr>
      </p:pic>
      <p:sp>
        <p:nvSpPr>
          <p:cNvPr id="4" name="Date Placeholder 3">
            <a:extLst>
              <a:ext uri="{FF2B5EF4-FFF2-40B4-BE49-F238E27FC236}">
                <a16:creationId xmlns:a16="http://schemas.microsoft.com/office/drawing/2014/main" id="{00376309-B6E8-B02C-B4A7-2346C9FB123F}"/>
              </a:ext>
            </a:extLst>
          </p:cNvPr>
          <p:cNvSpPr>
            <a:spLocks noGrp="1"/>
          </p:cNvSpPr>
          <p:nvPr>
            <p:ph type="dt" sz="half" idx="10"/>
          </p:nvPr>
        </p:nvSpPr>
        <p:spPr>
          <a:xfrm>
            <a:off x="589560" y="6492240"/>
            <a:ext cx="2991840" cy="365125"/>
          </a:xfrm>
        </p:spPr>
        <p:txBody>
          <a:bodyPr>
            <a:normAutofit/>
          </a:bodyPr>
          <a:lstStyle/>
          <a:p>
            <a:pPr>
              <a:spcAft>
                <a:spcPts val="600"/>
              </a:spcAft>
            </a:pPr>
            <a:fld id="{30A7DE84-4342-48BA-8C49-ADCBF5FD306E}" type="datetime1">
              <a:rPr lang="en-US" smtClean="0"/>
              <a:pPr>
                <a:spcAft>
                  <a:spcPts val="600"/>
                </a:spcAft>
              </a:pPr>
              <a:t>11/16/23</a:t>
            </a:fld>
            <a:endParaRPr lang="en-US"/>
          </a:p>
        </p:txBody>
      </p:sp>
      <p:sp>
        <p:nvSpPr>
          <p:cNvPr id="5" name="Footer Placeholder 4">
            <a:extLst>
              <a:ext uri="{FF2B5EF4-FFF2-40B4-BE49-F238E27FC236}">
                <a16:creationId xmlns:a16="http://schemas.microsoft.com/office/drawing/2014/main" id="{666179DD-96DB-73FF-4373-4273611D23EC}"/>
              </a:ext>
            </a:extLst>
          </p:cNvPr>
          <p:cNvSpPr>
            <a:spLocks noGrp="1"/>
          </p:cNvSpPr>
          <p:nvPr>
            <p:ph type="ftr" sz="quarter" idx="11"/>
          </p:nvPr>
        </p:nvSpPr>
        <p:spPr>
          <a:xfrm>
            <a:off x="5685810" y="6492240"/>
            <a:ext cx="3050866" cy="365125"/>
          </a:xfrm>
        </p:spPr>
        <p:txBody>
          <a:bodyPr>
            <a:normAutofit/>
          </a:bodyPr>
          <a:lstStyle/>
          <a:p>
            <a:pPr algn="l"/>
            <a:endParaRPr lang="en-US"/>
          </a:p>
        </p:txBody>
      </p:sp>
    </p:spTree>
    <p:extLst>
      <p:ext uri="{BB962C8B-B14F-4D97-AF65-F5344CB8AC3E}">
        <p14:creationId xmlns:p14="http://schemas.microsoft.com/office/powerpoint/2010/main" val="56441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a:extLst>
              <a:ext uri="{FF2B5EF4-FFF2-40B4-BE49-F238E27FC236}">
                <a16:creationId xmlns:a16="http://schemas.microsoft.com/office/drawing/2014/main" id="{0FD246A0-0E9E-68E5-DEE3-A34DE70523CF}"/>
              </a:ext>
            </a:extLst>
          </p:cNvPr>
          <p:cNvPicPr>
            <a:picLocks noGrp="1" noChangeAspect="1"/>
          </p:cNvPicPr>
          <p:nvPr>
            <p:ph idx="1"/>
          </p:nvPr>
        </p:nvPicPr>
        <p:blipFill>
          <a:blip r:embed="rId2"/>
          <a:stretch>
            <a:fillRect/>
          </a:stretch>
        </p:blipFill>
        <p:spPr>
          <a:xfrm>
            <a:off x="642938" y="688975"/>
            <a:ext cx="5414963" cy="4360863"/>
          </a:xfrm>
          <a:prstGeom prst="rect">
            <a:avLst/>
          </a:prstGeom>
        </p:spPr>
      </p:pic>
      <p:pic>
        <p:nvPicPr>
          <p:cNvPr id="9" name="Picture 8">
            <a:extLst>
              <a:ext uri="{FF2B5EF4-FFF2-40B4-BE49-F238E27FC236}">
                <a16:creationId xmlns:a16="http://schemas.microsoft.com/office/drawing/2014/main" id="{FC2EA64D-48BC-34BC-12F5-5DEA9A71EA0E}"/>
              </a:ext>
            </a:extLst>
          </p:cNvPr>
          <p:cNvPicPr>
            <a:picLocks noChangeAspect="1"/>
          </p:cNvPicPr>
          <p:nvPr/>
        </p:nvPicPr>
        <p:blipFill>
          <a:blip r:embed="rId3"/>
          <a:stretch>
            <a:fillRect/>
          </a:stretch>
        </p:blipFill>
        <p:spPr>
          <a:xfrm>
            <a:off x="6132513" y="688975"/>
            <a:ext cx="5414963" cy="4360863"/>
          </a:xfrm>
          <a:prstGeom prst="rect">
            <a:avLst/>
          </a:prstGeom>
        </p:spPr>
      </p:pic>
      <p:sp>
        <p:nvSpPr>
          <p:cNvPr id="2" name="Title 1">
            <a:extLst>
              <a:ext uri="{FF2B5EF4-FFF2-40B4-BE49-F238E27FC236}">
                <a16:creationId xmlns:a16="http://schemas.microsoft.com/office/drawing/2014/main" id="{3736B8A1-CD70-A9B8-CF00-4F4044D6088C}"/>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a:solidFill>
                  <a:schemeClr val="tx1"/>
                </a:solidFill>
                <a:latin typeface="+mj-lt"/>
                <a:ea typeface="+mj-ea"/>
                <a:cs typeface="+mj-cs"/>
              </a:rPr>
              <a:t>Graphical Analysis</a:t>
            </a:r>
          </a:p>
        </p:txBody>
      </p:sp>
      <p:sp>
        <p:nvSpPr>
          <p:cNvPr id="4" name="Date Placeholder 3">
            <a:extLst>
              <a:ext uri="{FF2B5EF4-FFF2-40B4-BE49-F238E27FC236}">
                <a16:creationId xmlns:a16="http://schemas.microsoft.com/office/drawing/2014/main" id="{00376309-B6E8-B02C-B4A7-2346C9FB123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pPr>
            <a:fld id="{30A7DE84-4342-48BA-8C49-ADCBF5FD306E}" type="datetime1">
              <a:rPr lang="en-US" smtClean="0"/>
              <a:pPr defTabSz="914400">
                <a:spcAft>
                  <a:spcPts val="600"/>
                </a:spcAft>
              </a:pPr>
              <a:t>11/16/23</a:t>
            </a:fld>
            <a:endParaRPr lang="en-US"/>
          </a:p>
        </p:txBody>
      </p:sp>
    </p:spTree>
    <p:extLst>
      <p:ext uri="{BB962C8B-B14F-4D97-AF65-F5344CB8AC3E}">
        <p14:creationId xmlns:p14="http://schemas.microsoft.com/office/powerpoint/2010/main" val="3144207546"/>
      </p:ext>
    </p:extLst>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1056</TotalTime>
  <Words>3353</Words>
  <Application>Microsoft Macintosh PowerPoint</Application>
  <PresentationFormat>Widescreen</PresentationFormat>
  <Paragraphs>163</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Menlo</vt:lpstr>
      <vt:lpstr>Söhne</vt:lpstr>
      <vt:lpstr>Times New Roman</vt:lpstr>
      <vt:lpstr>Verdana</vt:lpstr>
      <vt:lpstr>Default Design</vt:lpstr>
      <vt:lpstr>PowerPoint Presentation</vt:lpstr>
      <vt:lpstr>Problem Statement</vt:lpstr>
      <vt:lpstr>Data Collection</vt:lpstr>
      <vt:lpstr>Data Preparation</vt:lpstr>
      <vt:lpstr>Data before Processing </vt:lpstr>
      <vt:lpstr>Data After Structuring </vt:lpstr>
      <vt:lpstr>Data Processing and Analysis</vt:lpstr>
      <vt:lpstr>Graphical Analysis - Correlation</vt:lpstr>
      <vt:lpstr>Graphical Analysis</vt:lpstr>
      <vt:lpstr>Regression Analysis</vt:lpstr>
      <vt:lpstr>Regression Analysis</vt:lpstr>
      <vt:lpstr>Hypothesis Testing. </vt:lpstr>
      <vt:lpstr>Conclusion 1 </vt:lpstr>
      <vt:lpstr>Hypothesis Testing. </vt:lpstr>
      <vt:lpstr>Conclusion 2</vt:lpstr>
      <vt:lpstr>Hypothesis testing</vt:lpstr>
      <vt:lpstr>Hypothesis testing</vt:lpstr>
      <vt:lpstr>Hypothesis testing</vt:lpstr>
      <vt:lpstr>Conclusion 3 </vt:lpstr>
      <vt:lpstr>Final Conclusions</vt:lpstr>
      <vt:lpstr>Final Conclusions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c:creator>
  <cp:lastModifiedBy>Priyanka Vijaybaskar</cp:lastModifiedBy>
  <cp:revision>107</cp:revision>
  <dcterms:created xsi:type="dcterms:W3CDTF">2006-09-22T10:59:01Z</dcterms:created>
  <dcterms:modified xsi:type="dcterms:W3CDTF">2023-11-16T03:12:52Z</dcterms:modified>
</cp:coreProperties>
</file>