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9"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7538D6-2B84-4670-9D81-43141B3C9AB9}" v="36" dt="2024-01-11T10:46:46.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61" d="100"/>
          <a:sy n="161" d="100"/>
        </p:scale>
        <p:origin x="232"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1/11/2024</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16986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1/11/2024</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84872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1/11/2024</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26578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1/11/2024</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15418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1/11/2024</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01204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1/11/2024</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17918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1/11/2024</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12814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1/11/2024</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82731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1/11/2024</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2430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1/11/2024</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48135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1/11/2024</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4176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1/11/2024</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400148467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Freeform: Shape 95">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400" y="-35625"/>
            <a:ext cx="4902679" cy="46670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7F5D03CB-1EF4-4575-BA97-23EEE14EB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132" y="0"/>
            <a:ext cx="4902679" cy="46195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8" name="Freeform: Shape 97">
            <a:extLst>
              <a:ext uri="{FF2B5EF4-FFF2-40B4-BE49-F238E27FC236}">
                <a16:creationId xmlns:a16="http://schemas.microsoft.com/office/drawing/2014/main" id="{AB3A981E-AF55-4BBF-85FC-8E53CC80E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3850" y="1"/>
            <a:ext cx="3808150" cy="3428999"/>
          </a:xfrm>
          <a:custGeom>
            <a:avLst/>
            <a:gdLst>
              <a:gd name="connsiteX0" fmla="*/ 709972 w 4030116"/>
              <a:gd name="connsiteY0" fmla="*/ 0 h 3628865"/>
              <a:gd name="connsiteX1" fmla="*/ 3431306 w 4030116"/>
              <a:gd name="connsiteY1" fmla="*/ 0 h 3628865"/>
              <a:gd name="connsiteX2" fmla="*/ 3534802 w 4030116"/>
              <a:gd name="connsiteY2" fmla="*/ 94063 h 3628865"/>
              <a:gd name="connsiteX3" fmla="*/ 3978557 w 4030116"/>
              <a:gd name="connsiteY3" fmla="*/ 752240 h 3628865"/>
              <a:gd name="connsiteX4" fmla="*/ 4030116 w 4030116"/>
              <a:gd name="connsiteY4" fmla="*/ 893110 h 3628865"/>
              <a:gd name="connsiteX5" fmla="*/ 4030116 w 4030116"/>
              <a:gd name="connsiteY5" fmla="*/ 2223342 h 3628865"/>
              <a:gd name="connsiteX6" fmla="*/ 3978557 w 4030116"/>
              <a:gd name="connsiteY6" fmla="*/ 2364212 h 3628865"/>
              <a:gd name="connsiteX7" fmla="*/ 2070639 w 4030116"/>
              <a:gd name="connsiteY7" fmla="*/ 3628865 h 3628865"/>
              <a:gd name="connsiteX8" fmla="*/ 0 w 4030116"/>
              <a:gd name="connsiteY8" fmla="*/ 1558226 h 3628865"/>
              <a:gd name="connsiteX9" fmla="*/ 606476 w 4030116"/>
              <a:gd name="connsiteY9" fmla="*/ 94063 h 3628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0116" h="3628865">
                <a:moveTo>
                  <a:pt x="709972" y="0"/>
                </a:moveTo>
                <a:lnTo>
                  <a:pt x="3431306" y="0"/>
                </a:lnTo>
                <a:lnTo>
                  <a:pt x="3534802" y="94063"/>
                </a:lnTo>
                <a:cubicBezTo>
                  <a:pt x="3722158" y="281419"/>
                  <a:pt x="3873777" y="504512"/>
                  <a:pt x="3978557" y="752240"/>
                </a:cubicBezTo>
                <a:lnTo>
                  <a:pt x="4030116" y="893110"/>
                </a:lnTo>
                <a:lnTo>
                  <a:pt x="4030116" y="2223342"/>
                </a:lnTo>
                <a:lnTo>
                  <a:pt x="3978557" y="2364212"/>
                </a:lnTo>
                <a:cubicBezTo>
                  <a:pt x="3664217" y="3107396"/>
                  <a:pt x="2928325" y="3628865"/>
                  <a:pt x="2070639" y="3628865"/>
                </a:cubicBezTo>
                <a:cubicBezTo>
                  <a:pt x="927057" y="3628865"/>
                  <a:pt x="0" y="2701808"/>
                  <a:pt x="0" y="1558226"/>
                </a:cubicBezTo>
                <a:cubicBezTo>
                  <a:pt x="0" y="986435"/>
                  <a:pt x="231764" y="468775"/>
                  <a:pt x="606476" y="94063"/>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9" name="Freeform: Shape 98">
            <a:extLst>
              <a:ext uri="{FF2B5EF4-FFF2-40B4-BE49-F238E27FC236}">
                <a16:creationId xmlns:a16="http://schemas.microsoft.com/office/drawing/2014/main" id="{A0E21CE3-CE4A-4A81-86C9-019354341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2505" y="3131553"/>
            <a:ext cx="4447156" cy="3726448"/>
          </a:xfrm>
          <a:custGeom>
            <a:avLst/>
            <a:gdLst>
              <a:gd name="connsiteX0" fmla="*/ 2340464 w 4680928"/>
              <a:gd name="connsiteY0" fmla="*/ 0 h 3922335"/>
              <a:gd name="connsiteX1" fmla="*/ 4680928 w 4680928"/>
              <a:gd name="connsiteY1" fmla="*/ 2340464 h 3922335"/>
              <a:gd name="connsiteX2" fmla="*/ 4146480 w 4680928"/>
              <a:gd name="connsiteY2" fmla="*/ 3829217 h 3922335"/>
              <a:gd name="connsiteX3" fmla="*/ 4061848 w 4680928"/>
              <a:gd name="connsiteY3" fmla="*/ 3922335 h 3922335"/>
              <a:gd name="connsiteX4" fmla="*/ 619080 w 4680928"/>
              <a:gd name="connsiteY4" fmla="*/ 3922335 h 3922335"/>
              <a:gd name="connsiteX5" fmla="*/ 534448 w 4680928"/>
              <a:gd name="connsiteY5" fmla="*/ 3829217 h 3922335"/>
              <a:gd name="connsiteX6" fmla="*/ 0 w 4680928"/>
              <a:gd name="connsiteY6" fmla="*/ 2340464 h 3922335"/>
              <a:gd name="connsiteX7" fmla="*/ 2340464 w 4680928"/>
              <a:gd name="connsiteY7" fmla="*/ 0 h 39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0928" h="3922335">
                <a:moveTo>
                  <a:pt x="2340464" y="0"/>
                </a:moveTo>
                <a:cubicBezTo>
                  <a:pt x="3633067" y="0"/>
                  <a:pt x="4680928" y="1047861"/>
                  <a:pt x="4680928" y="2340464"/>
                </a:cubicBezTo>
                <a:cubicBezTo>
                  <a:pt x="4680928" y="2905978"/>
                  <a:pt x="4480361" y="3424647"/>
                  <a:pt x="4146480" y="3829217"/>
                </a:cubicBezTo>
                <a:lnTo>
                  <a:pt x="4061848" y="3922335"/>
                </a:lnTo>
                <a:lnTo>
                  <a:pt x="619080" y="3922335"/>
                </a:lnTo>
                <a:lnTo>
                  <a:pt x="534448" y="3829217"/>
                </a:lnTo>
                <a:cubicBezTo>
                  <a:pt x="200567" y="3424647"/>
                  <a:pt x="0" y="2905978"/>
                  <a:pt x="0" y="2340464"/>
                </a:cubicBezTo>
                <a:cubicBezTo>
                  <a:pt x="0" y="1047861"/>
                  <a:pt x="1047861" y="0"/>
                  <a:pt x="2340464" y="0"/>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Freeform: Shape 99">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9827" y="0"/>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CD7CE-2998-61DE-3ADD-99363BD84496}"/>
              </a:ext>
            </a:extLst>
          </p:cNvPr>
          <p:cNvSpPr>
            <a:spLocks noGrp="1"/>
          </p:cNvSpPr>
          <p:nvPr>
            <p:ph type="ctrTitle"/>
          </p:nvPr>
        </p:nvSpPr>
        <p:spPr>
          <a:xfrm>
            <a:off x="770183" y="215293"/>
            <a:ext cx="4024032" cy="1660526"/>
          </a:xfrm>
        </p:spPr>
        <p:txBody>
          <a:bodyPr>
            <a:normAutofit/>
          </a:bodyPr>
          <a:lstStyle/>
          <a:p>
            <a:r>
              <a:rPr lang="en-IN" sz="4700" dirty="0">
                <a:solidFill>
                  <a:schemeClr val="accent5">
                    <a:lumMod val="20000"/>
                    <a:lumOff val="80000"/>
                  </a:schemeClr>
                </a:solidFill>
              </a:rPr>
              <a:t>SQL PROJECT</a:t>
            </a:r>
          </a:p>
        </p:txBody>
      </p:sp>
      <p:sp>
        <p:nvSpPr>
          <p:cNvPr id="3" name="Subtitle 2">
            <a:extLst>
              <a:ext uri="{FF2B5EF4-FFF2-40B4-BE49-F238E27FC236}">
                <a16:creationId xmlns:a16="http://schemas.microsoft.com/office/drawing/2014/main" id="{9926D019-141D-24BC-E13F-332CBA78456C}"/>
              </a:ext>
            </a:extLst>
          </p:cNvPr>
          <p:cNvSpPr>
            <a:spLocks noGrp="1"/>
          </p:cNvSpPr>
          <p:nvPr>
            <p:ph type="subTitle" idx="1"/>
          </p:nvPr>
        </p:nvSpPr>
        <p:spPr>
          <a:xfrm>
            <a:off x="527199" y="2260899"/>
            <a:ext cx="4509999" cy="771802"/>
          </a:xfrm>
        </p:spPr>
        <p:txBody>
          <a:bodyPr>
            <a:normAutofit/>
          </a:bodyPr>
          <a:lstStyle/>
          <a:p>
            <a:r>
              <a:rPr lang="en-IN" dirty="0">
                <a:solidFill>
                  <a:schemeClr val="accent6">
                    <a:lumMod val="60000"/>
                    <a:lumOff val="40000"/>
                  </a:schemeClr>
                </a:solidFill>
              </a:rPr>
              <a:t>Music Store Analysis</a:t>
            </a:r>
          </a:p>
        </p:txBody>
      </p:sp>
      <p:sp>
        <p:nvSpPr>
          <p:cNvPr id="101"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5779" y="640535"/>
            <a:ext cx="663994" cy="66399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2" name="Graphic 212">
            <a:extLst>
              <a:ext uri="{FF2B5EF4-FFF2-40B4-BE49-F238E27FC236}">
                <a16:creationId xmlns:a16="http://schemas.microsoft.com/office/drawing/2014/main" id="{72950BC3-A7CF-4F1B-8A6E-14E3DDE55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5779" y="640535"/>
            <a:ext cx="663994" cy="66399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pic>
        <p:nvPicPr>
          <p:cNvPr id="4" name="Picture 3" descr="Neon 3D circle art">
            <a:extLst>
              <a:ext uri="{FF2B5EF4-FFF2-40B4-BE49-F238E27FC236}">
                <a16:creationId xmlns:a16="http://schemas.microsoft.com/office/drawing/2014/main" id="{716F6DDD-454D-A12C-5FC6-2A4351E80CC5}"/>
              </a:ext>
            </a:extLst>
          </p:cNvPr>
          <p:cNvPicPr>
            <a:picLocks noChangeAspect="1"/>
          </p:cNvPicPr>
          <p:nvPr/>
        </p:nvPicPr>
        <p:blipFill>
          <a:blip r:embed="rId2"/>
          <a:stretch>
            <a:fillRect/>
          </a:stretch>
        </p:blipFill>
        <p:spPr>
          <a:xfrm>
            <a:off x="8971756" y="570703"/>
            <a:ext cx="2592784" cy="1853840"/>
          </a:xfrm>
          <a:prstGeom prst="rect">
            <a:avLst/>
          </a:prstGeom>
        </p:spPr>
      </p:pic>
      <p:sp>
        <p:nvSpPr>
          <p:cNvPr id="103" name="Oval 102">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2534" y="4845569"/>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descr="Neon 3D circle art">
            <a:extLst>
              <a:ext uri="{FF2B5EF4-FFF2-40B4-BE49-F238E27FC236}">
                <a16:creationId xmlns:a16="http://schemas.microsoft.com/office/drawing/2014/main" id="{8B617FD4-4F81-9939-008C-8CFC3D7BFCB7}"/>
              </a:ext>
            </a:extLst>
          </p:cNvPr>
          <p:cNvPicPr>
            <a:picLocks noChangeAspect="1"/>
          </p:cNvPicPr>
          <p:nvPr/>
        </p:nvPicPr>
        <p:blipFill>
          <a:blip r:embed="rId3"/>
          <a:stretch>
            <a:fillRect/>
          </a:stretch>
        </p:blipFill>
        <p:spPr>
          <a:xfrm>
            <a:off x="6096000" y="4136328"/>
            <a:ext cx="2595020" cy="1855439"/>
          </a:xfrm>
          <a:prstGeom prst="rect">
            <a:avLst/>
          </a:prstGeom>
        </p:spPr>
      </p:pic>
      <p:grpSp>
        <p:nvGrpSpPr>
          <p:cNvPr id="10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49330" y="3703269"/>
            <a:ext cx="1054466" cy="469689"/>
            <a:chOff x="9841624" y="4115729"/>
            <a:chExt cx="602169" cy="268223"/>
          </a:xfrm>
          <a:solidFill>
            <a:schemeClr val="tx1"/>
          </a:solidFill>
        </p:grpSpPr>
        <p:sp>
          <p:nvSpPr>
            <p:cNvPr id="105" name="Freeform: Shape 10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110" name="Oval 109">
            <a:extLst>
              <a:ext uri="{FF2B5EF4-FFF2-40B4-BE49-F238E27FC236}">
                <a16:creationId xmlns:a16="http://schemas.microsoft.com/office/drawing/2014/main" id="{6BFD9967-9371-4F99-A8D2-502B11A386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2534" y="4845569"/>
            <a:ext cx="319941" cy="319941"/>
          </a:xfrm>
          <a:prstGeom prst="ellipse">
            <a:avLst/>
          </a:prstGeom>
          <a:solidFill>
            <a:schemeClr val="accent3">
              <a:alpha val="2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91148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1BBCB-4D5F-B46E-7693-3F6F57597B64}"/>
              </a:ext>
            </a:extLst>
          </p:cNvPr>
          <p:cNvSpPr>
            <a:spLocks noGrp="1"/>
          </p:cNvSpPr>
          <p:nvPr>
            <p:ph type="title"/>
          </p:nvPr>
        </p:nvSpPr>
        <p:spPr/>
        <p:txBody>
          <a:bodyPr>
            <a:normAutofit/>
          </a:bodyPr>
          <a:lstStyle/>
          <a:p>
            <a:r>
              <a:rPr lang="en-US" sz="2700" dirty="0"/>
              <a:t>8.Return all the track names that have a song length longer than the average song </a:t>
            </a:r>
            <a:r>
              <a:rPr lang="en-US" sz="2700" dirty="0" err="1"/>
              <a:t>length.Return</a:t>
            </a:r>
            <a:r>
              <a:rPr lang="en-US" sz="2700" dirty="0"/>
              <a:t> the name and milliseconds for each track .Order by the song length with the longest songs listed first?</a:t>
            </a:r>
            <a:endParaRPr lang="en-IN" dirty="0"/>
          </a:p>
        </p:txBody>
      </p:sp>
      <p:pic>
        <p:nvPicPr>
          <p:cNvPr id="4" name="Picture 3" descr="A computer screen shot of text&#10;&#10;Description automatically generated">
            <a:extLst>
              <a:ext uri="{FF2B5EF4-FFF2-40B4-BE49-F238E27FC236}">
                <a16:creationId xmlns:a16="http://schemas.microsoft.com/office/drawing/2014/main" id="{5A7E33B9-E1E7-1CAF-EBA2-3B76381C3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8817" y="1877162"/>
            <a:ext cx="4442845" cy="180609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3F70FF1F-F654-C4F1-C619-0C51CF9B01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866" y="3809533"/>
            <a:ext cx="3520745" cy="2809616"/>
          </a:xfrm>
          <a:prstGeom prst="rect">
            <a:avLst/>
          </a:prstGeom>
        </p:spPr>
      </p:pic>
    </p:spTree>
    <p:extLst>
      <p:ext uri="{BB962C8B-B14F-4D97-AF65-F5344CB8AC3E}">
        <p14:creationId xmlns:p14="http://schemas.microsoft.com/office/powerpoint/2010/main" val="1066616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30D40-E682-FEE9-9469-224E4A956B8B}"/>
              </a:ext>
            </a:extLst>
          </p:cNvPr>
          <p:cNvSpPr>
            <a:spLocks noGrp="1"/>
          </p:cNvSpPr>
          <p:nvPr>
            <p:ph type="title"/>
          </p:nvPr>
        </p:nvSpPr>
        <p:spPr/>
        <p:txBody>
          <a:bodyPr>
            <a:noAutofit/>
          </a:bodyPr>
          <a:lstStyle/>
          <a:p>
            <a:r>
              <a:rPr lang="en-US" sz="3200" dirty="0"/>
              <a:t>9.Find how much amount spent by each customer on Artists? Write a query to return customer name, artist name and total spent.</a:t>
            </a:r>
            <a:endParaRPr lang="en-IN" sz="3200" dirty="0"/>
          </a:p>
        </p:txBody>
      </p:sp>
      <p:pic>
        <p:nvPicPr>
          <p:cNvPr id="4" name="Picture 3" descr="A screenshot of a computer program&#10;&#10;Description automatically generated">
            <a:extLst>
              <a:ext uri="{FF2B5EF4-FFF2-40B4-BE49-F238E27FC236}">
                <a16:creationId xmlns:a16="http://schemas.microsoft.com/office/drawing/2014/main" id="{7C15122D-AE7B-20B3-B54D-169159BDB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08" y="1894114"/>
            <a:ext cx="4598375" cy="4158344"/>
          </a:xfrm>
          <a:prstGeom prst="rect">
            <a:avLst/>
          </a:prstGeom>
        </p:spPr>
      </p:pic>
      <p:pic>
        <p:nvPicPr>
          <p:cNvPr id="6" name="Picture 5" descr="A screenshot of a table&#10;&#10;Description automatically generated">
            <a:extLst>
              <a:ext uri="{FF2B5EF4-FFF2-40B4-BE49-F238E27FC236}">
                <a16:creationId xmlns:a16="http://schemas.microsoft.com/office/drawing/2014/main" id="{FAF9F425-FEC6-54C9-A813-4FFF513FA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7827" y="1316936"/>
            <a:ext cx="4511431" cy="5425910"/>
          </a:xfrm>
          <a:prstGeom prst="rect">
            <a:avLst/>
          </a:prstGeom>
        </p:spPr>
      </p:pic>
    </p:spTree>
    <p:extLst>
      <p:ext uri="{BB962C8B-B14F-4D97-AF65-F5344CB8AC3E}">
        <p14:creationId xmlns:p14="http://schemas.microsoft.com/office/powerpoint/2010/main" val="1833145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90C53-2935-5E6F-340E-6C40F8C5555E}"/>
              </a:ext>
            </a:extLst>
          </p:cNvPr>
          <p:cNvSpPr>
            <a:spLocks noGrp="1"/>
          </p:cNvSpPr>
          <p:nvPr>
            <p:ph type="title"/>
          </p:nvPr>
        </p:nvSpPr>
        <p:spPr/>
        <p:txBody>
          <a:bodyPr>
            <a:noAutofit/>
          </a:bodyPr>
          <a:lstStyle/>
          <a:p>
            <a:r>
              <a:rPr lang="en-US" sz="2000" dirty="0"/>
              <a:t>10.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a:t>
            </a:r>
            <a:endParaRPr lang="en-IN" sz="2000" dirty="0"/>
          </a:p>
        </p:txBody>
      </p:sp>
      <p:pic>
        <p:nvPicPr>
          <p:cNvPr id="4" name="Picture 3" descr="A computer screen shot of a code&#10;&#10;Description automatically generated">
            <a:extLst>
              <a:ext uri="{FF2B5EF4-FFF2-40B4-BE49-F238E27FC236}">
                <a16:creationId xmlns:a16="http://schemas.microsoft.com/office/drawing/2014/main" id="{FECEDF85-89FA-0805-335E-A146DAF8A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9184" y="1732909"/>
            <a:ext cx="5913632" cy="165472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CBEAD72-7D7D-0FC3-CF46-04AF8CA98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6061" y="3566256"/>
            <a:ext cx="2560542" cy="2972058"/>
          </a:xfrm>
          <a:prstGeom prst="rect">
            <a:avLst/>
          </a:prstGeom>
        </p:spPr>
      </p:pic>
    </p:spTree>
    <p:extLst>
      <p:ext uri="{BB962C8B-B14F-4D97-AF65-F5344CB8AC3E}">
        <p14:creationId xmlns:p14="http://schemas.microsoft.com/office/powerpoint/2010/main" val="1736783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78EE-C737-6AC9-7166-A9E8582A4BB0}"/>
              </a:ext>
            </a:extLst>
          </p:cNvPr>
          <p:cNvSpPr>
            <a:spLocks noGrp="1"/>
          </p:cNvSpPr>
          <p:nvPr>
            <p:ph type="title"/>
          </p:nvPr>
        </p:nvSpPr>
        <p:spPr/>
        <p:txBody>
          <a:bodyPr>
            <a:noAutofit/>
          </a:bodyPr>
          <a:lstStyle/>
          <a:p>
            <a:r>
              <a:rPr lang="en-US" sz="2400" dirty="0"/>
              <a:t>11. 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endParaRPr lang="en-IN" sz="2400" dirty="0"/>
          </a:p>
        </p:txBody>
      </p:sp>
      <p:pic>
        <p:nvPicPr>
          <p:cNvPr id="4" name="Picture 3" descr="A computer screen shot of text&#10;&#10;Description automatically generated">
            <a:extLst>
              <a:ext uri="{FF2B5EF4-FFF2-40B4-BE49-F238E27FC236}">
                <a16:creationId xmlns:a16="http://schemas.microsoft.com/office/drawing/2014/main" id="{4769445B-C68F-2E49-BFD4-F5D930A11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274" y="1761371"/>
            <a:ext cx="7112366" cy="1443383"/>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00B1E1FF-626D-4A23-6BAB-10DC1194A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6197" y="3275437"/>
            <a:ext cx="4959605" cy="3251637"/>
          </a:xfrm>
          <a:prstGeom prst="rect">
            <a:avLst/>
          </a:prstGeom>
        </p:spPr>
      </p:pic>
    </p:spTree>
    <p:extLst>
      <p:ext uri="{BB962C8B-B14F-4D97-AF65-F5344CB8AC3E}">
        <p14:creationId xmlns:p14="http://schemas.microsoft.com/office/powerpoint/2010/main" val="689058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5"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357" name="Freeform: Shape 356">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63" name="Oval 362">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64" name="Rectangle 363">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Microphone and piano">
            <a:extLst>
              <a:ext uri="{FF2B5EF4-FFF2-40B4-BE49-F238E27FC236}">
                <a16:creationId xmlns:a16="http://schemas.microsoft.com/office/drawing/2014/main" id="{1FF03E9F-242B-60A9-FD12-6F3CE036A906}"/>
              </a:ext>
            </a:extLst>
          </p:cNvPr>
          <p:cNvPicPr>
            <a:picLocks noChangeAspect="1"/>
          </p:cNvPicPr>
          <p:nvPr/>
        </p:nvPicPr>
        <p:blipFill rotWithShape="1">
          <a:blip r:embed="rId2"/>
          <a:srcRect t="7547" b="7547"/>
          <a:stretch/>
        </p:blipFill>
        <p:spPr>
          <a:xfrm>
            <a:off x="20" y="10"/>
            <a:ext cx="12191980" cy="6857990"/>
          </a:xfrm>
          <a:prstGeom prst="rect">
            <a:avLst/>
          </a:prstGeom>
        </p:spPr>
      </p:pic>
      <p:sp>
        <p:nvSpPr>
          <p:cNvPr id="365" name="Rectangle 364">
            <a:extLst>
              <a:ext uri="{FF2B5EF4-FFF2-40B4-BE49-F238E27FC236}">
                <a16:creationId xmlns:a16="http://schemas.microsoft.com/office/drawing/2014/main" id="{4E092522-F938-4947-B626-82848FF32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8045" y="0"/>
            <a:ext cx="7603955" cy="6858000"/>
          </a:xfrm>
          <a:prstGeom prst="rect">
            <a:avLst/>
          </a:prstGeom>
          <a:gradFill>
            <a:gsLst>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6" name="Graphic 190">
            <a:extLst>
              <a:ext uri="{FF2B5EF4-FFF2-40B4-BE49-F238E27FC236}">
                <a16:creationId xmlns:a16="http://schemas.microsoft.com/office/drawing/2014/main" id="{F3F5D407-83EF-4D7F-9DAF-4C3CEB778F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25182" y="827494"/>
            <a:ext cx="1291642" cy="429215"/>
            <a:chOff x="2504802" y="1755501"/>
            <a:chExt cx="1598829" cy="531293"/>
          </a:xfrm>
          <a:solidFill>
            <a:schemeClr val="tx1"/>
          </a:solidFill>
        </p:grpSpPr>
        <p:sp>
          <p:nvSpPr>
            <p:cNvPr id="348" name="Freeform: Shape 347">
              <a:extLst>
                <a:ext uri="{FF2B5EF4-FFF2-40B4-BE49-F238E27FC236}">
                  <a16:creationId xmlns:a16="http://schemas.microsoft.com/office/drawing/2014/main" id="{CC07906A-A83F-47F2-975A-C1756F445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0C38730D-4164-41D4-81C0-E9A070EA8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351" name="Group 350">
            <a:extLst>
              <a:ext uri="{FF2B5EF4-FFF2-40B4-BE49-F238E27FC236}">
                <a16:creationId xmlns:a16="http://schemas.microsoft.com/office/drawing/2014/main" id="{D2539C73-C848-4608-957A-D6C0169139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67" y="533549"/>
            <a:ext cx="5356040" cy="5343028"/>
            <a:chOff x="739960" y="1925092"/>
            <a:chExt cx="4376696" cy="4366063"/>
          </a:xfrm>
        </p:grpSpPr>
        <p:sp>
          <p:nvSpPr>
            <p:cNvPr id="352" name="Oval 351">
              <a:extLst>
                <a:ext uri="{FF2B5EF4-FFF2-40B4-BE49-F238E27FC236}">
                  <a16:creationId xmlns:a16="http://schemas.microsoft.com/office/drawing/2014/main" id="{253EEDFE-1D2D-4938-9DF2-97FB4F709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8562" y="2003061"/>
              <a:ext cx="4288094" cy="4288094"/>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a:extLst>
                <a:ext uri="{FF2B5EF4-FFF2-40B4-BE49-F238E27FC236}">
                  <a16:creationId xmlns:a16="http://schemas.microsoft.com/office/drawing/2014/main" id="{5EA4CF2D-570F-4529-ADDA-B37CF05B6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7929" y="2003061"/>
              <a:ext cx="4288094" cy="4288094"/>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4" name="Oval 353">
              <a:extLst>
                <a:ext uri="{FF2B5EF4-FFF2-40B4-BE49-F238E27FC236}">
                  <a16:creationId xmlns:a16="http://schemas.microsoft.com/office/drawing/2014/main" id="{CBE92B83-AFA7-40B1-9D3C-502840BAD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960" y="1925092"/>
              <a:ext cx="4288094" cy="428809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87828A1-6894-0EC8-6D75-A4E528206AFC}"/>
              </a:ext>
            </a:extLst>
          </p:cNvPr>
          <p:cNvSpPr>
            <a:spLocks noGrp="1"/>
          </p:cNvSpPr>
          <p:nvPr>
            <p:ph type="title"/>
          </p:nvPr>
        </p:nvSpPr>
        <p:spPr>
          <a:xfrm>
            <a:off x="7293344" y="1251284"/>
            <a:ext cx="3952428" cy="2822713"/>
          </a:xfrm>
        </p:spPr>
        <p:txBody>
          <a:bodyPr vert="horz" lIns="91440" tIns="45720" rIns="91440" bIns="45720" rtlCol="0" anchor="b">
            <a:normAutofit/>
          </a:bodyPr>
          <a:lstStyle/>
          <a:p>
            <a:pPr algn="ctr"/>
            <a:r>
              <a:rPr lang="en-US" sz="4800" b="1" cap="all" spc="1500">
                <a:ea typeface="Source Sans Pro SemiBold" panose="020B0603030403020204" pitchFamily="34" charset="0"/>
              </a:rPr>
              <a:t>THANK YOU</a:t>
            </a:r>
          </a:p>
        </p:txBody>
      </p:sp>
      <p:sp>
        <p:nvSpPr>
          <p:cNvPr id="356" name="Oval 355">
            <a:extLst>
              <a:ext uri="{FF2B5EF4-FFF2-40B4-BE49-F238E27FC236}">
                <a16:creationId xmlns:a16="http://schemas.microsoft.com/office/drawing/2014/main" id="{20046D4B-EE93-4EAF-9717-C56B1E68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032" y="5254879"/>
            <a:ext cx="474046" cy="474046"/>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8" name="Oval 357">
            <a:extLst>
              <a:ext uri="{FF2B5EF4-FFF2-40B4-BE49-F238E27FC236}">
                <a16:creationId xmlns:a16="http://schemas.microsoft.com/office/drawing/2014/main" id="{9A3B4D80-4945-4E47-8FA7-BA0541CB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032" y="5254879"/>
            <a:ext cx="474046" cy="474046"/>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3321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9C0D1-3452-597F-CF55-0AE01C45EE46}"/>
              </a:ext>
            </a:extLst>
          </p:cNvPr>
          <p:cNvSpPr>
            <a:spLocks noGrp="1"/>
          </p:cNvSpPr>
          <p:nvPr>
            <p:ph type="title"/>
          </p:nvPr>
        </p:nvSpPr>
        <p:spPr>
          <a:xfrm>
            <a:off x="3599609" y="0"/>
            <a:ext cx="4434444" cy="778865"/>
          </a:xfrm>
        </p:spPr>
        <p:txBody>
          <a:bodyPr/>
          <a:lstStyle/>
          <a:p>
            <a:r>
              <a:rPr lang="en-IN" dirty="0">
                <a:solidFill>
                  <a:schemeClr val="accent6">
                    <a:lumMod val="60000"/>
                    <a:lumOff val="40000"/>
                  </a:schemeClr>
                </a:solidFill>
              </a:rPr>
              <a:t>Database Schema</a:t>
            </a:r>
          </a:p>
        </p:txBody>
      </p:sp>
      <p:pic>
        <p:nvPicPr>
          <p:cNvPr id="4" name="Picture 3" descr="A screenshot of a computer&#10;&#10;Description automatically generated">
            <a:extLst>
              <a:ext uri="{FF2B5EF4-FFF2-40B4-BE49-F238E27FC236}">
                <a16:creationId xmlns:a16="http://schemas.microsoft.com/office/drawing/2014/main" id="{1351170A-BFE7-EBBC-DE07-6520B0E10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727" y="1045027"/>
            <a:ext cx="8900160" cy="5299167"/>
          </a:xfrm>
          <a:prstGeom prst="rect">
            <a:avLst/>
          </a:prstGeom>
        </p:spPr>
      </p:pic>
    </p:spTree>
    <p:extLst>
      <p:ext uri="{BB962C8B-B14F-4D97-AF65-F5344CB8AC3E}">
        <p14:creationId xmlns:p14="http://schemas.microsoft.com/office/powerpoint/2010/main" val="3582407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4" name="Freeform: Shape 13">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62" name="Oval 61">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63" name="Rectangle 6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3ED7BB-4757-7BA3-1B9B-633D7C3CDC8A}"/>
              </a:ext>
            </a:extLst>
          </p:cNvPr>
          <p:cNvSpPr>
            <a:spLocks noGrp="1"/>
          </p:cNvSpPr>
          <p:nvPr>
            <p:ph type="title"/>
          </p:nvPr>
        </p:nvSpPr>
        <p:spPr>
          <a:xfrm>
            <a:off x="1331088" y="565739"/>
            <a:ext cx="9745883" cy="1124949"/>
          </a:xfrm>
        </p:spPr>
        <p:txBody>
          <a:bodyPr vert="horz" lIns="91440" tIns="45720" rIns="91440" bIns="45720" rtlCol="0" anchor="ctr">
            <a:normAutofit/>
          </a:bodyPr>
          <a:lstStyle/>
          <a:p>
            <a:r>
              <a:rPr lang="en-US" sz="3700"/>
              <a:t>1.  Who is the senior most employee based on job title?</a:t>
            </a:r>
          </a:p>
        </p:txBody>
      </p:sp>
      <p:sp>
        <p:nvSpPr>
          <p:cNvPr id="64" name="Freeform: Shape 63">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6" name="Freeform: Shape 25">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5D1FF148-6725-4278-A9A8-A9A6A3F26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B247507B-4D21-4FF7-B49C-239309CF2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descr="A white background with black and blue text&#10;&#10;Description automatically generated">
            <a:extLst>
              <a:ext uri="{FF2B5EF4-FFF2-40B4-BE49-F238E27FC236}">
                <a16:creationId xmlns:a16="http://schemas.microsoft.com/office/drawing/2014/main" id="{A11B909B-BFD8-009A-9124-077162CF3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0332" y="1882790"/>
            <a:ext cx="5594565" cy="1766663"/>
          </a:xfrm>
          <a:prstGeom prst="rect">
            <a:avLst/>
          </a:prstGeom>
        </p:spPr>
      </p:pic>
      <p:pic>
        <p:nvPicPr>
          <p:cNvPr id="8" name="Picture 7">
            <a:extLst>
              <a:ext uri="{FF2B5EF4-FFF2-40B4-BE49-F238E27FC236}">
                <a16:creationId xmlns:a16="http://schemas.microsoft.com/office/drawing/2014/main" id="{02460982-E8A2-5A6B-E435-130CD29251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653291"/>
            <a:ext cx="10515600" cy="1466506"/>
          </a:xfrm>
          <a:prstGeom prst="rect">
            <a:avLst/>
          </a:prstGeom>
        </p:spPr>
      </p:pic>
    </p:spTree>
    <p:extLst>
      <p:ext uri="{BB962C8B-B14F-4D97-AF65-F5344CB8AC3E}">
        <p14:creationId xmlns:p14="http://schemas.microsoft.com/office/powerpoint/2010/main" val="2354263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F9B4-F016-55C8-FAA7-0261D48E36F9}"/>
              </a:ext>
            </a:extLst>
          </p:cNvPr>
          <p:cNvSpPr>
            <a:spLocks noGrp="1"/>
          </p:cNvSpPr>
          <p:nvPr>
            <p:ph type="title"/>
          </p:nvPr>
        </p:nvSpPr>
        <p:spPr/>
        <p:txBody>
          <a:bodyPr/>
          <a:lstStyle/>
          <a:p>
            <a:r>
              <a:rPr lang="en-IN" dirty="0"/>
              <a:t>2. Which countries have the most invoices?</a:t>
            </a:r>
          </a:p>
        </p:txBody>
      </p:sp>
      <p:pic>
        <p:nvPicPr>
          <p:cNvPr id="4" name="Picture 3" descr="A computer code with text&#10;&#10;Description automatically generated with medium confidence">
            <a:extLst>
              <a:ext uri="{FF2B5EF4-FFF2-40B4-BE49-F238E27FC236}">
                <a16:creationId xmlns:a16="http://schemas.microsoft.com/office/drawing/2014/main" id="{A1CEA33F-19D0-2476-4F9F-732D3D4C8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5394" y="1883560"/>
            <a:ext cx="3702240" cy="1244664"/>
          </a:xfrm>
          <a:prstGeom prst="rect">
            <a:avLst/>
          </a:prstGeom>
        </p:spPr>
      </p:pic>
      <p:pic>
        <p:nvPicPr>
          <p:cNvPr id="7" name="Picture 6" descr="A screenshot of a table&#10;&#10;Description automatically generated">
            <a:extLst>
              <a:ext uri="{FF2B5EF4-FFF2-40B4-BE49-F238E27FC236}">
                <a16:creationId xmlns:a16="http://schemas.microsoft.com/office/drawing/2014/main" id="{FDB93D33-6EB7-253F-A45B-130CED47B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6189" y="3390943"/>
            <a:ext cx="2228085" cy="2108520"/>
          </a:xfrm>
          <a:prstGeom prst="rect">
            <a:avLst/>
          </a:prstGeom>
        </p:spPr>
      </p:pic>
    </p:spTree>
    <p:extLst>
      <p:ext uri="{BB962C8B-B14F-4D97-AF65-F5344CB8AC3E}">
        <p14:creationId xmlns:p14="http://schemas.microsoft.com/office/powerpoint/2010/main" val="1858015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D0B0-D62B-535D-2883-49CD3C3F7B09}"/>
              </a:ext>
            </a:extLst>
          </p:cNvPr>
          <p:cNvSpPr>
            <a:spLocks noGrp="1"/>
          </p:cNvSpPr>
          <p:nvPr>
            <p:ph type="title"/>
          </p:nvPr>
        </p:nvSpPr>
        <p:spPr/>
        <p:txBody>
          <a:bodyPr/>
          <a:lstStyle/>
          <a:p>
            <a:r>
              <a:rPr lang="en-IN" dirty="0"/>
              <a:t>Q3. What are the top three values of total invoice?</a:t>
            </a:r>
          </a:p>
        </p:txBody>
      </p:sp>
      <p:pic>
        <p:nvPicPr>
          <p:cNvPr id="4" name="Picture 3" descr="A white background with black text&#10;&#10;Description automatically generated">
            <a:extLst>
              <a:ext uri="{FF2B5EF4-FFF2-40B4-BE49-F238E27FC236}">
                <a16:creationId xmlns:a16="http://schemas.microsoft.com/office/drawing/2014/main" id="{E4A45E30-59B1-76DE-4A72-F040F1EF8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851" y="2262667"/>
            <a:ext cx="2629404" cy="88983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48DFF299-FD71-053C-3C9E-DE7B92985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303" y="3641746"/>
            <a:ext cx="3126377" cy="953587"/>
          </a:xfrm>
          <a:prstGeom prst="rect">
            <a:avLst/>
          </a:prstGeom>
        </p:spPr>
      </p:pic>
    </p:spTree>
    <p:extLst>
      <p:ext uri="{BB962C8B-B14F-4D97-AF65-F5344CB8AC3E}">
        <p14:creationId xmlns:p14="http://schemas.microsoft.com/office/powerpoint/2010/main" val="2455587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56792-C178-7FEE-F710-FA1104A205F4}"/>
              </a:ext>
            </a:extLst>
          </p:cNvPr>
          <p:cNvSpPr>
            <a:spLocks noGrp="1"/>
          </p:cNvSpPr>
          <p:nvPr>
            <p:ph type="title"/>
          </p:nvPr>
        </p:nvSpPr>
        <p:spPr/>
        <p:txBody>
          <a:bodyPr>
            <a:noAutofit/>
          </a:bodyPr>
          <a:lstStyle/>
          <a:p>
            <a:r>
              <a:rPr lang="en-US" sz="2400" dirty="0"/>
              <a:t>4. which city has the best customers? we would like to throw a promotional music festival in the city we made the most money. Write a query that returns one city that has the highest sum of invoice totals. Return both the city name and sum of all invoice totals?</a:t>
            </a:r>
            <a:endParaRPr lang="en-IN" sz="2400" dirty="0"/>
          </a:p>
        </p:txBody>
      </p:sp>
      <p:pic>
        <p:nvPicPr>
          <p:cNvPr id="4" name="Picture 3" descr="A white background with black text&#10;&#10;Description automatically generated">
            <a:extLst>
              <a:ext uri="{FF2B5EF4-FFF2-40B4-BE49-F238E27FC236}">
                <a16:creationId xmlns:a16="http://schemas.microsoft.com/office/drawing/2014/main" id="{8BA925BB-6FFE-47D0-F23C-5A3ACDB4A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5519" y="2412948"/>
            <a:ext cx="3435527" cy="101605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075213F0-D467-2C1F-F496-4C07760C72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0514" y="3875020"/>
            <a:ext cx="4315097" cy="849379"/>
          </a:xfrm>
          <a:prstGeom prst="rect">
            <a:avLst/>
          </a:prstGeom>
        </p:spPr>
      </p:pic>
    </p:spTree>
    <p:extLst>
      <p:ext uri="{BB962C8B-B14F-4D97-AF65-F5344CB8AC3E}">
        <p14:creationId xmlns:p14="http://schemas.microsoft.com/office/powerpoint/2010/main" val="3378684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09A72-3299-0AED-D32D-47003F35C93E}"/>
              </a:ext>
            </a:extLst>
          </p:cNvPr>
          <p:cNvSpPr>
            <a:spLocks noGrp="1"/>
          </p:cNvSpPr>
          <p:nvPr>
            <p:ph type="title"/>
          </p:nvPr>
        </p:nvSpPr>
        <p:spPr/>
        <p:txBody>
          <a:bodyPr>
            <a:noAutofit/>
          </a:bodyPr>
          <a:lstStyle/>
          <a:p>
            <a:r>
              <a:rPr lang="en-US" sz="2800" dirty="0"/>
              <a:t>5.Who is the best customer? The customer who has spent the most money will be declared the best customer. Write a query that returns the person who has spent the most money?</a:t>
            </a:r>
            <a:endParaRPr lang="en-IN" sz="2800" dirty="0"/>
          </a:p>
        </p:txBody>
      </p:sp>
      <p:pic>
        <p:nvPicPr>
          <p:cNvPr id="4" name="Picture 3" descr="A computer screen shot of a computer code&#10;&#10;Description automatically generated">
            <a:extLst>
              <a:ext uri="{FF2B5EF4-FFF2-40B4-BE49-F238E27FC236}">
                <a16:creationId xmlns:a16="http://schemas.microsoft.com/office/drawing/2014/main" id="{2E6BAFAC-875C-EF10-267D-50C3A285B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595" y="1925723"/>
            <a:ext cx="5740695" cy="198765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A932D9C3-C4CF-69BF-32B9-5873DA9A87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854" y="4236700"/>
            <a:ext cx="3492679" cy="762039"/>
          </a:xfrm>
          <a:prstGeom prst="rect">
            <a:avLst/>
          </a:prstGeom>
        </p:spPr>
      </p:pic>
    </p:spTree>
    <p:extLst>
      <p:ext uri="{BB962C8B-B14F-4D97-AF65-F5344CB8AC3E}">
        <p14:creationId xmlns:p14="http://schemas.microsoft.com/office/powerpoint/2010/main" val="258198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5012-8FA7-FAE6-4D8D-E78B470351DA}"/>
              </a:ext>
            </a:extLst>
          </p:cNvPr>
          <p:cNvSpPr>
            <a:spLocks noGrp="1"/>
          </p:cNvSpPr>
          <p:nvPr>
            <p:ph type="title"/>
          </p:nvPr>
        </p:nvSpPr>
        <p:spPr/>
        <p:txBody>
          <a:bodyPr>
            <a:normAutofit fontScale="90000"/>
          </a:bodyPr>
          <a:lstStyle/>
          <a:p>
            <a:r>
              <a:rPr lang="en-US" sz="3100" dirty="0"/>
              <a:t>6. Write query to return the e-mail, first name, last name, genre of all rock music listeners. Return your list ordered alphabetically by e-mail starting with A</a:t>
            </a:r>
            <a:r>
              <a:rPr lang="en-US" dirty="0"/>
              <a:t>.</a:t>
            </a:r>
            <a:endParaRPr lang="en-IN" dirty="0"/>
          </a:p>
        </p:txBody>
      </p:sp>
      <p:pic>
        <p:nvPicPr>
          <p:cNvPr id="4" name="Picture 3" descr="A computer screen shot of a code&#10;&#10;Description automatically generated">
            <a:extLst>
              <a:ext uri="{FF2B5EF4-FFF2-40B4-BE49-F238E27FC236}">
                <a16:creationId xmlns:a16="http://schemas.microsoft.com/office/drawing/2014/main" id="{7E14E6C4-21CC-7D02-9AFB-7AF770CA8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547" y="1726906"/>
            <a:ext cx="6530906" cy="183054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54093210-6E57-9F65-E381-D7F7D18B6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324" y="3666307"/>
            <a:ext cx="4511431" cy="3047481"/>
          </a:xfrm>
          <a:prstGeom prst="rect">
            <a:avLst/>
          </a:prstGeom>
        </p:spPr>
      </p:pic>
    </p:spTree>
    <p:extLst>
      <p:ext uri="{BB962C8B-B14F-4D97-AF65-F5344CB8AC3E}">
        <p14:creationId xmlns:p14="http://schemas.microsoft.com/office/powerpoint/2010/main" val="196475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17C620-9FF1-CEC8-27C2-D3EFB64AB9C3}"/>
              </a:ext>
            </a:extLst>
          </p:cNvPr>
          <p:cNvSpPr txBox="1">
            <a:spLocks noGrp="1"/>
          </p:cNvSpPr>
          <p:nvPr>
            <p:ph type="title"/>
          </p:nvPr>
        </p:nvSpPr>
        <p:spPr>
          <a:xfrm>
            <a:off x="838200" y="400043"/>
            <a:ext cx="10515600" cy="1255728"/>
          </a:xfrm>
          <a:prstGeom prst="rect">
            <a:avLst/>
          </a:prstGeom>
          <a:noFill/>
        </p:spPr>
        <p:txBody>
          <a:bodyPr wrap="square">
            <a:spAutoFit/>
          </a:bodyPr>
          <a:lstStyle/>
          <a:p>
            <a:r>
              <a:rPr lang="en-IN" sz="2800" dirty="0"/>
              <a:t>7.Let's invite the artists who have written the most rock musician our Dataset. Write a query that returns the Artist name and total track count of the top 10 rock bands?</a:t>
            </a:r>
            <a:endParaRPr lang="en-IN" dirty="0"/>
          </a:p>
        </p:txBody>
      </p:sp>
      <p:pic>
        <p:nvPicPr>
          <p:cNvPr id="3" name="Picture 2" descr="A computer screen shot of a program&#10;&#10;Description automatically generated">
            <a:extLst>
              <a:ext uri="{FF2B5EF4-FFF2-40B4-BE49-F238E27FC236}">
                <a16:creationId xmlns:a16="http://schemas.microsoft.com/office/drawing/2014/main" id="{F681B563-1DEE-BD73-B036-13C4A7BA8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127" y="1740527"/>
            <a:ext cx="5723116" cy="227095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CC38BCF-A4B4-25CD-839F-75C9937C5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3530" y="4098417"/>
            <a:ext cx="2606266" cy="2446232"/>
          </a:xfrm>
          <a:prstGeom prst="rect">
            <a:avLst/>
          </a:prstGeom>
        </p:spPr>
      </p:pic>
    </p:spTree>
    <p:extLst>
      <p:ext uri="{BB962C8B-B14F-4D97-AF65-F5344CB8AC3E}">
        <p14:creationId xmlns:p14="http://schemas.microsoft.com/office/powerpoint/2010/main" val="3650416287"/>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048CEA1091084ABE6AC16C87E7C927" ma:contentTypeVersion="12" ma:contentTypeDescription="Create a new document." ma:contentTypeScope="" ma:versionID="34121b47b96aacb548c00cd45ff37694">
  <xsd:schema xmlns:xsd="http://www.w3.org/2001/XMLSchema" xmlns:xs="http://www.w3.org/2001/XMLSchema" xmlns:p="http://schemas.microsoft.com/office/2006/metadata/properties" xmlns:ns3="705355c7-85d6-4ccf-8fe0-7056bd14a25c" xmlns:ns4="ce832a0c-948a-4b3a-9bbb-e8acb1987246" targetNamespace="http://schemas.microsoft.com/office/2006/metadata/properties" ma:root="true" ma:fieldsID="358874068333308df4ca0b0019e918a7" ns3:_="" ns4:_="">
    <xsd:import namespace="705355c7-85d6-4ccf-8fe0-7056bd14a25c"/>
    <xsd:import namespace="ce832a0c-948a-4b3a-9bbb-e8acb198724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DateTaken"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5355c7-85d6-4ccf-8fe0-7056bd14a2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832a0c-948a-4b3a-9bbb-e8acb198724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705355c7-85d6-4ccf-8fe0-7056bd14a25c" xsi:nil="true"/>
  </documentManagement>
</p:properties>
</file>

<file path=customXml/itemProps1.xml><?xml version="1.0" encoding="utf-8"?>
<ds:datastoreItem xmlns:ds="http://schemas.openxmlformats.org/officeDocument/2006/customXml" ds:itemID="{1D72FA13-B992-4E9F-94E3-147EC3F3A7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5355c7-85d6-4ccf-8fe0-7056bd14a25c"/>
    <ds:schemaRef ds:uri="ce832a0c-948a-4b3a-9bbb-e8acb19872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9888C2-BC2C-411C-8F36-3F5F602090A2}">
  <ds:schemaRefs>
    <ds:schemaRef ds:uri="http://schemas.microsoft.com/sharepoint/v3/contenttype/forms"/>
  </ds:schemaRefs>
</ds:datastoreItem>
</file>

<file path=customXml/itemProps3.xml><?xml version="1.0" encoding="utf-8"?>
<ds:datastoreItem xmlns:ds="http://schemas.openxmlformats.org/officeDocument/2006/customXml" ds:itemID="{634C19E6-44FA-4200-81C0-02566EFB41CD}">
  <ds:schemaRefs>
    <ds:schemaRef ds:uri="http://purl.org/dc/elements/1.1/"/>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ce832a0c-948a-4b3a-9bbb-e8acb1987246"/>
    <ds:schemaRef ds:uri="705355c7-85d6-4ccf-8fe0-7056bd14a25c"/>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224</TotalTime>
  <Words>385</Words>
  <Application>Microsoft Office PowerPoint</Application>
  <PresentationFormat>Widescreen</PresentationFormat>
  <Paragraphs>15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Source Sans Pro</vt:lpstr>
      <vt:lpstr>Source Sans Pro SemiBold</vt:lpstr>
      <vt:lpstr>FunkyShapesDarkVTI</vt:lpstr>
      <vt:lpstr>SQL PROJECT</vt:lpstr>
      <vt:lpstr>Database Schema</vt:lpstr>
      <vt:lpstr>1.  Who is the senior most employee based on job title?</vt:lpstr>
      <vt:lpstr>2. Which countries have the most invoices?</vt:lpstr>
      <vt:lpstr>Q3. What are the top three values of total invoice?</vt:lpstr>
      <vt:lpstr>4. which city has the best customers? we would like to throw a promotional music festival in the city we made the most money. Write a query that returns one city that has the highest sum of invoice totals. Return both the city name and sum of all invoice totals?</vt:lpstr>
      <vt:lpstr>5.Who is the best customer? The customer who has spent the most money will be declared the best customer. Write a query that returns the person who has spent the most money?</vt:lpstr>
      <vt:lpstr>6. Write query to return the e-mail, first name, last name, genre of all rock music listeners. Return your list ordered alphabetically by e-mail starting with A.</vt:lpstr>
      <vt:lpstr>7.Let's invite the artists who have written the most rock musician our Dataset. Write a query that returns the Artist name and total track count of the top 10 rock bands?</vt:lpstr>
      <vt:lpstr>8.Return all the track names that have a song length longer than the average song length.Return the name and milliseconds for each track .Order by the song length with the longest songs listed first?</vt:lpstr>
      <vt:lpstr>9.Find how much amount spent by each customer on Artists? Write a query to return customer name, artist name and total spent.</vt:lpstr>
      <vt:lpstr>10.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vt:lpstr>
      <vt:lpstr>11. Write a query that determines the customer that has spent the most on music for each country. Write a query that returns the country along with the top customer and how much they spent. for countries where the top amount spent is shared, provide all customers who spent this amount.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PROJECT</dc:title>
  <dc:creator>Achyut Sharma</dc:creator>
  <cp:lastModifiedBy>Achyut Sharma</cp:lastModifiedBy>
  <cp:revision>2</cp:revision>
  <dcterms:created xsi:type="dcterms:W3CDTF">2024-01-08T09:35:35Z</dcterms:created>
  <dcterms:modified xsi:type="dcterms:W3CDTF">2024-01-11T11:01:10Z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0x01010083048CEA1091084ABE6AC16C87E7C927</vt:lpwstr>
  </property>
</Properties>
</file>