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3" r:id="rId4"/>
    <p:sldId id="260" r:id="rId5"/>
    <p:sldId id="265" r:id="rId6"/>
    <p:sldId id="266" r:id="rId7"/>
    <p:sldId id="267" r:id="rId8"/>
    <p:sldId id="268" r:id="rId9"/>
    <p:sldId id="269" r:id="rId10"/>
    <p:sldId id="27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C22F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474" y="4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spPr>
            <a:scene3d>
              <a:camera prst="orthographicFront"/>
              <a:lightRig rig="brightRoom" dir="t"/>
            </a:scene3d>
            <a:sp3d prstMaterial="flat">
              <a:bevelT w="25400" h="101600" prst="angle"/>
              <a:contourClr>
                <a:srgbClr val="000000"/>
              </a:contourClr>
            </a:sp3d>
          </c:spPr>
          <c:explosion val="1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058-451E-85BB-54216B70260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058-451E-85BB-54216B702602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058-451E-85BB-54216B702602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058-451E-85BB-54216B702602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E058-451E-85BB-54216B702602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E058-451E-85BB-54216B702602}"/>
              </c:ext>
            </c:extLst>
          </c:dPt>
          <c:dLbls>
            <c:dLbl>
              <c:idx val="0"/>
              <c:layout>
                <c:manualLayout>
                  <c:x val="-0.15985728424628243"/>
                  <c:y val="-0.20022666067710887"/>
                </c:manualLayout>
              </c:layout>
              <c:tx>
                <c:rich>
                  <a:bodyPr/>
                  <a:lstStyle/>
                  <a:p>
                    <a:fld id="{11B1778B-E13E-4838-B11A-B5410DC26422}" type="PERCENTAGE">
                      <a:rPr lang="en-US" sz="160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CA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E058-451E-85BB-54216B702602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13504924355174772"/>
                  <c:y val="3.439911417322835E-2"/>
                </c:manualLayout>
              </c:layout>
              <c:tx>
                <c:rich>
                  <a:bodyPr/>
                  <a:lstStyle/>
                  <a:p>
                    <a:fld id="{F15ED3BF-A059-4894-B1B2-C1A6BFD05FA4}" type="PERCENTAGE">
                      <a:rPr lang="en-US" sz="160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CA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E058-451E-85BB-54216B702602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>
                <c:manualLayout>
                  <c:x val="8.4192030889163078E-2"/>
                  <c:y val="0.18099653168118832"/>
                </c:manualLayout>
              </c:layout>
              <c:tx>
                <c:rich>
                  <a:bodyPr/>
                  <a:lstStyle/>
                  <a:p>
                    <a:fld id="{4D4441F9-C481-4B0C-9D63-3CB74B1715CD}" type="PERCENTAGE">
                      <a:rPr lang="en-US" sz="160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CA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E058-451E-85BB-54216B702602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E058-451E-85BB-54216B702602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E058-451E-85BB-54216B702602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E058-451E-85BB-54216B702602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C++</c:v>
                </c:pt>
                <c:pt idx="1">
                  <c:v>TeX</c:v>
                </c:pt>
                <c:pt idx="2">
                  <c:v>C</c:v>
                </c:pt>
                <c:pt idx="3">
                  <c:v>Python</c:v>
                </c:pt>
                <c:pt idx="4">
                  <c:v>Makefile</c:v>
                </c:pt>
                <c:pt idx="5">
                  <c:v>Shell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70.61</c:v>
                </c:pt>
                <c:pt idx="1">
                  <c:v>15.08</c:v>
                </c:pt>
                <c:pt idx="2">
                  <c:v>13.45</c:v>
                </c:pt>
                <c:pt idx="3">
                  <c:v>0.68</c:v>
                </c:pt>
                <c:pt idx="4">
                  <c:v>0.16</c:v>
                </c:pt>
                <c:pt idx="5">
                  <c:v>0.02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E058-451E-85BB-54216B70260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E700C-F5C1-45DA-8BB8-34A79AF25122}" type="datetimeFigureOut">
              <a:rPr lang="en-CA" smtClean="0"/>
              <a:t>2016-11-27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FAA45-EEE6-4DAF-96E7-521DE459DE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6001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FAA45-EEE6-4DAF-96E7-521DE459DE0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0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FAA45-EEE6-4DAF-96E7-521DE459DE0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310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551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41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787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718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963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60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8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916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956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85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108D-6E81-4C43-975C-CB4582A4A1D2}" type="datetimeFigureOut">
              <a:rPr lang="en-CA" smtClean="0"/>
              <a:t>2016-11-27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455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1108D-6E81-4C43-975C-CB4582A4A1D2}" type="datetimeFigureOut">
              <a:rPr lang="en-CA" smtClean="0"/>
              <a:t>2016-11-27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341DE-26E1-42FF-A51C-5DEF59BB5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289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71450" y="133350"/>
                <a:ext cx="5486400" cy="1523999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5400" i="0" dirty="0" smtClean="0">
                          <a:solidFill>
                            <a:srgbClr val="28C22F"/>
                          </a:solidFill>
                          <a:latin typeface="Cambria Math"/>
                        </a:rPr>
                        <m:t>Rogue</m:t>
                      </m:r>
                      <m:r>
                        <a:rPr lang="en-US" sz="5400" i="0" dirty="0" smtClean="0">
                          <a:solidFill>
                            <a:srgbClr val="28C22F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5400" i="0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Reborn</m:t>
                      </m:r>
                    </m:oMath>
                  </m:oMathPara>
                </a14:m>
                <a:endParaRPr lang="en-CA" sz="5400" dirty="0">
                  <a:solidFill>
                    <a:srgbClr val="28C22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71450" y="133350"/>
                <a:ext cx="5486400" cy="152399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810000" y="3790950"/>
                <a:ext cx="5791200" cy="98200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600" dirty="0">
                    <a:solidFill>
                      <a:schemeClr val="bg1">
                        <a:lumMod val="95000"/>
                      </a:schemeClr>
                    </a:solidFill>
                    <a:latin typeface="Calibri Light" panose="020F030202020403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Team </a:t>
                </a:r>
                <a:r>
                  <a:rPr lang="en-US" sz="2600" dirty="0">
                    <a:solidFill>
                      <a:srgbClr val="28C22F"/>
                    </a:solidFill>
                    <a:latin typeface="Calibri Light" panose="020F030202020403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Rogue++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000" b="0" i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Ian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Prins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                  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Or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Almog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               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Mikhail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Andrenkov</m:t>
                            </m:r>
                            <m:r>
                              <m:rPr>
                                <m:nor/>
                              </m:rPr>
                              <a:rPr lang="en-CA" sz="2000" dirty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libri Light" panose="020F0302020204030204" pitchFamily="34" charset="0"/>
                                <a:cs typeface="Calibri Light" panose="020F0302020204030204" pitchFamily="34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CA" sz="2400" dirty="0">
                  <a:solidFill>
                    <a:schemeClr val="bg1">
                      <a:lumMod val="95000"/>
                    </a:schemeClr>
                  </a:solidFill>
                  <a:latin typeface="Calibri Light" panose="020F0302020204030204" pitchFamily="34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810000" y="3790950"/>
                <a:ext cx="5791200" cy="98200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/>
          </a:p>
        </p:txBody>
      </p:sp>
      <p:sp>
        <p:nvSpPr>
          <p:cNvPr id="17" name="Rectangle 16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18" name="Rectangle 17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401955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Lab 03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| </a:t>
            </a:r>
            <a:r>
              <a:rPr lang="en-US" sz="2000" dirty="0">
                <a:solidFill>
                  <a:srgbClr val="28C22F"/>
                </a:solidFill>
                <a:latin typeface="Calibri Light" panose="020F030202020403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Group #6 </a:t>
            </a:r>
            <a:endParaRPr lang="en-CA" sz="2000" dirty="0">
              <a:solidFill>
                <a:srgbClr val="28C22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999" y="1411462"/>
            <a:ext cx="2320576" cy="2320576"/>
          </a:xfrm>
          <a:prstGeom prst="rect">
            <a:avLst/>
          </a:prstGeom>
          <a:noFill/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81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Questions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48087" y="595342"/>
            <a:ext cx="12954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lang="en-CA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35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Motivation</a:t>
            </a:r>
          </a:p>
        </p:txBody>
      </p:sp>
      <p:pic>
        <p:nvPicPr>
          <p:cNvPr id="2" name="OG_Rogu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547321" y="1482615"/>
            <a:ext cx="4071938" cy="2996384"/>
          </a:xfrm>
          <a:prstGeom prst="rect">
            <a:avLst/>
          </a:prstGeom>
          <a:effectLst>
            <a:outerShdw blurRad="152400" dir="96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771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Purpose and Scope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3018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28C22F"/>
                </a:solidFill>
              </a:rPr>
              <a:t>Purpose</a:t>
            </a:r>
            <a:endParaRPr lang="en-US" dirty="0">
              <a:solidFill>
                <a:srgbClr val="28C22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2550" y="1214540"/>
            <a:ext cx="660665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Develop an enhanced version of the original Rogue (1980)</a:t>
            </a: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rgbClr val="00B0F0"/>
                </a:solidFill>
              </a:rPr>
              <a:t>Client:</a:t>
            </a:r>
            <a:r>
              <a:rPr lang="en-US" dirty="0">
                <a:solidFill>
                  <a:schemeClr val="bg1"/>
                </a:solidFill>
              </a:rPr>
              <a:t> UI, Gameplay, and Performance</a:t>
            </a:r>
          </a:p>
          <a:p>
            <a:pPr marL="742950" lvl="1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rgbClr val="00B0F0"/>
                </a:solidFill>
              </a:rPr>
              <a:t>Development: </a:t>
            </a:r>
            <a:r>
              <a:rPr lang="en-US" dirty="0">
                <a:solidFill>
                  <a:schemeClr val="bg1"/>
                </a:solidFill>
              </a:rPr>
              <a:t>Design, Documentation, and Testing</a:t>
            </a:r>
          </a:p>
          <a:p>
            <a:pPr lvl="1">
              <a:lnSpc>
                <a:spcPct val="150000"/>
              </a:lnSpc>
              <a:buClr>
                <a:schemeClr val="bg1"/>
              </a:buClr>
              <a:buSzPct val="80000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Implement virtually all functionality present in the original version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Faithful improvements over non-functional qualities such as learnability and aesthetics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288821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28C22F"/>
                </a:solidFill>
              </a:rPr>
              <a:t>Scope</a:t>
            </a:r>
            <a:endParaRPr lang="en-CA" dirty="0">
              <a:solidFill>
                <a:srgbClr val="28C2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42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Development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13018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Strategy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rgbClr val="00B0F0"/>
                </a:solidFill>
              </a:rPr>
              <a:t>Communication: </a:t>
            </a:r>
            <a:r>
              <a:rPr lang="en-US" dirty="0">
                <a:solidFill>
                  <a:schemeClr val="bg1"/>
                </a:solidFill>
              </a:rPr>
              <a:t>Weekly group meetings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rgbClr val="00B0F0"/>
                </a:solidFill>
              </a:rPr>
              <a:t>Requirements: </a:t>
            </a:r>
            <a:r>
              <a:rPr lang="en-US" dirty="0">
                <a:solidFill>
                  <a:schemeClr val="bg1"/>
                </a:solidFill>
              </a:rPr>
              <a:t>Avoid unnecessary constraints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rgbClr val="00B0F0"/>
                </a:solidFill>
              </a:rPr>
              <a:t>Authenticity: </a:t>
            </a:r>
            <a:r>
              <a:rPr lang="en-US" dirty="0">
                <a:solidFill>
                  <a:schemeClr val="bg1"/>
                </a:solidFill>
              </a:rPr>
              <a:t>Reference the original source code when possible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50" y="3226311"/>
            <a:ext cx="3810000" cy="1364896"/>
          </a:xfrm>
          <a:prstGeom prst="rect">
            <a:avLst/>
          </a:prstGeom>
          <a:effectLst>
            <a:glow rad="50800">
              <a:schemeClr val="accent2">
                <a:satMod val="175000"/>
                <a:alpha val="30000"/>
              </a:schemeClr>
            </a:glow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97" y="2637045"/>
            <a:ext cx="3482880" cy="1954162"/>
          </a:xfrm>
          <a:prstGeom prst="rect">
            <a:avLst/>
          </a:prstGeom>
          <a:effectLst>
            <a:glow rad="50800">
              <a:srgbClr val="00B050">
                <a:alpha val="3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47289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Coding Technologies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13018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C++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Efficient, object-oriented, and industry standard (</a:t>
            </a:r>
            <a:r>
              <a:rPr lang="en-US" dirty="0">
                <a:solidFill>
                  <a:srgbClr val="00B0F0"/>
                </a:solidFill>
              </a:rPr>
              <a:t>8000+</a:t>
            </a:r>
            <a:r>
              <a:rPr lang="en-US" dirty="0">
                <a:solidFill>
                  <a:schemeClr val="bg1"/>
                </a:solidFill>
              </a:rPr>
              <a:t> lines)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Graphics library for emulating a roguelike experience</a:t>
            </a:r>
          </a:p>
          <a:p>
            <a:pPr lvl="1">
              <a:lnSpc>
                <a:spcPct val="150000"/>
              </a:lnSpc>
              <a:buClr>
                <a:schemeClr val="bg1"/>
              </a:buClr>
              <a:buSzPct val="80000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CI (Continuous Integration)</a:t>
            </a:r>
          </a:p>
          <a:p>
            <a:pPr>
              <a:buClr>
                <a:schemeClr val="bg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     GDB (GNU Debugger)</a:t>
            </a:r>
          </a:p>
          <a:p>
            <a:pPr>
              <a:buClr>
                <a:schemeClr val="bg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     Make</a:t>
            </a:r>
          </a:p>
          <a:p>
            <a:pPr>
              <a:buClr>
                <a:schemeClr val="bg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 err="1">
                <a:solidFill>
                  <a:schemeClr val="bg1"/>
                </a:solidFill>
              </a:rPr>
              <a:t>Valgrind</a:t>
            </a:r>
            <a:r>
              <a:rPr lang="en-US" dirty="0">
                <a:solidFill>
                  <a:schemeClr val="bg1"/>
                </a:solidFill>
              </a:rPr>
              <a:t> (Memory Profiler)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04171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28C22F"/>
                </a:solidFill>
              </a:rPr>
              <a:t>Libtcod</a:t>
            </a:r>
            <a:endParaRPr lang="en-US" dirty="0">
              <a:solidFill>
                <a:srgbClr val="28C22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273541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Other</a:t>
            </a: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814755122"/>
              </p:ext>
            </p:extLst>
          </p:nvPr>
        </p:nvGraphicFramePr>
        <p:xfrm>
          <a:off x="4672918" y="2571749"/>
          <a:ext cx="4092050" cy="2192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0759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Demonstration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1" y="1428750"/>
            <a:ext cx="5715000" cy="2982516"/>
          </a:xfrm>
          <a:prstGeom prst="rect">
            <a:avLst/>
          </a:prstGeom>
          <a:effectLst>
            <a:outerShdw blurRad="152400" dir="96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742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R</a:t>
            </a:r>
            <a:r>
              <a:rPr lang="en-CA" sz="3200" baseline="30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Touch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13018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Robustness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Enabled CI to ensure dysfunctional code changes are flagged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Ensured compilation did not generate warnings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Used profiler tools to analyze memory leak performance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" b="33748"/>
          <a:stretch/>
        </p:blipFill>
        <p:spPr>
          <a:xfrm>
            <a:off x="1219199" y="2710593"/>
            <a:ext cx="6848475" cy="123275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70"/>
          <a:stretch/>
        </p:blipFill>
        <p:spPr>
          <a:xfrm>
            <a:off x="1090611" y="3998961"/>
            <a:ext cx="6991350" cy="58295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" r="98105" b="33748"/>
          <a:stretch/>
        </p:blipFill>
        <p:spPr>
          <a:xfrm>
            <a:off x="1039089" y="2694964"/>
            <a:ext cx="142010" cy="123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4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#############################################################################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R</a:t>
            </a:r>
            <a:r>
              <a:rPr lang="en-CA" sz="3200" baseline="30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CA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Touch Cont’d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Designed header files to hide implementation secrets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Generated comprehensive documentation for all modules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Used GitLab issue tracking to document bugs and known issues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2900" y="1301842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Maintainability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7518" y="4267780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Amulet</a:t>
            </a:r>
            <a:endParaRPr lang="en-CA" sz="1200" dirty="0"/>
          </a:p>
        </p:txBody>
      </p:sp>
      <p:cxnSp>
        <p:nvCxnSpPr>
          <p:cNvPr id="11" name="Straight Connector 10"/>
          <p:cNvCxnSpPr>
            <a:stCxn id="7" idx="0"/>
            <a:endCxn id="122" idx="2"/>
          </p:cNvCxnSpPr>
          <p:nvPr/>
        </p:nvCxnSpPr>
        <p:spPr>
          <a:xfrm flipV="1">
            <a:off x="1480125" y="3845496"/>
            <a:ext cx="2728318" cy="4222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88" idx="0"/>
            <a:endCxn id="122" idx="2"/>
          </p:cNvCxnSpPr>
          <p:nvPr/>
        </p:nvCxnSpPr>
        <p:spPr>
          <a:xfrm flipV="1">
            <a:off x="2392919" y="3845496"/>
            <a:ext cx="1815524" cy="4182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0" idx="0"/>
            <a:endCxn id="122" idx="2"/>
          </p:cNvCxnSpPr>
          <p:nvPr/>
        </p:nvCxnSpPr>
        <p:spPr>
          <a:xfrm flipV="1">
            <a:off x="3307319" y="3845496"/>
            <a:ext cx="901124" cy="4142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91" idx="0"/>
            <a:endCxn id="122" idx="2"/>
          </p:cNvCxnSpPr>
          <p:nvPr/>
        </p:nvCxnSpPr>
        <p:spPr>
          <a:xfrm flipH="1" flipV="1">
            <a:off x="4208443" y="3845496"/>
            <a:ext cx="13276" cy="4110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93" idx="0"/>
            <a:endCxn id="122" idx="2"/>
          </p:cNvCxnSpPr>
          <p:nvPr/>
        </p:nvCxnSpPr>
        <p:spPr>
          <a:xfrm flipH="1" flipV="1">
            <a:off x="4208443" y="3845496"/>
            <a:ext cx="916006" cy="41052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94" idx="0"/>
            <a:endCxn id="122" idx="2"/>
          </p:cNvCxnSpPr>
          <p:nvPr/>
        </p:nvCxnSpPr>
        <p:spPr>
          <a:xfrm flipH="1" flipV="1">
            <a:off x="4208443" y="3845496"/>
            <a:ext cx="1828800" cy="4065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22" idx="2"/>
            <a:endCxn id="95" idx="0"/>
          </p:cNvCxnSpPr>
          <p:nvPr/>
        </p:nvCxnSpPr>
        <p:spPr>
          <a:xfrm>
            <a:off x="4208443" y="3845496"/>
            <a:ext cx="2743200" cy="40248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22" idx="2"/>
            <a:endCxn id="96" idx="0"/>
          </p:cNvCxnSpPr>
          <p:nvPr/>
        </p:nvCxnSpPr>
        <p:spPr>
          <a:xfrm>
            <a:off x="4208443" y="3845496"/>
            <a:ext cx="3657600" cy="39924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21" idx="0"/>
            <a:endCxn id="160" idx="2"/>
          </p:cNvCxnSpPr>
          <p:nvPr/>
        </p:nvCxnSpPr>
        <p:spPr>
          <a:xfrm flipV="1">
            <a:off x="3295649" y="3236588"/>
            <a:ext cx="1370797" cy="2879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22" idx="0"/>
            <a:endCxn id="160" idx="2"/>
          </p:cNvCxnSpPr>
          <p:nvPr/>
        </p:nvCxnSpPr>
        <p:spPr>
          <a:xfrm flipV="1">
            <a:off x="4208443" y="3236588"/>
            <a:ext cx="458003" cy="2839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23" idx="0"/>
            <a:endCxn id="160" idx="2"/>
          </p:cNvCxnSpPr>
          <p:nvPr/>
        </p:nvCxnSpPr>
        <p:spPr>
          <a:xfrm flipH="1" flipV="1">
            <a:off x="4666446" y="3236588"/>
            <a:ext cx="456397" cy="2799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24" idx="0"/>
            <a:endCxn id="160" idx="2"/>
          </p:cNvCxnSpPr>
          <p:nvPr/>
        </p:nvCxnSpPr>
        <p:spPr>
          <a:xfrm flipH="1" flipV="1">
            <a:off x="4666446" y="3236588"/>
            <a:ext cx="1370797" cy="27671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010312" y="4263762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Armor</a:t>
            </a:r>
            <a:endParaRPr lang="en-CA" sz="1200" dirty="0"/>
          </a:p>
        </p:txBody>
      </p:sp>
      <p:sp>
        <p:nvSpPr>
          <p:cNvPr id="90" name="Rectangle 89"/>
          <p:cNvSpPr/>
          <p:nvPr/>
        </p:nvSpPr>
        <p:spPr>
          <a:xfrm>
            <a:off x="2924712" y="4259743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Food</a:t>
            </a:r>
            <a:endParaRPr lang="en-CA" sz="1200" dirty="0"/>
          </a:p>
        </p:txBody>
      </p:sp>
      <p:sp>
        <p:nvSpPr>
          <p:cNvPr id="91" name="Rectangle 90"/>
          <p:cNvSpPr/>
          <p:nvPr/>
        </p:nvSpPr>
        <p:spPr>
          <a:xfrm>
            <a:off x="3839112" y="4256501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Potion</a:t>
            </a:r>
            <a:endParaRPr lang="en-CA" sz="1200" dirty="0"/>
          </a:p>
        </p:txBody>
      </p:sp>
      <p:sp>
        <p:nvSpPr>
          <p:cNvPr id="93" name="Rectangle 92"/>
          <p:cNvSpPr/>
          <p:nvPr/>
        </p:nvSpPr>
        <p:spPr>
          <a:xfrm>
            <a:off x="4741842" y="4256016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Ring</a:t>
            </a:r>
            <a:endParaRPr lang="en-CA" sz="1200" dirty="0"/>
          </a:p>
        </p:txBody>
      </p:sp>
      <p:sp>
        <p:nvSpPr>
          <p:cNvPr id="94" name="Rectangle 93"/>
          <p:cNvSpPr/>
          <p:nvPr/>
        </p:nvSpPr>
        <p:spPr>
          <a:xfrm>
            <a:off x="5654636" y="4251998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Scroll</a:t>
            </a:r>
            <a:endParaRPr lang="en-CA" sz="1200" dirty="0"/>
          </a:p>
        </p:txBody>
      </p:sp>
      <p:sp>
        <p:nvSpPr>
          <p:cNvPr id="95" name="Rectangle 94"/>
          <p:cNvSpPr/>
          <p:nvPr/>
        </p:nvSpPr>
        <p:spPr>
          <a:xfrm>
            <a:off x="6569036" y="4247979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Wand</a:t>
            </a:r>
            <a:endParaRPr lang="en-CA" sz="1200" dirty="0"/>
          </a:p>
        </p:txBody>
      </p:sp>
      <p:sp>
        <p:nvSpPr>
          <p:cNvPr id="96" name="Rectangle 95"/>
          <p:cNvSpPr/>
          <p:nvPr/>
        </p:nvSpPr>
        <p:spPr>
          <a:xfrm>
            <a:off x="7483436" y="4244737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Weapon</a:t>
            </a:r>
            <a:endParaRPr lang="en-CA" sz="1200" dirty="0"/>
          </a:p>
        </p:txBody>
      </p:sp>
      <p:sp>
        <p:nvSpPr>
          <p:cNvPr id="121" name="Rectangle 120"/>
          <p:cNvSpPr/>
          <p:nvPr/>
        </p:nvSpPr>
        <p:spPr>
          <a:xfrm>
            <a:off x="2913042" y="3524585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GoldPile</a:t>
            </a:r>
            <a:endParaRPr lang="en-CA" sz="1200" dirty="0"/>
          </a:p>
        </p:txBody>
      </p:sp>
      <p:sp>
        <p:nvSpPr>
          <p:cNvPr id="122" name="Rectangle 121"/>
          <p:cNvSpPr/>
          <p:nvPr/>
        </p:nvSpPr>
        <p:spPr>
          <a:xfrm>
            <a:off x="3825836" y="3520567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Item</a:t>
            </a:r>
            <a:endParaRPr lang="en-CA" sz="1200" dirty="0"/>
          </a:p>
        </p:txBody>
      </p:sp>
      <p:sp>
        <p:nvSpPr>
          <p:cNvPr id="123" name="Rectangle 122"/>
          <p:cNvSpPr/>
          <p:nvPr/>
        </p:nvSpPr>
        <p:spPr>
          <a:xfrm>
            <a:off x="4740236" y="3516548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Stairs</a:t>
            </a:r>
            <a:endParaRPr lang="en-CA" sz="1200" dirty="0"/>
          </a:p>
        </p:txBody>
      </p:sp>
      <p:sp>
        <p:nvSpPr>
          <p:cNvPr id="124" name="Rectangle 123"/>
          <p:cNvSpPr/>
          <p:nvPr/>
        </p:nvSpPr>
        <p:spPr>
          <a:xfrm>
            <a:off x="5654636" y="3513306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Trap</a:t>
            </a:r>
            <a:endParaRPr lang="en-CA" sz="1200" dirty="0"/>
          </a:p>
        </p:txBody>
      </p:sp>
      <p:sp>
        <p:nvSpPr>
          <p:cNvPr id="160" name="Rectangle 159"/>
          <p:cNvSpPr/>
          <p:nvPr/>
        </p:nvSpPr>
        <p:spPr>
          <a:xfrm>
            <a:off x="4283839" y="2911659"/>
            <a:ext cx="765214" cy="324929"/>
          </a:xfrm>
          <a:prstGeom prst="rect">
            <a:avLst/>
          </a:prstGeom>
          <a:noFill/>
          <a:ln w="12700">
            <a:solidFill>
              <a:srgbClr val="28C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0661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F1F1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8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52442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574" y="0"/>
            <a:ext cx="911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" y="4724400"/>
            <a:ext cx="911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##############################################################################</a:t>
            </a:r>
            <a:endParaRPr lang="en-CA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100" y="285750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sp>
        <p:nvSpPr>
          <p:cNvPr id="22" name="Rectangle 21"/>
          <p:cNvSpPr/>
          <p:nvPr/>
        </p:nvSpPr>
        <p:spPr>
          <a:xfrm>
            <a:off x="8839200" y="309592"/>
            <a:ext cx="26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################</a:t>
            </a:r>
            <a:endParaRPr lang="en-CA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9600" y="1047750"/>
            <a:ext cx="3276600" cy="0"/>
          </a:xfrm>
          <a:prstGeom prst="line">
            <a:avLst/>
          </a:prstGeom>
          <a:ln>
            <a:solidFill>
              <a:srgbClr val="28C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13117" y="346657"/>
            <a:ext cx="3886200" cy="89055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Final Remarks</a:t>
            </a:r>
            <a:endParaRPr lang="en-CA" sz="32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32550" y="1214540"/>
            <a:ext cx="66066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Rogue Reborn was successful in establishing an authentic and entertaining Rogue experience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Success was enabled by frequent contributions (</a:t>
            </a:r>
            <a:r>
              <a:rPr lang="en-US" dirty="0">
                <a:solidFill>
                  <a:srgbClr val="00B0F0"/>
                </a:solidFill>
              </a:rPr>
              <a:t>650+ </a:t>
            </a:r>
            <a:r>
              <a:rPr lang="en-US" dirty="0">
                <a:solidFill>
                  <a:schemeClr val="bg1"/>
                </a:solidFill>
              </a:rPr>
              <a:t>commits), regular communication, and honest feedback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Application of the Rational Design Process and development tools facilitated the development  of maintainable and robust software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80000"/>
              <a:buFont typeface="Calibri" panose="020F0502020204030204" pitchFamily="34" charset="0"/>
              <a:buChar char="&gt;"/>
            </a:pPr>
            <a:r>
              <a:rPr lang="en-US" dirty="0">
                <a:solidFill>
                  <a:schemeClr val="bg1"/>
                </a:solidFill>
              </a:rPr>
              <a:t>Implement audio features; prepare game for distribution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13018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Project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3117" y="418827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28C22F"/>
                </a:solidFill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44819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438</TotalTime>
  <Words>305</Words>
  <Application>Microsoft Office PowerPoint</Application>
  <PresentationFormat>On-screen Show (16:9)</PresentationFormat>
  <Paragraphs>110</Paragraphs>
  <Slides>10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Rogue Reborn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Rogue Reborn</dc:title>
  <dc:creator>Mikhail Andrenkov</dc:creator>
  <cp:lastModifiedBy>Mikhail Andrenkov</cp:lastModifiedBy>
  <cp:revision>44</cp:revision>
  <dcterms:created xsi:type="dcterms:W3CDTF">2016-11-25T19:39:18Z</dcterms:created>
  <dcterms:modified xsi:type="dcterms:W3CDTF">2016-11-27T22:45:24Z</dcterms:modified>
</cp:coreProperties>
</file>