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25400" h="101600" prst="angle"/>
              <a:contourClr>
                <a:srgbClr val="000000"/>
              </a:contourClr>
            </a:sp3d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058-451E-85BB-54216B70260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058-451E-85BB-54216B70260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058-451E-85BB-54216B70260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058-451E-85BB-54216B70260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058-451E-85BB-54216B70260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058-451E-85BB-54216B702602}"/>
              </c:ext>
            </c:extLst>
          </c:dPt>
          <c:dLbls>
            <c:dLbl>
              <c:idx val="0"/>
              <c:layout>
                <c:manualLayout>
                  <c:x val="-0.15985728424628243"/>
                  <c:y val="-0.20022666067710887"/>
                </c:manualLayout>
              </c:layout>
              <c:tx>
                <c:rich>
                  <a:bodyPr/>
                  <a:lstStyle/>
                  <a:p>
                    <a:fld id="{11B1778B-E13E-4838-B11A-B5410DC26422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058-451E-85BB-54216B7026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504924355174772"/>
                  <c:y val="3.439911417322835E-2"/>
                </c:manualLayout>
              </c:layout>
              <c:tx>
                <c:rich>
                  <a:bodyPr/>
                  <a:lstStyle/>
                  <a:p>
                    <a:fld id="{F15ED3BF-A059-4894-B1B2-C1A6BFD05FA4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058-451E-85BB-54216B7026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8.4192030889163078E-2"/>
                  <c:y val="0.18099653168118832"/>
                </c:manualLayout>
              </c:layout>
              <c:tx>
                <c:rich>
                  <a:bodyPr/>
                  <a:lstStyle/>
                  <a:p>
                    <a:fld id="{4D4441F9-C481-4B0C-9D63-3CB74B1715C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058-451E-85BB-54216B7026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058-451E-85BB-54216B702602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058-451E-85BB-54216B702602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058-451E-85BB-54216B70260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C++</c:v>
                </c:pt>
                <c:pt idx="1">
                  <c:v>TeX</c:v>
                </c:pt>
                <c:pt idx="2">
                  <c:v>C</c:v>
                </c:pt>
                <c:pt idx="3">
                  <c:v>Python</c:v>
                </c:pt>
                <c:pt idx="4">
                  <c:v>Makefile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70.61</c:v>
                </c:pt>
                <c:pt idx="1">
                  <c:v>15.08</c:v>
                </c:pt>
                <c:pt idx="2">
                  <c:v>13.45</c:v>
                </c:pt>
                <c:pt idx="3">
                  <c:v>0.68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E058-451E-85BB-54216B7026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700C-F5C1-45DA-8BB8-34A79AF2512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AA45-EEE6-4DAF-96E7-521DE459DE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0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84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OG_Rogue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8087" y="595342"/>
            <a:ext cx="1295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Purpose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550" y="1214540"/>
            <a:ext cx="6606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Develop an enhanced version of the original Rogue (1980)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Client:</a:t>
            </a:r>
            <a:r>
              <a:rPr lang="en-US" dirty="0">
                <a:solidFill>
                  <a:schemeClr val="bg1"/>
                </a:solidFill>
              </a:rPr>
              <a:t> UI and Gameplay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Development: </a:t>
            </a:r>
            <a:r>
              <a:rPr lang="en-US" dirty="0">
                <a:solidFill>
                  <a:schemeClr val="bg1"/>
                </a:solidFill>
              </a:rPr>
              <a:t>Design, Documentation, and Testing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virtually all functionality present in the original version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Faithful improvements over non-functional qualities such as learnability and aesthetics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8882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pic>
        <p:nvPicPr>
          <p:cNvPr id="2" name="Picture 1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642" y="1495192"/>
            <a:ext cx="4967288" cy="2971231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71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Strategy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Communication: </a:t>
            </a:r>
            <a:r>
              <a:rPr lang="en-US" dirty="0">
                <a:solidFill>
                  <a:schemeClr val="bg1"/>
                </a:solidFill>
              </a:rPr>
              <a:t>Weekly group meetings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Requirements: </a:t>
            </a:r>
            <a:r>
              <a:rPr lang="en-US" dirty="0">
                <a:solidFill>
                  <a:schemeClr val="bg1"/>
                </a:solidFill>
              </a:rPr>
              <a:t>Avoid unnecessary constraints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Authenticity: </a:t>
            </a:r>
            <a:r>
              <a:rPr lang="en-US" dirty="0">
                <a:solidFill>
                  <a:schemeClr val="bg1"/>
                </a:solidFill>
              </a:rPr>
              <a:t>Reference the original source code when possible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26311"/>
            <a:ext cx="3810000" cy="1364896"/>
          </a:xfrm>
          <a:prstGeom prst="rect">
            <a:avLst/>
          </a:prstGeo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7" y="2637045"/>
            <a:ext cx="3482880" cy="1954162"/>
          </a:xfrm>
          <a:prstGeom prst="rect">
            <a:avLst/>
          </a:prstGeom>
          <a:effectLst>
            <a:glow rad="50800">
              <a:srgbClr val="00B050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 Technologies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C++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Efficient, object-oriented, and industry standard (</a:t>
            </a:r>
            <a:r>
              <a:rPr lang="en-US" dirty="0">
                <a:solidFill>
                  <a:srgbClr val="00B0F0"/>
                </a:solidFill>
              </a:rPr>
              <a:t>8000+</a:t>
            </a:r>
            <a:r>
              <a:rPr lang="en-US" dirty="0">
                <a:solidFill>
                  <a:schemeClr val="bg1"/>
                </a:solidFill>
              </a:rPr>
              <a:t> lines)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Graphics library for emulating a roguelike experience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CI (Continuous Integration)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Make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g++ Dependency Detection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r>
              <a:rPr lang="en-US" dirty="0">
                <a:solidFill>
                  <a:schemeClr val="bg1"/>
                </a:solidFill>
              </a:rPr>
              <a:t> (Memory Profiler)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GDB (GNU Debugger)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041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28C22F"/>
                </a:solidFill>
              </a:rPr>
              <a:t>Libtcod</a:t>
            </a:r>
            <a:endParaRPr lang="en-US" dirty="0">
              <a:solidFill>
                <a:srgbClr val="28C22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735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Other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4755122"/>
              </p:ext>
            </p:extLst>
          </p:nvPr>
        </p:nvGraphicFramePr>
        <p:xfrm>
          <a:off x="4672918" y="2571749"/>
          <a:ext cx="4092050" cy="21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428750"/>
            <a:ext cx="5715000" cy="2982516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Robustness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Enabled CI to ensure dysfunctional code changes are flagged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Ensured compilation did not generate warnings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profiler tools to analyze memory leak performance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b="33748"/>
          <a:stretch/>
        </p:blipFill>
        <p:spPr>
          <a:xfrm>
            <a:off x="1219199" y="2710593"/>
            <a:ext cx="6848475" cy="1232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0"/>
          <a:stretch/>
        </p:blipFill>
        <p:spPr>
          <a:xfrm>
            <a:off x="1090611" y="3998961"/>
            <a:ext cx="6991350" cy="582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r="98105" b="33748"/>
          <a:stretch/>
        </p:blipFill>
        <p:spPr>
          <a:xfrm>
            <a:off x="1039089" y="2694964"/>
            <a:ext cx="142010" cy="1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 Cont’d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Designed header files to hide implementation secrets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Generated comprehensive documentation for all modules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GitLab issue tracking to document bugs and known issues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" y="13018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Maintainability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518" y="4267780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Amulet</a:t>
            </a:r>
            <a:endParaRPr lang="en-CA" sz="1200" dirty="0"/>
          </a:p>
        </p:txBody>
      </p:sp>
      <p:cxnSp>
        <p:nvCxnSpPr>
          <p:cNvPr id="11" name="Straight Connector 10"/>
          <p:cNvCxnSpPr>
            <a:stCxn id="7" idx="0"/>
            <a:endCxn id="122" idx="2"/>
          </p:cNvCxnSpPr>
          <p:nvPr/>
        </p:nvCxnSpPr>
        <p:spPr>
          <a:xfrm flipV="1">
            <a:off x="1480125" y="3845496"/>
            <a:ext cx="2728318" cy="42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8" idx="0"/>
            <a:endCxn id="122" idx="2"/>
          </p:cNvCxnSpPr>
          <p:nvPr/>
        </p:nvCxnSpPr>
        <p:spPr>
          <a:xfrm flipV="1">
            <a:off x="2392919" y="3845496"/>
            <a:ext cx="1815524" cy="418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0" idx="0"/>
            <a:endCxn id="122" idx="2"/>
          </p:cNvCxnSpPr>
          <p:nvPr/>
        </p:nvCxnSpPr>
        <p:spPr>
          <a:xfrm flipV="1">
            <a:off x="3307319" y="3845496"/>
            <a:ext cx="901124" cy="414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1" idx="0"/>
            <a:endCxn id="122" idx="2"/>
          </p:cNvCxnSpPr>
          <p:nvPr/>
        </p:nvCxnSpPr>
        <p:spPr>
          <a:xfrm flipH="1" flipV="1">
            <a:off x="4208443" y="3845496"/>
            <a:ext cx="13276" cy="411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3" idx="0"/>
            <a:endCxn id="122" idx="2"/>
          </p:cNvCxnSpPr>
          <p:nvPr/>
        </p:nvCxnSpPr>
        <p:spPr>
          <a:xfrm flipH="1" flipV="1">
            <a:off x="4208443" y="3845496"/>
            <a:ext cx="916006" cy="410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4" idx="0"/>
            <a:endCxn id="122" idx="2"/>
          </p:cNvCxnSpPr>
          <p:nvPr/>
        </p:nvCxnSpPr>
        <p:spPr>
          <a:xfrm flipH="1" flipV="1">
            <a:off x="4208443" y="3845496"/>
            <a:ext cx="1828800" cy="40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2" idx="2"/>
            <a:endCxn id="95" idx="0"/>
          </p:cNvCxnSpPr>
          <p:nvPr/>
        </p:nvCxnSpPr>
        <p:spPr>
          <a:xfrm>
            <a:off x="4208443" y="3845496"/>
            <a:ext cx="2743200" cy="4024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2" idx="2"/>
            <a:endCxn id="96" idx="0"/>
          </p:cNvCxnSpPr>
          <p:nvPr/>
        </p:nvCxnSpPr>
        <p:spPr>
          <a:xfrm>
            <a:off x="4208443" y="3845496"/>
            <a:ext cx="3657600" cy="399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1" idx="0"/>
            <a:endCxn id="160" idx="2"/>
          </p:cNvCxnSpPr>
          <p:nvPr/>
        </p:nvCxnSpPr>
        <p:spPr>
          <a:xfrm flipV="1">
            <a:off x="3295649" y="3236588"/>
            <a:ext cx="1370797" cy="2879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22" idx="0"/>
            <a:endCxn id="160" idx="2"/>
          </p:cNvCxnSpPr>
          <p:nvPr/>
        </p:nvCxnSpPr>
        <p:spPr>
          <a:xfrm flipV="1">
            <a:off x="4208443" y="3236588"/>
            <a:ext cx="458003" cy="2839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23" idx="0"/>
            <a:endCxn id="160" idx="2"/>
          </p:cNvCxnSpPr>
          <p:nvPr/>
        </p:nvCxnSpPr>
        <p:spPr>
          <a:xfrm flipH="1" flipV="1">
            <a:off x="4666446" y="3236588"/>
            <a:ext cx="456397" cy="279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4" idx="0"/>
            <a:endCxn id="160" idx="2"/>
          </p:cNvCxnSpPr>
          <p:nvPr/>
        </p:nvCxnSpPr>
        <p:spPr>
          <a:xfrm flipH="1" flipV="1">
            <a:off x="4666446" y="3236588"/>
            <a:ext cx="1370797" cy="2767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10312" y="4263762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Armor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2924712" y="4259743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3839112" y="4256501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Potion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741842" y="425601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Ring</a:t>
            </a:r>
            <a:endParaRPr lang="en-CA" sz="1200" dirty="0"/>
          </a:p>
        </p:txBody>
      </p:sp>
      <p:sp>
        <p:nvSpPr>
          <p:cNvPr id="94" name="Rectangle 93"/>
          <p:cNvSpPr/>
          <p:nvPr/>
        </p:nvSpPr>
        <p:spPr>
          <a:xfrm>
            <a:off x="5654636" y="425199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Scroll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569036" y="424797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Wand</a:t>
            </a:r>
            <a:endParaRPr lang="en-CA" sz="1200" dirty="0"/>
          </a:p>
        </p:txBody>
      </p:sp>
      <p:sp>
        <p:nvSpPr>
          <p:cNvPr id="96" name="Rectangle 95"/>
          <p:cNvSpPr/>
          <p:nvPr/>
        </p:nvSpPr>
        <p:spPr>
          <a:xfrm>
            <a:off x="7483436" y="424473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Weapon</a:t>
            </a:r>
            <a:endParaRPr lang="en-CA" sz="1200" dirty="0"/>
          </a:p>
        </p:txBody>
      </p:sp>
      <p:sp>
        <p:nvSpPr>
          <p:cNvPr id="121" name="Rectangle 120"/>
          <p:cNvSpPr/>
          <p:nvPr/>
        </p:nvSpPr>
        <p:spPr>
          <a:xfrm>
            <a:off x="2913042" y="3524585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GoldPile</a:t>
            </a:r>
            <a:endParaRPr lang="en-CA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825836" y="352056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</a:t>
            </a:r>
            <a:endParaRPr lang="en-CA" sz="1200" dirty="0"/>
          </a:p>
        </p:txBody>
      </p:sp>
      <p:sp>
        <p:nvSpPr>
          <p:cNvPr id="123" name="Rectangle 122"/>
          <p:cNvSpPr/>
          <p:nvPr/>
        </p:nvSpPr>
        <p:spPr>
          <a:xfrm>
            <a:off x="4740236" y="351654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Stairs</a:t>
            </a:r>
            <a:endParaRPr lang="en-CA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654636" y="351330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Trap</a:t>
            </a:r>
            <a:endParaRPr lang="en-CA" sz="1200" dirty="0"/>
          </a:p>
        </p:txBody>
      </p:sp>
      <p:sp>
        <p:nvSpPr>
          <p:cNvPr id="160" name="Rectangle 159"/>
          <p:cNvSpPr/>
          <p:nvPr/>
        </p:nvSpPr>
        <p:spPr>
          <a:xfrm>
            <a:off x="4283839" y="291165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61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Remarks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Rogue Reborn was successful in establishing an authentic and entertaining Rogue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Success was enabled by frequent contributions (</a:t>
            </a:r>
            <a:r>
              <a:rPr lang="en-US" dirty="0">
                <a:solidFill>
                  <a:schemeClr val="accent5"/>
                </a:solidFill>
              </a:rPr>
              <a:t>800+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commits), regular communication, and honest feedback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Application of the Rational Design Process and development tools facilitated the development  of maintainable and robust software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audio features; prepare game for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117" y="41882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501</TotalTime>
  <Words>309</Words>
  <Application>Microsoft Office PowerPoint</Application>
  <PresentationFormat>On-screen Show (16:9)</PresentationFormat>
  <Paragraphs>113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Mikhail Andrenkov</cp:lastModifiedBy>
  <cp:revision>50</cp:revision>
  <dcterms:created xsi:type="dcterms:W3CDTF">2016-11-25T19:39:18Z</dcterms:created>
  <dcterms:modified xsi:type="dcterms:W3CDTF">2016-11-30T03:09:28Z</dcterms:modified>
</cp:coreProperties>
</file>