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3" r:id="rId4"/>
    <p:sldId id="260" r:id="rId5"/>
    <p:sldId id="265" r:id="rId6"/>
    <p:sldId id="266" r:id="rId7"/>
    <p:sldId id="267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2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39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bevelT w="25400" h="101600" prst="angle"/>
              <a:contourClr>
                <a:srgbClr val="000000"/>
              </a:contourClr>
            </a:sp3d>
          </c:spPr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058-451E-85BB-54216B70260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058-451E-85BB-54216B70260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058-451E-85BB-54216B70260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058-451E-85BB-54216B702602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058-451E-85BB-54216B702602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E058-451E-85BB-54216B702602}"/>
              </c:ext>
            </c:extLst>
          </c:dPt>
          <c:dLbls>
            <c:dLbl>
              <c:idx val="0"/>
              <c:layout>
                <c:manualLayout>
                  <c:x val="-0.15985728424628243"/>
                  <c:y val="-0.20022666067710887"/>
                </c:manualLayout>
              </c:layout>
              <c:tx>
                <c:rich>
                  <a:bodyPr/>
                  <a:lstStyle/>
                  <a:p>
                    <a:fld id="{11B1778B-E13E-4838-B11A-B5410DC26422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058-451E-85BB-54216B702602}"/>
                </c:ext>
              </c:extLst>
            </c:dLbl>
            <c:dLbl>
              <c:idx val="1"/>
              <c:layout>
                <c:manualLayout>
                  <c:x val="0.13504924355174772"/>
                  <c:y val="3.439911417322835E-2"/>
                </c:manualLayout>
              </c:layout>
              <c:tx>
                <c:rich>
                  <a:bodyPr/>
                  <a:lstStyle/>
                  <a:p>
                    <a:fld id="{F15ED3BF-A059-4894-B1B2-C1A6BFD05FA4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058-451E-85BB-54216B702602}"/>
                </c:ext>
              </c:extLst>
            </c:dLbl>
            <c:dLbl>
              <c:idx val="2"/>
              <c:layout>
                <c:manualLayout>
                  <c:x val="8.4192030889163078E-2"/>
                  <c:y val="0.18099653168118832"/>
                </c:manualLayout>
              </c:layout>
              <c:tx>
                <c:rich>
                  <a:bodyPr/>
                  <a:lstStyle/>
                  <a:p>
                    <a:fld id="{4D4441F9-C481-4B0C-9D63-3CB74B1715CD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058-451E-85BB-54216B70260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058-451E-85BB-54216B70260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058-451E-85BB-54216B70260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058-451E-85BB-54216B7026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C++</c:v>
                </c:pt>
                <c:pt idx="1">
                  <c:v>TeX</c:v>
                </c:pt>
                <c:pt idx="2">
                  <c:v>C</c:v>
                </c:pt>
                <c:pt idx="3">
                  <c:v>Python</c:v>
                </c:pt>
                <c:pt idx="4">
                  <c:v>Makefile</c:v>
                </c:pt>
                <c:pt idx="5">
                  <c:v>Shell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70.61</c:v>
                </c:pt>
                <c:pt idx="1">
                  <c:v>15.08</c:v>
                </c:pt>
                <c:pt idx="2">
                  <c:v>13.45</c:v>
                </c:pt>
                <c:pt idx="3">
                  <c:v>0.68</c:v>
                </c:pt>
                <c:pt idx="4">
                  <c:v>0.16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058-451E-85BB-54216B70260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E700C-F5C1-45DA-8BB8-34A79AF25122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FAA45-EEE6-4DAF-96E7-521DE459DE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00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0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10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51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4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8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18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60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1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56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85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5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108D-6E81-4C43-975C-CB4582A4A1D2}" type="datetimeFigureOut">
              <a:rPr lang="en-CA" smtClean="0"/>
              <a:t>2016-11-26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89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Rogue</m:t>
                      </m:r>
                      <m: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Reborn</m:t>
                      </m:r>
                    </m:oMath>
                  </m:oMathPara>
                </a14:m>
                <a:endParaRPr lang="en-CA" sz="5400" dirty="0">
                  <a:solidFill>
                    <a:srgbClr val="28C22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dirty="0">
                    <a:solidFill>
                      <a:schemeClr val="bg1">
                        <a:lumMod val="95000"/>
                      </a:schemeClr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Team </a:t>
                </a:r>
                <a:r>
                  <a:rPr lang="en-US" sz="2600" dirty="0">
                    <a:solidFill>
                      <a:srgbClr val="28C22F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Rogue++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Ian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Prins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 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Almog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Mikhail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Andrenkov</m:t>
                            </m:r>
                            <m:r>
                              <m:rPr>
                                <m:nor/>
                              </m:rPr>
                              <a:rPr lang="en-CA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CA" sz="24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01955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Lab 03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| </a:t>
            </a:r>
            <a:r>
              <a:rPr lang="en-US" sz="2000" dirty="0">
                <a:solidFill>
                  <a:srgbClr val="28C22F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Group #6 </a:t>
            </a:r>
            <a:endParaRPr lang="en-CA" sz="2000" dirty="0">
              <a:solidFill>
                <a:srgbClr val="28C22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99" y="1411462"/>
            <a:ext cx="2320576" cy="2320576"/>
          </a:xfrm>
          <a:prstGeom prst="rect">
            <a:avLst/>
          </a:prstGeom>
          <a:noFill/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81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8087" y="595342"/>
            <a:ext cx="12954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5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</p:txBody>
      </p:sp>
      <p:pic>
        <p:nvPicPr>
          <p:cNvPr id="1026" name="Picture 2" descr="Image result for original rogue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4950"/>
            <a:ext cx="6096000" cy="28575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7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Purpose and 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301842"/>
            <a:ext cx="152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Purpose</a:t>
            </a:r>
          </a:p>
          <a:p>
            <a:pPr algn="r"/>
            <a:endParaRPr lang="en-US" dirty="0">
              <a:solidFill>
                <a:srgbClr val="28C22F"/>
              </a:solidFill>
            </a:endParaRPr>
          </a:p>
          <a:p>
            <a:pPr algn="r"/>
            <a:endParaRPr lang="en-US" dirty="0">
              <a:solidFill>
                <a:srgbClr val="28C22F"/>
              </a:solidFill>
            </a:endParaRPr>
          </a:p>
          <a:p>
            <a:pPr algn="r"/>
            <a:br>
              <a:rPr lang="en-US" dirty="0">
                <a:solidFill>
                  <a:srgbClr val="28C22F"/>
                </a:solidFill>
              </a:rPr>
            </a:br>
            <a:endParaRPr lang="en-US" dirty="0">
              <a:solidFill>
                <a:srgbClr val="28C22F"/>
              </a:solidFill>
            </a:endParaRPr>
          </a:p>
          <a:p>
            <a:pPr algn="r"/>
            <a:endParaRPr lang="en-US" sz="1200" dirty="0">
              <a:solidFill>
                <a:srgbClr val="28C22F"/>
              </a:solidFill>
            </a:endParaRPr>
          </a:p>
          <a:p>
            <a:pPr algn="r"/>
            <a:r>
              <a:rPr lang="en-US" dirty="0">
                <a:solidFill>
                  <a:srgbClr val="28C22F"/>
                </a:solidFill>
              </a:rPr>
              <a:t>Scope</a:t>
            </a:r>
            <a:endParaRPr lang="en-CA" dirty="0">
              <a:solidFill>
                <a:srgbClr val="28C22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2550" y="1214540"/>
            <a:ext cx="66066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Develop an enhanced version of the original Rogue (1980)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Client:</a:t>
            </a:r>
            <a:r>
              <a:rPr lang="en-US" dirty="0">
                <a:solidFill>
                  <a:schemeClr val="bg1"/>
                </a:solidFill>
              </a:rPr>
              <a:t> UI, Gameplay, and Performance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Development: </a:t>
            </a:r>
            <a:r>
              <a:rPr lang="en-US" dirty="0">
                <a:solidFill>
                  <a:schemeClr val="bg1"/>
                </a:solidFill>
              </a:rPr>
              <a:t>Design, Documentation, and Testing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Implement virtually all functionality present in the original version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Faithful improvements over non-functional qualities such as learnability and aesthetics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2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Strategy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Communication: </a:t>
            </a:r>
            <a:r>
              <a:rPr lang="en-US" dirty="0">
                <a:solidFill>
                  <a:schemeClr val="bg1"/>
                </a:solidFill>
              </a:rPr>
              <a:t>Weekly group meetings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Requirements: </a:t>
            </a:r>
            <a:r>
              <a:rPr lang="en-US" dirty="0">
                <a:solidFill>
                  <a:schemeClr val="bg1"/>
                </a:solidFill>
              </a:rPr>
              <a:t>Avoid unnecessary constraints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Authenticity: </a:t>
            </a:r>
            <a:r>
              <a:rPr lang="en-US" dirty="0">
                <a:solidFill>
                  <a:schemeClr val="bg1"/>
                </a:solidFill>
              </a:rPr>
              <a:t>Reference the original source code when possible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226311"/>
            <a:ext cx="3810000" cy="1364896"/>
          </a:xfrm>
          <a:prstGeom prst="rect">
            <a:avLst/>
          </a:prstGeom>
          <a:effectLst>
            <a:glow rad="50800">
              <a:schemeClr val="accent2">
                <a:satMod val="175000"/>
                <a:alpha val="30000"/>
              </a:schemeClr>
            </a:glo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97" y="2637045"/>
            <a:ext cx="3482880" cy="1954162"/>
          </a:xfrm>
          <a:prstGeom prst="rect">
            <a:avLst/>
          </a:prstGeom>
          <a:effectLst>
            <a:glow rad="50800">
              <a:srgbClr val="00B050">
                <a:alpha val="3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47289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Coding Technologies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C++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Efficient, object-oriented, and industry standard (</a:t>
            </a:r>
            <a:r>
              <a:rPr lang="en-US" dirty="0">
                <a:solidFill>
                  <a:srgbClr val="00B0F0"/>
                </a:solidFill>
              </a:rPr>
              <a:t>8000+</a:t>
            </a:r>
            <a:r>
              <a:rPr lang="en-US" dirty="0">
                <a:solidFill>
                  <a:schemeClr val="bg1"/>
                </a:solidFill>
              </a:rPr>
              <a:t> lines)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Graphics library for emulating a roguelike experience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CI (Continuous Integration)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GDB (GNU Debugger)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Make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Valgrind</a:t>
            </a:r>
            <a:r>
              <a:rPr lang="en-US" dirty="0">
                <a:solidFill>
                  <a:schemeClr val="bg1"/>
                </a:solidFill>
              </a:rPr>
              <a:t> (Memory Profiler)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0417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28C22F"/>
                </a:solidFill>
              </a:rPr>
              <a:t>Libtcod</a:t>
            </a:r>
            <a:endParaRPr lang="en-US" dirty="0">
              <a:solidFill>
                <a:srgbClr val="28C22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27354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Other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14755122"/>
              </p:ext>
            </p:extLst>
          </p:nvPr>
        </p:nvGraphicFramePr>
        <p:xfrm>
          <a:off x="4672918" y="2571749"/>
          <a:ext cx="4092050" cy="219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0759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Demonstration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20" y="1256358"/>
            <a:ext cx="3825307" cy="3059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88" y="645760"/>
            <a:ext cx="3539117" cy="2186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548" y="3028859"/>
            <a:ext cx="4327040" cy="233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58" y="3459807"/>
            <a:ext cx="4304652" cy="231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26" y="4556937"/>
            <a:ext cx="6662884" cy="136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43" y="3892594"/>
            <a:ext cx="3858163" cy="466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7874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Robustness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Enabled CI to ensure dysfunctional code changes are flagged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Ensured compilation did not generate warnings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Used profiler tools to analyze memory leak performance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b="33748"/>
          <a:stretch/>
        </p:blipFill>
        <p:spPr>
          <a:xfrm>
            <a:off x="1219199" y="2710593"/>
            <a:ext cx="6848475" cy="12327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70"/>
          <a:stretch/>
        </p:blipFill>
        <p:spPr>
          <a:xfrm>
            <a:off x="1090611" y="3998961"/>
            <a:ext cx="6991350" cy="5829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r="98105" b="33748"/>
          <a:stretch/>
        </p:blipFill>
        <p:spPr>
          <a:xfrm>
            <a:off x="1039089" y="2694964"/>
            <a:ext cx="142010" cy="12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4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 Cont’d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Designed header files to hide implementation secrets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Generated comprehensive documentation for all modules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Used GitLab issue tracking to document bugs and known issues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" y="130184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Maintainability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518" y="4267780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Amulet</a:t>
            </a:r>
            <a:endParaRPr lang="en-CA" sz="1200" dirty="0"/>
          </a:p>
        </p:txBody>
      </p:sp>
      <p:cxnSp>
        <p:nvCxnSpPr>
          <p:cNvPr id="11" name="Straight Connector 10"/>
          <p:cNvCxnSpPr>
            <a:stCxn id="7" idx="0"/>
            <a:endCxn id="122" idx="2"/>
          </p:cNvCxnSpPr>
          <p:nvPr/>
        </p:nvCxnSpPr>
        <p:spPr>
          <a:xfrm flipV="1">
            <a:off x="1480125" y="3845496"/>
            <a:ext cx="2728318" cy="422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8" idx="0"/>
            <a:endCxn id="122" idx="2"/>
          </p:cNvCxnSpPr>
          <p:nvPr/>
        </p:nvCxnSpPr>
        <p:spPr>
          <a:xfrm flipV="1">
            <a:off x="2392919" y="3845496"/>
            <a:ext cx="1815524" cy="4182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0" idx="0"/>
            <a:endCxn id="122" idx="2"/>
          </p:cNvCxnSpPr>
          <p:nvPr/>
        </p:nvCxnSpPr>
        <p:spPr>
          <a:xfrm flipV="1">
            <a:off x="3307319" y="3845496"/>
            <a:ext cx="901124" cy="4142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1" idx="0"/>
            <a:endCxn id="122" idx="2"/>
          </p:cNvCxnSpPr>
          <p:nvPr/>
        </p:nvCxnSpPr>
        <p:spPr>
          <a:xfrm flipH="1" flipV="1">
            <a:off x="4208443" y="3845496"/>
            <a:ext cx="13276" cy="4110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3" idx="0"/>
            <a:endCxn id="122" idx="2"/>
          </p:cNvCxnSpPr>
          <p:nvPr/>
        </p:nvCxnSpPr>
        <p:spPr>
          <a:xfrm flipH="1" flipV="1">
            <a:off x="4208443" y="3845496"/>
            <a:ext cx="916006" cy="410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4" idx="0"/>
            <a:endCxn id="122" idx="2"/>
          </p:cNvCxnSpPr>
          <p:nvPr/>
        </p:nvCxnSpPr>
        <p:spPr>
          <a:xfrm flipH="1" flipV="1">
            <a:off x="4208443" y="3845496"/>
            <a:ext cx="1828800" cy="4065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2" idx="2"/>
            <a:endCxn id="95" idx="0"/>
          </p:cNvCxnSpPr>
          <p:nvPr/>
        </p:nvCxnSpPr>
        <p:spPr>
          <a:xfrm>
            <a:off x="4208443" y="3845496"/>
            <a:ext cx="2743200" cy="4024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2" idx="2"/>
            <a:endCxn id="96" idx="0"/>
          </p:cNvCxnSpPr>
          <p:nvPr/>
        </p:nvCxnSpPr>
        <p:spPr>
          <a:xfrm>
            <a:off x="4208443" y="3845496"/>
            <a:ext cx="3657600" cy="3992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21" idx="0"/>
            <a:endCxn id="160" idx="2"/>
          </p:cNvCxnSpPr>
          <p:nvPr/>
        </p:nvCxnSpPr>
        <p:spPr>
          <a:xfrm flipV="1">
            <a:off x="3295649" y="3236588"/>
            <a:ext cx="1370797" cy="2879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22" idx="0"/>
            <a:endCxn id="160" idx="2"/>
          </p:cNvCxnSpPr>
          <p:nvPr/>
        </p:nvCxnSpPr>
        <p:spPr>
          <a:xfrm flipV="1">
            <a:off x="4208443" y="3236588"/>
            <a:ext cx="458003" cy="2839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23" idx="0"/>
            <a:endCxn id="160" idx="2"/>
          </p:cNvCxnSpPr>
          <p:nvPr/>
        </p:nvCxnSpPr>
        <p:spPr>
          <a:xfrm flipH="1" flipV="1">
            <a:off x="4666446" y="3236588"/>
            <a:ext cx="456397" cy="2799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24" idx="0"/>
            <a:endCxn id="160" idx="2"/>
          </p:cNvCxnSpPr>
          <p:nvPr/>
        </p:nvCxnSpPr>
        <p:spPr>
          <a:xfrm flipH="1" flipV="1">
            <a:off x="4666446" y="3236588"/>
            <a:ext cx="1370797" cy="2767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10312" y="4263762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Armor</a:t>
            </a:r>
            <a:endParaRPr lang="en-CA" sz="1200" dirty="0"/>
          </a:p>
        </p:txBody>
      </p:sp>
      <p:sp>
        <p:nvSpPr>
          <p:cNvPr id="90" name="Rectangle 89"/>
          <p:cNvSpPr/>
          <p:nvPr/>
        </p:nvSpPr>
        <p:spPr>
          <a:xfrm>
            <a:off x="2924712" y="4259743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</a:t>
            </a:r>
            <a:endParaRPr lang="en-CA" sz="1200" dirty="0"/>
          </a:p>
        </p:txBody>
      </p:sp>
      <p:sp>
        <p:nvSpPr>
          <p:cNvPr id="91" name="Rectangle 90"/>
          <p:cNvSpPr/>
          <p:nvPr/>
        </p:nvSpPr>
        <p:spPr>
          <a:xfrm>
            <a:off x="3839112" y="4256501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Potion</a:t>
            </a:r>
            <a:endParaRPr lang="en-CA" sz="1200" dirty="0"/>
          </a:p>
        </p:txBody>
      </p:sp>
      <p:sp>
        <p:nvSpPr>
          <p:cNvPr id="93" name="Rectangle 92"/>
          <p:cNvSpPr/>
          <p:nvPr/>
        </p:nvSpPr>
        <p:spPr>
          <a:xfrm>
            <a:off x="4741842" y="425601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Ring</a:t>
            </a:r>
            <a:endParaRPr lang="en-CA" sz="1200" dirty="0"/>
          </a:p>
        </p:txBody>
      </p:sp>
      <p:sp>
        <p:nvSpPr>
          <p:cNvPr id="94" name="Rectangle 93"/>
          <p:cNvSpPr/>
          <p:nvPr/>
        </p:nvSpPr>
        <p:spPr>
          <a:xfrm>
            <a:off x="5654636" y="425199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Scroll</a:t>
            </a:r>
            <a:endParaRPr lang="en-CA" sz="1200" dirty="0"/>
          </a:p>
        </p:txBody>
      </p:sp>
      <p:sp>
        <p:nvSpPr>
          <p:cNvPr id="95" name="Rectangle 94"/>
          <p:cNvSpPr/>
          <p:nvPr/>
        </p:nvSpPr>
        <p:spPr>
          <a:xfrm>
            <a:off x="6569036" y="424797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Wand</a:t>
            </a:r>
            <a:endParaRPr lang="en-CA" sz="1200" dirty="0"/>
          </a:p>
        </p:txBody>
      </p:sp>
      <p:sp>
        <p:nvSpPr>
          <p:cNvPr id="96" name="Rectangle 95"/>
          <p:cNvSpPr/>
          <p:nvPr/>
        </p:nvSpPr>
        <p:spPr>
          <a:xfrm>
            <a:off x="7483436" y="424473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Weapon</a:t>
            </a:r>
            <a:endParaRPr lang="en-CA" sz="1200" dirty="0"/>
          </a:p>
        </p:txBody>
      </p:sp>
      <p:sp>
        <p:nvSpPr>
          <p:cNvPr id="121" name="Rectangle 120"/>
          <p:cNvSpPr/>
          <p:nvPr/>
        </p:nvSpPr>
        <p:spPr>
          <a:xfrm>
            <a:off x="2913042" y="3524585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GoldPile</a:t>
            </a:r>
            <a:endParaRPr lang="en-CA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825836" y="352056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</a:t>
            </a:r>
            <a:endParaRPr lang="en-CA" sz="1200" dirty="0"/>
          </a:p>
        </p:txBody>
      </p:sp>
      <p:sp>
        <p:nvSpPr>
          <p:cNvPr id="123" name="Rectangle 122"/>
          <p:cNvSpPr/>
          <p:nvPr/>
        </p:nvSpPr>
        <p:spPr>
          <a:xfrm>
            <a:off x="4740236" y="351654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Stairs</a:t>
            </a:r>
            <a:endParaRPr lang="en-CA" sz="1200" dirty="0"/>
          </a:p>
        </p:txBody>
      </p:sp>
      <p:sp>
        <p:nvSpPr>
          <p:cNvPr id="124" name="Rectangle 123"/>
          <p:cNvSpPr/>
          <p:nvPr/>
        </p:nvSpPr>
        <p:spPr>
          <a:xfrm>
            <a:off x="5654636" y="351330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Trap</a:t>
            </a:r>
            <a:endParaRPr lang="en-CA" sz="1200" dirty="0"/>
          </a:p>
        </p:txBody>
      </p:sp>
      <p:sp>
        <p:nvSpPr>
          <p:cNvPr id="160" name="Rectangle 159"/>
          <p:cNvSpPr/>
          <p:nvPr/>
        </p:nvSpPr>
        <p:spPr>
          <a:xfrm>
            <a:off x="4283839" y="291165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6613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Remarks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Rogue Reborn was successful in establishing an authentic and entertaining Rogue experience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Success was enabled by frequent contributions (</a:t>
            </a:r>
            <a:r>
              <a:rPr lang="en-US" dirty="0">
                <a:solidFill>
                  <a:srgbClr val="00B0F0"/>
                </a:solidFill>
              </a:rPr>
              <a:t>650+ </a:t>
            </a:r>
            <a:r>
              <a:rPr lang="en-US" dirty="0">
                <a:solidFill>
                  <a:schemeClr val="bg1"/>
                </a:solidFill>
              </a:rPr>
              <a:t>commits), regular communication, and honest feedback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Application of the Rational Design Process and development tools facilitated the development  of maintainable and robust software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Implement audio features; prepare game for distribution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Project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117" y="41882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819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420</TotalTime>
  <Words>314</Words>
  <Application>Microsoft Office PowerPoint</Application>
  <PresentationFormat>On-screen Show (16:9)</PresentationFormat>
  <Paragraphs>114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Rogue Reborn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Rogue Reborn</dc:title>
  <dc:creator>Mikhail Andrenkov</dc:creator>
  <cp:lastModifiedBy>Ian Prins</cp:lastModifiedBy>
  <cp:revision>41</cp:revision>
  <dcterms:created xsi:type="dcterms:W3CDTF">2016-11-25T19:39:18Z</dcterms:created>
  <dcterms:modified xsi:type="dcterms:W3CDTF">2016-11-26T23:42:42Z</dcterms:modified>
</cp:coreProperties>
</file>