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FC678-54F7-4EFA-A2E4-05DBD2078E6E}" v="1063" dt="2025-07-29T17:53:27.711"/>
    <p1510:client id="{F632C9BE-4ED0-40B1-ACA5-DCF112895C12}" v="19" dt="2025-07-29T18:01:03.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Global Sales Dashboard</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GUVI HCL Project </a:t>
            </a:r>
          </a:p>
        </p:txBody>
      </p:sp>
      <p:sp>
        <p:nvSpPr>
          <p:cNvPr id="4" name="TextBox 3">
            <a:extLst>
              <a:ext uri="{FF2B5EF4-FFF2-40B4-BE49-F238E27FC236}">
                <a16:creationId xmlns:a16="http://schemas.microsoft.com/office/drawing/2014/main" id="{CEC35C75-C633-4CB2-1D83-ED07ABBB12A9}"/>
              </a:ext>
            </a:extLst>
          </p:cNvPr>
          <p:cNvSpPr txBox="1"/>
          <p:nvPr/>
        </p:nvSpPr>
        <p:spPr>
          <a:xfrm>
            <a:off x="666443" y="5279358"/>
            <a:ext cx="62583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Submitted by:</a:t>
            </a:r>
            <a:br>
              <a:rPr lang="en-US" b="1" dirty="0">
                <a:ea typeface="+mn-lt"/>
                <a:cs typeface="+mn-lt"/>
              </a:rPr>
            </a:br>
            <a:r>
              <a:rPr lang="en-US" b="1" dirty="0">
                <a:ea typeface="+mn-lt"/>
                <a:cs typeface="+mn-lt"/>
              </a:rPr>
              <a:t> Abhishek Karn</a:t>
            </a:r>
            <a:br>
              <a:rPr lang="en-US" b="1" dirty="0">
                <a:ea typeface="+mn-lt"/>
                <a:cs typeface="+mn-lt"/>
              </a:rPr>
            </a:br>
            <a:r>
              <a:rPr lang="en-US" b="1" dirty="0">
                <a:ea typeface="+mn-lt"/>
                <a:cs typeface="+mn-lt"/>
              </a:rPr>
              <a:t> Email: </a:t>
            </a:r>
            <a:r>
              <a:rPr lang="en-US" i="1" dirty="0">
                <a:ea typeface="+mn-lt"/>
                <a:cs typeface="+mn-lt"/>
              </a:rPr>
              <a:t>abhishek_2312res16@iitp.ac.in</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53BD-2643-FA06-FCFA-B297DBB6FBF1}"/>
              </a:ext>
            </a:extLst>
          </p:cNvPr>
          <p:cNvSpPr>
            <a:spLocks noGrp="1"/>
          </p:cNvSpPr>
          <p:nvPr>
            <p:ph type="title"/>
          </p:nvPr>
        </p:nvSpPr>
        <p:spPr>
          <a:xfrm>
            <a:off x="838200" y="-217"/>
            <a:ext cx="10515600" cy="1325563"/>
          </a:xfrm>
        </p:spPr>
        <p:txBody>
          <a:bodyPr/>
          <a:lstStyle/>
          <a:p>
            <a:r>
              <a:rPr lang="en-US" dirty="0"/>
              <a:t>Description</a:t>
            </a:r>
          </a:p>
        </p:txBody>
      </p:sp>
      <p:sp>
        <p:nvSpPr>
          <p:cNvPr id="3" name="Content Placeholder 2">
            <a:extLst>
              <a:ext uri="{FF2B5EF4-FFF2-40B4-BE49-F238E27FC236}">
                <a16:creationId xmlns:a16="http://schemas.microsoft.com/office/drawing/2014/main" id="{968EF83D-7065-DEE4-DF50-E5F11DB8F5D5}"/>
              </a:ext>
            </a:extLst>
          </p:cNvPr>
          <p:cNvSpPr>
            <a:spLocks noGrp="1"/>
          </p:cNvSpPr>
          <p:nvPr>
            <p:ph idx="1"/>
          </p:nvPr>
        </p:nvSpPr>
        <p:spPr>
          <a:xfrm>
            <a:off x="838200" y="1554228"/>
            <a:ext cx="11100147" cy="4622735"/>
          </a:xfrm>
        </p:spPr>
        <p:txBody>
          <a:bodyPr vert="horz" lIns="91440" tIns="45720" rIns="91440" bIns="45720" rtlCol="0" anchor="t">
            <a:normAutofit/>
          </a:bodyPr>
          <a:lstStyle/>
          <a:p>
            <a:pPr marL="0" indent="0">
              <a:buNone/>
            </a:pPr>
            <a:r>
              <a:rPr lang="en-US" dirty="0">
                <a:ea typeface="+mn-lt"/>
                <a:cs typeface="+mn-lt"/>
              </a:rPr>
              <a:t>This project, titled </a:t>
            </a:r>
            <a:r>
              <a:rPr lang="en-US" i="1" dirty="0">
                <a:ea typeface="+mn-lt"/>
                <a:cs typeface="+mn-lt"/>
              </a:rPr>
              <a:t>Global Sales Performance Dashboard</a:t>
            </a:r>
            <a:r>
              <a:rPr lang="en-US" dirty="0">
                <a:ea typeface="+mn-lt"/>
                <a:cs typeface="+mn-lt"/>
              </a:rPr>
              <a:t>, is built to analyze the sales performance of a retail store that operates globally across various countries and continents. Using Tableau, the dashboard visually presents key insights by combining map charts, line graphs, bar charts, and KPI cards. It tracks how sales and profits vary over time, across different product categories, and across geographical regions. The dashboard allows users to interact using filters for year, region, and product category to explore specific areas of interest. This helps in identifying top-performing regions, analyzing category-wise contributions, and </a:t>
            </a:r>
            <a:r>
              <a:rPr lang="en-US">
                <a:ea typeface="+mn-lt"/>
                <a:cs typeface="+mn-lt"/>
              </a:rPr>
              <a:t>understanding sales trends ultimately supporting data-driven </a:t>
            </a:r>
            <a:r>
              <a:rPr lang="en-US" dirty="0">
                <a:ea typeface="+mn-lt"/>
                <a:cs typeface="+mn-lt"/>
              </a:rPr>
              <a:t>business decisions for a worldwide retail operation.</a:t>
            </a:r>
            <a:endParaRPr lang="en-US" dirty="0"/>
          </a:p>
        </p:txBody>
      </p:sp>
    </p:spTree>
    <p:extLst>
      <p:ext uri="{BB962C8B-B14F-4D97-AF65-F5344CB8AC3E}">
        <p14:creationId xmlns:p14="http://schemas.microsoft.com/office/powerpoint/2010/main" val="1931042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EE52-2A5C-86C4-43AC-DAC398632F2B}"/>
              </a:ext>
            </a:extLst>
          </p:cNvPr>
          <p:cNvSpPr>
            <a:spLocks noGrp="1"/>
          </p:cNvSpPr>
          <p:nvPr>
            <p:ph type="title"/>
          </p:nvPr>
        </p:nvSpPr>
        <p:spPr>
          <a:xfrm>
            <a:off x="838200" y="104167"/>
            <a:ext cx="10515600" cy="1231617"/>
          </a:xfrm>
        </p:spPr>
        <p:txBody>
          <a:bodyPr/>
          <a:lstStyle/>
          <a:p>
            <a:r>
              <a:rPr lang="en-US" dirty="0"/>
              <a:t>Importing Dataset</a:t>
            </a:r>
          </a:p>
        </p:txBody>
      </p:sp>
      <p:pic>
        <p:nvPicPr>
          <p:cNvPr id="4" name="Content Placeholder 3">
            <a:extLst>
              <a:ext uri="{FF2B5EF4-FFF2-40B4-BE49-F238E27FC236}">
                <a16:creationId xmlns:a16="http://schemas.microsoft.com/office/drawing/2014/main" id="{7C9E348C-3FCE-261B-49EB-AF914886F486}"/>
              </a:ext>
            </a:extLst>
          </p:cNvPr>
          <p:cNvPicPr>
            <a:picLocks noGrp="1" noChangeAspect="1"/>
          </p:cNvPicPr>
          <p:nvPr>
            <p:ph idx="1"/>
          </p:nvPr>
        </p:nvPicPr>
        <p:blipFill>
          <a:blip r:embed="rId2"/>
          <a:stretch>
            <a:fillRect/>
          </a:stretch>
        </p:blipFill>
        <p:spPr>
          <a:xfrm>
            <a:off x="2609589" y="1969131"/>
            <a:ext cx="9008301" cy="4763699"/>
          </a:xfrm>
          <a:prstGeom prst="rect">
            <a:avLst/>
          </a:prstGeom>
        </p:spPr>
      </p:pic>
      <p:sp>
        <p:nvSpPr>
          <p:cNvPr id="6" name="TextBox 5">
            <a:extLst>
              <a:ext uri="{FF2B5EF4-FFF2-40B4-BE49-F238E27FC236}">
                <a16:creationId xmlns:a16="http://schemas.microsoft.com/office/drawing/2014/main" id="{CE97512F-7DFF-5BAD-3DDA-AB7D5F8A6173}"/>
              </a:ext>
            </a:extLst>
          </p:cNvPr>
          <p:cNvSpPr txBox="1"/>
          <p:nvPr/>
        </p:nvSpPr>
        <p:spPr>
          <a:xfrm>
            <a:off x="1205945" y="1174210"/>
            <a:ext cx="101606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 connected Tableau to the dataset provided in Excel format. </a:t>
            </a:r>
            <a:endParaRPr lang="en-US" dirty="0"/>
          </a:p>
        </p:txBody>
      </p:sp>
    </p:spTree>
    <p:extLst>
      <p:ext uri="{BB962C8B-B14F-4D97-AF65-F5344CB8AC3E}">
        <p14:creationId xmlns:p14="http://schemas.microsoft.com/office/powerpoint/2010/main" val="272978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D040-2AEA-C8B1-F9D8-E1FC074EBF14}"/>
              </a:ext>
            </a:extLst>
          </p:cNvPr>
          <p:cNvSpPr>
            <a:spLocks noGrp="1"/>
          </p:cNvSpPr>
          <p:nvPr>
            <p:ph type="title"/>
          </p:nvPr>
        </p:nvSpPr>
        <p:spPr>
          <a:xfrm>
            <a:off x="838200" y="365125"/>
            <a:ext cx="10400779" cy="908029"/>
          </a:xfrm>
        </p:spPr>
        <p:txBody>
          <a:bodyPr/>
          <a:lstStyle/>
          <a:p>
            <a:r>
              <a:rPr lang="en-US" dirty="0"/>
              <a:t>Map Chart</a:t>
            </a:r>
          </a:p>
        </p:txBody>
      </p:sp>
      <p:pic>
        <p:nvPicPr>
          <p:cNvPr id="4" name="Content Placeholder 3">
            <a:extLst>
              <a:ext uri="{FF2B5EF4-FFF2-40B4-BE49-F238E27FC236}">
                <a16:creationId xmlns:a16="http://schemas.microsoft.com/office/drawing/2014/main" id="{7B14630B-F875-30FC-D97D-39E5B2CC1074}"/>
              </a:ext>
            </a:extLst>
          </p:cNvPr>
          <p:cNvPicPr>
            <a:picLocks noGrp="1" noChangeAspect="1"/>
          </p:cNvPicPr>
          <p:nvPr>
            <p:ph idx="1"/>
          </p:nvPr>
        </p:nvPicPr>
        <p:blipFill>
          <a:blip r:embed="rId2"/>
          <a:stretch>
            <a:fillRect/>
          </a:stretch>
        </p:blipFill>
        <p:spPr>
          <a:xfrm>
            <a:off x="3891385" y="2347543"/>
            <a:ext cx="8020901" cy="4142571"/>
          </a:xfrm>
          <a:prstGeom prst="rect">
            <a:avLst/>
          </a:prstGeom>
        </p:spPr>
      </p:pic>
      <p:sp>
        <p:nvSpPr>
          <p:cNvPr id="5" name="TextBox 4">
            <a:extLst>
              <a:ext uri="{FF2B5EF4-FFF2-40B4-BE49-F238E27FC236}">
                <a16:creationId xmlns:a16="http://schemas.microsoft.com/office/drawing/2014/main" id="{636DEF06-08C8-A90B-2D96-10CFD3A94966}"/>
              </a:ext>
            </a:extLst>
          </p:cNvPr>
          <p:cNvSpPr txBox="1"/>
          <p:nvPr/>
        </p:nvSpPr>
        <p:spPr>
          <a:xfrm>
            <a:off x="832266" y="1506626"/>
            <a:ext cx="101335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map chart visualizes the variation in sales across different continents. It helps identify regions with the highest and lowest sales performance.</a:t>
            </a:r>
            <a:endParaRPr lang="en-US" dirty="0"/>
          </a:p>
        </p:txBody>
      </p:sp>
    </p:spTree>
    <p:extLst>
      <p:ext uri="{BB962C8B-B14F-4D97-AF65-F5344CB8AC3E}">
        <p14:creationId xmlns:p14="http://schemas.microsoft.com/office/powerpoint/2010/main" val="83383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6A63-8ED8-4D29-2037-233C2BA1504D}"/>
              </a:ext>
            </a:extLst>
          </p:cNvPr>
          <p:cNvSpPr>
            <a:spLocks noGrp="1"/>
          </p:cNvSpPr>
          <p:nvPr>
            <p:ph type="title"/>
          </p:nvPr>
        </p:nvSpPr>
        <p:spPr>
          <a:xfrm>
            <a:off x="838200" y="365125"/>
            <a:ext cx="10515600" cy="1064605"/>
          </a:xfrm>
        </p:spPr>
        <p:txBody>
          <a:bodyPr/>
          <a:lstStyle/>
          <a:p>
            <a:r>
              <a:rPr lang="en-US" dirty="0"/>
              <a:t>Line Charts</a:t>
            </a:r>
          </a:p>
        </p:txBody>
      </p:sp>
      <p:pic>
        <p:nvPicPr>
          <p:cNvPr id="4" name="Content Placeholder 3">
            <a:extLst>
              <a:ext uri="{FF2B5EF4-FFF2-40B4-BE49-F238E27FC236}">
                <a16:creationId xmlns:a16="http://schemas.microsoft.com/office/drawing/2014/main" id="{B4F07687-033D-1778-5B3C-C22D2B165581}"/>
              </a:ext>
            </a:extLst>
          </p:cNvPr>
          <p:cNvPicPr>
            <a:picLocks noGrp="1" noChangeAspect="1"/>
          </p:cNvPicPr>
          <p:nvPr>
            <p:ph idx="1"/>
          </p:nvPr>
        </p:nvPicPr>
        <p:blipFill>
          <a:blip r:embed="rId2"/>
          <a:stretch>
            <a:fillRect/>
          </a:stretch>
        </p:blipFill>
        <p:spPr>
          <a:xfrm>
            <a:off x="3208980" y="2410173"/>
            <a:ext cx="8341876" cy="4351338"/>
          </a:xfrm>
          <a:prstGeom prst="rect">
            <a:avLst/>
          </a:prstGeom>
        </p:spPr>
      </p:pic>
      <p:sp>
        <p:nvSpPr>
          <p:cNvPr id="5" name="TextBox 4">
            <a:extLst>
              <a:ext uri="{FF2B5EF4-FFF2-40B4-BE49-F238E27FC236}">
                <a16:creationId xmlns:a16="http://schemas.microsoft.com/office/drawing/2014/main" id="{AEE62E41-7DE9-B7B7-3BF1-BD401218CE8A}"/>
              </a:ext>
            </a:extLst>
          </p:cNvPr>
          <p:cNvSpPr txBox="1"/>
          <p:nvPr/>
        </p:nvSpPr>
        <p:spPr>
          <a:xfrm>
            <a:off x="838501" y="1429354"/>
            <a:ext cx="97328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line chart visualizes sales trends over time across different countries. It helps track growth and compare performance regionally.</a:t>
            </a:r>
            <a:endParaRPr lang="en-US" dirty="0"/>
          </a:p>
        </p:txBody>
      </p:sp>
    </p:spTree>
    <p:extLst>
      <p:ext uri="{BB962C8B-B14F-4D97-AF65-F5344CB8AC3E}">
        <p14:creationId xmlns:p14="http://schemas.microsoft.com/office/powerpoint/2010/main" val="234078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49FC-B2B4-6BFB-E62F-B8856C25B14C}"/>
              </a:ext>
            </a:extLst>
          </p:cNvPr>
          <p:cNvSpPr>
            <a:spLocks noGrp="1"/>
          </p:cNvSpPr>
          <p:nvPr>
            <p:ph type="title"/>
          </p:nvPr>
        </p:nvSpPr>
        <p:spPr>
          <a:xfrm>
            <a:off x="3132" y="-217"/>
            <a:ext cx="10515600" cy="1325563"/>
          </a:xfrm>
        </p:spPr>
        <p:txBody>
          <a:bodyPr/>
          <a:lstStyle/>
          <a:p>
            <a:r>
              <a:rPr lang="en-US" dirty="0"/>
              <a:t>Category Wise Distribution</a:t>
            </a:r>
          </a:p>
        </p:txBody>
      </p:sp>
      <p:pic>
        <p:nvPicPr>
          <p:cNvPr id="4" name="Content Placeholder 3">
            <a:extLst>
              <a:ext uri="{FF2B5EF4-FFF2-40B4-BE49-F238E27FC236}">
                <a16:creationId xmlns:a16="http://schemas.microsoft.com/office/drawing/2014/main" id="{F1C51311-FA41-11DC-DB7F-7D6B18F1BEDC}"/>
              </a:ext>
            </a:extLst>
          </p:cNvPr>
          <p:cNvPicPr>
            <a:picLocks noGrp="1" noChangeAspect="1"/>
          </p:cNvPicPr>
          <p:nvPr>
            <p:ph idx="1"/>
          </p:nvPr>
        </p:nvPicPr>
        <p:blipFill>
          <a:blip r:embed="rId2"/>
          <a:stretch>
            <a:fillRect/>
          </a:stretch>
        </p:blipFill>
        <p:spPr>
          <a:xfrm>
            <a:off x="102976" y="2378858"/>
            <a:ext cx="5389007" cy="4476597"/>
          </a:xfrm>
          <a:prstGeom prst="rect">
            <a:avLst/>
          </a:prstGeom>
        </p:spPr>
      </p:pic>
      <p:pic>
        <p:nvPicPr>
          <p:cNvPr id="5" name="Picture 4">
            <a:extLst>
              <a:ext uri="{FF2B5EF4-FFF2-40B4-BE49-F238E27FC236}">
                <a16:creationId xmlns:a16="http://schemas.microsoft.com/office/drawing/2014/main" id="{653E8793-610A-50C3-3138-167F7DCE4B4C}"/>
              </a:ext>
            </a:extLst>
          </p:cNvPr>
          <p:cNvPicPr>
            <a:picLocks noChangeAspect="1"/>
          </p:cNvPicPr>
          <p:nvPr/>
        </p:nvPicPr>
        <p:blipFill>
          <a:blip r:embed="rId3"/>
          <a:stretch>
            <a:fillRect/>
          </a:stretch>
        </p:blipFill>
        <p:spPr>
          <a:xfrm>
            <a:off x="5490575" y="2383135"/>
            <a:ext cx="6701425" cy="4471675"/>
          </a:xfrm>
          <a:prstGeom prst="rect">
            <a:avLst/>
          </a:prstGeom>
        </p:spPr>
      </p:pic>
      <p:sp>
        <p:nvSpPr>
          <p:cNvPr id="6" name="TextBox 5">
            <a:extLst>
              <a:ext uri="{FF2B5EF4-FFF2-40B4-BE49-F238E27FC236}">
                <a16:creationId xmlns:a16="http://schemas.microsoft.com/office/drawing/2014/main" id="{617F410A-7749-31FB-490A-7871A14C5049}"/>
              </a:ext>
            </a:extLst>
          </p:cNvPr>
          <p:cNvSpPr txBox="1"/>
          <p:nvPr/>
        </p:nvSpPr>
        <p:spPr>
          <a:xfrm>
            <a:off x="285618" y="1094871"/>
            <a:ext cx="118373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"These visualizations help us understand the distribution of sales across different product categories. They highlight which categories contribute most to overall sales.</a:t>
            </a:r>
            <a:endParaRPr lang="en-US" dirty="0"/>
          </a:p>
        </p:txBody>
      </p:sp>
    </p:spTree>
    <p:extLst>
      <p:ext uri="{BB962C8B-B14F-4D97-AF65-F5344CB8AC3E}">
        <p14:creationId xmlns:p14="http://schemas.microsoft.com/office/powerpoint/2010/main" val="53902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5F43-1F1A-12B5-07EB-217313B8B683}"/>
              </a:ext>
            </a:extLst>
          </p:cNvPr>
          <p:cNvSpPr>
            <a:spLocks noGrp="1"/>
          </p:cNvSpPr>
          <p:nvPr>
            <p:ph type="title"/>
          </p:nvPr>
        </p:nvSpPr>
        <p:spPr/>
        <p:txBody>
          <a:bodyPr/>
          <a:lstStyle/>
          <a:p>
            <a:r>
              <a:rPr lang="en-US" dirty="0"/>
              <a:t>Adding KPI's</a:t>
            </a:r>
          </a:p>
        </p:txBody>
      </p:sp>
      <p:pic>
        <p:nvPicPr>
          <p:cNvPr id="4" name="Content Placeholder 3">
            <a:extLst>
              <a:ext uri="{FF2B5EF4-FFF2-40B4-BE49-F238E27FC236}">
                <a16:creationId xmlns:a16="http://schemas.microsoft.com/office/drawing/2014/main" id="{AC35FD1D-D8ED-F10D-793E-3EA5BF3DED71}"/>
              </a:ext>
            </a:extLst>
          </p:cNvPr>
          <p:cNvPicPr>
            <a:picLocks noGrp="1" noChangeAspect="1"/>
          </p:cNvPicPr>
          <p:nvPr>
            <p:ph idx="1"/>
          </p:nvPr>
        </p:nvPicPr>
        <p:blipFill>
          <a:blip r:embed="rId2"/>
          <a:stretch>
            <a:fillRect/>
          </a:stretch>
        </p:blipFill>
        <p:spPr>
          <a:xfrm>
            <a:off x="-849" y="3546833"/>
            <a:ext cx="3707312" cy="1451714"/>
          </a:xfrm>
          <a:prstGeom prst="rect">
            <a:avLst/>
          </a:prstGeom>
        </p:spPr>
      </p:pic>
      <p:pic>
        <p:nvPicPr>
          <p:cNvPr id="5" name="Picture 4">
            <a:extLst>
              <a:ext uri="{FF2B5EF4-FFF2-40B4-BE49-F238E27FC236}">
                <a16:creationId xmlns:a16="http://schemas.microsoft.com/office/drawing/2014/main" id="{3A0B34FB-1C36-75BA-78AC-86FC40E394A3}"/>
              </a:ext>
            </a:extLst>
          </p:cNvPr>
          <p:cNvPicPr>
            <a:picLocks noChangeAspect="1"/>
          </p:cNvPicPr>
          <p:nvPr/>
        </p:nvPicPr>
        <p:blipFill>
          <a:blip r:embed="rId3"/>
          <a:stretch>
            <a:fillRect/>
          </a:stretch>
        </p:blipFill>
        <p:spPr>
          <a:xfrm>
            <a:off x="3800605" y="3433827"/>
            <a:ext cx="3682651" cy="1670919"/>
          </a:xfrm>
          <a:prstGeom prst="rect">
            <a:avLst/>
          </a:prstGeom>
        </p:spPr>
      </p:pic>
      <p:pic>
        <p:nvPicPr>
          <p:cNvPr id="6" name="Picture 5">
            <a:extLst>
              <a:ext uri="{FF2B5EF4-FFF2-40B4-BE49-F238E27FC236}">
                <a16:creationId xmlns:a16="http://schemas.microsoft.com/office/drawing/2014/main" id="{7E285915-AA8A-8AE6-F99F-81BF923E79AE}"/>
              </a:ext>
            </a:extLst>
          </p:cNvPr>
          <p:cNvPicPr>
            <a:picLocks noChangeAspect="1"/>
          </p:cNvPicPr>
          <p:nvPr/>
        </p:nvPicPr>
        <p:blipFill>
          <a:blip r:embed="rId4"/>
          <a:stretch>
            <a:fillRect/>
          </a:stretch>
        </p:blipFill>
        <p:spPr>
          <a:xfrm>
            <a:off x="7481495" y="3433111"/>
            <a:ext cx="6571336" cy="1567971"/>
          </a:xfrm>
          <a:prstGeom prst="rect">
            <a:avLst/>
          </a:prstGeom>
        </p:spPr>
      </p:pic>
      <p:sp>
        <p:nvSpPr>
          <p:cNvPr id="9" name="TextBox 8">
            <a:extLst>
              <a:ext uri="{FF2B5EF4-FFF2-40B4-BE49-F238E27FC236}">
                <a16:creationId xmlns:a16="http://schemas.microsoft.com/office/drawing/2014/main" id="{AA918139-6C57-9CF6-0417-0A85736D6B49}"/>
              </a:ext>
            </a:extLst>
          </p:cNvPr>
          <p:cNvSpPr txBox="1"/>
          <p:nvPr/>
        </p:nvSpPr>
        <p:spPr>
          <a:xfrm>
            <a:off x="497328" y="1872354"/>
            <a:ext cx="11197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KPI card provides a clear numerical representation of key performance metrics such as total sales or profit. It offers a quick and concise summary to support data-driven decision-making</a:t>
            </a:r>
            <a:endParaRPr lang="en-US" dirty="0"/>
          </a:p>
        </p:txBody>
      </p:sp>
    </p:spTree>
    <p:extLst>
      <p:ext uri="{BB962C8B-B14F-4D97-AF65-F5344CB8AC3E}">
        <p14:creationId xmlns:p14="http://schemas.microsoft.com/office/powerpoint/2010/main" val="83833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A428-B56B-238E-736A-B53CD425D145}"/>
              </a:ext>
            </a:extLst>
          </p:cNvPr>
          <p:cNvSpPr>
            <a:spLocks noGrp="1"/>
          </p:cNvSpPr>
          <p:nvPr>
            <p:ph type="title"/>
          </p:nvPr>
        </p:nvSpPr>
        <p:spPr>
          <a:xfrm>
            <a:off x="859076" y="114605"/>
            <a:ext cx="10494724" cy="1283809"/>
          </a:xfrm>
        </p:spPr>
        <p:txBody>
          <a:bodyPr/>
          <a:lstStyle/>
          <a:p>
            <a:r>
              <a:rPr lang="en-US" dirty="0"/>
              <a:t>Formatting Worksheets</a:t>
            </a:r>
          </a:p>
        </p:txBody>
      </p:sp>
      <p:pic>
        <p:nvPicPr>
          <p:cNvPr id="4" name="Content Placeholder 3">
            <a:extLst>
              <a:ext uri="{FF2B5EF4-FFF2-40B4-BE49-F238E27FC236}">
                <a16:creationId xmlns:a16="http://schemas.microsoft.com/office/drawing/2014/main" id="{098D6EAB-D46E-6B86-9B40-B4BA9D086E33}"/>
              </a:ext>
            </a:extLst>
          </p:cNvPr>
          <p:cNvPicPr>
            <a:picLocks noGrp="1" noChangeAspect="1"/>
          </p:cNvPicPr>
          <p:nvPr>
            <p:ph idx="1"/>
          </p:nvPr>
        </p:nvPicPr>
        <p:blipFill>
          <a:blip r:embed="rId2"/>
          <a:stretch>
            <a:fillRect/>
          </a:stretch>
        </p:blipFill>
        <p:spPr>
          <a:xfrm>
            <a:off x="4010929" y="2504118"/>
            <a:ext cx="8178470" cy="4351338"/>
          </a:xfrm>
          <a:prstGeom prst="rect">
            <a:avLst/>
          </a:prstGeom>
        </p:spPr>
      </p:pic>
      <p:sp>
        <p:nvSpPr>
          <p:cNvPr id="6" name="TextBox 5">
            <a:extLst>
              <a:ext uri="{FF2B5EF4-FFF2-40B4-BE49-F238E27FC236}">
                <a16:creationId xmlns:a16="http://schemas.microsoft.com/office/drawing/2014/main" id="{64BC590B-D56C-B94D-6E7F-105C174214A2}"/>
              </a:ext>
            </a:extLst>
          </p:cNvPr>
          <p:cNvSpPr txBox="1"/>
          <p:nvPr/>
        </p:nvSpPr>
        <p:spPr>
          <a:xfrm>
            <a:off x="857696" y="1555034"/>
            <a:ext cx="110293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Formatting is one of the most important aspects of reporting, as it enhances clarity, readability, and the overall visual appeal of the dashboard.</a:t>
            </a:r>
            <a:endParaRPr lang="en-US" dirty="0"/>
          </a:p>
        </p:txBody>
      </p:sp>
    </p:spTree>
    <p:extLst>
      <p:ext uri="{BB962C8B-B14F-4D97-AF65-F5344CB8AC3E}">
        <p14:creationId xmlns:p14="http://schemas.microsoft.com/office/powerpoint/2010/main" val="426450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BB18-875A-3DF4-723D-C06366B0AF0C}"/>
              </a:ext>
            </a:extLst>
          </p:cNvPr>
          <p:cNvSpPr>
            <a:spLocks noGrp="1"/>
          </p:cNvSpPr>
          <p:nvPr>
            <p:ph type="title"/>
          </p:nvPr>
        </p:nvSpPr>
        <p:spPr/>
        <p:txBody>
          <a:bodyPr/>
          <a:lstStyle/>
          <a:p>
            <a:r>
              <a:rPr lang="en-US" dirty="0"/>
              <a:t>Dashboard</a:t>
            </a:r>
          </a:p>
        </p:txBody>
      </p:sp>
      <p:pic>
        <p:nvPicPr>
          <p:cNvPr id="4" name="Content Placeholder 3">
            <a:extLst>
              <a:ext uri="{FF2B5EF4-FFF2-40B4-BE49-F238E27FC236}">
                <a16:creationId xmlns:a16="http://schemas.microsoft.com/office/drawing/2014/main" id="{2987AF99-BC5D-341D-B4BF-9280E8389B93}"/>
              </a:ext>
            </a:extLst>
          </p:cNvPr>
          <p:cNvPicPr>
            <a:picLocks noGrp="1" noChangeAspect="1"/>
          </p:cNvPicPr>
          <p:nvPr>
            <p:ph idx="1"/>
          </p:nvPr>
        </p:nvPicPr>
        <p:blipFill>
          <a:blip r:embed="rId2"/>
          <a:stretch>
            <a:fillRect/>
          </a:stretch>
        </p:blipFill>
        <p:spPr>
          <a:xfrm>
            <a:off x="1285115" y="1564667"/>
            <a:ext cx="10070619" cy="5113337"/>
          </a:xfrm>
          <a:prstGeom prst="rect">
            <a:avLst/>
          </a:prstGeom>
        </p:spPr>
      </p:pic>
    </p:spTree>
    <p:extLst>
      <p:ext uri="{BB962C8B-B14F-4D97-AF65-F5344CB8AC3E}">
        <p14:creationId xmlns:p14="http://schemas.microsoft.com/office/powerpoint/2010/main" val="2116941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Global Sales Dashboard</vt:lpstr>
      <vt:lpstr>Description</vt:lpstr>
      <vt:lpstr>Importing Dataset</vt:lpstr>
      <vt:lpstr>Map Chart</vt:lpstr>
      <vt:lpstr>Line Charts</vt:lpstr>
      <vt:lpstr>Category Wise Distribution</vt:lpstr>
      <vt:lpstr>Adding KPI's</vt:lpstr>
      <vt:lpstr>Formatting Worksheets</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151</cp:revision>
  <dcterms:created xsi:type="dcterms:W3CDTF">2025-07-29T17:08:55Z</dcterms:created>
  <dcterms:modified xsi:type="dcterms:W3CDTF">2025-07-29T18:43:55Z</dcterms:modified>
</cp:coreProperties>
</file>