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302" r:id="rId16"/>
    <p:sldId id="299" r:id="rId17"/>
    <p:sldId id="300" r:id="rId18"/>
    <p:sldId id="301" r:id="rId19"/>
    <p:sldId id="30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7E1118-4AC6-4996-93BA-921E8DA34FE6}">
  <a:tblStyle styleId="{677E1118-4AC6-4996-93BA-921E8DA34F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46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0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295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82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109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97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960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90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50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47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41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72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41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79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17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88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CD4"/>
                </a:solidFill>
              </a:rPr>
              <a:t>INTRODUCTION  </a:t>
            </a:r>
            <a:r>
              <a:rPr lang="en" dirty="0"/>
              <a:t>TO python</a:t>
            </a: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7258" y="289332"/>
            <a:ext cx="5366742" cy="18127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13" y="4613586"/>
            <a:ext cx="2421049" cy="4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524681" y="2660238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AIMS OF PYTHON</a:t>
            </a:r>
          </a:p>
        </p:txBody>
      </p:sp>
      <p:sp>
        <p:nvSpPr>
          <p:cNvPr id="178" name="Shape 178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Karla"/>
                <a:cs typeface="Tahoma" pitchFamily="34" charset="0"/>
              </a:rPr>
              <a:t>Minimal code</a:t>
            </a:r>
            <a:endParaRPr dirty="0">
              <a:solidFill>
                <a:schemeClr val="bg1"/>
              </a:solidFill>
              <a:latin typeface="Karla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587471" y="1593738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  <a:latin typeface="Karla"/>
                <a:cs typeface="Tahoma" pitchFamily="34" charset="0"/>
              </a:rPr>
              <a:t>Clarity &amp; Consistency</a:t>
            </a:r>
          </a:p>
          <a:p>
            <a:pPr lvl="2"/>
            <a:endParaRPr lang="en-US" dirty="0">
              <a:solidFill>
                <a:schemeClr val="bg1"/>
              </a:solidFill>
              <a:latin typeface="Karla"/>
              <a:cs typeface="Tahoma" pitchFamily="34" charset="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Karla"/>
                <a:cs typeface="Tahoma" pitchFamily="34" charset="0"/>
              </a:rPr>
              <a:t>Easy to learn</a:t>
            </a:r>
            <a:endParaRPr lang="en-US" dirty="0">
              <a:solidFill>
                <a:schemeClr val="bg1"/>
              </a:solidFill>
              <a:latin typeface="Karla"/>
              <a:ea typeface="Montserrat"/>
              <a:cs typeface="Montserrat"/>
              <a:sym typeface="Montserrat"/>
            </a:endParaRPr>
          </a:p>
        </p:txBody>
      </p:sp>
      <p:grpSp>
        <p:nvGrpSpPr>
          <p:cNvPr id="10" name="Shape 522"/>
          <p:cNvGrpSpPr/>
          <p:nvPr/>
        </p:nvGrpSpPr>
        <p:grpSpPr>
          <a:xfrm>
            <a:off x="625854" y="1593738"/>
            <a:ext cx="495656" cy="519687"/>
            <a:chOff x="5961125" y="1623900"/>
            <a:chExt cx="427450" cy="448175"/>
          </a:xfrm>
        </p:grpSpPr>
        <p:sp>
          <p:nvSpPr>
            <p:cNvPr id="11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630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4.</a:t>
            </a:r>
            <a:endParaRPr sz="7200" dirty="0">
              <a:solidFill>
                <a:srgbClr val="FFC107"/>
              </a:solidFill>
            </a:endParaRPr>
          </a:p>
          <a:p>
            <a:r>
              <a:rPr lang="en-US" dirty="0"/>
              <a:t>P</a:t>
            </a:r>
            <a:r>
              <a:rPr lang="en" dirty="0"/>
              <a:t>ython’s impressions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30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07454" y="919045"/>
            <a:ext cx="3086477" cy="3274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514350">
              <a:buFont typeface="+mj-lt"/>
              <a:buAutoNum type="arabicPeriod"/>
            </a:pPr>
            <a:r>
              <a:rPr lang="en-US" dirty="0"/>
              <a:t>Automatic Type Inference</a:t>
            </a:r>
          </a:p>
          <a:p>
            <a:pPr marL="615950" indent="-514350">
              <a:buFont typeface="+mj-lt"/>
              <a:buAutoNum type="arabicPeriod"/>
            </a:pPr>
            <a:r>
              <a:rPr lang="en-US" dirty="0"/>
              <a:t>No Worry about Memory Allocation</a:t>
            </a:r>
          </a:p>
          <a:p>
            <a:pPr marL="615950" indent="-514350">
              <a:buFont typeface="+mj-lt"/>
              <a:buAutoNum type="arabicPeriod"/>
            </a:pPr>
            <a:r>
              <a:rPr lang="en-US" dirty="0"/>
              <a:t>Minimal and Clear Syntax </a:t>
            </a:r>
          </a:p>
          <a:p>
            <a:pPr marL="615950" indent="-514350">
              <a:buFont typeface="+mj-lt"/>
              <a:buAutoNum type="arabicPeriod"/>
            </a:pPr>
            <a:r>
              <a:rPr lang="en-US" dirty="0"/>
              <a:t>Full Support OO</a:t>
            </a:r>
          </a:p>
          <a:p>
            <a:pPr marL="615950" indent="-514350">
              <a:buFont typeface="+mj-lt"/>
              <a:buAutoNum type="arabicPeriod"/>
            </a:pPr>
            <a:r>
              <a:rPr lang="en-US" dirty="0"/>
              <a:t>Interface with Existing Lang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hape 110"/>
          <p:cNvSpPr txBox="1">
            <a:spLocks/>
          </p:cNvSpPr>
          <p:nvPr/>
        </p:nvSpPr>
        <p:spPr>
          <a:xfrm>
            <a:off x="4761186" y="926439"/>
            <a:ext cx="3086477" cy="327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a=10</a:t>
            </a:r>
          </a:p>
          <a:p>
            <a:pPr>
              <a:lnSpc>
                <a:spcPct val="150000"/>
              </a:lnSpc>
            </a:pPr>
            <a:r>
              <a:rPr lang="en-US" dirty="0"/>
              <a:t>No New and Delete </a:t>
            </a:r>
          </a:p>
          <a:p>
            <a:pPr>
              <a:lnSpc>
                <a:spcPct val="150000"/>
              </a:lnSpc>
            </a:pPr>
            <a:r>
              <a:rPr lang="en-US" dirty="0"/>
              <a:t>No need {} for Block of Code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Inheritance</a:t>
            </a:r>
          </a:p>
          <a:p>
            <a:pPr>
              <a:lnSpc>
                <a:spcPct val="150000"/>
              </a:lnSpc>
            </a:pPr>
            <a:r>
              <a:rPr lang="en-US" dirty="0"/>
              <a:t>C++ ,java</a:t>
            </a:r>
          </a:p>
        </p:txBody>
      </p:sp>
      <p:grpSp>
        <p:nvGrpSpPr>
          <p:cNvPr id="11" name="Shape 111"/>
          <p:cNvGrpSpPr/>
          <p:nvPr/>
        </p:nvGrpSpPr>
        <p:grpSpPr>
          <a:xfrm rot="13515892">
            <a:off x="3914079" y="1105752"/>
            <a:ext cx="457190" cy="457120"/>
            <a:chOff x="1923675" y="1633650"/>
            <a:chExt cx="436000" cy="435975"/>
          </a:xfrm>
        </p:grpSpPr>
        <p:sp>
          <p:nvSpPr>
            <p:cNvPr id="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11"/>
          <p:cNvGrpSpPr/>
          <p:nvPr/>
        </p:nvGrpSpPr>
        <p:grpSpPr>
          <a:xfrm rot="13515892">
            <a:off x="3914079" y="1733440"/>
            <a:ext cx="457190" cy="457120"/>
            <a:chOff x="1923675" y="1633650"/>
            <a:chExt cx="436000" cy="435975"/>
          </a:xfrm>
        </p:grpSpPr>
        <p:sp>
          <p:nvSpPr>
            <p:cNvPr id="19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Shape 111"/>
          <p:cNvGrpSpPr/>
          <p:nvPr/>
        </p:nvGrpSpPr>
        <p:grpSpPr>
          <a:xfrm rot="13515892">
            <a:off x="3905300" y="2374806"/>
            <a:ext cx="457190" cy="457120"/>
            <a:chOff x="1923675" y="1633650"/>
            <a:chExt cx="436000" cy="435975"/>
          </a:xfrm>
        </p:grpSpPr>
        <p:sp>
          <p:nvSpPr>
            <p:cNvPr id="26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Shape 111"/>
          <p:cNvGrpSpPr/>
          <p:nvPr/>
        </p:nvGrpSpPr>
        <p:grpSpPr>
          <a:xfrm rot="13515892">
            <a:off x="3909255" y="3240572"/>
            <a:ext cx="457190" cy="457120"/>
            <a:chOff x="1923675" y="1633650"/>
            <a:chExt cx="436000" cy="435975"/>
          </a:xfrm>
        </p:grpSpPr>
        <p:sp>
          <p:nvSpPr>
            <p:cNvPr id="33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Shape 111"/>
          <p:cNvGrpSpPr/>
          <p:nvPr/>
        </p:nvGrpSpPr>
        <p:grpSpPr>
          <a:xfrm rot="13515892">
            <a:off x="3914079" y="3784940"/>
            <a:ext cx="457190" cy="457120"/>
            <a:chOff x="1923675" y="1633650"/>
            <a:chExt cx="436000" cy="435975"/>
          </a:xfrm>
        </p:grpSpPr>
        <p:sp>
          <p:nvSpPr>
            <p:cNvPr id="40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86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5.</a:t>
            </a:r>
            <a:endParaRPr sz="7200" dirty="0">
              <a:solidFill>
                <a:srgbClr val="FFC107"/>
              </a:solidFill>
            </a:endParaRPr>
          </a:p>
          <a:p>
            <a:pPr lvl="0"/>
            <a:r>
              <a:rPr lang="en-US" dirty="0"/>
              <a:t>Compiling and interpreting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7699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564217" y="2038843"/>
            <a:ext cx="3530700" cy="23821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/>
              <a:t>Compiling</a:t>
            </a:r>
            <a:br>
              <a:rPr lang="en-US" sz="4800" dirty="0"/>
            </a:br>
            <a:r>
              <a:rPr lang="en-US" sz="4800" dirty="0"/>
              <a:t> </a:t>
            </a:r>
            <a:br>
              <a:rPr lang="en-US" sz="1800" dirty="0"/>
            </a:br>
            <a:r>
              <a:rPr lang="en-US" sz="1800" dirty="0"/>
              <a:t>Most of the languages require you to </a:t>
            </a:r>
            <a:r>
              <a:rPr lang="en-US" sz="1800" i="1" dirty="0">
                <a:solidFill>
                  <a:srgbClr val="00BCD4"/>
                </a:solidFill>
              </a:rPr>
              <a:t>compile</a:t>
            </a:r>
            <a:r>
              <a:rPr lang="en-US" sz="1800" i="1" dirty="0"/>
              <a:t> </a:t>
            </a:r>
            <a:r>
              <a:rPr lang="en-US" sz="1800" dirty="0"/>
              <a:t>(translate) your program into a form that the machine understands</a:t>
            </a:r>
            <a:endParaRPr sz="1800" dirty="0"/>
          </a:p>
        </p:txBody>
      </p:sp>
      <p:sp>
        <p:nvSpPr>
          <p:cNvPr id="310" name="Shape 310"/>
          <p:cNvSpPr txBox="1"/>
          <p:nvPr/>
        </p:nvSpPr>
        <p:spPr>
          <a:xfrm>
            <a:off x="5286702" y="1063675"/>
            <a:ext cx="2283047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Source code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11" name="Shape 311"/>
          <p:cNvGrpSpPr/>
          <p:nvPr/>
        </p:nvGrpSpPr>
        <p:grpSpPr>
          <a:xfrm>
            <a:off x="6269432" y="1819925"/>
            <a:ext cx="376898" cy="330345"/>
            <a:chOff x="5323500" y="1591325"/>
            <a:chExt cx="376898" cy="330345"/>
          </a:xfrm>
        </p:grpSpPr>
        <p:sp>
          <p:nvSpPr>
            <p:cNvPr id="312" name="Shape 312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6269419" y="3014073"/>
            <a:ext cx="376898" cy="330345"/>
            <a:chOff x="5323500" y="1591325"/>
            <a:chExt cx="376898" cy="330345"/>
          </a:xfrm>
        </p:grpSpPr>
        <p:sp>
          <p:nvSpPr>
            <p:cNvPr id="315" name="Shape 315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Shape 317"/>
          <p:cNvSpPr txBox="1"/>
          <p:nvPr/>
        </p:nvSpPr>
        <p:spPr>
          <a:xfrm>
            <a:off x="5286702" y="2257823"/>
            <a:ext cx="2283048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Byte code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5286702" y="3451971"/>
            <a:ext cx="2283048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Output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19" name="Shape 319"/>
          <p:cNvGrpSpPr/>
          <p:nvPr/>
        </p:nvGrpSpPr>
        <p:grpSpPr>
          <a:xfrm>
            <a:off x="564217" y="1063675"/>
            <a:ext cx="408208" cy="465260"/>
            <a:chOff x="4630125" y="278900"/>
            <a:chExt cx="400675" cy="456675"/>
          </a:xfrm>
        </p:grpSpPr>
        <p:sp>
          <p:nvSpPr>
            <p:cNvPr id="320" name="Shape 32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6317" y="1089119"/>
            <a:ext cx="590430" cy="5712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3024" y="2309695"/>
            <a:ext cx="617843" cy="5391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5" cstate="print"/>
          <a:srcRect r="48225" b="39371"/>
          <a:stretch>
            <a:fillRect/>
          </a:stretch>
        </p:blipFill>
        <p:spPr bwMode="auto">
          <a:xfrm>
            <a:off x="6257096" y="3488762"/>
            <a:ext cx="1312653" cy="5693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94090" y="1837670"/>
            <a:ext cx="1435510" cy="31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arla"/>
              </a:rPr>
              <a:t>Compile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5432" y="3026021"/>
            <a:ext cx="138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arla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280801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8F3A98-29F6-C0BD-9964-EB6C05752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A2FC99-CA74-7DB8-6266-3C6D13E71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195E0-B260-6868-01AF-E65CED15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122663"/>
            <a:ext cx="8815980" cy="50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3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564217" y="2038843"/>
            <a:ext cx="3683318" cy="23821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/>
              <a:t>Interpreting</a:t>
            </a:r>
            <a:br>
              <a:rPr lang="en-US" sz="4800" dirty="0"/>
            </a:br>
            <a:r>
              <a:rPr lang="en-US" sz="4800" dirty="0"/>
              <a:t> </a:t>
            </a:r>
            <a:br>
              <a:rPr lang="en-US" sz="1800" dirty="0"/>
            </a:br>
            <a:r>
              <a:rPr lang="en-US" sz="1800" dirty="0"/>
              <a:t>Python  instead directly </a:t>
            </a:r>
            <a:br>
              <a:rPr lang="en-US" sz="1800" dirty="0"/>
            </a:br>
            <a:r>
              <a:rPr lang="en-US" sz="1800" dirty="0">
                <a:solidFill>
                  <a:srgbClr val="00BCD4"/>
                </a:solidFill>
              </a:rPr>
              <a:t>interpreted </a:t>
            </a:r>
            <a:r>
              <a:rPr lang="en-US" sz="1800" dirty="0"/>
              <a:t>into machine </a:t>
            </a:r>
            <a:br>
              <a:rPr lang="en-US" sz="1800" dirty="0"/>
            </a:br>
            <a:r>
              <a:rPr lang="en-US" sz="1800" dirty="0"/>
              <a:t>instructions.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286702" y="1063675"/>
            <a:ext cx="2283047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Source code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11" name="Shape 311"/>
          <p:cNvGrpSpPr/>
          <p:nvPr/>
        </p:nvGrpSpPr>
        <p:grpSpPr>
          <a:xfrm>
            <a:off x="6269432" y="1819925"/>
            <a:ext cx="376898" cy="330345"/>
            <a:chOff x="5323500" y="1591325"/>
            <a:chExt cx="376898" cy="330345"/>
          </a:xfrm>
        </p:grpSpPr>
        <p:sp>
          <p:nvSpPr>
            <p:cNvPr id="312" name="Shape 312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Shape 317"/>
          <p:cNvSpPr txBox="1"/>
          <p:nvPr/>
        </p:nvSpPr>
        <p:spPr>
          <a:xfrm>
            <a:off x="5286702" y="2257823"/>
            <a:ext cx="2283048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Output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19" name="Shape 319"/>
          <p:cNvGrpSpPr/>
          <p:nvPr/>
        </p:nvGrpSpPr>
        <p:grpSpPr>
          <a:xfrm>
            <a:off x="564217" y="1063675"/>
            <a:ext cx="408208" cy="465260"/>
            <a:chOff x="4630125" y="278900"/>
            <a:chExt cx="400675" cy="456675"/>
          </a:xfrm>
        </p:grpSpPr>
        <p:sp>
          <p:nvSpPr>
            <p:cNvPr id="320" name="Shape 32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5853" y="1139742"/>
            <a:ext cx="467597" cy="49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4"/>
          <p:cNvPicPr>
            <a:picLocks noChangeAspect="1" noChangeArrowheads="1"/>
          </p:cNvPicPr>
          <p:nvPr/>
        </p:nvPicPr>
        <p:blipFill>
          <a:blip r:embed="rId4" cstate="print"/>
          <a:srcRect r="48225" b="39371"/>
          <a:stretch>
            <a:fillRect/>
          </a:stretch>
        </p:blipFill>
        <p:spPr bwMode="auto">
          <a:xfrm>
            <a:off x="6530901" y="2337213"/>
            <a:ext cx="1038848" cy="484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25853" y="1837670"/>
            <a:ext cx="1295592" cy="31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arla"/>
              </a:rPr>
              <a:t>Interpret</a:t>
            </a:r>
          </a:p>
        </p:txBody>
      </p:sp>
    </p:spTree>
    <p:extLst>
      <p:ext uri="{BB962C8B-B14F-4D97-AF65-F5344CB8AC3E}">
        <p14:creationId xmlns:p14="http://schemas.microsoft.com/office/powerpoint/2010/main" val="216251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FFC107"/>
                </a:solidFill>
              </a:rPr>
              <a:t>6.</a:t>
            </a:r>
            <a:br>
              <a:rPr lang="en-US" sz="6000" dirty="0">
                <a:solidFill>
                  <a:srgbClr val="FFC107"/>
                </a:solidFill>
              </a:rPr>
            </a:br>
            <a:r>
              <a:rPr lang="en-US" dirty="0"/>
              <a:t>Why we go for python</a:t>
            </a:r>
            <a:endParaRPr dirty="0"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28575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, as a high level programming language, allows you to </a:t>
            </a:r>
            <a:r>
              <a:rPr lang="en-US" b="1" dirty="0">
                <a:solidFill>
                  <a:srgbClr val="00BCD4"/>
                </a:solidFill>
              </a:rPr>
              <a:t>focus</a:t>
            </a:r>
            <a:r>
              <a:rPr lang="en-US" dirty="0"/>
              <a:t> on core functionality of the application by taking care of common </a:t>
            </a:r>
            <a:r>
              <a:rPr lang="en-US" b="1" dirty="0">
                <a:solidFill>
                  <a:srgbClr val="00BCD4"/>
                </a:solidFill>
              </a:rPr>
              <a:t>programming tasks</a:t>
            </a:r>
            <a:r>
              <a:rPr lang="en-US" dirty="0"/>
              <a:t>.</a:t>
            </a:r>
            <a:endParaRPr lang="en-US" dirty="0">
              <a:solidFill>
                <a:srgbClr val="00B0F0"/>
              </a:solidFill>
              <a:latin typeface="Karl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1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839AC2-35A5-237C-63FE-A67988D4B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250" y="889104"/>
            <a:ext cx="26439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Index</a:t>
            </a: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40977" y="1660634"/>
            <a:ext cx="3752364" cy="301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What’s python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Roots of python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Aims of python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" dirty="0"/>
              <a:t>ython’s impressions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Compiling and interpreting</a:t>
            </a:r>
            <a:endParaRPr lang="en" dirty="0"/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W</a:t>
            </a:r>
            <a:r>
              <a:rPr lang="en" dirty="0"/>
              <a:t>hy we go for python</a:t>
            </a:r>
            <a:endParaRPr dirty="0"/>
          </a:p>
        </p:txBody>
      </p:sp>
      <p:grpSp>
        <p:nvGrpSpPr>
          <p:cNvPr id="162" name="Shape 162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63" name="Shape 16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535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61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Karla"/>
                <a:cs typeface="Tahoma" pitchFamily="34" charset="0"/>
              </a:rPr>
              <a:t>Python is a general-purpose </a:t>
            </a:r>
            <a:r>
              <a:rPr lang="en-US" dirty="0">
                <a:solidFill>
                  <a:srgbClr val="00B0F0"/>
                </a:solidFill>
                <a:latin typeface="Karla"/>
                <a:cs typeface="Tahoma" pitchFamily="34" charset="0"/>
              </a:rPr>
              <a:t>interpreted, interactive</a:t>
            </a:r>
            <a:r>
              <a:rPr lang="en-US" dirty="0">
                <a:latin typeface="Karla"/>
                <a:cs typeface="Tahoma" pitchFamily="34" charset="0"/>
              </a:rPr>
              <a:t>, high level, </a:t>
            </a:r>
            <a:r>
              <a:rPr lang="en-US" dirty="0">
                <a:solidFill>
                  <a:srgbClr val="00B0F0"/>
                </a:solidFill>
                <a:latin typeface="Karla"/>
                <a:cs typeface="Tahoma" pitchFamily="34" charset="0"/>
              </a:rPr>
              <a:t>object-oriented scripting language.</a:t>
            </a:r>
          </a:p>
        </p:txBody>
      </p:sp>
    </p:spTree>
    <p:extLst>
      <p:ext uri="{BB962C8B-B14F-4D97-AF65-F5344CB8AC3E}">
        <p14:creationId xmlns:p14="http://schemas.microsoft.com/office/powerpoint/2010/main" val="275374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85800" y="1948591"/>
            <a:ext cx="5251500" cy="868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Python laid its foundation in the late 1980s.</a:t>
            </a:r>
            <a:endParaRPr sz="3200" dirty="0">
              <a:solidFill>
                <a:srgbClr val="F44336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685800" y="3109822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Created by 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Guido van Rossum </a:t>
            </a:r>
            <a:r>
              <a:rPr lang="en" dirty="0"/>
              <a:t>and </a:t>
            </a:r>
            <a:r>
              <a:rPr lang="en-US" dirty="0"/>
              <a:t> first released in 1991.</a:t>
            </a:r>
            <a:endParaRPr dirty="0"/>
          </a:p>
        </p:txBody>
      </p:sp>
      <p:grpSp>
        <p:nvGrpSpPr>
          <p:cNvPr id="124" name="Shape 124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25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36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07454" y="919045"/>
            <a:ext cx="5324100" cy="3274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cs typeface="Tahoma" pitchFamily="34" charset="0"/>
              </a:rPr>
              <a:t>Fully dynamic type system and automatic memory management.</a:t>
            </a:r>
          </a:p>
          <a:p>
            <a:pPr lvl="0"/>
            <a:r>
              <a:rPr lang="en-US" dirty="0">
                <a:cs typeface="Tahoma" pitchFamily="34" charset="0"/>
              </a:rPr>
              <a:t>Python is designed to be highly readable. It uses English keywords frequently.</a:t>
            </a:r>
          </a:p>
          <a:p>
            <a:r>
              <a:rPr lang="en-US" dirty="0">
                <a:cs typeface="Tahoma" pitchFamily="34" charset="0"/>
              </a:rPr>
              <a:t>Open Source : Support all OS like (Windows, Linux, Mac,.)</a:t>
            </a:r>
          </a:p>
          <a:p>
            <a:r>
              <a:rPr lang="en-US" dirty="0"/>
              <a:t>It can be used as a scripting language or can be compiled to byte-code for building large applications.</a:t>
            </a:r>
            <a:endParaRPr lang="en-US" dirty="0">
              <a:cs typeface="Tahoma" pitchFamily="34" charset="0"/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227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2.</a:t>
            </a:r>
            <a:endParaRPr sz="7200" dirty="0">
              <a:solidFill>
                <a:srgbClr val="FFC107"/>
              </a:solidFill>
            </a:endParaRPr>
          </a:p>
          <a:p>
            <a:r>
              <a:rPr lang="en" dirty="0"/>
              <a:t>Roots of python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07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Roots of python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3724383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189121" y="2807381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3599186" y="2748221"/>
            <a:ext cx="1211400" cy="11443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47345" y="126289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175784" y="1802835"/>
            <a:ext cx="1038600" cy="73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940749" y="1239500"/>
            <a:ext cx="1223700" cy="11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92250" y="1191000"/>
            <a:ext cx="13194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 rot="18472119">
            <a:off x="3559599" y="2943979"/>
            <a:ext cx="863100" cy="78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 rot="19154444">
            <a:off x="3710296" y="2741855"/>
            <a:ext cx="1215900" cy="1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626891" y="2673965"/>
            <a:ext cx="1317900" cy="131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835383" y="1397432"/>
            <a:ext cx="1114500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676598" y="1357361"/>
            <a:ext cx="1313400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638047" y="1551222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503741" y="2308966"/>
            <a:ext cx="2463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488819" y="2169687"/>
            <a:ext cx="261000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069908" y="2257980"/>
            <a:ext cx="2361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069908" y="2128649"/>
            <a:ext cx="299700" cy="25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321109" y="1984395"/>
            <a:ext cx="1219800" cy="121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73853" y="193589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273853" y="2633537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42670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Simplicity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203187" y="3661825"/>
            <a:ext cx="1165606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sz="10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3735867" y="3497333"/>
            <a:ext cx="1123592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Interpreter Lang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807786" y="2101074"/>
            <a:ext cx="882161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Lambda and Math </a:t>
            </a:r>
            <a:endParaRPr sz="1000" b="0" i="0" u="none" strike="noStrike" cap="none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Shape 208"/>
          <p:cNvSpPr/>
          <p:nvPr/>
        </p:nvSpPr>
        <p:spPr>
          <a:xfrm>
            <a:off x="3438244" y="2880331"/>
            <a:ext cx="299700" cy="25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199"/>
          <p:cNvSpPr/>
          <p:nvPr/>
        </p:nvSpPr>
        <p:spPr>
          <a:xfrm>
            <a:off x="1121508" y="2947573"/>
            <a:ext cx="1317900" cy="131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198"/>
          <p:cNvSpPr/>
          <p:nvPr/>
        </p:nvSpPr>
        <p:spPr>
          <a:xfrm rot="7119502">
            <a:off x="1150080" y="3003464"/>
            <a:ext cx="1215900" cy="1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97"/>
          <p:cNvSpPr/>
          <p:nvPr/>
        </p:nvSpPr>
        <p:spPr>
          <a:xfrm rot="7484840">
            <a:off x="1631059" y="3186460"/>
            <a:ext cx="863100" cy="78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204"/>
          <p:cNvSpPr/>
          <p:nvPr/>
        </p:nvSpPr>
        <p:spPr>
          <a:xfrm rot="20362915">
            <a:off x="2196717" y="2991344"/>
            <a:ext cx="261000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401" y="2411973"/>
            <a:ext cx="1324640" cy="4474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8" name="Picture 4" descr="Image result for c++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25" y="1240780"/>
            <a:ext cx="731509" cy="7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askell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45" y="1666694"/>
            <a:ext cx="984410" cy="32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 result for java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97" y="3126197"/>
            <a:ext cx="685548" cy="3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69" y="2921383"/>
            <a:ext cx="847260" cy="5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Shape 217"/>
          <p:cNvGrpSpPr/>
          <p:nvPr/>
        </p:nvGrpSpPr>
        <p:grpSpPr>
          <a:xfrm>
            <a:off x="484841" y="617199"/>
            <a:ext cx="304009" cy="326513"/>
            <a:chOff x="616425" y="2329600"/>
            <a:chExt cx="361700" cy="388475"/>
          </a:xfrm>
        </p:grpSpPr>
        <p:sp>
          <p:nvSpPr>
            <p:cNvPr id="39" name="Shape 21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B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21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B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22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B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22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B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22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B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22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B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22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B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22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B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630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3.</a:t>
            </a:r>
            <a:endParaRPr sz="7200" dirty="0">
              <a:solidFill>
                <a:srgbClr val="FFC107"/>
              </a:solidFill>
            </a:endParaRPr>
          </a:p>
          <a:p>
            <a:r>
              <a:rPr lang="en" dirty="0"/>
              <a:t>Aims of python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41229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289</Words>
  <Application>Microsoft Office PowerPoint</Application>
  <PresentationFormat>On-screen Show (16:9)</PresentationFormat>
  <Paragraphs>56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Karla</vt:lpstr>
      <vt:lpstr>Montserrat</vt:lpstr>
      <vt:lpstr>Tahoma</vt:lpstr>
      <vt:lpstr>Wingdings</vt:lpstr>
      <vt:lpstr>Arvirargus template</vt:lpstr>
      <vt:lpstr>INTRODUCTION  TO python</vt:lpstr>
      <vt:lpstr>The Index</vt:lpstr>
      <vt:lpstr>1. WHAT IS PYTHON</vt:lpstr>
      <vt:lpstr>PowerPoint Presentation</vt:lpstr>
      <vt:lpstr>Python laid its foundation in the late 1980s.</vt:lpstr>
      <vt:lpstr>PowerPoint Presentation</vt:lpstr>
      <vt:lpstr>2. Roots of python </vt:lpstr>
      <vt:lpstr>Roots of python</vt:lpstr>
      <vt:lpstr>3. Aims of python </vt:lpstr>
      <vt:lpstr>AIMS OF PYTHON</vt:lpstr>
      <vt:lpstr>4. Python’s impressions</vt:lpstr>
      <vt:lpstr>PowerPoint Presentation</vt:lpstr>
      <vt:lpstr>5. Compiling and interpreting</vt:lpstr>
      <vt:lpstr>Compiling   Most of the languages require you to compile (translate) your program into a form that the machine understands</vt:lpstr>
      <vt:lpstr>PowerPoint Presentation</vt:lpstr>
      <vt:lpstr>Interpreting   Python  instead directly  interpreted into machine  instructions.</vt:lpstr>
      <vt:lpstr>6. Why we go for 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sreedhar sachu</dc:creator>
  <cp:lastModifiedBy>UNIQ</cp:lastModifiedBy>
  <cp:revision>54</cp:revision>
  <dcterms:modified xsi:type="dcterms:W3CDTF">2022-08-01T09:33:04Z</dcterms:modified>
</cp:coreProperties>
</file>