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3" r:id="rId2"/>
    <p:sldId id="270" r:id="rId3"/>
    <p:sldId id="272" r:id="rId4"/>
    <p:sldId id="296" r:id="rId5"/>
    <p:sldId id="274" r:id="rId6"/>
    <p:sldId id="275" r:id="rId7"/>
    <p:sldId id="288" r:id="rId8"/>
    <p:sldId id="278" r:id="rId9"/>
    <p:sldId id="279" r:id="rId10"/>
    <p:sldId id="289" r:id="rId11"/>
    <p:sldId id="284" r:id="rId12"/>
    <p:sldId id="293" r:id="rId13"/>
    <p:sldId id="290" r:id="rId14"/>
    <p:sldId id="286" r:id="rId15"/>
    <p:sldId id="277" r:id="rId16"/>
    <p:sldId id="280" r:id="rId17"/>
    <p:sldId id="281" r:id="rId18"/>
    <p:sldId id="282" r:id="rId19"/>
    <p:sldId id="291" r:id="rId20"/>
    <p:sldId id="285" r:id="rId21"/>
    <p:sldId id="294" r:id="rId22"/>
    <p:sldId id="295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96"/>
            <p14:sldId id="274"/>
            <p14:sldId id="275"/>
            <p14:sldId id="288"/>
            <p14:sldId id="278"/>
            <p14:sldId id="279"/>
            <p14:sldId id="289"/>
            <p14:sldId id="284"/>
            <p14:sldId id="293"/>
            <p14:sldId id="290"/>
            <p14:sldId id="286"/>
            <p14:sldId id="277"/>
            <p14:sldId id="280"/>
            <p14:sldId id="281"/>
            <p14:sldId id="282"/>
            <p14:sldId id="291"/>
            <p14:sldId id="285"/>
            <p14:sldId id="294"/>
            <p14:sldId id="29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94309" autoAdjust="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2022年1月25日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2022年1月25日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2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2022年1月25日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2022年1月25日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后端容灾调度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服务从配置中心拉取配置好的注册与回退信息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Backoff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信息，找到可降级回退的服务，保证服务可用性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8385560" y="6016643"/>
            <a:ext cx="133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跨机房容灾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1D23-3BB5-4214-9C9D-CFE76429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21" y="1526959"/>
            <a:ext cx="8025482" cy="4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022462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数据库同城多活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B4930-4C1A-4820-A973-89A70AF6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01" y="2150663"/>
            <a:ext cx="5715000" cy="404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92202" y="2551837"/>
            <a:ext cx="6094520" cy="1754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zh-CN" altLang="en-US" dirty="0"/>
              <a:t>基于 </a:t>
            </a:r>
            <a:r>
              <a:rPr lang="en-US" altLang="zh-CN" dirty="0"/>
              <a:t>Anycast VIP </a:t>
            </a:r>
            <a:r>
              <a:rPr lang="zh-CN" altLang="en-US" dirty="0"/>
              <a:t>的方式路由</a:t>
            </a:r>
            <a:endParaRPr lang="en-US" altLang="zh-CN" dirty="0"/>
          </a:p>
          <a:p>
            <a:r>
              <a:rPr lang="en-US" altLang="zh-CN" dirty="0"/>
              <a:t>2. ECMP + DPDK </a:t>
            </a:r>
            <a:r>
              <a:rPr lang="zh-CN" altLang="en-US" dirty="0"/>
              <a:t>四层均衡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一主三从架构，其中另一机房二从又为主从关系，一主一备二从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不能用域名，域名需要重（启）连才生效，而</a:t>
            </a:r>
            <a:r>
              <a:rPr lang="en-US" altLang="zh-CN" dirty="0"/>
              <a:t>VIP</a:t>
            </a:r>
            <a:r>
              <a:rPr lang="zh-CN" altLang="en-US" dirty="0"/>
              <a:t>会立即生效，所以业务要配合做请求重试</a:t>
            </a:r>
          </a:p>
        </p:txBody>
      </p:sp>
    </p:spTree>
    <p:extLst>
      <p:ext uri="{BB962C8B-B14F-4D97-AF65-F5344CB8AC3E}">
        <p14:creationId xmlns:p14="http://schemas.microsoft.com/office/powerpoint/2010/main" val="273557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4E2301C-3463-496D-A7A4-254A0414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757E02D0-3132-411F-B0FD-7BB7D1D2AE07}"/>
              </a:ext>
            </a:extLst>
          </p:cNvPr>
          <p:cNvSpPr/>
          <p:nvPr/>
        </p:nvSpPr>
        <p:spPr>
          <a:xfrm>
            <a:off x="10410119" y="604434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数据库同步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55573-DD81-4C55-B9BD-62F095063B13}"/>
              </a:ext>
            </a:extLst>
          </p:cNvPr>
          <p:cNvSpPr txBox="1"/>
          <p:nvPr/>
        </p:nvSpPr>
        <p:spPr>
          <a:xfrm>
            <a:off x="292202" y="2551837"/>
            <a:ext cx="4424177" cy="3127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zh-CN" altLang="en-US" dirty="0"/>
              <a:t>基于 </a:t>
            </a:r>
            <a:r>
              <a:rPr lang="en-US" altLang="zh-CN" dirty="0"/>
              <a:t>MySQL REPLICATION</a:t>
            </a:r>
          </a:p>
          <a:p>
            <a:r>
              <a:rPr lang="en-US" altLang="zh-CN" dirty="0"/>
              <a:t>2. Parser </a:t>
            </a:r>
            <a:r>
              <a:rPr lang="zh-CN" altLang="en-US" dirty="0"/>
              <a:t>负责解析</a:t>
            </a:r>
            <a:r>
              <a:rPr lang="en-US" altLang="zh-CN" dirty="0"/>
              <a:t>Master Server</a:t>
            </a:r>
            <a:r>
              <a:rPr lang="zh-CN" altLang="en-US" dirty="0"/>
              <a:t>推送的日志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 </a:t>
            </a:r>
            <a:r>
              <a:rPr lang="en-US" altLang="zh-CN" dirty="0"/>
              <a:t>Filter </a:t>
            </a:r>
            <a:r>
              <a:rPr lang="zh-CN" altLang="en-US" dirty="0"/>
              <a:t>用于加密等合规处理，以及线上日志观察、监控等</a:t>
            </a:r>
          </a:p>
          <a:p>
            <a:pPr marL="228600" indent="-228600">
              <a:buAutoNum type="arabicPeriod" startAt="4"/>
            </a:pPr>
            <a:r>
              <a:rPr lang="en-US" altLang="zh-CN" dirty="0"/>
              <a:t>Store </a:t>
            </a:r>
            <a:r>
              <a:rPr lang="zh-CN" altLang="en-US" dirty="0"/>
              <a:t>用于将处理后的日志落地与存入通道</a:t>
            </a:r>
            <a:endParaRPr lang="en-US" altLang="zh-CN" dirty="0"/>
          </a:p>
          <a:p>
            <a:pPr marL="228600" indent="-228600">
              <a:buAutoNum type="arabicPeriod" startAt="4"/>
            </a:pPr>
            <a:r>
              <a:rPr lang="en-US" altLang="zh-CN" dirty="0"/>
              <a:t>Channel </a:t>
            </a:r>
            <a:r>
              <a:rPr lang="zh-CN" altLang="en-US" dirty="0"/>
              <a:t>为</a:t>
            </a:r>
            <a:r>
              <a:rPr lang="en-US" altLang="zh-CN" dirty="0"/>
              <a:t>MQ</a:t>
            </a:r>
            <a:r>
              <a:rPr lang="zh-CN" altLang="en-US" dirty="0"/>
              <a:t>等中间件</a:t>
            </a:r>
            <a:endParaRPr lang="en-US" altLang="zh-CN" dirty="0"/>
          </a:p>
          <a:p>
            <a:pPr marL="228600" indent="-228600">
              <a:buAutoNum type="arabicPeriod" startAt="4"/>
            </a:pPr>
            <a:r>
              <a:rPr lang="en-US" altLang="zh-CN" dirty="0"/>
              <a:t>Replay </a:t>
            </a:r>
            <a:r>
              <a:rPr lang="zh-CN" altLang="en-US" dirty="0"/>
              <a:t>模块会收到消息后写入本地中继日志中</a:t>
            </a:r>
            <a:endParaRPr lang="en-US" altLang="zh-CN" dirty="0"/>
          </a:p>
          <a:p>
            <a:pPr marL="228600" indent="-228600">
              <a:buAutoNum type="arabicPeriod" startAt="4"/>
            </a:pPr>
            <a:r>
              <a:rPr lang="en-US" altLang="zh-CN" dirty="0"/>
              <a:t>Writer</a:t>
            </a:r>
            <a:r>
              <a:rPr lang="zh-CN" altLang="en-US" dirty="0"/>
              <a:t>与</a:t>
            </a:r>
            <a:r>
              <a:rPr lang="en-US" altLang="zh-CN" dirty="0"/>
              <a:t>Filter</a:t>
            </a:r>
            <a:r>
              <a:rPr lang="zh-CN" altLang="en-US" dirty="0"/>
              <a:t>逆</a:t>
            </a:r>
            <a:r>
              <a:rPr lang="en-US" altLang="zh-CN" dirty="0"/>
              <a:t>Parser</a:t>
            </a:r>
            <a:r>
              <a:rPr lang="zh-CN" altLang="en-US" dirty="0"/>
              <a:t>过程进行</a:t>
            </a:r>
            <a:r>
              <a:rPr lang="en-US" altLang="zh-CN" dirty="0"/>
              <a:t>2PC</a:t>
            </a:r>
            <a:r>
              <a:rPr lang="zh-CN" altLang="en-US" dirty="0"/>
              <a:t>验证日志与写入数据库</a:t>
            </a:r>
            <a:endParaRPr lang="en-US" altLang="zh-CN" dirty="0"/>
          </a:p>
          <a:p>
            <a:pPr marL="228600" indent="-228600">
              <a:buAutoNum type="arabicPeriod" startAt="4"/>
            </a:pP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F0DE09-2FD1-46CB-97E0-C012DCBB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92" y="1987717"/>
            <a:ext cx="6210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714920" y="588184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83325" y="1667260"/>
            <a:ext cx="3693872" cy="1043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Binlog</a:t>
            </a:r>
            <a:r>
              <a:rPr lang="en-US" altLang="zh-CN" dirty="0"/>
              <a:t> = </a:t>
            </a:r>
            <a:r>
              <a:rPr lang="en-US" altLang="zh-CN" dirty="0" err="1"/>
              <a:t>cmd</a:t>
            </a:r>
            <a:r>
              <a:rPr lang="en-US" altLang="zh-CN" dirty="0"/>
              <a:t> + </a:t>
            </a:r>
            <a:r>
              <a:rPr lang="en-US" altLang="zh-CN" dirty="0" err="1"/>
              <a:t>idc_no</a:t>
            </a:r>
            <a:r>
              <a:rPr lang="en-US" altLang="zh-CN" dirty="0"/>
              <a:t> + seq + </a:t>
            </a:r>
            <a:r>
              <a:rPr lang="en-US" altLang="zh-CN" dirty="0" err="1"/>
              <a:t>ts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RedisRDB</a:t>
            </a:r>
            <a:r>
              <a:rPr lang="en-US" altLang="zh-CN" dirty="0"/>
              <a:t> + </a:t>
            </a:r>
            <a:r>
              <a:rPr lang="en-US" altLang="zh-CN" dirty="0" err="1"/>
              <a:t>binlog</a:t>
            </a:r>
            <a:r>
              <a:rPr lang="en-US" altLang="zh-CN" dirty="0"/>
              <a:t> offset</a:t>
            </a:r>
            <a:r>
              <a:rPr lang="zh-CN" altLang="en-US" dirty="0"/>
              <a:t>，避免主从切换导致乱序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F4777-2733-473E-A7D2-BB2740CC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25" y="2710879"/>
            <a:ext cx="6762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/>
            <a:r>
              <a:rPr kumimoji="1" lang="zh-CN" altLang="en-US" sz="3200" dirty="0">
                <a:cs typeface="Arial" panose="020B0604020202020204" pitchFamily="34" charset="0"/>
              </a:rPr>
              <a:t>微服务框架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框架设计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服务治理</a:t>
            </a:r>
          </a:p>
        </p:txBody>
      </p:sp>
    </p:spTree>
    <p:extLst>
      <p:ext uri="{BB962C8B-B14F-4D97-AF65-F5344CB8AC3E}">
        <p14:creationId xmlns:p14="http://schemas.microsoft.com/office/powerpoint/2010/main" val="110766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60">
            <a:extLst>
              <a:ext uri="{FF2B5EF4-FFF2-40B4-BE49-F238E27FC236}">
                <a16:creationId xmlns:a16="http://schemas.microsoft.com/office/drawing/2014/main" id="{89FC56D0-B443-4EF7-8C3F-1E5FDCA7939B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3BA-5308-4B13-B142-E1CCFE82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2804591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A5A2B-44B4-41D1-B003-B2864317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" y="2172381"/>
            <a:ext cx="11934548" cy="4685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258AC-C321-4745-818C-A7AF3302B298}"/>
              </a:ext>
            </a:extLst>
          </p:cNvPr>
          <p:cNvSpPr txBox="1"/>
          <p:nvPr/>
        </p:nvSpPr>
        <p:spPr>
          <a:xfrm>
            <a:off x="2734323" y="1855433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83E62-CFA5-41C4-B372-97578748A4AD}"/>
              </a:ext>
            </a:extLst>
          </p:cNvPr>
          <p:cNvSpPr txBox="1"/>
          <p:nvPr/>
        </p:nvSpPr>
        <p:spPr>
          <a:xfrm>
            <a:off x="8151181" y="1829241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治理平台</a:t>
            </a:r>
          </a:p>
        </p:txBody>
      </p:sp>
      <p:sp>
        <p:nvSpPr>
          <p:cNvPr id="8" name="文本框 60">
            <a:extLst>
              <a:ext uri="{FF2B5EF4-FFF2-40B4-BE49-F238E27FC236}">
                <a16:creationId xmlns:a16="http://schemas.microsoft.com/office/drawing/2014/main" id="{F5F9A76C-B400-4E46-9943-42782DE8DCBA}"/>
              </a:ext>
            </a:extLst>
          </p:cNvPr>
          <p:cNvSpPr txBox="1"/>
          <p:nvPr/>
        </p:nvSpPr>
        <p:spPr>
          <a:xfrm>
            <a:off x="10869439" y="751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服务治理</a:t>
            </a:r>
          </a:p>
        </p:txBody>
      </p:sp>
    </p:spTree>
    <p:extLst>
      <p:ext uri="{BB962C8B-B14F-4D97-AF65-F5344CB8AC3E}">
        <p14:creationId xmlns:p14="http://schemas.microsoft.com/office/powerpoint/2010/main" val="18655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主导金融中心成本管理、容灾演练、云化等公司级行动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FA58-C538-7F43-8104-8AC67DF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CD5-59E0-B349-859C-05A8CC1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6439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7EBF-9655-4FC6-B363-3365ADCA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F1DB-C1F6-4C5E-AD89-73E443D9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项目化收集，可查、可追溯，业务友好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总线中数据不特定区分实时与离线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金融数据的转换、传输通道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标准化的输入输出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标准化接入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支持租户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支持主从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支持跨机房同步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zh-CN" altLang="en-US" sz="1100" dirty="0">
              <a:cs typeface="Arial" panose="020B0604020202020204" pitchFamily="34" charset="0"/>
            </a:endParaRPr>
          </a:p>
        </p:txBody>
      </p:sp>
      <p:sp>
        <p:nvSpPr>
          <p:cNvPr id="5" name="AutoShape 4" descr="image">
            <a:extLst>
              <a:ext uri="{FF2B5EF4-FFF2-40B4-BE49-F238E27FC236}">
                <a16:creationId xmlns:a16="http://schemas.microsoft.com/office/drawing/2014/main" id="{D79E5B33-4893-4183-845E-190EC410F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8AB997-0FDC-4F98-BEAD-64AC0E3C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8" y="1500689"/>
            <a:ext cx="5085448" cy="467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CEDB-460E-48FB-88E3-11EDA2F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7249-1614-4834-BCF9-DFBCEB70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统一数据格式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AF660-9982-4770-8F72-269C4D03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4" y="2053807"/>
            <a:ext cx="8016369" cy="27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3" y="0"/>
            <a:ext cx="2104038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数据总线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  <a:endParaRPr lang="en-US" altLang="zh-C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6989C-E680-4A6F-8D45-CF35C632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82" y="2905588"/>
            <a:ext cx="8362950" cy="31242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EDBCA81-DA82-4AF6-B0AE-764DC11C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53" y="0"/>
            <a:ext cx="2104038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B2102788-9492-4F44-B242-522CAEB31A5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21921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同城双活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86DE2-E8F5-AF46-94F3-D4C82CE8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3" y="1981200"/>
            <a:ext cx="9156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异地多活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DC195-1F27-D648-82FC-0891689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668"/>
            <a:ext cx="4368050" cy="204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C6754-E9E7-8C45-B212-AC9D0D553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97" y="3022600"/>
            <a:ext cx="7841303" cy="3606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AC74FE-F980-4C4F-8031-35A3D2586B1D}"/>
              </a:ext>
            </a:extLst>
          </p:cNvPr>
          <p:cNvSpPr txBox="1"/>
          <p:nvPr/>
        </p:nvSpPr>
        <p:spPr>
          <a:xfrm>
            <a:off x="1066800" y="3429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单元化、分片逻辑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38A6B-07CC-024C-B1DA-49DCCBCE1DB5}"/>
              </a:ext>
            </a:extLst>
          </p:cNvPr>
          <p:cNvSpPr txBox="1"/>
          <p:nvPr/>
        </p:nvSpPr>
        <p:spPr>
          <a:xfrm>
            <a:off x="7319185" y="2534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异地多活架构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B402DB5-8D90-B645-AB40-1712F7D48332}"/>
              </a:ext>
            </a:extLst>
          </p:cNvPr>
          <p:cNvCxnSpPr/>
          <p:nvPr/>
        </p:nvCxnSpPr>
        <p:spPr>
          <a:xfrm>
            <a:off x="4350697" y="1386668"/>
            <a:ext cx="17353" cy="52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新增机房流量重平衡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738A6-ED54-4009-BF87-3012D907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89" y="1865723"/>
            <a:ext cx="6677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D1A6-CDB8-4E71-93FE-25CF741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22" y="1855118"/>
            <a:ext cx="7147125" cy="4186460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服务均有相同的转换能力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服务将元数据上报到注册中心，由调用方消费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头转换为上下文，在链路中传递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Header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协议化的字段，与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在注册中心中上报的对比，过滤掉不符合条件的路由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7630959" y="6041578"/>
            <a:ext cx="202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多版本、灰度调度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11143</TotalTime>
  <Words>1250</Words>
  <Application>Microsoft Office PowerPoint</Application>
  <PresentationFormat>Widescreen</PresentationFormat>
  <Paragraphs>177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项目介绍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  <vt:lpstr>微服务框架</vt:lpstr>
      <vt:lpstr>微服务框架</vt:lpstr>
      <vt:lpstr>PowerPoint Presentation</vt:lpstr>
      <vt:lpstr>数据总线</vt:lpstr>
      <vt:lpstr>数据总线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舒先</cp:lastModifiedBy>
  <cp:revision>196</cp:revision>
  <dcterms:created xsi:type="dcterms:W3CDTF">2022-01-08T00:57:36Z</dcterms:created>
  <dcterms:modified xsi:type="dcterms:W3CDTF">2022-01-25T01:01:44Z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