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73" r:id="rId2"/>
    <p:sldId id="270" r:id="rId3"/>
    <p:sldId id="272" r:id="rId4"/>
    <p:sldId id="274" r:id="rId5"/>
    <p:sldId id="275" r:id="rId6"/>
    <p:sldId id="288" r:id="rId7"/>
    <p:sldId id="278" r:id="rId8"/>
    <p:sldId id="279" r:id="rId9"/>
    <p:sldId id="289" r:id="rId10"/>
    <p:sldId id="284" r:id="rId11"/>
    <p:sldId id="290" r:id="rId12"/>
    <p:sldId id="286" r:id="rId13"/>
    <p:sldId id="277" r:id="rId14"/>
    <p:sldId id="280" r:id="rId15"/>
    <p:sldId id="281" r:id="rId16"/>
    <p:sldId id="282" r:id="rId17"/>
    <p:sldId id="285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72"/>
            <p14:sldId id="274"/>
            <p14:sldId id="275"/>
            <p14:sldId id="288"/>
            <p14:sldId id="278"/>
            <p14:sldId id="279"/>
            <p14:sldId id="289"/>
            <p14:sldId id="284"/>
            <p14:sldId id="290"/>
            <p14:sldId id="286"/>
            <p14:sldId id="277"/>
            <p14:sldId id="280"/>
            <p14:sldId id="281"/>
            <p14:sldId id="282"/>
            <p14:sldId id="285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774"/>
    <a:srgbClr val="50DBCF"/>
    <a:srgbClr val="FFD64D"/>
    <a:srgbClr val="FF9694"/>
    <a:srgbClr val="EBEBEB"/>
    <a:srgbClr val="F8F8F8"/>
    <a:srgbClr val="D24726"/>
    <a:srgbClr val="D2B4A6"/>
    <a:srgbClr val="734F29"/>
    <a:srgbClr val="DD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2" autoAdjust="0"/>
    <p:restoredTop sz="94309" autoAdjust="0"/>
  </p:normalViewPr>
  <p:slideViewPr>
    <p:cSldViewPr snapToGrid="0">
      <p:cViewPr varScale="1">
        <p:scale>
          <a:sx n="108" d="100"/>
          <a:sy n="108" d="100"/>
        </p:scale>
        <p:origin x="3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2022年1月15日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2022年1月15日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23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每个方向挑一个项目介绍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9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2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每个方向挑一个项目介绍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6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7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9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52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7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2022年1月15日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2022年1月15日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6"/>
            <a:ext cx="9582736" cy="12853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舒先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551289"/>
            <a:ext cx="9582736" cy="151567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岗位：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OPPO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 金融中心 平台架构部 基础小组 负责人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(O17)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主页：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github.com/printfcoder</a:t>
            </a: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022462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数据库同城多活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B4930-4C1A-4820-A973-89A70AF6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01" y="2150663"/>
            <a:ext cx="5715000" cy="4048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C414F-575A-410A-A4F8-43B27EEA184B}"/>
              </a:ext>
            </a:extLst>
          </p:cNvPr>
          <p:cNvSpPr txBox="1"/>
          <p:nvPr/>
        </p:nvSpPr>
        <p:spPr>
          <a:xfrm>
            <a:off x="292202" y="2551837"/>
            <a:ext cx="6094520" cy="1754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zh-cn"/>
            </a:defPPr>
            <a:lvl1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2pPr>
          </a:lstStyle>
          <a:p>
            <a:r>
              <a:rPr lang="en-US" altLang="zh-CN" dirty="0"/>
              <a:t>1. </a:t>
            </a:r>
            <a:r>
              <a:rPr lang="zh-CN" altLang="en-US" dirty="0"/>
              <a:t>基于 </a:t>
            </a:r>
            <a:r>
              <a:rPr lang="en-US" altLang="zh-CN" dirty="0"/>
              <a:t>Anycast VIP </a:t>
            </a:r>
            <a:r>
              <a:rPr lang="zh-CN" altLang="en-US" dirty="0"/>
              <a:t>的方式路由</a:t>
            </a:r>
            <a:endParaRPr lang="en-US" altLang="zh-CN" dirty="0"/>
          </a:p>
          <a:p>
            <a:r>
              <a:rPr lang="en-US" altLang="zh-CN" dirty="0"/>
              <a:t>2. ECMP + DPDK </a:t>
            </a:r>
            <a:r>
              <a:rPr lang="zh-CN" altLang="en-US" dirty="0"/>
              <a:t>四层均衡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一主三从架构，其中另一机房二从又为主从关系，一主一备二从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不能用域名，域名需要重（启）连才生效，而</a:t>
            </a:r>
            <a:r>
              <a:rPr lang="en-US" altLang="zh-CN" dirty="0"/>
              <a:t>VIP</a:t>
            </a:r>
            <a:r>
              <a:rPr lang="zh-CN" altLang="en-US" dirty="0"/>
              <a:t>会立即生效，所以业务要配合做请求重试</a:t>
            </a:r>
          </a:p>
        </p:txBody>
      </p:sp>
    </p:spTree>
    <p:extLst>
      <p:ext uri="{BB962C8B-B14F-4D97-AF65-F5344CB8AC3E}">
        <p14:creationId xmlns:p14="http://schemas.microsoft.com/office/powerpoint/2010/main" val="273557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714920" y="588184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多活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C414F-575A-410A-A4F8-43B27EEA184B}"/>
              </a:ext>
            </a:extLst>
          </p:cNvPr>
          <p:cNvSpPr txBox="1"/>
          <p:nvPr/>
        </p:nvSpPr>
        <p:spPr>
          <a:xfrm>
            <a:off x="283325" y="1667260"/>
            <a:ext cx="3693872" cy="1043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zh-cn"/>
            </a:defPPr>
            <a:lvl1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2pPr>
          </a:lstStyle>
          <a:p>
            <a:r>
              <a:rPr lang="en-US" altLang="zh-CN" dirty="0"/>
              <a:t>1. </a:t>
            </a:r>
            <a:r>
              <a:rPr lang="en-US" altLang="zh-CN" dirty="0" err="1"/>
              <a:t>Binlog</a:t>
            </a:r>
            <a:r>
              <a:rPr lang="en-US" altLang="zh-CN" dirty="0"/>
              <a:t> = </a:t>
            </a:r>
            <a:r>
              <a:rPr lang="en-US" altLang="zh-CN" dirty="0" err="1"/>
              <a:t>cmd</a:t>
            </a:r>
            <a:r>
              <a:rPr lang="en-US" altLang="zh-CN" dirty="0"/>
              <a:t> + </a:t>
            </a:r>
            <a:r>
              <a:rPr lang="en-US" altLang="zh-CN" dirty="0" err="1"/>
              <a:t>idc_no</a:t>
            </a:r>
            <a:r>
              <a:rPr lang="en-US" altLang="zh-CN" dirty="0"/>
              <a:t> + seq + </a:t>
            </a:r>
            <a:r>
              <a:rPr lang="en-US" altLang="zh-CN" dirty="0" err="1"/>
              <a:t>ts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RedisRDB</a:t>
            </a:r>
            <a:r>
              <a:rPr lang="en-US" altLang="zh-CN" dirty="0"/>
              <a:t> + </a:t>
            </a:r>
            <a:r>
              <a:rPr lang="en-US" altLang="zh-CN" dirty="0" err="1"/>
              <a:t>binlog</a:t>
            </a:r>
            <a:r>
              <a:rPr lang="en-US" altLang="zh-CN" dirty="0"/>
              <a:t> offset</a:t>
            </a:r>
            <a:r>
              <a:rPr lang="zh-CN" altLang="en-US" dirty="0"/>
              <a:t>，避免主从切换导致乱序</a:t>
            </a:r>
          </a:p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F4777-2733-473E-A7D2-BB2740CC1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925" y="2710879"/>
            <a:ext cx="67627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5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/>
            <a:r>
              <a:rPr kumimoji="1" lang="zh-CN" altLang="en-US" sz="3200" dirty="0">
                <a:cs typeface="Arial" panose="020B0604020202020204" pitchFamily="34" charset="0"/>
              </a:rPr>
              <a:t>微服务框架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FC7069-F5DF-2F42-AAF8-A249400A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框架设计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流量调度与服务治理</a:t>
            </a:r>
          </a:p>
        </p:txBody>
      </p:sp>
    </p:spTree>
    <p:extLst>
      <p:ext uri="{BB962C8B-B14F-4D97-AF65-F5344CB8AC3E}">
        <p14:creationId xmlns:p14="http://schemas.microsoft.com/office/powerpoint/2010/main" val="110766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1AEC1-C214-8C43-91DA-3DFC9E89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85" y="1810112"/>
            <a:ext cx="6654800" cy="2794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1FFBF7-63EB-1A47-92BC-56F4449BA382}"/>
              </a:ext>
            </a:extLst>
          </p:cNvPr>
          <p:cNvSpPr/>
          <p:nvPr/>
        </p:nvSpPr>
        <p:spPr>
          <a:xfrm>
            <a:off x="523751" y="1695748"/>
            <a:ext cx="4706171" cy="2485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支持常见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框架特性，如同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异步调用、动态配置、负载均衡、消息编码、认证等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插件化，扩展简单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无损接入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0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4" name="Google Shape;311;p32">
            <a:extLst>
              <a:ext uri="{FF2B5EF4-FFF2-40B4-BE49-F238E27FC236}">
                <a16:creationId xmlns:a16="http://schemas.microsoft.com/office/drawing/2014/main" id="{767B2FB0-76F4-454E-A18A-591FBB3DD71B}"/>
              </a:ext>
            </a:extLst>
          </p:cNvPr>
          <p:cNvSpPr/>
          <p:nvPr/>
        </p:nvSpPr>
        <p:spPr>
          <a:xfrm>
            <a:off x="6060692" y="4159314"/>
            <a:ext cx="702326" cy="388345"/>
          </a:xfrm>
          <a:prstGeom prst="rect">
            <a:avLst/>
          </a:prstGeom>
          <a:solidFill>
            <a:srgbClr val="FFD64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</a:p>
        </p:txBody>
      </p:sp>
      <p:sp>
        <p:nvSpPr>
          <p:cNvPr id="5" name="Google Shape;312;p32">
            <a:extLst>
              <a:ext uri="{FF2B5EF4-FFF2-40B4-BE49-F238E27FC236}">
                <a16:creationId xmlns:a16="http://schemas.microsoft.com/office/drawing/2014/main" id="{EE88F691-71FF-9644-B2D0-4E0E66CE3844}"/>
              </a:ext>
            </a:extLst>
          </p:cNvPr>
          <p:cNvSpPr/>
          <p:nvPr/>
        </p:nvSpPr>
        <p:spPr>
          <a:xfrm>
            <a:off x="6057838" y="4545040"/>
            <a:ext cx="4131140" cy="388345"/>
          </a:xfrm>
          <a:prstGeom prst="rect">
            <a:avLst/>
          </a:prstGeom>
          <a:solidFill>
            <a:srgbClr val="FF969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</a:p>
        </p:txBody>
      </p:sp>
      <p:sp>
        <p:nvSpPr>
          <p:cNvPr id="6" name="Google Shape;313;p32">
            <a:extLst>
              <a:ext uri="{FF2B5EF4-FFF2-40B4-BE49-F238E27FC236}">
                <a16:creationId xmlns:a16="http://schemas.microsoft.com/office/drawing/2014/main" id="{3DF8B4C3-D161-F64B-9CA5-93DF09554F49}"/>
              </a:ext>
            </a:extLst>
          </p:cNvPr>
          <p:cNvSpPr/>
          <p:nvPr/>
        </p:nvSpPr>
        <p:spPr>
          <a:xfrm>
            <a:off x="9482693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sp>
        <p:nvSpPr>
          <p:cNvPr id="7" name="Google Shape;314;p32">
            <a:extLst>
              <a:ext uri="{FF2B5EF4-FFF2-40B4-BE49-F238E27FC236}">
                <a16:creationId xmlns:a16="http://schemas.microsoft.com/office/drawing/2014/main" id="{C0F51ACE-A385-A541-8F1B-F9840CAFC774}"/>
              </a:ext>
            </a:extLst>
          </p:cNvPr>
          <p:cNvSpPr/>
          <p:nvPr/>
        </p:nvSpPr>
        <p:spPr>
          <a:xfrm>
            <a:off x="9482489" y="4159313"/>
            <a:ext cx="702326" cy="388345"/>
          </a:xfrm>
          <a:prstGeom prst="rect">
            <a:avLst/>
          </a:prstGeom>
          <a:solidFill>
            <a:srgbClr val="50DBC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</a:p>
        </p:txBody>
      </p:sp>
      <p:cxnSp>
        <p:nvCxnSpPr>
          <p:cNvPr id="8" name="Google Shape;315;p32">
            <a:extLst>
              <a:ext uri="{FF2B5EF4-FFF2-40B4-BE49-F238E27FC236}">
                <a16:creationId xmlns:a16="http://schemas.microsoft.com/office/drawing/2014/main" id="{D1A7BC5C-DA99-D948-9B05-CC7B90C280A4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 rot="10800000">
            <a:off x="10184778" y="4353412"/>
            <a:ext cx="4200" cy="385800"/>
          </a:xfrm>
          <a:prstGeom prst="curvedConnector3">
            <a:avLst>
              <a:gd name="adj1" fmla="val -4082633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" name="Google Shape;316;p32">
            <a:extLst>
              <a:ext uri="{FF2B5EF4-FFF2-40B4-BE49-F238E27FC236}">
                <a16:creationId xmlns:a16="http://schemas.microsoft.com/office/drawing/2014/main" id="{5E1A2559-30DF-C345-A2B3-13A4D9772E6F}"/>
              </a:ext>
            </a:extLst>
          </p:cNvPr>
          <p:cNvSpPr txBox="1"/>
          <p:nvPr/>
        </p:nvSpPr>
        <p:spPr>
          <a:xfrm>
            <a:off x="10297416" y="4439130"/>
            <a:ext cx="73255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317;p32">
            <a:extLst>
              <a:ext uri="{FF2B5EF4-FFF2-40B4-BE49-F238E27FC236}">
                <a16:creationId xmlns:a16="http://schemas.microsoft.com/office/drawing/2014/main" id="{D947186D-0F4A-FF49-B5E8-79DD262080AA}"/>
              </a:ext>
            </a:extLst>
          </p:cNvPr>
          <p:cNvSpPr/>
          <p:nvPr/>
        </p:nvSpPr>
        <p:spPr>
          <a:xfrm>
            <a:off x="8138183" y="5317124"/>
            <a:ext cx="1167962" cy="38372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Zookeeper</a:t>
            </a:r>
            <a:endParaRPr lang="en-US"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" name="Google Shape;318;p32">
            <a:extLst>
              <a:ext uri="{FF2B5EF4-FFF2-40B4-BE49-F238E27FC236}">
                <a16:creationId xmlns:a16="http://schemas.microsoft.com/office/drawing/2014/main" id="{BFD18EC8-0B5F-6348-89B8-728B213D3D87}"/>
              </a:ext>
            </a:extLst>
          </p:cNvPr>
          <p:cNvCxnSpPr>
            <a:cxnSpLocks/>
            <a:stCxn id="30" idx="3"/>
            <a:endCxn id="10" idx="3"/>
          </p:cNvCxnSpPr>
          <p:nvPr/>
        </p:nvCxnSpPr>
        <p:spPr>
          <a:xfrm flipH="1">
            <a:off x="9306145" y="3977582"/>
            <a:ext cx="878671" cy="1531403"/>
          </a:xfrm>
          <a:prstGeom prst="curvedConnector3">
            <a:avLst>
              <a:gd name="adj1" fmla="val -12789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" name="Google Shape;320;p32">
            <a:extLst>
              <a:ext uri="{FF2B5EF4-FFF2-40B4-BE49-F238E27FC236}">
                <a16:creationId xmlns:a16="http://schemas.microsoft.com/office/drawing/2014/main" id="{1DECD3CD-9706-5D4B-A36C-AC01A7D79D0B}"/>
              </a:ext>
            </a:extLst>
          </p:cNvPr>
          <p:cNvSpPr txBox="1"/>
          <p:nvPr/>
        </p:nvSpPr>
        <p:spPr>
          <a:xfrm>
            <a:off x="10778394" y="4026150"/>
            <a:ext cx="84117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</a:p>
        </p:txBody>
      </p:sp>
      <p:cxnSp>
        <p:nvCxnSpPr>
          <p:cNvPr id="13" name="Google Shape;321;p32">
            <a:extLst>
              <a:ext uri="{FF2B5EF4-FFF2-40B4-BE49-F238E27FC236}">
                <a16:creationId xmlns:a16="http://schemas.microsoft.com/office/drawing/2014/main" id="{EC4BBA4A-E30A-5445-B2B1-35C36673398B}"/>
              </a:ext>
            </a:extLst>
          </p:cNvPr>
          <p:cNvCxnSpPr>
            <a:cxnSpLocks/>
            <a:stCxn id="29" idx="1"/>
            <a:endCxn id="10" idx="1"/>
          </p:cNvCxnSpPr>
          <p:nvPr/>
        </p:nvCxnSpPr>
        <p:spPr>
          <a:xfrm rot="10800000" flipH="1" flipV="1">
            <a:off x="6060333" y="4004905"/>
            <a:ext cx="2077850" cy="1504080"/>
          </a:xfrm>
          <a:prstGeom prst="curvedConnector3">
            <a:avLst>
              <a:gd name="adj1" fmla="val -1100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4" name="Google Shape;323;p32">
            <a:extLst>
              <a:ext uri="{FF2B5EF4-FFF2-40B4-BE49-F238E27FC236}">
                <a16:creationId xmlns:a16="http://schemas.microsoft.com/office/drawing/2014/main" id="{28022EC1-7AA9-324E-B28B-9C698BFDFD3E}"/>
              </a:ext>
            </a:extLst>
          </p:cNvPr>
          <p:cNvSpPr txBox="1"/>
          <p:nvPr/>
        </p:nvSpPr>
        <p:spPr>
          <a:xfrm>
            <a:off x="6648819" y="5056655"/>
            <a:ext cx="8174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watch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324;p32">
            <a:extLst>
              <a:ext uri="{FF2B5EF4-FFF2-40B4-BE49-F238E27FC236}">
                <a16:creationId xmlns:a16="http://schemas.microsoft.com/office/drawing/2014/main" id="{9D2F747D-F6EC-4A4B-A784-A0581059015F}"/>
              </a:ext>
            </a:extLst>
          </p:cNvPr>
          <p:cNvSpPr/>
          <p:nvPr/>
        </p:nvSpPr>
        <p:spPr>
          <a:xfrm>
            <a:off x="9482490" y="3208610"/>
            <a:ext cx="702325" cy="59636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sp>
        <p:nvSpPr>
          <p:cNvPr id="16" name="Google Shape;325;p32">
            <a:extLst>
              <a:ext uri="{FF2B5EF4-FFF2-40B4-BE49-F238E27FC236}">
                <a16:creationId xmlns:a16="http://schemas.microsoft.com/office/drawing/2014/main" id="{A1E95FD9-339C-2F40-A37F-7170FAB53CA6}"/>
              </a:ext>
            </a:extLst>
          </p:cNvPr>
          <p:cNvSpPr txBox="1"/>
          <p:nvPr/>
        </p:nvSpPr>
        <p:spPr>
          <a:xfrm>
            <a:off x="7813425" y="3206642"/>
            <a:ext cx="4776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2.call</a:t>
            </a:r>
          </a:p>
        </p:txBody>
      </p:sp>
      <p:sp>
        <p:nvSpPr>
          <p:cNvPr id="17" name="Google Shape;326;p32">
            <a:extLst>
              <a:ext uri="{FF2B5EF4-FFF2-40B4-BE49-F238E27FC236}">
                <a16:creationId xmlns:a16="http://schemas.microsoft.com/office/drawing/2014/main" id="{E7D71D0D-7018-0D42-BC2D-3812403B6E88}"/>
              </a:ext>
            </a:extLst>
          </p:cNvPr>
          <p:cNvSpPr txBox="1"/>
          <p:nvPr/>
        </p:nvSpPr>
        <p:spPr>
          <a:xfrm>
            <a:off x="7960479" y="3814749"/>
            <a:ext cx="6256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send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327;p32">
            <a:extLst>
              <a:ext uri="{FF2B5EF4-FFF2-40B4-BE49-F238E27FC236}">
                <a16:creationId xmlns:a16="http://schemas.microsoft.com/office/drawing/2014/main" id="{66E1804E-6F72-ED47-9615-C82CD07BCE9C}"/>
              </a:ext>
            </a:extLst>
          </p:cNvPr>
          <p:cNvSpPr txBox="1"/>
          <p:nvPr/>
        </p:nvSpPr>
        <p:spPr>
          <a:xfrm>
            <a:off x="7540205" y="5025576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notify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328;p32">
            <a:extLst>
              <a:ext uri="{FF2B5EF4-FFF2-40B4-BE49-F238E27FC236}">
                <a16:creationId xmlns:a16="http://schemas.microsoft.com/office/drawing/2014/main" id="{3106E7B7-FC66-F241-BC14-BDE60E9B12D2}"/>
              </a:ext>
            </a:extLst>
          </p:cNvPr>
          <p:cNvSpPr txBox="1"/>
          <p:nvPr/>
        </p:nvSpPr>
        <p:spPr>
          <a:xfrm>
            <a:off x="7107822" y="2401077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329;p32">
            <a:extLst>
              <a:ext uri="{FF2B5EF4-FFF2-40B4-BE49-F238E27FC236}">
                <a16:creationId xmlns:a16="http://schemas.microsoft.com/office/drawing/2014/main" id="{60BEA294-04F1-154A-AE09-33AD3816F08F}"/>
              </a:ext>
            </a:extLst>
          </p:cNvPr>
          <p:cNvSpPr txBox="1"/>
          <p:nvPr/>
        </p:nvSpPr>
        <p:spPr>
          <a:xfrm>
            <a:off x="8792942" y="2491261"/>
            <a:ext cx="620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</a:t>
            </a:r>
          </a:p>
        </p:txBody>
      </p:sp>
      <p:sp>
        <p:nvSpPr>
          <p:cNvPr id="21" name="Google Shape;330;p32">
            <a:extLst>
              <a:ext uri="{FF2B5EF4-FFF2-40B4-BE49-F238E27FC236}">
                <a16:creationId xmlns:a16="http://schemas.microsoft.com/office/drawing/2014/main" id="{8BC106A1-C4B5-9D4E-BD9A-189E95436C94}"/>
              </a:ext>
            </a:extLst>
          </p:cNvPr>
          <p:cNvSpPr/>
          <p:nvPr/>
        </p:nvSpPr>
        <p:spPr>
          <a:xfrm>
            <a:off x="6057460" y="3549461"/>
            <a:ext cx="699798" cy="29870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2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337;p32">
            <a:extLst>
              <a:ext uri="{FF2B5EF4-FFF2-40B4-BE49-F238E27FC236}">
                <a16:creationId xmlns:a16="http://schemas.microsoft.com/office/drawing/2014/main" id="{EF03CC86-5518-C340-8841-1BB23B0ADB45}"/>
              </a:ext>
            </a:extLst>
          </p:cNvPr>
          <p:cNvSpPr txBox="1"/>
          <p:nvPr/>
        </p:nvSpPr>
        <p:spPr>
          <a:xfrm>
            <a:off x="6730631" y="377555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select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322;p32">
            <a:extLst>
              <a:ext uri="{FF2B5EF4-FFF2-40B4-BE49-F238E27FC236}">
                <a16:creationId xmlns:a16="http://schemas.microsoft.com/office/drawing/2014/main" id="{4CDC4272-EE37-A74C-ABFB-88E3F95B4340}"/>
              </a:ext>
            </a:extLst>
          </p:cNvPr>
          <p:cNvSpPr/>
          <p:nvPr/>
        </p:nvSpPr>
        <p:spPr>
          <a:xfrm>
            <a:off x="6060333" y="3848509"/>
            <a:ext cx="696924" cy="312791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19;p32">
            <a:extLst>
              <a:ext uri="{FF2B5EF4-FFF2-40B4-BE49-F238E27FC236}">
                <a16:creationId xmlns:a16="http://schemas.microsoft.com/office/drawing/2014/main" id="{C68407BE-D744-0345-81B0-54E196B0C01A}"/>
              </a:ext>
            </a:extLst>
          </p:cNvPr>
          <p:cNvSpPr/>
          <p:nvPr/>
        </p:nvSpPr>
        <p:spPr>
          <a:xfrm>
            <a:off x="9482490" y="3816611"/>
            <a:ext cx="702326" cy="32194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338;p32">
            <a:extLst>
              <a:ext uri="{FF2B5EF4-FFF2-40B4-BE49-F238E27FC236}">
                <a16:creationId xmlns:a16="http://schemas.microsoft.com/office/drawing/2014/main" id="{F989A04D-4165-4247-956D-B8FC4053420C}"/>
              </a:ext>
            </a:extLst>
          </p:cNvPr>
          <p:cNvSpPr/>
          <p:nvPr/>
        </p:nvSpPr>
        <p:spPr>
          <a:xfrm>
            <a:off x="7792697" y="1929941"/>
            <a:ext cx="815176" cy="33596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MQ</a:t>
            </a:r>
          </a:p>
        </p:txBody>
      </p:sp>
      <p:cxnSp>
        <p:nvCxnSpPr>
          <p:cNvPr id="32" name="Google Shape;339;p32">
            <a:extLst>
              <a:ext uri="{FF2B5EF4-FFF2-40B4-BE49-F238E27FC236}">
                <a16:creationId xmlns:a16="http://schemas.microsoft.com/office/drawing/2014/main" id="{250DD976-E389-8747-BA13-EE2B3C456FF0}"/>
              </a:ext>
            </a:extLst>
          </p:cNvPr>
          <p:cNvCxnSpPr>
            <a:cxnSpLocks/>
            <a:stCxn id="46" idx="0"/>
            <a:endCxn id="31" idx="1"/>
          </p:cNvCxnSpPr>
          <p:nvPr/>
        </p:nvCxnSpPr>
        <p:spPr>
          <a:xfrm rot="5400000" flipH="1" flipV="1">
            <a:off x="6999352" y="2110474"/>
            <a:ext cx="805896" cy="780793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3" name="Google Shape;341;p32">
            <a:extLst>
              <a:ext uri="{FF2B5EF4-FFF2-40B4-BE49-F238E27FC236}">
                <a16:creationId xmlns:a16="http://schemas.microsoft.com/office/drawing/2014/main" id="{293C8934-3C9C-904D-9023-7B597AFDC194}"/>
              </a:ext>
            </a:extLst>
          </p:cNvPr>
          <p:cNvSpPr/>
          <p:nvPr/>
        </p:nvSpPr>
        <p:spPr>
          <a:xfrm>
            <a:off x="6054198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cxnSp>
        <p:nvCxnSpPr>
          <p:cNvPr id="34" name="Google Shape;342;p32">
            <a:extLst>
              <a:ext uri="{FF2B5EF4-FFF2-40B4-BE49-F238E27FC236}">
                <a16:creationId xmlns:a16="http://schemas.microsoft.com/office/drawing/2014/main" id="{EAFA6CC4-5616-394D-914D-707CEA2091C8}"/>
              </a:ext>
            </a:extLst>
          </p:cNvPr>
          <p:cNvCxnSpPr>
            <a:endCxn id="29" idx="3"/>
          </p:cNvCxnSpPr>
          <p:nvPr/>
        </p:nvCxnSpPr>
        <p:spPr>
          <a:xfrm rot="10800000">
            <a:off x="6757257" y="4004905"/>
            <a:ext cx="1902900" cy="1312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5" name="Google Shape;343;p32">
            <a:extLst>
              <a:ext uri="{FF2B5EF4-FFF2-40B4-BE49-F238E27FC236}">
                <a16:creationId xmlns:a16="http://schemas.microsoft.com/office/drawing/2014/main" id="{C0800864-66C1-D140-B8F3-EE53B16F9432}"/>
              </a:ext>
            </a:extLst>
          </p:cNvPr>
          <p:cNvSpPr/>
          <p:nvPr/>
        </p:nvSpPr>
        <p:spPr>
          <a:xfrm>
            <a:off x="6054198" y="3205510"/>
            <a:ext cx="702326" cy="343609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cxnSp>
        <p:nvCxnSpPr>
          <p:cNvPr id="36" name="Google Shape;344;p32">
            <a:extLst>
              <a:ext uri="{FF2B5EF4-FFF2-40B4-BE49-F238E27FC236}">
                <a16:creationId xmlns:a16="http://schemas.microsoft.com/office/drawing/2014/main" id="{5B213779-C499-364C-8312-7AF21EA1FFC6}"/>
              </a:ext>
            </a:extLst>
          </p:cNvPr>
          <p:cNvCxnSpPr>
            <a:stCxn id="4" idx="3"/>
            <a:endCxn id="21" idx="3"/>
          </p:cNvCxnSpPr>
          <p:nvPr/>
        </p:nvCxnSpPr>
        <p:spPr>
          <a:xfrm rot="10800000">
            <a:off x="6757318" y="3698886"/>
            <a:ext cx="5700" cy="654600"/>
          </a:xfrm>
          <a:prstGeom prst="curvedConnector3">
            <a:avLst>
              <a:gd name="adj1" fmla="val -3007764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" name="Google Shape;345;p32">
            <a:extLst>
              <a:ext uri="{FF2B5EF4-FFF2-40B4-BE49-F238E27FC236}">
                <a16:creationId xmlns:a16="http://schemas.microsoft.com/office/drawing/2014/main" id="{54926685-2660-D949-8DC4-80F48E5B125C}"/>
              </a:ext>
            </a:extLst>
          </p:cNvPr>
          <p:cNvCxnSpPr>
            <a:stCxn id="21" idx="1"/>
            <a:endCxn id="29" idx="1"/>
          </p:cNvCxnSpPr>
          <p:nvPr/>
        </p:nvCxnSpPr>
        <p:spPr>
          <a:xfrm>
            <a:off x="6057460" y="3698815"/>
            <a:ext cx="3000" cy="306000"/>
          </a:xfrm>
          <a:prstGeom prst="curvedConnector3">
            <a:avLst>
              <a:gd name="adj1" fmla="val -5714502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Google Shape;346;p32">
            <a:extLst>
              <a:ext uri="{FF2B5EF4-FFF2-40B4-BE49-F238E27FC236}">
                <a16:creationId xmlns:a16="http://schemas.microsoft.com/office/drawing/2014/main" id="{A786648A-161A-1F45-8F2C-AF0FD3B1A3EB}"/>
              </a:ext>
            </a:extLst>
          </p:cNvPr>
          <p:cNvSpPr txBox="1"/>
          <p:nvPr/>
        </p:nvSpPr>
        <p:spPr>
          <a:xfrm>
            <a:off x="5494756" y="378360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get</a:t>
            </a:r>
          </a:p>
        </p:txBody>
      </p:sp>
      <p:sp>
        <p:nvSpPr>
          <p:cNvPr id="39" name="Google Shape;347;p32">
            <a:extLst>
              <a:ext uri="{FF2B5EF4-FFF2-40B4-BE49-F238E27FC236}">
                <a16:creationId xmlns:a16="http://schemas.microsoft.com/office/drawing/2014/main" id="{C2689520-C21C-5842-963B-1D19D51B3666}"/>
              </a:ext>
            </a:extLst>
          </p:cNvPr>
          <p:cNvSpPr/>
          <p:nvPr/>
        </p:nvSpPr>
        <p:spPr>
          <a:xfrm>
            <a:off x="6764184" y="3218236"/>
            <a:ext cx="482185" cy="316116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348;p32">
            <a:extLst>
              <a:ext uri="{FF2B5EF4-FFF2-40B4-BE49-F238E27FC236}">
                <a16:creationId xmlns:a16="http://schemas.microsoft.com/office/drawing/2014/main" id="{97665504-1F1F-8E4D-A1DF-53390B5C81BA}"/>
              </a:ext>
            </a:extLst>
          </p:cNvPr>
          <p:cNvSpPr/>
          <p:nvPr/>
        </p:nvSpPr>
        <p:spPr>
          <a:xfrm>
            <a:off x="8989469" y="3229768"/>
            <a:ext cx="482185" cy="570837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" name="Google Shape;349;p32">
            <a:extLst>
              <a:ext uri="{FF2B5EF4-FFF2-40B4-BE49-F238E27FC236}">
                <a16:creationId xmlns:a16="http://schemas.microsoft.com/office/drawing/2014/main" id="{1B5929E0-4C3D-F643-A0A4-65DE04CFCFD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246369" y="3376294"/>
            <a:ext cx="1743100" cy="138893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Google Shape;350;p32">
            <a:extLst>
              <a:ext uri="{FF2B5EF4-FFF2-40B4-BE49-F238E27FC236}">
                <a16:creationId xmlns:a16="http://schemas.microsoft.com/office/drawing/2014/main" id="{DADADBC2-26EE-8F41-B76B-CD5BED63B2ED}"/>
              </a:ext>
            </a:extLst>
          </p:cNvPr>
          <p:cNvCxnSpPr>
            <a:cxnSpLocks/>
            <a:stCxn id="40" idx="2"/>
            <a:endCxn id="39" idx="2"/>
          </p:cNvCxnSpPr>
          <p:nvPr/>
        </p:nvCxnSpPr>
        <p:spPr>
          <a:xfrm rot="5400000" flipH="1">
            <a:off x="7984793" y="2554837"/>
            <a:ext cx="266253" cy="2225285"/>
          </a:xfrm>
          <a:prstGeom prst="curvedConnector3">
            <a:avLst>
              <a:gd name="adj1" fmla="val -85858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" name="Google Shape;351;p32">
            <a:extLst>
              <a:ext uri="{FF2B5EF4-FFF2-40B4-BE49-F238E27FC236}">
                <a16:creationId xmlns:a16="http://schemas.microsoft.com/office/drawing/2014/main" id="{222FC039-F4FD-2A42-A476-0C4213474E66}"/>
              </a:ext>
            </a:extLst>
          </p:cNvPr>
          <p:cNvCxnSpPr>
            <a:cxnSpLocks/>
            <a:stCxn id="29" idx="1"/>
            <a:endCxn id="10" idx="2"/>
          </p:cNvCxnSpPr>
          <p:nvPr/>
        </p:nvCxnSpPr>
        <p:spPr>
          <a:xfrm rot="10800000" flipH="1" flipV="1">
            <a:off x="6060332" y="4004905"/>
            <a:ext cx="2661831" cy="1695940"/>
          </a:xfrm>
          <a:prstGeom prst="curvedConnector4">
            <a:avLst>
              <a:gd name="adj1" fmla="val -24309"/>
              <a:gd name="adj2" fmla="val 113479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" name="Google Shape;352;p32">
            <a:extLst>
              <a:ext uri="{FF2B5EF4-FFF2-40B4-BE49-F238E27FC236}">
                <a16:creationId xmlns:a16="http://schemas.microsoft.com/office/drawing/2014/main" id="{EE316E09-2A54-CB41-BE95-3436CC75E822}"/>
              </a:ext>
            </a:extLst>
          </p:cNvPr>
          <p:cNvSpPr txBox="1"/>
          <p:nvPr/>
        </p:nvSpPr>
        <p:spPr>
          <a:xfrm>
            <a:off x="6053612" y="5415431"/>
            <a:ext cx="5391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list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5" name="Google Shape;353;p32">
            <a:extLst>
              <a:ext uri="{FF2B5EF4-FFF2-40B4-BE49-F238E27FC236}">
                <a16:creationId xmlns:a16="http://schemas.microsoft.com/office/drawing/2014/main" id="{B7DAF48A-A33B-A44F-B852-106824FFBC3B}"/>
              </a:ext>
            </a:extLst>
          </p:cNvPr>
          <p:cNvCxnSpPr>
            <a:cxnSpLocks/>
            <a:stCxn id="47" idx="0"/>
            <a:endCxn id="31" idx="3"/>
          </p:cNvCxnSpPr>
          <p:nvPr/>
        </p:nvCxnSpPr>
        <p:spPr>
          <a:xfrm rot="16200000" flipV="1">
            <a:off x="8510505" y="2195290"/>
            <a:ext cx="815522" cy="620786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6" name="Google Shape;340;p32">
            <a:extLst>
              <a:ext uri="{FF2B5EF4-FFF2-40B4-BE49-F238E27FC236}">
                <a16:creationId xmlns:a16="http://schemas.microsoft.com/office/drawing/2014/main" id="{F0E792BD-6261-9A4D-BB17-98900976E8CD}"/>
              </a:ext>
            </a:extLst>
          </p:cNvPr>
          <p:cNvSpPr/>
          <p:nvPr/>
        </p:nvSpPr>
        <p:spPr>
          <a:xfrm>
            <a:off x="6770811" y="2903818"/>
            <a:ext cx="482185" cy="291570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354;p32">
            <a:extLst>
              <a:ext uri="{FF2B5EF4-FFF2-40B4-BE49-F238E27FC236}">
                <a16:creationId xmlns:a16="http://schemas.microsoft.com/office/drawing/2014/main" id="{16A34385-20DB-4046-A262-AE4118F27069}"/>
              </a:ext>
            </a:extLst>
          </p:cNvPr>
          <p:cNvSpPr/>
          <p:nvPr/>
        </p:nvSpPr>
        <p:spPr>
          <a:xfrm>
            <a:off x="8987566" y="2913444"/>
            <a:ext cx="482185" cy="281944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5" name="Google Shape;331;p32">
            <a:extLst>
              <a:ext uri="{FF2B5EF4-FFF2-40B4-BE49-F238E27FC236}">
                <a16:creationId xmlns:a16="http://schemas.microsoft.com/office/drawing/2014/main" id="{BAC22A30-8EA9-E74B-82E2-EBA6BBE42F64}"/>
              </a:ext>
            </a:extLst>
          </p:cNvPr>
          <p:cNvCxnSpPr>
            <a:cxnSpLocks/>
          </p:cNvCxnSpPr>
          <p:nvPr/>
        </p:nvCxnSpPr>
        <p:spPr>
          <a:xfrm>
            <a:off x="7862350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6" name="Google Shape;332;p32">
            <a:extLst>
              <a:ext uri="{FF2B5EF4-FFF2-40B4-BE49-F238E27FC236}">
                <a16:creationId xmlns:a16="http://schemas.microsoft.com/office/drawing/2014/main" id="{23B228BA-8261-684A-8632-D7B278B1951B}"/>
              </a:ext>
            </a:extLst>
          </p:cNvPr>
          <p:cNvSpPr txBox="1"/>
          <p:nvPr/>
        </p:nvSpPr>
        <p:spPr>
          <a:xfrm>
            <a:off x="7787974" y="6194482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7" name="Google Shape;333;p32">
            <a:extLst>
              <a:ext uri="{FF2B5EF4-FFF2-40B4-BE49-F238E27FC236}">
                <a16:creationId xmlns:a16="http://schemas.microsoft.com/office/drawing/2014/main" id="{AB118BC0-AB7D-1345-9DF6-339480419F68}"/>
              </a:ext>
            </a:extLst>
          </p:cNvPr>
          <p:cNvCxnSpPr>
            <a:cxnSpLocks/>
          </p:cNvCxnSpPr>
          <p:nvPr/>
        </p:nvCxnSpPr>
        <p:spPr>
          <a:xfrm>
            <a:off x="8348161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8" name="Google Shape;334;p32">
            <a:extLst>
              <a:ext uri="{FF2B5EF4-FFF2-40B4-BE49-F238E27FC236}">
                <a16:creationId xmlns:a16="http://schemas.microsoft.com/office/drawing/2014/main" id="{1F6DE633-F020-064F-8DC7-513541830E64}"/>
              </a:ext>
            </a:extLst>
          </p:cNvPr>
          <p:cNvSpPr txBox="1"/>
          <p:nvPr/>
        </p:nvSpPr>
        <p:spPr>
          <a:xfrm>
            <a:off x="8242311" y="6181554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" name="Google Shape;335;p32">
            <a:extLst>
              <a:ext uri="{FF2B5EF4-FFF2-40B4-BE49-F238E27FC236}">
                <a16:creationId xmlns:a16="http://schemas.microsoft.com/office/drawing/2014/main" id="{8F4BDC98-AF61-6042-9924-43BC7A8549D2}"/>
              </a:ext>
            </a:extLst>
          </p:cNvPr>
          <p:cNvCxnSpPr>
            <a:cxnSpLocks/>
          </p:cNvCxnSpPr>
          <p:nvPr/>
        </p:nvCxnSpPr>
        <p:spPr>
          <a:xfrm>
            <a:off x="8871772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" name="Google Shape;336;p32">
            <a:extLst>
              <a:ext uri="{FF2B5EF4-FFF2-40B4-BE49-F238E27FC236}">
                <a16:creationId xmlns:a16="http://schemas.microsoft.com/office/drawing/2014/main" id="{55E5B987-B3FA-714E-8C85-7F6F62742837}"/>
              </a:ext>
            </a:extLst>
          </p:cNvPr>
          <p:cNvSpPr txBox="1"/>
          <p:nvPr/>
        </p:nvSpPr>
        <p:spPr>
          <a:xfrm>
            <a:off x="8805701" y="6187988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工作模型</a:t>
            </a:r>
          </a:p>
        </p:txBody>
      </p:sp>
    </p:spTree>
    <p:extLst>
      <p:ext uri="{BB962C8B-B14F-4D97-AF65-F5344CB8AC3E}">
        <p14:creationId xmlns:p14="http://schemas.microsoft.com/office/powerpoint/2010/main" val="192484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通信模型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C60BDA-2BB1-004A-B7DB-C07322A9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07" y="1832902"/>
            <a:ext cx="6896100" cy="4406900"/>
          </a:xfrm>
          <a:prstGeom prst="rect">
            <a:avLst/>
          </a:prstGeom>
        </p:spPr>
      </p:pic>
      <p:sp>
        <p:nvSpPr>
          <p:cNvPr id="49" name="Google Shape;636;p43">
            <a:extLst>
              <a:ext uri="{FF2B5EF4-FFF2-40B4-BE49-F238E27FC236}">
                <a16:creationId xmlns:a16="http://schemas.microsoft.com/office/drawing/2014/main" id="{0288E5D3-4E2F-B249-AA9E-3760EF114001}"/>
              </a:ext>
            </a:extLst>
          </p:cNvPr>
          <p:cNvSpPr txBox="1"/>
          <p:nvPr/>
        </p:nvSpPr>
        <p:spPr>
          <a:xfrm>
            <a:off x="460300" y="1936025"/>
            <a:ext cx="29052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lang="en-US"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637;p43">
            <a:extLst>
              <a:ext uri="{FF2B5EF4-FFF2-40B4-BE49-F238E27FC236}">
                <a16:creationId xmlns:a16="http://schemas.microsoft.com/office/drawing/2014/main" id="{CD569305-D714-284C-BF33-802FEAE08C68}"/>
              </a:ext>
            </a:extLst>
          </p:cNvPr>
          <p:cNvSpPr txBox="1"/>
          <p:nvPr/>
        </p:nvSpPr>
        <p:spPr>
          <a:xfrm>
            <a:off x="460300" y="2492400"/>
            <a:ext cx="3095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client.Call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server.Handler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638;p43">
            <a:extLst>
              <a:ext uri="{FF2B5EF4-FFF2-40B4-BE49-F238E27FC236}">
                <a16:creationId xmlns:a16="http://schemas.microsoft.com/office/drawing/2014/main" id="{EA5AF44C-CE57-4E46-A443-5E9DBD0BA86D}"/>
              </a:ext>
            </a:extLst>
          </p:cNvPr>
          <p:cNvSpPr txBox="1"/>
          <p:nvPr/>
        </p:nvSpPr>
        <p:spPr>
          <a:xfrm>
            <a:off x="432199" y="3021764"/>
            <a:ext cx="3267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transport.client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</a:t>
            </a:r>
            <a:r>
              <a:rPr lang="en-US" altLang="zh-CN" sz="135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istener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Google Shape;639;p43">
            <a:extLst>
              <a:ext uri="{FF2B5EF4-FFF2-40B4-BE49-F238E27FC236}">
                <a16:creationId xmlns:a16="http://schemas.microsoft.com/office/drawing/2014/main" id="{46621FD7-DF2E-2442-86F9-DD03C49A804B}"/>
              </a:ext>
            </a:extLst>
          </p:cNvPr>
          <p:cNvSpPr/>
          <p:nvPr/>
        </p:nvSpPr>
        <p:spPr>
          <a:xfrm>
            <a:off x="442399" y="3679192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transport.Dial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transport.Accept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640;p43">
            <a:extLst>
              <a:ext uri="{FF2B5EF4-FFF2-40B4-BE49-F238E27FC236}">
                <a16:creationId xmlns:a16="http://schemas.microsoft.com/office/drawing/2014/main" id="{8D9104F8-A67E-1A4D-AB3B-FEA930376279}"/>
              </a:ext>
            </a:extLst>
          </p:cNvPr>
          <p:cNvSpPr/>
          <p:nvPr/>
        </p:nvSpPr>
        <p:spPr>
          <a:xfrm>
            <a:off x="996187" y="2213294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641;p43">
            <a:extLst>
              <a:ext uri="{FF2B5EF4-FFF2-40B4-BE49-F238E27FC236}">
                <a16:creationId xmlns:a16="http://schemas.microsoft.com/office/drawing/2014/main" id="{8784F8CB-F1EB-C648-97A7-D7DE30FCEC5C}"/>
              </a:ext>
            </a:extLst>
          </p:cNvPr>
          <p:cNvSpPr/>
          <p:nvPr/>
        </p:nvSpPr>
        <p:spPr>
          <a:xfrm>
            <a:off x="996187" y="279097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42;p43">
            <a:extLst>
              <a:ext uri="{FF2B5EF4-FFF2-40B4-BE49-F238E27FC236}">
                <a16:creationId xmlns:a16="http://schemas.microsoft.com/office/drawing/2014/main" id="{29163F72-80C6-6F44-852D-B7EDC494B32C}"/>
              </a:ext>
            </a:extLst>
          </p:cNvPr>
          <p:cNvSpPr/>
          <p:nvPr/>
        </p:nvSpPr>
        <p:spPr>
          <a:xfrm>
            <a:off x="996187" y="339011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9;p43">
            <a:extLst>
              <a:ext uri="{FF2B5EF4-FFF2-40B4-BE49-F238E27FC236}">
                <a16:creationId xmlns:a16="http://schemas.microsoft.com/office/drawing/2014/main" id="{63F84E25-B2AF-B14E-BA16-B11D4E91F55C}"/>
              </a:ext>
            </a:extLst>
          </p:cNvPr>
          <p:cNvSpPr/>
          <p:nvPr/>
        </p:nvSpPr>
        <p:spPr>
          <a:xfrm>
            <a:off x="432199" y="4348831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42;p43">
            <a:extLst>
              <a:ext uri="{FF2B5EF4-FFF2-40B4-BE49-F238E27FC236}">
                <a16:creationId xmlns:a16="http://schemas.microsoft.com/office/drawing/2014/main" id="{B234C1DF-B723-9C4A-BD62-6C489AA28BF6}"/>
              </a:ext>
            </a:extLst>
          </p:cNvPr>
          <p:cNvSpPr/>
          <p:nvPr/>
        </p:nvSpPr>
        <p:spPr>
          <a:xfrm>
            <a:off x="985987" y="4059750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39;p43">
            <a:extLst>
              <a:ext uri="{FF2B5EF4-FFF2-40B4-BE49-F238E27FC236}">
                <a16:creationId xmlns:a16="http://schemas.microsoft.com/office/drawing/2014/main" id="{0C21EB4A-2665-AD43-89B4-CEFB6764A070}"/>
              </a:ext>
            </a:extLst>
          </p:cNvPr>
          <p:cNvSpPr/>
          <p:nvPr/>
        </p:nvSpPr>
        <p:spPr>
          <a:xfrm>
            <a:off x="432199" y="5104126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zh-CN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42;p43">
            <a:extLst>
              <a:ext uri="{FF2B5EF4-FFF2-40B4-BE49-F238E27FC236}">
                <a16:creationId xmlns:a16="http://schemas.microsoft.com/office/drawing/2014/main" id="{6A26F3B5-FE36-6542-A161-9FB2B8830503}"/>
              </a:ext>
            </a:extLst>
          </p:cNvPr>
          <p:cNvSpPr/>
          <p:nvPr/>
        </p:nvSpPr>
        <p:spPr>
          <a:xfrm>
            <a:off x="985987" y="4815045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1601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3519-6965-274C-BFB9-F99AF254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6966F0-99FE-C646-A02E-DBBDEBBB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0" y="1600200"/>
            <a:ext cx="4445000" cy="4445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BFF52AA4-08C0-854C-9120-38A619D34A0D}"/>
              </a:ext>
            </a:extLst>
          </p:cNvPr>
          <p:cNvSpPr txBox="1"/>
          <p:nvPr/>
        </p:nvSpPr>
        <p:spPr>
          <a:xfrm>
            <a:off x="9032240" y="3396615"/>
            <a:ext cx="98551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8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  or  Handler</a:t>
            </a:r>
            <a:endParaRPr sz="18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8D6B43-A98C-0441-B3B9-A4F4FF059D96}"/>
              </a:ext>
            </a:extLst>
          </p:cNvPr>
          <p:cNvSpPr txBox="1"/>
          <p:nvPr/>
        </p:nvSpPr>
        <p:spPr>
          <a:xfrm>
            <a:off x="10869439" y="751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包装器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D7B3C2-67C5-8841-9B2D-78C763B0EAD2}"/>
              </a:ext>
            </a:extLst>
          </p:cNvPr>
          <p:cNvSpPr/>
          <p:nvPr/>
        </p:nvSpPr>
        <p:spPr>
          <a:xfrm>
            <a:off x="523751" y="1695748"/>
            <a:ext cx="4706171" cy="3993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请求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认证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降级熔断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服务限流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日志追踪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事件通知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计量度量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上下文注入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7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8FA58-C538-7F43-8104-8AC67DFA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05CD5-59E0-B349-859C-05A8CC18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26439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主要工作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服务框架设计，多活、微服务、数据总线、网关服务治理、</a:t>
            </a:r>
            <a:r>
              <a:rPr lang="en-US" altLang="zh-CN" dirty="0">
                <a:cs typeface="Arial" panose="020B0604020202020204" pitchFamily="34" charset="0"/>
              </a:rPr>
              <a:t>GSLB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通用能力建设，</a:t>
            </a:r>
            <a:r>
              <a:rPr lang="en-US" altLang="zh-CN" dirty="0">
                <a:cs typeface="Arial" panose="020B0604020202020204" pitchFamily="34" charset="0"/>
              </a:rPr>
              <a:t>OCR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IVR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SMS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Email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小组团队</a:t>
            </a:r>
            <a:r>
              <a:rPr lang="zh-CN" altLang="en-US" dirty="0">
                <a:cs typeface="Arial" panose="020B0604020202020204" pitchFamily="34" charset="0"/>
              </a:rPr>
              <a:t>技术与项目</a:t>
            </a:r>
            <a:r>
              <a:rPr lang="zh-CN" altLang="en-US" sz="1600" dirty="0">
                <a:cs typeface="Arial" panose="020B0604020202020204" pitchFamily="34" charset="0"/>
              </a:rPr>
              <a:t>管理（</a:t>
            </a:r>
            <a:r>
              <a:rPr lang="en-US" altLang="zh-CN" dirty="0">
                <a:cs typeface="Arial" panose="020B0604020202020204" pitchFamily="34" charset="0"/>
              </a:rPr>
              <a:t>5</a:t>
            </a:r>
            <a:r>
              <a:rPr lang="zh-CN" altLang="en-US" dirty="0">
                <a:cs typeface="Arial" panose="020B0604020202020204" pitchFamily="34" charset="0"/>
              </a:rPr>
              <a:t>后端</a:t>
            </a:r>
            <a:r>
              <a:rPr lang="en-US" altLang="zh-CN" sz="1600" dirty="0">
                <a:cs typeface="Arial" panose="020B0604020202020204" pitchFamily="34" charset="0"/>
              </a:rPr>
              <a:t>+3</a:t>
            </a:r>
            <a:r>
              <a:rPr lang="zh-CN" altLang="en-US" sz="1600" dirty="0">
                <a:cs typeface="Arial" panose="020B0604020202020204" pitchFamily="34" charset="0"/>
              </a:rPr>
              <a:t>前端</a:t>
            </a:r>
            <a:r>
              <a:rPr lang="en-US" altLang="zh-CN" sz="1600" dirty="0">
                <a:cs typeface="Arial" panose="020B0604020202020204" pitchFamily="34" charset="0"/>
              </a:rPr>
              <a:t>+2</a:t>
            </a:r>
            <a:r>
              <a:rPr lang="zh-CN" altLang="en-US" sz="1600" dirty="0">
                <a:cs typeface="Arial" panose="020B0604020202020204" pitchFamily="34" charset="0"/>
              </a:rPr>
              <a:t>测试）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主导金融中心成本管理、容灾演练、云化等公司级行动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项目介绍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FC7069-F5DF-2F42-AAF8-A249400A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微服务通信框架</a:t>
            </a:r>
            <a:endParaRPr lang="en-US" altLang="zh-CN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营销案例分享</a:t>
            </a:r>
            <a:endParaRPr lang="en-US" altLang="zh-C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3011185" cy="1208868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EEF0DC-5F46-2443-8163-8523D0991A4D}"/>
              </a:ext>
            </a:extLst>
          </p:cNvPr>
          <p:cNvSpPr/>
          <p:nvPr/>
        </p:nvSpPr>
        <p:spPr>
          <a:xfrm>
            <a:off x="523751" y="1695747"/>
            <a:ext cx="7862260" cy="505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高可用，遇灾难故障快速转移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水平扩展，多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、多分组提升吞吐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策略化流量调度，分片调度、就近调度、低成本调度等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满足政策监管要求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原则：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核心业务多活，且单元化、可分片，数据可分类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保障多数用户，少数用户等待或转移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流量在线，任何机房需要同时按配比在线，确保业务正常运转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定期演练，保证多机房健康，随时承担突发风险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231917-3D7B-054D-8C09-41D2A8F0837F}"/>
              </a:ext>
            </a:extLst>
          </p:cNvPr>
          <p:cNvSpPr/>
          <p:nvPr/>
        </p:nvSpPr>
        <p:spPr>
          <a:xfrm>
            <a:off x="10682714" y="7576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目标与原则</a:t>
            </a:r>
          </a:p>
        </p:txBody>
      </p:sp>
    </p:spTree>
    <p:extLst>
      <p:ext uri="{BB962C8B-B14F-4D97-AF65-F5344CB8AC3E}">
        <p14:creationId xmlns:p14="http://schemas.microsoft.com/office/powerpoint/2010/main" val="427760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571903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同城双活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A86DE2-E8F5-AF46-94F3-D4C82CE8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03" y="1981200"/>
            <a:ext cx="91567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571903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异地多活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FDC195-1F27-D648-82FC-08916890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6668"/>
            <a:ext cx="4368050" cy="20423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BC6754-E9E7-8C45-B212-AC9D0D553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697" y="3022600"/>
            <a:ext cx="7841303" cy="3606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AC74FE-F980-4C4F-8031-35A3D2586B1D}"/>
              </a:ext>
            </a:extLst>
          </p:cNvPr>
          <p:cNvSpPr txBox="1"/>
          <p:nvPr/>
        </p:nvSpPr>
        <p:spPr>
          <a:xfrm>
            <a:off x="1066800" y="3429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单元化、分片逻辑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E38A6B-07CC-024C-B1DA-49DCCBCE1DB5}"/>
              </a:ext>
            </a:extLst>
          </p:cNvPr>
          <p:cNvSpPr txBox="1"/>
          <p:nvPr/>
        </p:nvSpPr>
        <p:spPr>
          <a:xfrm>
            <a:off x="7319185" y="25348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异地多活架构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B402DB5-8D90-B645-AB40-1712F7D48332}"/>
              </a:ext>
            </a:extLst>
          </p:cNvPr>
          <p:cNvCxnSpPr/>
          <p:nvPr/>
        </p:nvCxnSpPr>
        <p:spPr>
          <a:xfrm>
            <a:off x="4350697" y="1386668"/>
            <a:ext cx="17353" cy="524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7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全局流量调度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8753B3-9C62-6C41-9B36-710A676C3E67}"/>
              </a:ext>
            </a:extLst>
          </p:cNvPr>
          <p:cNvSpPr/>
          <p:nvPr/>
        </p:nvSpPr>
        <p:spPr>
          <a:xfrm>
            <a:off x="523751" y="1695748"/>
            <a:ext cx="4706171" cy="3422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HTTP-DNS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防劫持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快速生效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区域、标签、设备精准调度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最终一致性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新增机房流量重平衡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4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后端流量调度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1D1A6-CDB8-4E71-93FE-25CF7410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122" y="1855118"/>
            <a:ext cx="7147125" cy="4186460"/>
          </a:xfrm>
          <a:prstGeom prst="rect">
            <a:avLst/>
          </a:prstGeom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E4016BA0-2124-456F-A285-294FF61372FE}"/>
              </a:ext>
            </a:extLst>
          </p:cNvPr>
          <p:cNvSpPr/>
          <p:nvPr/>
        </p:nvSpPr>
        <p:spPr>
          <a:xfrm>
            <a:off x="523751" y="1695748"/>
            <a:ext cx="3133849" cy="2911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功能特性：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网关与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服务均有相同的转换能力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服务将元数据上报到注册中心，由调用方消费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服务将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头转换为上下文，在链路中传递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网关通过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Header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协议化的字段，与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在注册中心中上报的对比，过滤掉不符合条件的路由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C76A3-0D88-4ECB-A928-59BCC4E5E780}"/>
              </a:ext>
            </a:extLst>
          </p:cNvPr>
          <p:cNvSpPr txBox="1"/>
          <p:nvPr/>
        </p:nvSpPr>
        <p:spPr>
          <a:xfrm>
            <a:off x="7630959" y="6041578"/>
            <a:ext cx="2027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多版本、灰度调度</a:t>
            </a:r>
          </a:p>
        </p:txBody>
      </p:sp>
    </p:spTree>
    <p:extLst>
      <p:ext uri="{BB962C8B-B14F-4D97-AF65-F5344CB8AC3E}">
        <p14:creationId xmlns:p14="http://schemas.microsoft.com/office/powerpoint/2010/main" val="47651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后端流量调度</a:t>
            </a: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E4016BA0-2124-456F-A285-294FF61372FE}"/>
              </a:ext>
            </a:extLst>
          </p:cNvPr>
          <p:cNvSpPr/>
          <p:nvPr/>
        </p:nvSpPr>
        <p:spPr>
          <a:xfrm>
            <a:off x="523751" y="1695748"/>
            <a:ext cx="3133849" cy="2911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功能特性：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网关与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服务均有相同的转换能力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服务将元数据上报到注册中心，由调用方消费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服务将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头转换为上下文，在链路中传递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网关通过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Header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协议化的字段，与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在注册中心中上报的对比，过滤掉不符合条件的路由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C76A3-0D88-4ECB-A928-59BCC4E5E780}"/>
              </a:ext>
            </a:extLst>
          </p:cNvPr>
          <p:cNvSpPr txBox="1"/>
          <p:nvPr/>
        </p:nvSpPr>
        <p:spPr>
          <a:xfrm>
            <a:off x="8385560" y="6016643"/>
            <a:ext cx="133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跨机房容灾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A1D23-3BB5-4214-9C9D-CFE76429E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321" y="1526959"/>
            <a:ext cx="8025482" cy="43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04489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6257</TotalTime>
  <Words>1068</Words>
  <Application>Microsoft Office PowerPoint</Application>
  <PresentationFormat>Widescreen</PresentationFormat>
  <Paragraphs>152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Microsoft YaHei UI</vt:lpstr>
      <vt:lpstr>Arial</vt:lpstr>
      <vt:lpstr>Courier New</vt:lpstr>
      <vt:lpstr>欢迎文档</vt:lpstr>
      <vt:lpstr>舒先</vt:lpstr>
      <vt:lpstr>主要工作</vt:lpstr>
      <vt:lpstr>项目介绍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微服务框架</vt:lpstr>
      <vt:lpstr>微服务框架</vt:lpstr>
      <vt:lpstr>微服务框架</vt:lpstr>
      <vt:lpstr>微服务框架</vt:lpstr>
      <vt:lpstr>微服务框架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舒先</dc:title>
  <dc:subject/>
  <dc:creator>Microsoft Office User</dc:creator>
  <cp:keywords/>
  <dc:description/>
  <cp:lastModifiedBy>舒先</cp:lastModifiedBy>
  <cp:revision>157</cp:revision>
  <dcterms:created xsi:type="dcterms:W3CDTF">2022-01-08T00:57:36Z</dcterms:created>
  <dcterms:modified xsi:type="dcterms:W3CDTF">2022-01-15T09:47:20Z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