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73" r:id="rId2"/>
    <p:sldId id="274" r:id="rId3"/>
    <p:sldId id="275" r:id="rId4"/>
    <p:sldId id="280" r:id="rId5"/>
    <p:sldId id="279" r:id="rId6"/>
    <p:sldId id="276" r:id="rId7"/>
    <p:sldId id="282" r:id="rId8"/>
    <p:sldId id="278" r:id="rId9"/>
    <p:sldId id="284" r:id="rId10"/>
    <p:sldId id="285" r:id="rId11"/>
    <p:sldId id="286" r:id="rId12"/>
    <p:sldId id="283" r:id="rId13"/>
    <p:sldId id="287" r:id="rId14"/>
    <p:sldId id="288" r:id="rId15"/>
    <p:sldId id="290" r:id="rId16"/>
    <p:sldId id="289" r:id="rId17"/>
    <p:sldId id="293" r:id="rId18"/>
    <p:sldId id="291" r:id="rId19"/>
    <p:sldId id="292" r:id="rId20"/>
    <p:sldId id="294" r:id="rId21"/>
    <p:sldId id="295" r:id="rId22"/>
    <p:sldId id="296" r:id="rId23"/>
    <p:sldId id="297" r:id="rId24"/>
    <p:sldId id="298" r:id="rId25"/>
    <p:sldId id="299" r:id="rId26"/>
    <p:sldId id="300" r:id="rId27"/>
    <p:sldId id="301" r:id="rId28"/>
    <p:sldId id="302" r:id="rId29"/>
    <p:sldId id="303" r:id="rId30"/>
    <p:sldId id="305" r:id="rId31"/>
    <p:sldId id="307" r:id="rId32"/>
    <p:sldId id="304" r:id="rId33"/>
    <p:sldId id="306" r:id="rId34"/>
    <p:sldId id="308" r:id="rId35"/>
    <p:sldId id="309" r:id="rId36"/>
    <p:sldId id="310" r:id="rId37"/>
    <p:sldId id="311" r:id="rId38"/>
    <p:sldId id="312" r:id="rId39"/>
    <p:sldId id="313" r:id="rId40"/>
    <p:sldId id="277" r:id="rId41"/>
    <p:sldId id="314" r:id="rId42"/>
    <p:sldId id="316" r:id="rId43"/>
    <p:sldId id="317" r:id="rId44"/>
    <p:sldId id="318" r:id="rId45"/>
    <p:sldId id="315" r:id="rId46"/>
    <p:sldId id="319" r:id="rId47"/>
    <p:sldId id="321" r:id="rId48"/>
    <p:sldId id="324" r:id="rId49"/>
    <p:sldId id="327" r:id="rId50"/>
    <p:sldId id="320" r:id="rId51"/>
    <p:sldId id="323" r:id="rId52"/>
    <p:sldId id="326" r:id="rId53"/>
    <p:sldId id="328" r:id="rId54"/>
    <p:sldId id="331" r:id="rId55"/>
    <p:sldId id="330" r:id="rId56"/>
    <p:sldId id="332" r:id="rId57"/>
    <p:sldId id="333" r:id="rId58"/>
    <p:sldId id="334" r:id="rId59"/>
    <p:sldId id="336" r:id="rId60"/>
    <p:sldId id="337" r:id="rId6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73"/>
            <p14:sldId id="274"/>
            <p14:sldId id="275"/>
            <p14:sldId id="280"/>
            <p14:sldId id="279"/>
            <p14:sldId id="276"/>
            <p14:sldId id="282"/>
            <p14:sldId id="278"/>
            <p14:sldId id="284"/>
            <p14:sldId id="285"/>
            <p14:sldId id="286"/>
            <p14:sldId id="283"/>
            <p14:sldId id="287"/>
            <p14:sldId id="288"/>
            <p14:sldId id="290"/>
            <p14:sldId id="289"/>
            <p14:sldId id="293"/>
            <p14:sldId id="291"/>
            <p14:sldId id="292"/>
            <p14:sldId id="294"/>
            <p14:sldId id="295"/>
            <p14:sldId id="296"/>
            <p14:sldId id="297"/>
            <p14:sldId id="298"/>
            <p14:sldId id="299"/>
            <p14:sldId id="300"/>
            <p14:sldId id="301"/>
            <p14:sldId id="302"/>
            <p14:sldId id="303"/>
            <p14:sldId id="305"/>
            <p14:sldId id="307"/>
            <p14:sldId id="304"/>
            <p14:sldId id="306"/>
            <p14:sldId id="308"/>
            <p14:sldId id="309"/>
            <p14:sldId id="310"/>
            <p14:sldId id="311"/>
            <p14:sldId id="312"/>
            <p14:sldId id="313"/>
            <p14:sldId id="277"/>
            <p14:sldId id="314"/>
            <p14:sldId id="316"/>
            <p14:sldId id="317"/>
            <p14:sldId id="318"/>
            <p14:sldId id="315"/>
            <p14:sldId id="319"/>
            <p14:sldId id="321"/>
            <p14:sldId id="324"/>
            <p14:sldId id="327"/>
            <p14:sldId id="320"/>
            <p14:sldId id="323"/>
            <p14:sldId id="326"/>
            <p14:sldId id="328"/>
            <p14:sldId id="331"/>
            <p14:sldId id="330"/>
            <p14:sldId id="332"/>
            <p14:sldId id="333"/>
            <p14:sldId id="334"/>
            <p14:sldId id="336"/>
            <p14:sldId id="3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B"/>
    <a:srgbClr val="F8F8F8"/>
    <a:srgbClr val="696774"/>
    <a:srgbClr val="50DBCF"/>
    <a:srgbClr val="FFD64D"/>
    <a:srgbClr val="FF9694"/>
    <a:srgbClr val="EBEBEB"/>
    <a:srgbClr val="D24726"/>
    <a:srgbClr val="D2B4A6"/>
    <a:srgbClr val="734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5" autoAdjust="0"/>
    <p:restoredTop sz="96341" autoAdjust="0"/>
  </p:normalViewPr>
  <p:slideViewPr>
    <p:cSldViewPr snapToGrid="0">
      <p:cViewPr varScale="1">
        <p:scale>
          <a:sx n="90" d="100"/>
          <a:sy n="90" d="100"/>
        </p:scale>
        <p:origin x="224" y="10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3CDF6-CC3F-41B1-8979-AF0AC3179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9CA17CF-163C-499D-A480-07F9EEC56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44022C-5079-4642-AC6E-7894F9978BBA}" type="datetime2">
              <a:rPr lang="zh-CN" altLang="en-US" smtClean="0">
                <a:latin typeface="Microsoft YaHei UI" panose="020B0503020204020204" pitchFamily="34" charset="-122"/>
                <a:ea typeface="Microsoft YaHei UI" panose="020B0503020204020204" pitchFamily="34" charset="-122"/>
              </a:rPr>
              <a:t>2022年3月20日 Sunday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E4FD741-ECD4-468A-8F85-031E765AA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2963D4AA-8819-45EA-BDFB-441DA124C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E3BD5-D202-4020-A93E-A1AA1A84DE6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637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0747F27-0AFF-49DE-ABD2-AA502995B8AE}" type="datetime2">
              <a:rPr lang="zh-CN" altLang="en-US" smtClean="0"/>
              <a:pPr/>
              <a:t>2022年3月20日 Sunday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2</a:t>
            </a:fld>
            <a:endParaRPr lang="en-US" dirty="0"/>
          </a:p>
        </p:txBody>
      </p:sp>
    </p:spTree>
    <p:extLst>
      <p:ext uri="{BB962C8B-B14F-4D97-AF65-F5344CB8AC3E}">
        <p14:creationId xmlns:p14="http://schemas.microsoft.com/office/powerpoint/2010/main" val="128386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64342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231013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17136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135880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F61EA0F-A667-4B49-8422-0062BC55E249}" type="slidenum">
              <a:rPr lang="en-US" smtClean="0"/>
              <a:pPr/>
              <a:t>39</a:t>
            </a:fld>
            <a:endParaRPr lang="en-US" dirty="0"/>
          </a:p>
        </p:txBody>
      </p:sp>
    </p:spTree>
    <p:extLst>
      <p:ext uri="{BB962C8B-B14F-4D97-AF65-F5344CB8AC3E}">
        <p14:creationId xmlns:p14="http://schemas.microsoft.com/office/powerpoint/2010/main" val="325103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pPr/>
              <a:t>40</a:t>
            </a:fld>
            <a:endParaRPr lang="en-US" dirty="0"/>
          </a:p>
        </p:txBody>
      </p:sp>
    </p:spTree>
    <p:extLst>
      <p:ext uri="{BB962C8B-B14F-4D97-AF65-F5344CB8AC3E}">
        <p14:creationId xmlns:p14="http://schemas.microsoft.com/office/powerpoint/2010/main" val="348047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pPr/>
              <a:t>44</a:t>
            </a:fld>
            <a:endParaRPr lang="en-US" dirty="0"/>
          </a:p>
        </p:txBody>
      </p:sp>
    </p:spTree>
    <p:extLst>
      <p:ext uri="{BB962C8B-B14F-4D97-AF65-F5344CB8AC3E}">
        <p14:creationId xmlns:p14="http://schemas.microsoft.com/office/powerpoint/2010/main" val="44181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长方形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ndParaRPr>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4434" y="0"/>
            <a:ext cx="10749367" cy="1208868"/>
          </a:xfrm>
        </p:spPr>
        <p:txBody>
          <a:bodyPr rtlCol="0" anchor="b">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lnSpc>
                <a:spcPct val="130000"/>
              </a:lnSpc>
              <a:spcBef>
                <a:spcPts val="500"/>
              </a:spcBef>
              <a:spcAft>
                <a:spcPts val="1000"/>
              </a:spcAft>
              <a:defRPr sz="1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2pPr>
            <a:lvl3pPr>
              <a:lnSpc>
                <a:spcPct val="130000"/>
              </a:lnSpc>
              <a:spcAft>
                <a:spcPts val="1000"/>
              </a:spcAft>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3pPr>
            <a:lvl4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4pPr>
            <a:lvl5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4B3CDE5-BC73-4849-8D92-CB00948283D7}" type="datetime2">
              <a:rPr lang="zh-CN" altLang="en-US" smtClean="0"/>
              <a:pPr/>
              <a:t>2022年3月20日 Sunday</a:t>
            </a:fld>
            <a:endParaRPr lang="en-US"/>
          </a:p>
        </p:txBody>
      </p:sp>
      <p:sp>
        <p:nvSpPr>
          <p:cNvPr id="5" name="页脚占位符 4"/>
          <p:cNvSpPr>
            <a:spLocks noGrp="1"/>
          </p:cNvSpPr>
          <p:nvPr>
            <p:ph type="ftr" sz="quarter" idx="11"/>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en-US"/>
          </a:p>
        </p:txBody>
      </p:sp>
      <p:sp>
        <p:nvSpPr>
          <p:cNvPr id="6" name="灯片编号占位符 5"/>
          <p:cNvSpPr>
            <a:spLocks noGrp="1"/>
          </p:cNvSpPr>
          <p:nvPr>
            <p:ph type="sldNum" sz="quarter" idx="12"/>
          </p:nvPr>
        </p:nvSpPr>
        <p:spPr/>
        <p:txBody>
          <a:bodyPr rtlCol="0"/>
          <a:lstStyle>
            <a:lvl1pPr>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31E3292-D461-4042-A5EB-629C7A8279A7}" type="datetime2">
              <a:rPr lang="zh-CN" altLang="en-US" smtClean="0"/>
              <a:pPr/>
              <a:t>2022年3月20日 Sunday</a:t>
            </a:fld>
            <a:endParaRPr lang="zh-CN" altLang="en-US" dirty="0"/>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11306" y="1164326"/>
            <a:ext cx="9582736" cy="1285364"/>
          </a:xfrm>
        </p:spPr>
        <p:txBody>
          <a:bodyPr rtlCol="0">
            <a:normAutofit/>
          </a:bodyPr>
          <a:lstStyle/>
          <a:p>
            <a:r>
              <a:rPr lang="en-US" altLang="zh-CN" sz="4800" dirty="0">
                <a:solidFill>
                  <a:schemeClr val="bg1"/>
                </a:solidFill>
                <a:cs typeface="Arial" panose="020B0604020202020204" pitchFamily="34" charset="0"/>
              </a:rPr>
              <a:t>Printfcoder</a:t>
            </a:r>
            <a:endParaRPr lang="zh-cn" sz="4600" dirty="0">
              <a:solidFill>
                <a:schemeClr val="bg1"/>
              </a:solidFill>
              <a:cs typeface="Arial" panose="020B0604020202020204" pitchFamily="34" charset="0"/>
            </a:endParaRPr>
          </a:p>
        </p:txBody>
      </p:sp>
      <p:sp>
        <p:nvSpPr>
          <p:cNvPr id="3" name="副标题 2"/>
          <p:cNvSpPr>
            <a:spLocks noGrp="1"/>
          </p:cNvSpPr>
          <p:nvPr>
            <p:ph type="subTitle" idx="4294967295"/>
          </p:nvPr>
        </p:nvSpPr>
        <p:spPr>
          <a:xfrm>
            <a:off x="828726" y="5554133"/>
            <a:ext cx="9582736" cy="519289"/>
          </a:xfrm>
        </p:spPr>
        <p:txBody>
          <a:bodyPr rtlCol="0">
            <a:normAutofit/>
          </a:bodyPr>
          <a:lstStyle/>
          <a:p>
            <a:pPr marL="0" indent="0" rtl="0">
              <a:buNone/>
            </a:pPr>
            <a:r>
              <a:rPr lang="zh-CN" altLang="en-US" sz="2400" dirty="0">
                <a:solidFill>
                  <a:schemeClr val="bg1"/>
                </a:solidFill>
                <a:cs typeface="Arial" panose="020B0604020202020204" pitchFamily="34" charset="0"/>
              </a:rPr>
              <a:t>主页：</a:t>
            </a:r>
            <a:r>
              <a:rPr lang="en-US" altLang="zh-CN" sz="2400" dirty="0">
                <a:solidFill>
                  <a:schemeClr val="bg1"/>
                </a:solidFill>
                <a:cs typeface="Arial" panose="020B0604020202020204" pitchFamily="34" charset="0"/>
              </a:rPr>
              <a:t>github.com/printfcoder</a:t>
            </a:r>
            <a:endParaRPr lang="zh-c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4351338"/>
          </a:xfrm>
        </p:spPr>
        <p:txBody>
          <a:bodyPr>
            <a:normAutofit/>
          </a:bodyPr>
          <a:lstStyle/>
          <a:p>
            <a:pPr marL="342900" indent="-342900">
              <a:buFont typeface="+mj-lt"/>
              <a:buAutoNum type="arabicPeriod" startAt="5"/>
            </a:pPr>
            <a:r>
              <a:rPr lang="zh-CN" altLang="en-US" dirty="0"/>
              <a:t>接口设计</a:t>
            </a:r>
            <a:endParaRPr lang="en-US" altLang="zh-CN" dirty="0"/>
          </a:p>
          <a:p>
            <a:r>
              <a:rPr lang="zh-CN" altLang="en-US" dirty="0"/>
              <a:t>接口类型是对其它类型行为的抽象和概括</a:t>
            </a:r>
            <a:r>
              <a:rPr lang="en-US" altLang="zh-CN" dirty="0"/>
              <a:t>;</a:t>
            </a:r>
            <a:r>
              <a:rPr lang="zh-CN" altLang="en-US" dirty="0"/>
              <a:t>因为接口类型不会和特定的实现细节绑定在一起</a:t>
            </a:r>
            <a:r>
              <a:rPr lang="en-US" altLang="zh-CN" dirty="0"/>
              <a:t>,</a:t>
            </a:r>
            <a:r>
              <a:rPr lang="zh-CN" altLang="en-US" dirty="0"/>
              <a:t>通过这种抽象的方式我们可以让我们的函数更加灵活和更具有适应能力。</a:t>
            </a:r>
          </a:p>
          <a:p>
            <a:r>
              <a:rPr lang="en" altLang="zh-CN" dirty="0"/>
              <a:t>Go</a:t>
            </a:r>
            <a:r>
              <a:rPr lang="zh-CN" altLang="en-US" dirty="0"/>
              <a:t>语言的主要设计者之一 </a:t>
            </a:r>
            <a:r>
              <a:rPr lang="en" altLang="zh-CN" dirty="0"/>
              <a:t>Rob Pike </a:t>
            </a:r>
            <a:r>
              <a:rPr lang="zh-CN" altLang="en-US" dirty="0"/>
              <a:t>曾经说过，如果只能选择一个</a:t>
            </a:r>
            <a:r>
              <a:rPr lang="en" altLang="zh-CN" dirty="0"/>
              <a:t>Go</a:t>
            </a:r>
            <a:r>
              <a:rPr lang="zh-CN" altLang="en-US" dirty="0"/>
              <a:t>语言的特性移植到其他语言中，他会选择接口。可见接口在</a:t>
            </a:r>
            <a:r>
              <a:rPr lang="en" altLang="zh-CN" dirty="0"/>
              <a:t>Go </a:t>
            </a:r>
            <a:r>
              <a:rPr lang="zh-CN" altLang="en-US" dirty="0"/>
              <a:t>语言中的地位，及其对</a:t>
            </a:r>
            <a:r>
              <a:rPr lang="en-US" altLang="zh-CN" dirty="0"/>
              <a:t>Golang</a:t>
            </a:r>
            <a:r>
              <a:rPr lang="zh-CN" altLang="en-US" dirty="0"/>
              <a:t>这门语言所带来的活力。</a:t>
            </a:r>
          </a:p>
          <a:p>
            <a:r>
              <a:rPr lang="en" altLang="zh-CN" dirty="0"/>
              <a:t>C++</a:t>
            </a:r>
            <a:r>
              <a:rPr lang="zh-CN" altLang="en-US" dirty="0"/>
              <a:t>，</a:t>
            </a:r>
            <a:r>
              <a:rPr lang="en" altLang="zh-CN" dirty="0"/>
              <a:t>Java </a:t>
            </a:r>
            <a:r>
              <a:rPr lang="zh-CN" altLang="en-US" dirty="0"/>
              <a:t>中使用侵入式接口，实现类需要明确声明自己实现了某个接口。这种强制性的接口继承方式是面向对象编程思想发展过程中一个争议颇多的特性。</a:t>
            </a:r>
          </a:p>
          <a:p>
            <a:r>
              <a:rPr lang="en" altLang="zh-CN" dirty="0"/>
              <a:t>Go</a:t>
            </a:r>
            <a:r>
              <a:rPr lang="zh-CN" altLang="en-US" dirty="0"/>
              <a:t>语言采用的是非侵入式接口，只要某类型的公开方法完全满足接口的要求，就可以把此类型的对象用在需要该接口的地方。满足接口的要求，即是指实现了接口所规定的一组成员</a:t>
            </a:r>
            <a:r>
              <a:rPr lang="en-US" altLang="zh-CN" dirty="0"/>
              <a:t>(</a:t>
            </a:r>
            <a:r>
              <a:rPr lang="zh-CN" altLang="en-US" dirty="0"/>
              <a:t>方法</a:t>
            </a:r>
            <a:r>
              <a:rPr lang="en-US" altLang="zh-CN" dirty="0"/>
              <a:t>)</a:t>
            </a:r>
            <a:r>
              <a:rPr lang="zh-CN" altLang="en-US" dirty="0"/>
              <a:t>。</a:t>
            </a:r>
            <a:r>
              <a:rPr lang="en" altLang="zh-CN" dirty="0"/>
              <a:t>Go </a:t>
            </a:r>
            <a:r>
              <a:rPr lang="zh-CN" altLang="en-US" dirty="0"/>
              <a:t>语言的接口实现者无需指明实现了哪一个接口，编译器会去完成这项工作并发现错误。（鸭式辨型）</a:t>
            </a:r>
          </a:p>
          <a:p>
            <a:endParaRPr kumimoji="1" lang="zh-CN" altLang="en-US"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382519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872419"/>
          </a:xfrm>
        </p:spPr>
        <p:txBody>
          <a:bodyPr>
            <a:normAutofit/>
          </a:bodyPr>
          <a:lstStyle/>
          <a:p>
            <a:pPr marL="342900" indent="-342900">
              <a:buFont typeface="+mj-lt"/>
              <a:buAutoNum type="arabicPeriod" startAt="6"/>
            </a:pPr>
            <a:r>
              <a:rPr lang="zh-CN" altLang="en-US" dirty="0"/>
              <a:t>统一的代码风格</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4070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b="1" dirty="0">
                <a:solidFill>
                  <a:schemeClr val="accent1">
                    <a:lumMod val="75000"/>
                  </a:schemeClr>
                </a:solidFill>
              </a:rPr>
              <a:t>你好世界与编译</a:t>
            </a:r>
            <a:endParaRPr kumimoji="1" lang="en-US" altLang="zh-CN" b="1" dirty="0">
              <a:solidFill>
                <a:schemeClr val="accent1">
                  <a:lumMod val="75000"/>
                </a:schemeClr>
              </a:solidFill>
            </a:endParaRPr>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结构与方法、接口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42330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6"/>
            <a:ext cx="1298222" cy="375708"/>
          </a:xfrm>
        </p:spPr>
        <p:txBody>
          <a:bodyPr>
            <a:normAutofit fontScale="85000" lnSpcReduction="20000"/>
          </a:bodyPr>
          <a:lstStyle/>
          <a:p>
            <a:pPr marL="342900" indent="-342900">
              <a:buFont typeface="+mj-lt"/>
              <a:buAutoNum type="arabicPeriod"/>
            </a:pPr>
            <a:r>
              <a:rPr lang="zh-CN" altLang="en-US" dirty="0"/>
              <a:t>你好世界</a:t>
            </a:r>
            <a:endParaRPr lang="en-US" altLang="zh-CN" dirty="0"/>
          </a:p>
          <a:p>
            <a:pPr marL="342900" indent="-342900">
              <a:buFont typeface="+mj-lt"/>
              <a:buAutoNum type="arabicPeriod"/>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800493" cy="369332"/>
          </a:xfrm>
          <a:prstGeom prst="rect">
            <a:avLst/>
          </a:prstGeom>
          <a:noFill/>
        </p:spPr>
        <p:txBody>
          <a:bodyPr wrap="none" rtlCol="0">
            <a:spAutoFit/>
          </a:bodyPr>
          <a:lstStyle/>
          <a:p>
            <a:r>
              <a:rPr kumimoji="1" lang="zh-CN" altLang="en-US" dirty="0">
                <a:solidFill>
                  <a:schemeClr val="bg1"/>
                </a:solidFill>
              </a:rPr>
              <a:t>你好世界与编译</a:t>
            </a:r>
          </a:p>
        </p:txBody>
      </p:sp>
      <p:pic>
        <p:nvPicPr>
          <p:cNvPr id="6" name="图片 5">
            <a:extLst>
              <a:ext uri="{FF2B5EF4-FFF2-40B4-BE49-F238E27FC236}">
                <a16:creationId xmlns:a16="http://schemas.microsoft.com/office/drawing/2014/main" id="{BB4CB609-1F15-C447-8F41-3AC86D5E1EF4}"/>
              </a:ext>
            </a:extLst>
          </p:cNvPr>
          <p:cNvPicPr>
            <a:picLocks noChangeAspect="1"/>
          </p:cNvPicPr>
          <p:nvPr/>
        </p:nvPicPr>
        <p:blipFill>
          <a:blip r:embed="rId2"/>
          <a:stretch>
            <a:fillRect/>
          </a:stretch>
        </p:blipFill>
        <p:spPr>
          <a:xfrm>
            <a:off x="4575123" y="3207992"/>
            <a:ext cx="3734554" cy="1957517"/>
          </a:xfrm>
          <a:prstGeom prst="rect">
            <a:avLst/>
          </a:prstGeom>
        </p:spPr>
      </p:pic>
      <p:pic>
        <p:nvPicPr>
          <p:cNvPr id="10" name="图片 9">
            <a:extLst>
              <a:ext uri="{FF2B5EF4-FFF2-40B4-BE49-F238E27FC236}">
                <a16:creationId xmlns:a16="http://schemas.microsoft.com/office/drawing/2014/main" id="{A97C9F19-E7D9-1442-880A-9F4769AD27C7}"/>
              </a:ext>
            </a:extLst>
          </p:cNvPr>
          <p:cNvPicPr>
            <a:picLocks noChangeAspect="1"/>
          </p:cNvPicPr>
          <p:nvPr/>
        </p:nvPicPr>
        <p:blipFill>
          <a:blip r:embed="rId3"/>
          <a:stretch>
            <a:fillRect/>
          </a:stretch>
        </p:blipFill>
        <p:spPr>
          <a:xfrm>
            <a:off x="4575123" y="2798670"/>
            <a:ext cx="1828800" cy="317500"/>
          </a:xfrm>
          <a:prstGeom prst="rect">
            <a:avLst/>
          </a:prstGeom>
        </p:spPr>
      </p:pic>
      <p:cxnSp>
        <p:nvCxnSpPr>
          <p:cNvPr id="13" name="直线箭头连接符 12">
            <a:extLst>
              <a:ext uri="{FF2B5EF4-FFF2-40B4-BE49-F238E27FC236}">
                <a16:creationId xmlns:a16="http://schemas.microsoft.com/office/drawing/2014/main" id="{BD4EFBBC-91D4-FF43-8902-233F79D504D8}"/>
              </a:ext>
            </a:extLst>
          </p:cNvPr>
          <p:cNvCxnSpPr>
            <a:cxnSpLocks/>
            <a:stCxn id="10" idx="0"/>
          </p:cNvCxnSpPr>
          <p:nvPr/>
        </p:nvCxnSpPr>
        <p:spPr>
          <a:xfrm flipV="1">
            <a:off x="5489523" y="2013480"/>
            <a:ext cx="1246388" cy="78519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C97558AE-4400-284D-AC09-0B7D15C08EEF}"/>
              </a:ext>
            </a:extLst>
          </p:cNvPr>
          <p:cNvCxnSpPr>
            <a:cxnSpLocks/>
          </p:cNvCxnSpPr>
          <p:nvPr/>
        </p:nvCxnSpPr>
        <p:spPr>
          <a:xfrm flipH="1">
            <a:off x="4737124" y="4590805"/>
            <a:ext cx="297242" cy="16909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8" name="圆角矩形 27">
            <a:extLst>
              <a:ext uri="{FF2B5EF4-FFF2-40B4-BE49-F238E27FC236}">
                <a16:creationId xmlns:a16="http://schemas.microsoft.com/office/drawing/2014/main" id="{B66CEA6D-6176-C740-9788-CB71F4007535}"/>
              </a:ext>
            </a:extLst>
          </p:cNvPr>
          <p:cNvSpPr/>
          <p:nvPr/>
        </p:nvSpPr>
        <p:spPr>
          <a:xfrm>
            <a:off x="6735912" y="1477711"/>
            <a:ext cx="4376374" cy="10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 altLang="zh-CN" sz="1200" dirty="0"/>
          </a:p>
          <a:p>
            <a:r>
              <a:rPr lang="en" altLang="zh-CN" sz="1200" dirty="0"/>
              <a:t>Go</a:t>
            </a:r>
            <a:r>
              <a:rPr lang="zh-CN" altLang="en-US" sz="1200" dirty="0"/>
              <a:t>的源文件以 </a:t>
            </a:r>
            <a:r>
              <a:rPr lang="en-US" altLang="zh-CN" sz="1200" dirty="0"/>
              <a:t>.</a:t>
            </a:r>
            <a:r>
              <a:rPr lang="en" altLang="zh-CN" sz="1200" dirty="0"/>
              <a:t>go </a:t>
            </a:r>
            <a:r>
              <a:rPr lang="zh-CN" altLang="en-US" sz="1200" dirty="0"/>
              <a:t>为后缀名，这些文件名均由小写字母（推荐做法）组成且不包含空格和其他特殊字符，如 </a:t>
            </a:r>
            <a:r>
              <a:rPr lang="en" altLang="zh-CN" sz="1200" dirty="0" err="1"/>
              <a:t>main.go</a:t>
            </a:r>
            <a:r>
              <a:rPr lang="en" altLang="zh-CN" sz="1200" dirty="0"/>
              <a:t> </a:t>
            </a:r>
            <a:r>
              <a:rPr lang="zh-CN" altLang="en" sz="1200" dirty="0"/>
              <a:t>。</a:t>
            </a:r>
            <a:endParaRPr lang="en-US" altLang="zh-CN" sz="1200" dirty="0"/>
          </a:p>
          <a:p>
            <a:r>
              <a:rPr lang="zh-CN" altLang="en-US" sz="1200" dirty="0"/>
              <a:t>如果文件名由多个部分组成，则使用下划线 </a:t>
            </a:r>
            <a:r>
              <a:rPr lang="en-US" altLang="zh-CN" sz="1200" dirty="0"/>
              <a:t>_</a:t>
            </a:r>
            <a:r>
              <a:rPr lang="zh-CN" altLang="en-US" sz="1200" dirty="0"/>
              <a:t> 对它们进行分隔，如 </a:t>
            </a:r>
            <a:r>
              <a:rPr lang="en" altLang="zh-CN" sz="1200" dirty="0" err="1"/>
              <a:t>main_h</a:t>
            </a:r>
            <a:r>
              <a:rPr lang="en-US" altLang="zh-CN" sz="1200" dirty="0" err="1"/>
              <a:t>ello</a:t>
            </a:r>
            <a:r>
              <a:rPr lang="en" altLang="zh-CN" sz="1200" dirty="0"/>
              <a:t>.go </a:t>
            </a:r>
            <a:r>
              <a:rPr lang="zh-CN" altLang="en" sz="1200" dirty="0"/>
              <a:t>。</a:t>
            </a:r>
            <a:endParaRPr lang="zh-CN" altLang="en-US" sz="1200" dirty="0"/>
          </a:p>
          <a:p>
            <a:endParaRPr lang="zh-CN" altLang="en-US" sz="1200" dirty="0"/>
          </a:p>
        </p:txBody>
      </p:sp>
      <p:sp>
        <p:nvSpPr>
          <p:cNvPr id="29" name="圆角矩形 28">
            <a:extLst>
              <a:ext uri="{FF2B5EF4-FFF2-40B4-BE49-F238E27FC236}">
                <a16:creationId xmlns:a16="http://schemas.microsoft.com/office/drawing/2014/main" id="{B35C39F4-088A-864A-A2FB-84B07B892E04}"/>
              </a:ext>
            </a:extLst>
          </p:cNvPr>
          <p:cNvSpPr/>
          <p:nvPr/>
        </p:nvSpPr>
        <p:spPr>
          <a:xfrm>
            <a:off x="338379" y="3116170"/>
            <a:ext cx="3543946" cy="2292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200" dirty="0"/>
              <a:t>Go</a:t>
            </a:r>
            <a:r>
              <a:rPr lang="zh-CN" altLang="en-US" sz="1200" dirty="0"/>
              <a:t>语言的代码通过包</a:t>
            </a:r>
            <a:r>
              <a:rPr lang="en-US" altLang="zh-CN" sz="1200" dirty="0"/>
              <a:t>(</a:t>
            </a:r>
            <a:r>
              <a:rPr lang="en-US" altLang="zh-CN" sz="1200" b="1" dirty="0">
                <a:solidFill>
                  <a:schemeClr val="tx1"/>
                </a:solidFill>
              </a:rPr>
              <a:t>package</a:t>
            </a:r>
            <a:r>
              <a:rPr lang="en-US" altLang="zh-CN" sz="1200" dirty="0"/>
              <a:t>)</a:t>
            </a:r>
            <a:r>
              <a:rPr lang="zh-CN" altLang="en-US" sz="1200" dirty="0"/>
              <a:t>组织，代码文件第一行就是包名。</a:t>
            </a:r>
            <a:endParaRPr lang="en-US" altLang="zh-CN" sz="1200" dirty="0"/>
          </a:p>
          <a:p>
            <a:r>
              <a:rPr lang="zh-CN" altLang="en-US" sz="1200" dirty="0"/>
              <a:t>一个包由位于同一目录下的一个或多个 </a:t>
            </a:r>
            <a:r>
              <a:rPr lang="en-US" altLang="zh-CN" sz="1200" dirty="0"/>
              <a:t>.</a:t>
            </a:r>
            <a:r>
              <a:rPr lang="en" altLang="zh-CN" sz="1200" dirty="0"/>
              <a:t>go </a:t>
            </a:r>
            <a:r>
              <a:rPr lang="zh-CN" altLang="en-US" sz="1200" dirty="0"/>
              <a:t>源代码文件组成。每个源文件都以一条 </a:t>
            </a:r>
            <a:r>
              <a:rPr lang="en" altLang="zh-CN" sz="1200" dirty="0"/>
              <a:t>package </a:t>
            </a:r>
            <a:r>
              <a:rPr lang="zh-CN" altLang="en-US" sz="1200" dirty="0"/>
              <a:t>声明语句开始，同一目录下的包名必须一致。</a:t>
            </a:r>
            <a:endParaRPr lang="en-US" altLang="zh-CN" sz="1200" dirty="0"/>
          </a:p>
          <a:p>
            <a:r>
              <a:rPr lang="zh-CN" altLang="en-US" sz="1200" dirty="0"/>
              <a:t>通常，为了方便引用，习惯上目录名与包名要一致，但这不是强制的</a:t>
            </a:r>
            <a:endParaRPr lang="en-US" altLang="zh-CN" sz="1200" dirty="0"/>
          </a:p>
          <a:p>
            <a:r>
              <a:rPr lang="en-US" altLang="zh-CN" sz="1200" b="1" dirty="0">
                <a:solidFill>
                  <a:schemeClr val="tx1"/>
                </a:solidFill>
              </a:rPr>
              <a:t>import</a:t>
            </a:r>
            <a:r>
              <a:rPr lang="zh-CN" altLang="en-US" sz="1200" dirty="0"/>
              <a:t> 作用是导入包，包的名即是其它代码所在的包名</a:t>
            </a:r>
          </a:p>
        </p:txBody>
      </p:sp>
      <p:sp>
        <p:nvSpPr>
          <p:cNvPr id="30" name="圆角矩形 29">
            <a:extLst>
              <a:ext uri="{FF2B5EF4-FFF2-40B4-BE49-F238E27FC236}">
                <a16:creationId xmlns:a16="http://schemas.microsoft.com/office/drawing/2014/main" id="{A2F7C338-31BC-E24E-9204-7D00FD5890B5}"/>
              </a:ext>
            </a:extLst>
          </p:cNvPr>
          <p:cNvSpPr/>
          <p:nvPr/>
        </p:nvSpPr>
        <p:spPr>
          <a:xfrm>
            <a:off x="4095695" y="6333439"/>
            <a:ext cx="3033525" cy="43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200" dirty="0"/>
              <a:t>Go</a:t>
            </a:r>
            <a:r>
              <a:rPr lang="zh-CN" altLang="en-US" sz="1200" dirty="0"/>
              <a:t>程序入口一定是</a:t>
            </a:r>
            <a:r>
              <a:rPr lang="en-US" altLang="zh-CN" sz="1200" dirty="0"/>
              <a:t>main</a:t>
            </a:r>
            <a:r>
              <a:rPr lang="zh-CN" altLang="en-US" sz="1200" dirty="0"/>
              <a:t>包下的</a:t>
            </a:r>
            <a:r>
              <a:rPr lang="en-US" altLang="zh-CN" sz="1200" dirty="0"/>
              <a:t>main</a:t>
            </a:r>
            <a:r>
              <a:rPr lang="zh-CN" altLang="en-US" sz="1200" dirty="0"/>
              <a:t>方法</a:t>
            </a:r>
          </a:p>
        </p:txBody>
      </p:sp>
      <p:sp>
        <p:nvSpPr>
          <p:cNvPr id="34" name="左大括号 33">
            <a:extLst>
              <a:ext uri="{FF2B5EF4-FFF2-40B4-BE49-F238E27FC236}">
                <a16:creationId xmlns:a16="http://schemas.microsoft.com/office/drawing/2014/main" id="{D1738836-DA4C-B747-9F1A-84D8B48ED0AD}"/>
              </a:ext>
            </a:extLst>
          </p:cNvPr>
          <p:cNvSpPr/>
          <p:nvPr/>
        </p:nvSpPr>
        <p:spPr>
          <a:xfrm>
            <a:off x="3896700" y="3254203"/>
            <a:ext cx="433953" cy="743377"/>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226052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0" y="1825626"/>
            <a:ext cx="2190523" cy="375708"/>
          </a:xfrm>
        </p:spPr>
        <p:txBody>
          <a:bodyPr>
            <a:normAutofit fontScale="85000" lnSpcReduction="20000"/>
          </a:bodyPr>
          <a:lstStyle/>
          <a:p>
            <a:pPr marL="342900" indent="-342900">
              <a:buFont typeface="+mj-lt"/>
              <a:buAutoNum type="arabicPeriod" startAt="2"/>
            </a:pPr>
            <a:r>
              <a:rPr lang="zh-CN" altLang="en-US" dirty="0"/>
              <a:t>运行编译你好世界</a:t>
            </a:r>
            <a:endParaRPr lang="en-US" altLang="zh-CN" dirty="0"/>
          </a:p>
          <a:p>
            <a:pPr marL="342900" indent="-342900">
              <a:buFont typeface="+mj-lt"/>
              <a:buAutoNum type="arabicPeriod" startAt="2"/>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800493" cy="369332"/>
          </a:xfrm>
          <a:prstGeom prst="rect">
            <a:avLst/>
          </a:prstGeom>
          <a:noFill/>
        </p:spPr>
        <p:txBody>
          <a:bodyPr wrap="none" rtlCol="0">
            <a:spAutoFit/>
          </a:bodyPr>
          <a:lstStyle/>
          <a:p>
            <a:r>
              <a:rPr kumimoji="1" lang="zh-CN" altLang="en-US" dirty="0">
                <a:solidFill>
                  <a:schemeClr val="bg1"/>
                </a:solidFill>
              </a:rPr>
              <a:t>你好世界与编译</a:t>
            </a:r>
          </a:p>
        </p:txBody>
      </p:sp>
      <p:pic>
        <p:nvPicPr>
          <p:cNvPr id="15" name="图片 14">
            <a:extLst>
              <a:ext uri="{FF2B5EF4-FFF2-40B4-BE49-F238E27FC236}">
                <a16:creationId xmlns:a16="http://schemas.microsoft.com/office/drawing/2014/main" id="{5F7C8D44-F028-A144-894F-8B88702A50EC}"/>
              </a:ext>
            </a:extLst>
          </p:cNvPr>
          <p:cNvPicPr>
            <a:picLocks noChangeAspect="1"/>
          </p:cNvPicPr>
          <p:nvPr/>
        </p:nvPicPr>
        <p:blipFill>
          <a:blip r:embed="rId2"/>
          <a:stretch>
            <a:fillRect/>
          </a:stretch>
        </p:blipFill>
        <p:spPr>
          <a:xfrm>
            <a:off x="604434" y="2289063"/>
            <a:ext cx="2576436" cy="835601"/>
          </a:xfrm>
          <a:prstGeom prst="rect">
            <a:avLst/>
          </a:prstGeom>
        </p:spPr>
      </p:pic>
      <p:pic>
        <p:nvPicPr>
          <p:cNvPr id="5" name="图片 4">
            <a:extLst>
              <a:ext uri="{FF2B5EF4-FFF2-40B4-BE49-F238E27FC236}">
                <a16:creationId xmlns:a16="http://schemas.microsoft.com/office/drawing/2014/main" id="{7CA0AFC4-F670-EC48-BB27-ECC0A836B58B}"/>
              </a:ext>
            </a:extLst>
          </p:cNvPr>
          <p:cNvPicPr>
            <a:picLocks noChangeAspect="1"/>
          </p:cNvPicPr>
          <p:nvPr/>
        </p:nvPicPr>
        <p:blipFill>
          <a:blip r:embed="rId3"/>
          <a:stretch>
            <a:fillRect/>
          </a:stretch>
        </p:blipFill>
        <p:spPr>
          <a:xfrm>
            <a:off x="604433" y="3281528"/>
            <a:ext cx="2584173" cy="835601"/>
          </a:xfrm>
          <a:prstGeom prst="rect">
            <a:avLst/>
          </a:prstGeom>
        </p:spPr>
      </p:pic>
      <p:sp>
        <p:nvSpPr>
          <p:cNvPr id="19" name="圆角矩形 18">
            <a:extLst>
              <a:ext uri="{FF2B5EF4-FFF2-40B4-BE49-F238E27FC236}">
                <a16:creationId xmlns:a16="http://schemas.microsoft.com/office/drawing/2014/main" id="{885BA84F-CF61-C64B-9180-4914C62186E0}"/>
              </a:ext>
            </a:extLst>
          </p:cNvPr>
          <p:cNvSpPr/>
          <p:nvPr/>
        </p:nvSpPr>
        <p:spPr>
          <a:xfrm>
            <a:off x="4661708" y="1941452"/>
            <a:ext cx="5397455" cy="1034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US" sz="1600" dirty="0"/>
              <a:t>是一门编译型语言</a:t>
            </a:r>
            <a:r>
              <a:rPr lang="en-US" altLang="zh-CN" sz="1600" dirty="0"/>
              <a:t>,</a:t>
            </a:r>
            <a:r>
              <a:rPr lang="en" altLang="zh-CN" sz="1600" dirty="0"/>
              <a:t>Go</a:t>
            </a:r>
            <a:r>
              <a:rPr lang="zh-CN" altLang="en-US" sz="1600" dirty="0"/>
              <a:t>语言的工具链将源代码及其依赖转换成计算机的机器指令。</a:t>
            </a:r>
            <a:r>
              <a:rPr lang="en" altLang="zh-CN" sz="1600" dirty="0"/>
              <a:t>Go</a:t>
            </a:r>
            <a:r>
              <a:rPr lang="zh-CN" altLang="en-US" sz="1600" dirty="0"/>
              <a:t>语言提供的工具都通过一个单独的命令 </a:t>
            </a:r>
            <a:r>
              <a:rPr lang="en" altLang="zh-CN" sz="1600" dirty="0"/>
              <a:t>go </a:t>
            </a:r>
            <a:r>
              <a:rPr lang="zh-CN" altLang="en-US" sz="1600" dirty="0"/>
              <a:t>调用，</a:t>
            </a:r>
            <a:r>
              <a:rPr lang="en" altLang="zh-CN" sz="1600" dirty="0"/>
              <a:t>go </a:t>
            </a:r>
            <a:r>
              <a:rPr lang="zh-CN" altLang="en-US" sz="1600" dirty="0"/>
              <a:t>命令有一系列子命令。</a:t>
            </a:r>
          </a:p>
        </p:txBody>
      </p:sp>
      <p:sp>
        <p:nvSpPr>
          <p:cNvPr id="20" name="圆角矩形 19">
            <a:extLst>
              <a:ext uri="{FF2B5EF4-FFF2-40B4-BE49-F238E27FC236}">
                <a16:creationId xmlns:a16="http://schemas.microsoft.com/office/drawing/2014/main" id="{FD139B51-27B6-444F-A203-C433B041208B}"/>
              </a:ext>
            </a:extLst>
          </p:cNvPr>
          <p:cNvSpPr/>
          <p:nvPr/>
        </p:nvSpPr>
        <p:spPr>
          <a:xfrm>
            <a:off x="3871294" y="3680312"/>
            <a:ext cx="7716273"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build </a:t>
            </a:r>
            <a:r>
              <a:rPr lang="zh-CN" altLang="en" sz="1600" dirty="0"/>
              <a:t>指令</a:t>
            </a:r>
            <a:r>
              <a:rPr lang="zh-CN" altLang="en-US" sz="1600" dirty="0"/>
              <a:t>编译生成二进制文件</a:t>
            </a:r>
            <a:endParaRPr lang="en-US" altLang="zh-CN" sz="1600" dirty="0"/>
          </a:p>
          <a:p>
            <a:r>
              <a:rPr lang="zh-CN" altLang="en-US" sz="1600" dirty="0"/>
              <a:t>面向</a:t>
            </a:r>
            <a:r>
              <a:rPr lang="en-US" altLang="zh-CN" sz="1600" dirty="0"/>
              <a:t>Windows</a:t>
            </a:r>
            <a:r>
              <a:rPr lang="zh-CN" altLang="en-US" sz="1600" dirty="0"/>
              <a:t>环境：</a:t>
            </a:r>
            <a:r>
              <a:rPr lang="en" altLang="zh-CN" sz="1600" dirty="0"/>
              <a:t>GOOS=</a:t>
            </a:r>
            <a:r>
              <a:rPr lang="en-US" altLang="zh-CN" sz="1600" dirty="0"/>
              <a:t>windows</a:t>
            </a:r>
            <a:r>
              <a:rPr lang="en" altLang="zh-CN" sz="1600" dirty="0"/>
              <a:t> GOARCH=amd64 go build </a:t>
            </a:r>
            <a:r>
              <a:rPr lang="en" altLang="zh-CN" sz="1600" dirty="0" err="1"/>
              <a:t>main.go</a:t>
            </a:r>
            <a:endParaRPr lang="en" altLang="zh-CN" sz="1600" dirty="0"/>
          </a:p>
          <a:p>
            <a:r>
              <a:rPr lang="zh-CN" altLang="en-US" sz="1600" dirty="0"/>
              <a:t>面向</a:t>
            </a:r>
            <a:r>
              <a:rPr lang="en-US" altLang="zh-CN" sz="1600" dirty="0"/>
              <a:t>Linux</a:t>
            </a:r>
            <a:r>
              <a:rPr lang="zh-CN" altLang="en-US" sz="1600" dirty="0"/>
              <a:t>环境：</a:t>
            </a:r>
            <a:r>
              <a:rPr lang="en" altLang="zh-CN" sz="1600" dirty="0"/>
              <a:t>GOOS=</a:t>
            </a:r>
            <a:r>
              <a:rPr lang="en" altLang="zh-CN" sz="1600" dirty="0" err="1"/>
              <a:t>linux</a:t>
            </a:r>
            <a:r>
              <a:rPr lang="en" altLang="zh-CN" sz="1600" dirty="0"/>
              <a:t> GOARCH=amd64 go build </a:t>
            </a:r>
            <a:r>
              <a:rPr lang="en" altLang="zh-CN" sz="1600" dirty="0" err="1"/>
              <a:t>main.go</a:t>
            </a:r>
            <a:endParaRPr lang="zh-CN" altLang="en-US" sz="1600" dirty="0"/>
          </a:p>
        </p:txBody>
      </p:sp>
      <p:pic>
        <p:nvPicPr>
          <p:cNvPr id="24" name="图片 23">
            <a:extLst>
              <a:ext uri="{FF2B5EF4-FFF2-40B4-BE49-F238E27FC236}">
                <a16:creationId xmlns:a16="http://schemas.microsoft.com/office/drawing/2014/main" id="{9AC66AF6-7922-C042-ADC6-2E0740C30605}"/>
              </a:ext>
            </a:extLst>
          </p:cNvPr>
          <p:cNvPicPr>
            <a:picLocks noChangeAspect="1"/>
          </p:cNvPicPr>
          <p:nvPr/>
        </p:nvPicPr>
        <p:blipFill>
          <a:blip r:embed="rId4"/>
          <a:stretch>
            <a:fillRect/>
          </a:stretch>
        </p:blipFill>
        <p:spPr>
          <a:xfrm>
            <a:off x="604432" y="4273992"/>
            <a:ext cx="2576435" cy="836931"/>
          </a:xfrm>
          <a:prstGeom prst="rect">
            <a:avLst/>
          </a:prstGeom>
        </p:spPr>
      </p:pic>
      <p:sp>
        <p:nvSpPr>
          <p:cNvPr id="25" name="右大括号 24">
            <a:extLst>
              <a:ext uri="{FF2B5EF4-FFF2-40B4-BE49-F238E27FC236}">
                <a16:creationId xmlns:a16="http://schemas.microsoft.com/office/drawing/2014/main" id="{12B374C8-AC0E-0C4A-A4E9-26C3FF197133}"/>
              </a:ext>
            </a:extLst>
          </p:cNvPr>
          <p:cNvSpPr/>
          <p:nvPr/>
        </p:nvSpPr>
        <p:spPr>
          <a:xfrm>
            <a:off x="3188606" y="3699328"/>
            <a:ext cx="522855" cy="993129"/>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1714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基本数据类型和要素</a:t>
            </a:r>
            <a:endParaRPr kumimoji="1" lang="en-US" altLang="zh-CN" dirty="0">
              <a:solidFill>
                <a:schemeClr val="accent1">
                  <a:lumMod val="75000"/>
                </a:schemeClr>
              </a:solidFill>
            </a:endParaRPr>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379302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1532033"/>
            <a:ext cx="11571832" cy="4837770"/>
          </a:xfrm>
        </p:spPr>
        <p:txBody>
          <a:bodyPr>
            <a:normAutofit/>
          </a:bodyPr>
          <a:lstStyle/>
          <a:p>
            <a:pPr marL="342900" indent="-342900">
              <a:spcAft>
                <a:spcPts val="0"/>
              </a:spcAft>
              <a:buFont typeface="+mj-lt"/>
              <a:buAutoNum type="arabicPeriod"/>
            </a:pPr>
            <a:r>
              <a:rPr lang="zh-CN" altLang="en-US" dirty="0"/>
              <a:t>关键字</a:t>
            </a:r>
            <a:endParaRPr lang="en-US" altLang="zh-CN" dirty="0"/>
          </a:p>
          <a:p>
            <a:pPr marL="342900" indent="-342900">
              <a:spcAft>
                <a:spcPts val="0"/>
              </a:spcAft>
              <a:buFont typeface="+mj-lt"/>
              <a:buAutoNum type="arabicPeriod"/>
            </a:pPr>
            <a:r>
              <a:rPr lang="zh-CN" altLang="en-US" dirty="0"/>
              <a:t>包</a:t>
            </a:r>
            <a:endParaRPr lang="en-US" altLang="zh-CN" dirty="0"/>
          </a:p>
          <a:p>
            <a:pPr marL="342900" indent="-342900">
              <a:spcAft>
                <a:spcPts val="0"/>
              </a:spcAft>
              <a:buFont typeface="+mj-lt"/>
              <a:buAutoNum type="arabicPeriod"/>
            </a:pPr>
            <a:r>
              <a:rPr lang="zh-CN" altLang="en-US" dirty="0"/>
              <a:t>注释</a:t>
            </a:r>
            <a:endParaRPr lang="en-US" altLang="zh-CN" dirty="0"/>
          </a:p>
          <a:p>
            <a:pPr marL="342900" indent="-342900">
              <a:spcAft>
                <a:spcPts val="0"/>
              </a:spcAft>
              <a:buFont typeface="+mj-lt"/>
              <a:buAutoNum type="arabicPeriod"/>
            </a:pPr>
            <a:r>
              <a:rPr lang="zh-CN" altLang="en-US" dirty="0"/>
              <a:t>常量</a:t>
            </a:r>
            <a:endParaRPr lang="en-US" altLang="zh-CN" dirty="0"/>
          </a:p>
          <a:p>
            <a:pPr marL="342900" indent="-342900">
              <a:spcAft>
                <a:spcPts val="0"/>
              </a:spcAft>
              <a:buFont typeface="+mj-lt"/>
              <a:buAutoNum type="arabicPeriod"/>
            </a:pPr>
            <a:r>
              <a:rPr lang="zh-CN" altLang="en-US" dirty="0"/>
              <a:t>变量</a:t>
            </a:r>
            <a:endParaRPr lang="en-US" altLang="zh-CN" dirty="0"/>
          </a:p>
          <a:p>
            <a:pPr marL="342900" indent="-342900">
              <a:spcAft>
                <a:spcPts val="0"/>
              </a:spcAft>
              <a:buFont typeface="+mj-lt"/>
              <a:buAutoNum type="arabicPeriod"/>
            </a:pPr>
            <a:r>
              <a:rPr lang="zh-CN" altLang="en-US" dirty="0"/>
              <a:t>基本类型和运算符</a:t>
            </a:r>
            <a:endParaRPr lang="en-US" altLang="zh-CN" dirty="0"/>
          </a:p>
          <a:p>
            <a:pPr marL="342900" indent="-342900">
              <a:spcAft>
                <a:spcPts val="0"/>
              </a:spcAft>
              <a:buFont typeface="+mj-lt"/>
              <a:buAutoNum type="arabicPeriod"/>
            </a:pPr>
            <a:r>
              <a:rPr lang="zh-CN" altLang="en-US" dirty="0"/>
              <a:t>字符串</a:t>
            </a:r>
            <a:endParaRPr lang="en-US" altLang="zh-CN" dirty="0"/>
          </a:p>
          <a:p>
            <a:pPr marL="342900" indent="-342900">
              <a:spcAft>
                <a:spcPts val="0"/>
              </a:spcAft>
              <a:buFont typeface="+mj-lt"/>
              <a:buAutoNum type="arabicPeriod"/>
            </a:pPr>
            <a:r>
              <a:rPr lang="zh-CN" altLang="en-US" dirty="0"/>
              <a:t>数组</a:t>
            </a:r>
            <a:endParaRPr lang="en-US" altLang="zh-CN" dirty="0"/>
          </a:p>
          <a:p>
            <a:pPr marL="342900" indent="-342900">
              <a:spcAft>
                <a:spcPts val="0"/>
              </a:spcAft>
              <a:buFont typeface="+mj-lt"/>
              <a:buAutoNum type="arabicPeriod"/>
            </a:pPr>
            <a:r>
              <a:rPr lang="zh-CN" altLang="en-US" dirty="0"/>
              <a:t>切片</a:t>
            </a:r>
            <a:endParaRPr lang="en-US" altLang="zh-CN" dirty="0"/>
          </a:p>
          <a:p>
            <a:pPr marL="342900" indent="-342900">
              <a:spcAft>
                <a:spcPts val="0"/>
              </a:spcAft>
              <a:buFont typeface="+mj-lt"/>
              <a:buAutoNum type="arabicPeriod"/>
            </a:pPr>
            <a:r>
              <a:rPr lang="en" altLang="zh-CN" dirty="0"/>
              <a:t>Map</a:t>
            </a:r>
          </a:p>
          <a:p>
            <a:pPr marL="342900" indent="-342900">
              <a:spcAft>
                <a:spcPts val="0"/>
              </a:spcAft>
              <a:buFont typeface="+mj-lt"/>
              <a:buAutoNum type="arabicPeriod"/>
            </a:pPr>
            <a:r>
              <a:rPr lang="zh-CN" altLang="en-US" dirty="0"/>
              <a:t>结构体</a:t>
            </a:r>
          </a:p>
          <a:p>
            <a:pPr marL="342900" indent="-342900">
              <a:spcAft>
                <a:spcPts val="0"/>
              </a:spcAft>
              <a:buFont typeface="+mj-lt"/>
              <a:buAutoNum type="arabicPeriod"/>
            </a:pPr>
            <a:endParaRPr lang="en-US" altLang="zh-CN" dirty="0"/>
          </a:p>
          <a:p>
            <a:pPr marL="342900" indent="-342900">
              <a:spcAft>
                <a:spcPts val="0"/>
              </a:spcAft>
              <a:buFont typeface="+mj-lt"/>
              <a:buAutoNum type="arabicPeriod"/>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144001" y="885702"/>
            <a:ext cx="3799778" cy="646331"/>
          </a:xfrm>
          <a:prstGeom prst="rect">
            <a:avLst/>
          </a:prstGeom>
          <a:noFill/>
        </p:spPr>
        <p:txBody>
          <a:bodyPr wrap="squar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Tree>
    <p:extLst>
      <p:ext uri="{BB962C8B-B14F-4D97-AF65-F5344CB8AC3E}">
        <p14:creationId xmlns:p14="http://schemas.microsoft.com/office/powerpoint/2010/main" val="139428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1571832" cy="1969872"/>
          </a:xfrm>
        </p:spPr>
        <p:txBody>
          <a:bodyPr>
            <a:normAutofit/>
          </a:bodyPr>
          <a:lstStyle/>
          <a:p>
            <a:r>
              <a:rPr lang="zh-CN" altLang="en-US" dirty="0"/>
              <a:t>流程控制类：</a:t>
            </a:r>
            <a:r>
              <a:rPr lang="en" altLang="zh-CN" dirty="0"/>
              <a:t>break</a:t>
            </a:r>
            <a:r>
              <a:rPr lang="zh-CN" altLang="en" dirty="0"/>
              <a:t>，</a:t>
            </a:r>
            <a:r>
              <a:rPr lang="en" altLang="zh-CN" dirty="0"/>
              <a:t>case</a:t>
            </a:r>
            <a:r>
              <a:rPr lang="zh-CN" altLang="en" dirty="0"/>
              <a:t>，</a:t>
            </a:r>
            <a:r>
              <a:rPr lang="en" altLang="zh-CN" dirty="0"/>
              <a:t>continue</a:t>
            </a:r>
            <a:r>
              <a:rPr lang="zh-CN" altLang="en" dirty="0"/>
              <a:t>，</a:t>
            </a:r>
            <a:r>
              <a:rPr lang="en" altLang="zh-CN" dirty="0"/>
              <a:t>default</a:t>
            </a:r>
            <a:r>
              <a:rPr lang="zh-CN" altLang="en" dirty="0"/>
              <a:t>，</a:t>
            </a:r>
            <a:r>
              <a:rPr lang="en" altLang="zh-CN" dirty="0"/>
              <a:t>else</a:t>
            </a:r>
            <a:r>
              <a:rPr lang="zh-CN" altLang="en" dirty="0"/>
              <a:t>，</a:t>
            </a:r>
            <a:r>
              <a:rPr lang="en" altLang="zh-CN" dirty="0" err="1"/>
              <a:t>fallthrough</a:t>
            </a:r>
            <a:r>
              <a:rPr lang="zh-CN" altLang="en" dirty="0"/>
              <a:t>，</a:t>
            </a:r>
            <a:r>
              <a:rPr lang="en" altLang="zh-CN" dirty="0"/>
              <a:t>for</a:t>
            </a:r>
            <a:r>
              <a:rPr lang="zh-CN" altLang="en" dirty="0"/>
              <a:t>，</a:t>
            </a:r>
            <a:r>
              <a:rPr lang="en" altLang="zh-CN" dirty="0" err="1"/>
              <a:t>goto</a:t>
            </a:r>
            <a:r>
              <a:rPr lang="zh-CN" altLang="en" dirty="0"/>
              <a:t>，</a:t>
            </a:r>
            <a:r>
              <a:rPr lang="en" altLang="zh-CN" dirty="0"/>
              <a:t>if</a:t>
            </a:r>
            <a:r>
              <a:rPr lang="zh-CN" altLang="en" dirty="0"/>
              <a:t>，</a:t>
            </a:r>
            <a:r>
              <a:rPr lang="en" altLang="zh-CN" dirty="0"/>
              <a:t>range</a:t>
            </a:r>
            <a:r>
              <a:rPr lang="zh-CN" altLang="en" dirty="0"/>
              <a:t>，</a:t>
            </a:r>
            <a:r>
              <a:rPr lang="en" altLang="zh-CN" dirty="0"/>
              <a:t>return</a:t>
            </a:r>
            <a:r>
              <a:rPr lang="zh-CN" altLang="en" dirty="0"/>
              <a:t>，</a:t>
            </a:r>
            <a:r>
              <a:rPr lang="en" altLang="zh-CN" dirty="0"/>
              <a:t>select</a:t>
            </a:r>
            <a:r>
              <a:rPr lang="zh-CN" altLang="en" dirty="0"/>
              <a:t>，</a:t>
            </a:r>
            <a:r>
              <a:rPr lang="en" altLang="zh-CN" dirty="0"/>
              <a:t>switch</a:t>
            </a:r>
          </a:p>
          <a:p>
            <a:r>
              <a:rPr lang="zh-CN" altLang="en-US" dirty="0"/>
              <a:t>流程控制类（特殊，改变函数调用行为）：</a:t>
            </a:r>
            <a:r>
              <a:rPr lang="en" altLang="zh-CN" dirty="0"/>
              <a:t>defer</a:t>
            </a:r>
            <a:r>
              <a:rPr lang="zh-CN" altLang="en" dirty="0"/>
              <a:t>，</a:t>
            </a:r>
            <a:r>
              <a:rPr lang="en" altLang="zh-CN" dirty="0"/>
              <a:t>go</a:t>
            </a:r>
          </a:p>
          <a:p>
            <a:r>
              <a:rPr lang="zh-CN" altLang="en-US" dirty="0"/>
              <a:t>程序元素声明类：</a:t>
            </a:r>
            <a:r>
              <a:rPr lang="en" altLang="zh-CN" dirty="0"/>
              <a:t>const</a:t>
            </a:r>
            <a:r>
              <a:rPr lang="zh-CN" altLang="en" dirty="0"/>
              <a:t>，</a:t>
            </a:r>
            <a:r>
              <a:rPr lang="en" altLang="zh-CN" dirty="0" err="1"/>
              <a:t>func</a:t>
            </a:r>
            <a:r>
              <a:rPr lang="zh-CN" altLang="en" dirty="0"/>
              <a:t>，</a:t>
            </a:r>
            <a:r>
              <a:rPr lang="en" altLang="zh-CN" dirty="0"/>
              <a:t>import</a:t>
            </a:r>
            <a:r>
              <a:rPr lang="zh-CN" altLang="en" dirty="0"/>
              <a:t>，</a:t>
            </a:r>
            <a:r>
              <a:rPr lang="en" altLang="zh-CN" dirty="0"/>
              <a:t>package</a:t>
            </a:r>
            <a:r>
              <a:rPr lang="zh-CN" altLang="en" dirty="0"/>
              <a:t>，</a:t>
            </a:r>
            <a:r>
              <a:rPr lang="en" altLang="zh-CN" dirty="0"/>
              <a:t>type</a:t>
            </a:r>
            <a:r>
              <a:rPr lang="zh-CN" altLang="en" dirty="0"/>
              <a:t>，</a:t>
            </a:r>
            <a:r>
              <a:rPr lang="en" altLang="zh-CN" dirty="0"/>
              <a:t>var</a:t>
            </a:r>
          </a:p>
          <a:p>
            <a:r>
              <a:rPr lang="zh-CN" altLang="en-US" dirty="0"/>
              <a:t>程序结构声明类：</a:t>
            </a:r>
            <a:r>
              <a:rPr lang="en" altLang="zh-CN" dirty="0" err="1"/>
              <a:t>chan</a:t>
            </a:r>
            <a:r>
              <a:rPr lang="zh-CN" altLang="en" dirty="0"/>
              <a:t>，</a:t>
            </a:r>
            <a:r>
              <a:rPr lang="en" altLang="zh-CN" dirty="0"/>
              <a:t>interface</a:t>
            </a:r>
            <a:r>
              <a:rPr lang="zh-CN" altLang="en" dirty="0"/>
              <a:t>，</a:t>
            </a:r>
            <a:r>
              <a:rPr lang="en" altLang="zh-CN" dirty="0"/>
              <a:t>map</a:t>
            </a:r>
            <a:r>
              <a:rPr lang="zh-CN" altLang="en" dirty="0"/>
              <a:t>，</a:t>
            </a:r>
            <a:r>
              <a:rPr lang="en" altLang="zh-CN" dirty="0"/>
              <a:t>struct</a:t>
            </a:r>
          </a:p>
          <a:p>
            <a:pPr marL="342900" indent="-342900">
              <a:buFont typeface="+mj-lt"/>
              <a:buAutoNum type="arabicPeriod" startAt="2"/>
            </a:pP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144001" y="885702"/>
            <a:ext cx="3799778" cy="646331"/>
          </a:xfrm>
          <a:prstGeom prst="rect">
            <a:avLst/>
          </a:prstGeom>
          <a:noFill/>
        </p:spPr>
        <p:txBody>
          <a:bodyPr wrap="squar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2" name="矩形 1">
            <a:extLst>
              <a:ext uri="{FF2B5EF4-FFF2-40B4-BE49-F238E27FC236}">
                <a16:creationId xmlns:a16="http://schemas.microsoft.com/office/drawing/2014/main" id="{2B56CA27-C14C-7D4F-B2EF-EAFC85AA470A}"/>
              </a:ext>
            </a:extLst>
          </p:cNvPr>
          <p:cNvSpPr/>
          <p:nvPr/>
        </p:nvSpPr>
        <p:spPr>
          <a:xfrm>
            <a:off x="163447" y="1532033"/>
            <a:ext cx="5820824" cy="646331"/>
          </a:xfrm>
          <a:prstGeom prst="rect">
            <a:avLst/>
          </a:prstGeom>
        </p:spPr>
        <p:txBody>
          <a:bodyPr wrap="none">
            <a:spAutoFit/>
          </a:bodyPr>
          <a:lstStyle/>
          <a:p>
            <a:r>
              <a:rPr lang="zh-CN" altLang="en-US" b="1" dirty="0">
                <a:latin typeface="Helvetica" pitchFamily="2" charset="0"/>
              </a:rPr>
              <a:t>关键字，</a:t>
            </a:r>
            <a:r>
              <a:rPr lang="en" altLang="zh-CN" dirty="0"/>
              <a:t>Go</a:t>
            </a:r>
            <a:r>
              <a:rPr lang="zh-CN" altLang="en" dirty="0"/>
              <a:t>（</a:t>
            </a:r>
            <a:r>
              <a:rPr lang="en" altLang="zh-CN" dirty="0"/>
              <a:t>1.1</a:t>
            </a:r>
            <a:r>
              <a:rPr lang="en-US" altLang="zh-CN" dirty="0"/>
              <a:t>7</a:t>
            </a:r>
            <a:r>
              <a:rPr lang="zh-CN" altLang="en" dirty="0"/>
              <a:t>）</a:t>
            </a:r>
            <a:r>
              <a:rPr lang="zh-CN" altLang="en-US" dirty="0"/>
              <a:t>提供了</a:t>
            </a:r>
            <a:r>
              <a:rPr lang="en-US" altLang="zh-CN" dirty="0"/>
              <a:t>25</a:t>
            </a:r>
            <a:r>
              <a:rPr lang="zh-CN" altLang="en-US" dirty="0"/>
              <a:t>个关键字，它们分别是：</a:t>
            </a:r>
          </a:p>
          <a:p>
            <a:endParaRPr lang="zh-CN" altLang="en-US" b="1" i="0" dirty="0">
              <a:solidFill>
                <a:srgbClr val="A9B7C6"/>
              </a:solidFill>
              <a:effectLst/>
              <a:latin typeface="Helvetica" pitchFamily="2" charset="0"/>
            </a:endParaRPr>
          </a:p>
        </p:txBody>
      </p:sp>
    </p:spTree>
    <p:extLst>
      <p:ext uri="{BB962C8B-B14F-4D97-AF65-F5344CB8AC3E}">
        <p14:creationId xmlns:p14="http://schemas.microsoft.com/office/powerpoint/2010/main" val="84952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1571832" cy="884992"/>
          </a:xfrm>
        </p:spPr>
        <p:txBody>
          <a:bodyPr>
            <a:normAutofit/>
          </a:bodyPr>
          <a:lstStyle/>
          <a:p>
            <a:r>
              <a:rPr lang="zh-CN" altLang="en-US" dirty="0"/>
              <a:t>类似其他语言中的库和模块的概念，目的都是为了支持模块化、封装、单独编译和代码重用。每一个 </a:t>
            </a:r>
            <a:r>
              <a:rPr lang="en" altLang="zh-CN" dirty="0"/>
              <a:t>Go </a:t>
            </a:r>
            <a:r>
              <a:rPr lang="zh-CN" altLang="en-US" dirty="0"/>
              <a:t>文件都属于且仅属于一个包，每个包可以有多个 </a:t>
            </a:r>
            <a:r>
              <a:rPr lang="en" altLang="zh-CN" dirty="0"/>
              <a:t>Go </a:t>
            </a:r>
            <a:r>
              <a:rPr lang="zh-CN" altLang="en-US" dirty="0"/>
              <a:t>文件。每个包中的程序可以使用自身的包或者导入其他包。</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9" name="文本框 8">
            <a:extLst>
              <a:ext uri="{FF2B5EF4-FFF2-40B4-BE49-F238E27FC236}">
                <a16:creationId xmlns:a16="http://schemas.microsoft.com/office/drawing/2014/main" id="{364AE198-C767-3D4D-9394-A3CDA2ED1DA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646331"/>
          </a:xfrm>
          <a:prstGeom prst="rect">
            <a:avLst/>
          </a:prstGeom>
        </p:spPr>
        <p:txBody>
          <a:bodyPr wrap="square">
            <a:spAutoFit/>
          </a:bodyPr>
          <a:lstStyle/>
          <a:p>
            <a:r>
              <a:rPr lang="zh-CN" altLang="en-US" b="1" dirty="0"/>
              <a:t>包的概念</a:t>
            </a:r>
          </a:p>
          <a:p>
            <a:endParaRPr lang="zh-CN" altLang="en-US" b="1" i="0" dirty="0">
              <a:solidFill>
                <a:srgbClr val="A9B7C6"/>
              </a:solidFill>
              <a:effectLst/>
              <a:latin typeface="Helvetica" pitchFamily="2" charset="0"/>
            </a:endParaRPr>
          </a:p>
        </p:txBody>
      </p:sp>
      <p:sp>
        <p:nvSpPr>
          <p:cNvPr id="10" name="矩形 9">
            <a:extLst>
              <a:ext uri="{FF2B5EF4-FFF2-40B4-BE49-F238E27FC236}">
                <a16:creationId xmlns:a16="http://schemas.microsoft.com/office/drawing/2014/main" id="{0236038A-2395-074C-A845-DA0FE4EDE004}"/>
              </a:ext>
            </a:extLst>
          </p:cNvPr>
          <p:cNvSpPr/>
          <p:nvPr/>
        </p:nvSpPr>
        <p:spPr>
          <a:xfrm>
            <a:off x="163446" y="2841461"/>
            <a:ext cx="2031325" cy="646331"/>
          </a:xfrm>
          <a:prstGeom prst="rect">
            <a:avLst/>
          </a:prstGeom>
        </p:spPr>
        <p:txBody>
          <a:bodyPr wrap="square">
            <a:spAutoFit/>
          </a:bodyPr>
          <a:lstStyle/>
          <a:p>
            <a:r>
              <a:rPr lang="zh-CN" altLang="en-US" dirty="0"/>
              <a:t>导入多个包</a:t>
            </a:r>
            <a:endParaRPr lang="zh-CN" altLang="en-US" b="1" dirty="0"/>
          </a:p>
          <a:p>
            <a:endParaRPr lang="zh-CN" altLang="en-US" b="1" i="0" dirty="0">
              <a:solidFill>
                <a:srgbClr val="A9B7C6"/>
              </a:solidFill>
              <a:effectLst/>
              <a:latin typeface="Helvetica" pitchFamily="2" charset="0"/>
            </a:endParaRPr>
          </a:p>
        </p:txBody>
      </p:sp>
      <p:pic>
        <p:nvPicPr>
          <p:cNvPr id="11" name="图片 10">
            <a:extLst>
              <a:ext uri="{FF2B5EF4-FFF2-40B4-BE49-F238E27FC236}">
                <a16:creationId xmlns:a16="http://schemas.microsoft.com/office/drawing/2014/main" id="{21784ACA-62B0-BE43-92F1-E387D35A2F52}"/>
              </a:ext>
            </a:extLst>
          </p:cNvPr>
          <p:cNvPicPr>
            <a:picLocks noChangeAspect="1"/>
          </p:cNvPicPr>
          <p:nvPr/>
        </p:nvPicPr>
        <p:blipFill>
          <a:blip r:embed="rId2"/>
          <a:stretch>
            <a:fillRect/>
          </a:stretch>
        </p:blipFill>
        <p:spPr>
          <a:xfrm>
            <a:off x="6818489" y="3416227"/>
            <a:ext cx="2997200" cy="1638300"/>
          </a:xfrm>
          <a:prstGeom prst="rect">
            <a:avLst/>
          </a:prstGeom>
        </p:spPr>
      </p:pic>
      <p:pic>
        <p:nvPicPr>
          <p:cNvPr id="12" name="图片 11">
            <a:extLst>
              <a:ext uri="{FF2B5EF4-FFF2-40B4-BE49-F238E27FC236}">
                <a16:creationId xmlns:a16="http://schemas.microsoft.com/office/drawing/2014/main" id="{48E3937B-4474-C34E-9998-1C5308D8D477}"/>
              </a:ext>
            </a:extLst>
          </p:cNvPr>
          <p:cNvPicPr>
            <a:picLocks noChangeAspect="1"/>
          </p:cNvPicPr>
          <p:nvPr/>
        </p:nvPicPr>
        <p:blipFill>
          <a:blip r:embed="rId3"/>
          <a:stretch>
            <a:fillRect/>
          </a:stretch>
        </p:blipFill>
        <p:spPr>
          <a:xfrm>
            <a:off x="288597" y="3429000"/>
            <a:ext cx="1638300" cy="596900"/>
          </a:xfrm>
          <a:prstGeom prst="rect">
            <a:avLst/>
          </a:prstGeom>
        </p:spPr>
      </p:pic>
      <p:pic>
        <p:nvPicPr>
          <p:cNvPr id="13" name="图片 12">
            <a:extLst>
              <a:ext uri="{FF2B5EF4-FFF2-40B4-BE49-F238E27FC236}">
                <a16:creationId xmlns:a16="http://schemas.microsoft.com/office/drawing/2014/main" id="{9D8EBA36-DB9F-3B43-9F32-42568075FB77}"/>
              </a:ext>
            </a:extLst>
          </p:cNvPr>
          <p:cNvPicPr>
            <a:picLocks noChangeAspect="1"/>
          </p:cNvPicPr>
          <p:nvPr/>
        </p:nvPicPr>
        <p:blipFill>
          <a:blip r:embed="rId4"/>
          <a:stretch>
            <a:fillRect/>
          </a:stretch>
        </p:blipFill>
        <p:spPr>
          <a:xfrm>
            <a:off x="2554745" y="3429000"/>
            <a:ext cx="1689100" cy="1117600"/>
          </a:xfrm>
          <a:prstGeom prst="rect">
            <a:avLst/>
          </a:prstGeom>
        </p:spPr>
      </p:pic>
      <p:sp>
        <p:nvSpPr>
          <p:cNvPr id="14" name="文本框 13">
            <a:extLst>
              <a:ext uri="{FF2B5EF4-FFF2-40B4-BE49-F238E27FC236}">
                <a16:creationId xmlns:a16="http://schemas.microsoft.com/office/drawing/2014/main" id="{E5E0BD43-4E4B-5A46-8A3F-E15777431935}"/>
              </a:ext>
            </a:extLst>
          </p:cNvPr>
          <p:cNvSpPr txBox="1"/>
          <p:nvPr/>
        </p:nvSpPr>
        <p:spPr>
          <a:xfrm>
            <a:off x="2052048" y="3338647"/>
            <a:ext cx="428322" cy="369332"/>
          </a:xfrm>
          <a:prstGeom prst="rect">
            <a:avLst/>
          </a:prstGeom>
          <a:noFill/>
        </p:spPr>
        <p:txBody>
          <a:bodyPr wrap="none" rtlCol="0">
            <a:spAutoFit/>
          </a:bodyPr>
          <a:lstStyle/>
          <a:p>
            <a:r>
              <a:rPr kumimoji="1" lang="zh-CN" altLang="en-US" dirty="0"/>
              <a:t>或</a:t>
            </a:r>
          </a:p>
        </p:txBody>
      </p:sp>
      <p:sp>
        <p:nvSpPr>
          <p:cNvPr id="15" name="矩形 14">
            <a:extLst>
              <a:ext uri="{FF2B5EF4-FFF2-40B4-BE49-F238E27FC236}">
                <a16:creationId xmlns:a16="http://schemas.microsoft.com/office/drawing/2014/main" id="{10D36491-CAB7-2143-9994-D95C68DD35D3}"/>
              </a:ext>
            </a:extLst>
          </p:cNvPr>
          <p:cNvSpPr/>
          <p:nvPr/>
        </p:nvSpPr>
        <p:spPr>
          <a:xfrm>
            <a:off x="6684048" y="2838229"/>
            <a:ext cx="5344506" cy="369332"/>
          </a:xfrm>
          <a:prstGeom prst="rect">
            <a:avLst/>
          </a:prstGeom>
        </p:spPr>
        <p:txBody>
          <a:bodyPr wrap="square">
            <a:spAutoFit/>
          </a:bodyPr>
          <a:lstStyle/>
          <a:p>
            <a:r>
              <a:rPr lang="zh-CN" altLang="en-US" dirty="0"/>
              <a:t>别名</a:t>
            </a:r>
            <a:endParaRPr lang="zh-CN" altLang="en-US" b="1" i="0" dirty="0">
              <a:solidFill>
                <a:srgbClr val="A9B7C6"/>
              </a:solidFill>
              <a:effectLst/>
              <a:latin typeface="Helvetica" pitchFamily="2" charset="0"/>
            </a:endParaRPr>
          </a:p>
        </p:txBody>
      </p:sp>
      <p:sp>
        <p:nvSpPr>
          <p:cNvPr id="16" name="圆角矩形 15">
            <a:extLst>
              <a:ext uri="{FF2B5EF4-FFF2-40B4-BE49-F238E27FC236}">
                <a16:creationId xmlns:a16="http://schemas.microsoft.com/office/drawing/2014/main" id="{1AF05318-E44F-DC42-9BE1-2B09AE005E41}"/>
              </a:ext>
            </a:extLst>
          </p:cNvPr>
          <p:cNvSpPr/>
          <p:nvPr/>
        </p:nvSpPr>
        <p:spPr>
          <a:xfrm>
            <a:off x="6262032" y="5793632"/>
            <a:ext cx="5503241" cy="70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用于包名冲突的情况，冲突的包使用随意的别名代替即可</a:t>
            </a:r>
          </a:p>
        </p:txBody>
      </p:sp>
      <p:cxnSp>
        <p:nvCxnSpPr>
          <p:cNvPr id="17" name="曲线连接符 16">
            <a:extLst>
              <a:ext uri="{FF2B5EF4-FFF2-40B4-BE49-F238E27FC236}">
                <a16:creationId xmlns:a16="http://schemas.microsoft.com/office/drawing/2014/main" id="{348696F6-1781-3647-9AC6-A69B3579ADEF}"/>
              </a:ext>
            </a:extLst>
          </p:cNvPr>
          <p:cNvCxnSpPr>
            <a:cxnSpLocks/>
          </p:cNvCxnSpPr>
          <p:nvPr/>
        </p:nvCxnSpPr>
        <p:spPr>
          <a:xfrm rot="5400000">
            <a:off x="8092526" y="5424080"/>
            <a:ext cx="739103" cy="1"/>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66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3672980" cy="1551418"/>
          </a:xfrm>
        </p:spPr>
        <p:txBody>
          <a:bodyPr>
            <a:normAutofit/>
          </a:bodyPr>
          <a:lstStyle/>
          <a:p>
            <a:r>
              <a:rPr lang="zh-CN" altLang="en" dirty="0"/>
              <a:t>常量</a:t>
            </a:r>
            <a:r>
              <a:rPr lang="zh-CN" altLang="en-US" dirty="0"/>
              <a:t>是编译期就可以确认的值，</a:t>
            </a:r>
            <a:r>
              <a:rPr lang="en" altLang="zh-CN" dirty="0"/>
              <a:t>Go </a:t>
            </a:r>
            <a:r>
              <a:rPr lang="zh-CN" altLang="en-US" dirty="0"/>
              <a:t>的常量使用 </a:t>
            </a:r>
            <a:r>
              <a:rPr lang="en" altLang="zh-CN" dirty="0"/>
              <a:t>const </a:t>
            </a:r>
            <a:r>
              <a:rPr lang="zh-CN" altLang="en-US" dirty="0"/>
              <a:t>关键字定义，常量的数据类型只可以是布尔型、数字型和字符串类型</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646331"/>
          </a:xfrm>
          <a:prstGeom prst="rect">
            <a:avLst/>
          </a:prstGeom>
        </p:spPr>
        <p:txBody>
          <a:bodyPr wrap="square">
            <a:spAutoFit/>
          </a:bodyPr>
          <a:lstStyle/>
          <a:p>
            <a:r>
              <a:rPr lang="zh-CN" altLang="en-US" b="1" dirty="0"/>
              <a:t>常量</a:t>
            </a:r>
          </a:p>
          <a:p>
            <a:endParaRPr lang="zh-CN" altLang="en-US" b="1" i="0" dirty="0">
              <a:solidFill>
                <a:srgbClr val="A9B7C6"/>
              </a:solidFill>
              <a:effectLst/>
              <a:latin typeface="Helvetica" pitchFamily="2" charset="0"/>
            </a:endParaRPr>
          </a:p>
        </p:txBody>
      </p:sp>
      <p:pic>
        <p:nvPicPr>
          <p:cNvPr id="4" name="图片 3">
            <a:extLst>
              <a:ext uri="{FF2B5EF4-FFF2-40B4-BE49-F238E27FC236}">
                <a16:creationId xmlns:a16="http://schemas.microsoft.com/office/drawing/2014/main" id="{5C09796D-677A-8046-AD30-CE4F146F6283}"/>
              </a:ext>
            </a:extLst>
          </p:cNvPr>
          <p:cNvPicPr>
            <a:picLocks noChangeAspect="1"/>
          </p:cNvPicPr>
          <p:nvPr/>
        </p:nvPicPr>
        <p:blipFill>
          <a:blip r:embed="rId2"/>
          <a:stretch>
            <a:fillRect/>
          </a:stretch>
        </p:blipFill>
        <p:spPr>
          <a:xfrm>
            <a:off x="310084" y="3719728"/>
            <a:ext cx="2882900" cy="711200"/>
          </a:xfrm>
          <a:prstGeom prst="rect">
            <a:avLst/>
          </a:prstGeom>
        </p:spPr>
      </p:pic>
      <p:pic>
        <p:nvPicPr>
          <p:cNvPr id="5" name="图片 4">
            <a:extLst>
              <a:ext uri="{FF2B5EF4-FFF2-40B4-BE49-F238E27FC236}">
                <a16:creationId xmlns:a16="http://schemas.microsoft.com/office/drawing/2014/main" id="{5C7D9EDD-743B-C24E-9817-75BFC6A0546D}"/>
              </a:ext>
            </a:extLst>
          </p:cNvPr>
          <p:cNvPicPr>
            <a:picLocks noChangeAspect="1"/>
          </p:cNvPicPr>
          <p:nvPr/>
        </p:nvPicPr>
        <p:blipFill>
          <a:blip r:embed="rId3"/>
          <a:stretch>
            <a:fillRect/>
          </a:stretch>
        </p:blipFill>
        <p:spPr>
          <a:xfrm>
            <a:off x="310084" y="4800080"/>
            <a:ext cx="2527300" cy="1181100"/>
          </a:xfrm>
          <a:prstGeom prst="rect">
            <a:avLst/>
          </a:prstGeom>
        </p:spPr>
      </p:pic>
      <p:sp>
        <p:nvSpPr>
          <p:cNvPr id="16" name="圆角矩形 15">
            <a:extLst>
              <a:ext uri="{FF2B5EF4-FFF2-40B4-BE49-F238E27FC236}">
                <a16:creationId xmlns:a16="http://schemas.microsoft.com/office/drawing/2014/main" id="{CE6CB0D8-E7EA-644D-A99C-2B3E28419CF7}"/>
              </a:ext>
            </a:extLst>
          </p:cNvPr>
          <p:cNvSpPr/>
          <p:nvPr/>
        </p:nvSpPr>
        <p:spPr>
          <a:xfrm>
            <a:off x="3344379" y="5649132"/>
            <a:ext cx="2751621"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 sz="1600" dirty="0"/>
              <a:t>中</a:t>
            </a:r>
            <a:r>
              <a:rPr lang="zh-CN" altLang="en-US" sz="1600" dirty="0"/>
              <a:t>是没有枚举类型的，但是我们可以使用常量代替枚举，达到相同的效果</a:t>
            </a:r>
          </a:p>
        </p:txBody>
      </p:sp>
      <p:cxnSp>
        <p:nvCxnSpPr>
          <p:cNvPr id="7" name="曲线连接符 6">
            <a:extLst>
              <a:ext uri="{FF2B5EF4-FFF2-40B4-BE49-F238E27FC236}">
                <a16:creationId xmlns:a16="http://schemas.microsoft.com/office/drawing/2014/main" id="{16CD6596-9BEB-734C-9551-4F1333454C6A}"/>
              </a:ext>
            </a:extLst>
          </p:cNvPr>
          <p:cNvCxnSpPr>
            <a:cxnSpLocks/>
            <a:stCxn id="5" idx="3"/>
            <a:endCxn id="16" idx="1"/>
          </p:cNvCxnSpPr>
          <p:nvPr/>
        </p:nvCxnSpPr>
        <p:spPr>
          <a:xfrm>
            <a:off x="2837384" y="5390630"/>
            <a:ext cx="506995" cy="862936"/>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A661CA8-444D-CC43-8A8C-0FEBD3CB3C82}"/>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9" name="矩形 18">
            <a:extLst>
              <a:ext uri="{FF2B5EF4-FFF2-40B4-BE49-F238E27FC236}">
                <a16:creationId xmlns:a16="http://schemas.microsoft.com/office/drawing/2014/main" id="{18AB6D95-2C68-2543-B316-8F73B8C9D509}"/>
              </a:ext>
            </a:extLst>
          </p:cNvPr>
          <p:cNvSpPr/>
          <p:nvPr/>
        </p:nvSpPr>
        <p:spPr>
          <a:xfrm>
            <a:off x="8062300" y="1498833"/>
            <a:ext cx="2031325" cy="369332"/>
          </a:xfrm>
          <a:prstGeom prst="rect">
            <a:avLst/>
          </a:prstGeom>
        </p:spPr>
        <p:txBody>
          <a:bodyPr wrap="square">
            <a:spAutoFit/>
          </a:bodyPr>
          <a:lstStyle/>
          <a:p>
            <a:r>
              <a:rPr lang="zh-CN" altLang="en-US" b="1" dirty="0"/>
              <a:t>变量</a:t>
            </a:r>
          </a:p>
        </p:txBody>
      </p:sp>
      <p:pic>
        <p:nvPicPr>
          <p:cNvPr id="20" name="图片 19">
            <a:extLst>
              <a:ext uri="{FF2B5EF4-FFF2-40B4-BE49-F238E27FC236}">
                <a16:creationId xmlns:a16="http://schemas.microsoft.com/office/drawing/2014/main" id="{83F10991-C6A7-724B-A02D-CB728FEF4BC0}"/>
              </a:ext>
            </a:extLst>
          </p:cNvPr>
          <p:cNvPicPr>
            <a:picLocks noChangeAspect="1"/>
          </p:cNvPicPr>
          <p:nvPr/>
        </p:nvPicPr>
        <p:blipFill>
          <a:blip r:embed="rId4"/>
          <a:stretch>
            <a:fillRect/>
          </a:stretch>
        </p:blipFill>
        <p:spPr>
          <a:xfrm>
            <a:off x="8208938" y="3227876"/>
            <a:ext cx="2768600" cy="1676400"/>
          </a:xfrm>
          <a:prstGeom prst="rect">
            <a:avLst/>
          </a:prstGeom>
        </p:spPr>
      </p:pic>
      <p:pic>
        <p:nvPicPr>
          <p:cNvPr id="21" name="图片 20">
            <a:extLst>
              <a:ext uri="{FF2B5EF4-FFF2-40B4-BE49-F238E27FC236}">
                <a16:creationId xmlns:a16="http://schemas.microsoft.com/office/drawing/2014/main" id="{6FA4EE94-F3BF-DF42-9257-CD9BE6C3114E}"/>
              </a:ext>
            </a:extLst>
          </p:cNvPr>
          <p:cNvPicPr>
            <a:picLocks noChangeAspect="1"/>
          </p:cNvPicPr>
          <p:nvPr/>
        </p:nvPicPr>
        <p:blipFill>
          <a:blip r:embed="rId5"/>
          <a:stretch>
            <a:fillRect/>
          </a:stretch>
        </p:blipFill>
        <p:spPr>
          <a:xfrm>
            <a:off x="8208938" y="2527814"/>
            <a:ext cx="1866900" cy="419100"/>
          </a:xfrm>
          <a:prstGeom prst="rect">
            <a:avLst/>
          </a:prstGeom>
        </p:spPr>
      </p:pic>
      <p:sp>
        <p:nvSpPr>
          <p:cNvPr id="22" name="内容占位符 2">
            <a:extLst>
              <a:ext uri="{FF2B5EF4-FFF2-40B4-BE49-F238E27FC236}">
                <a16:creationId xmlns:a16="http://schemas.microsoft.com/office/drawing/2014/main" id="{AF37B997-5D0B-5544-8D26-387F66D6303A}"/>
              </a:ext>
            </a:extLst>
          </p:cNvPr>
          <p:cNvSpPr txBox="1">
            <a:spLocks/>
          </p:cNvSpPr>
          <p:nvPr/>
        </p:nvSpPr>
        <p:spPr>
          <a:xfrm>
            <a:off x="8208936" y="1995292"/>
            <a:ext cx="3672980"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Go</a:t>
            </a:r>
            <a:r>
              <a:rPr lang="zh-CN" altLang="en-US" dirty="0"/>
              <a:t>变量使用</a:t>
            </a:r>
            <a:r>
              <a:rPr lang="en-US" altLang="zh-CN" dirty="0"/>
              <a:t>var</a:t>
            </a:r>
            <a:r>
              <a:rPr lang="zh-CN" altLang="en-US" dirty="0"/>
              <a:t>来声明</a:t>
            </a:r>
            <a:endParaRPr lang="en-US" altLang="zh-CN" dirty="0"/>
          </a:p>
        </p:txBody>
      </p:sp>
      <p:pic>
        <p:nvPicPr>
          <p:cNvPr id="26" name="图片 25">
            <a:extLst>
              <a:ext uri="{FF2B5EF4-FFF2-40B4-BE49-F238E27FC236}">
                <a16:creationId xmlns:a16="http://schemas.microsoft.com/office/drawing/2014/main" id="{DCEAEC1A-D057-874C-81E7-3D2D5EFAD6BF}"/>
              </a:ext>
            </a:extLst>
          </p:cNvPr>
          <p:cNvPicPr>
            <a:picLocks noChangeAspect="1"/>
          </p:cNvPicPr>
          <p:nvPr/>
        </p:nvPicPr>
        <p:blipFill>
          <a:blip r:embed="rId6"/>
          <a:stretch>
            <a:fillRect/>
          </a:stretch>
        </p:blipFill>
        <p:spPr>
          <a:xfrm>
            <a:off x="8120038" y="5711488"/>
            <a:ext cx="2946400" cy="495300"/>
          </a:xfrm>
          <a:prstGeom prst="rect">
            <a:avLst/>
          </a:prstGeom>
        </p:spPr>
      </p:pic>
      <p:sp>
        <p:nvSpPr>
          <p:cNvPr id="28" name="圆角矩形 27">
            <a:extLst>
              <a:ext uri="{FF2B5EF4-FFF2-40B4-BE49-F238E27FC236}">
                <a16:creationId xmlns:a16="http://schemas.microsoft.com/office/drawing/2014/main" id="{FCC3328E-021A-0A4C-A701-085E04503B2A}"/>
              </a:ext>
            </a:extLst>
          </p:cNvPr>
          <p:cNvSpPr/>
          <p:nvPr/>
        </p:nvSpPr>
        <p:spPr>
          <a:xfrm>
            <a:off x="4502950" y="3918876"/>
            <a:ext cx="3350388" cy="120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还提供简短声明语法 </a:t>
            </a:r>
            <a:r>
              <a:rPr lang="en-US" altLang="zh-CN" sz="1600" b="1" dirty="0">
                <a:solidFill>
                  <a:schemeClr val="tx1"/>
                </a:solidFill>
              </a:rPr>
              <a:t>:=</a:t>
            </a:r>
            <a:r>
              <a:rPr lang="zh-CN" altLang="en-US" sz="1600" b="1" dirty="0">
                <a:solidFill>
                  <a:schemeClr val="tx1"/>
                </a:solidFill>
              </a:rPr>
              <a:t> </a:t>
            </a:r>
            <a:r>
              <a:rPr lang="zh-CN" altLang="en-US" sz="1600" b="1" dirty="0">
                <a:solidFill>
                  <a:schemeClr val="bg1"/>
                </a:solidFill>
              </a:rPr>
              <a:t>声明变量</a:t>
            </a:r>
            <a:r>
              <a:rPr lang="en-US" altLang="zh-CN" sz="1600" b="1" dirty="0"/>
              <a:t> </a:t>
            </a:r>
            <a:r>
              <a:rPr lang="zh-CN" altLang="en-US" sz="1600" dirty="0"/>
              <a:t>，</a:t>
            </a:r>
            <a:endParaRPr lang="en-US" altLang="zh-CN" sz="1600" dirty="0"/>
          </a:p>
          <a:p>
            <a:r>
              <a:rPr lang="zh-CN" altLang="en-US" sz="1600" dirty="0"/>
              <a:t>不过只可以用于声明函数体内的局部变量，不能用在全局变量的声明与赋值</a:t>
            </a:r>
          </a:p>
        </p:txBody>
      </p:sp>
      <p:cxnSp>
        <p:nvCxnSpPr>
          <p:cNvPr id="29" name="曲线连接符 28">
            <a:extLst>
              <a:ext uri="{FF2B5EF4-FFF2-40B4-BE49-F238E27FC236}">
                <a16:creationId xmlns:a16="http://schemas.microsoft.com/office/drawing/2014/main" id="{AEAC938A-CB3F-6F42-ADB9-313F50C8CC2F}"/>
              </a:ext>
            </a:extLst>
          </p:cNvPr>
          <p:cNvCxnSpPr>
            <a:cxnSpLocks/>
            <a:stCxn id="26" idx="1"/>
            <a:endCxn id="28" idx="2"/>
          </p:cNvCxnSpPr>
          <p:nvPr/>
        </p:nvCxnSpPr>
        <p:spPr>
          <a:xfrm rot="10800000">
            <a:off x="6178144" y="5127744"/>
            <a:ext cx="1941894" cy="831394"/>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3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7BEA9-EA2C-2742-B56D-A0B5467CE6A7}"/>
              </a:ext>
            </a:extLst>
          </p:cNvPr>
          <p:cNvSpPr>
            <a:spLocks noGrp="1"/>
          </p:cNvSpPr>
          <p:nvPr>
            <p:ph type="title"/>
          </p:nvPr>
        </p:nvSpPr>
        <p:spPr/>
        <p:txBody>
          <a:bodyPr/>
          <a:lstStyle/>
          <a:p>
            <a:r>
              <a:rPr kumimoji="1" lang="zh-CN" altLang="en-US" dirty="0"/>
              <a:t>主题</a:t>
            </a:r>
          </a:p>
        </p:txBody>
      </p:sp>
      <p:sp>
        <p:nvSpPr>
          <p:cNvPr id="3" name="内容占位符 2">
            <a:extLst>
              <a:ext uri="{FF2B5EF4-FFF2-40B4-BE49-F238E27FC236}">
                <a16:creationId xmlns:a16="http://schemas.microsoft.com/office/drawing/2014/main" id="{36EAD6A8-CB49-EB4E-A84D-048E1B3B2371}"/>
              </a:ext>
            </a:extLst>
          </p:cNvPr>
          <p:cNvSpPr>
            <a:spLocks noGrp="1"/>
          </p:cNvSpPr>
          <p:nvPr>
            <p:ph idx="1"/>
          </p:nvPr>
        </p:nvSpPr>
        <p:spPr>
          <a:xfrm>
            <a:off x="838201" y="1825625"/>
            <a:ext cx="8503507" cy="4351338"/>
          </a:xfrm>
        </p:spPr>
        <p:txBody>
          <a:bodyPr/>
          <a:lstStyle/>
          <a:p>
            <a:pPr marL="342900" indent="-342900">
              <a:buAutoNum type="arabicPeriod"/>
            </a:pPr>
            <a:r>
              <a:rPr kumimoji="1" lang="en-US" altLang="zh-CN" b="1" dirty="0">
                <a:solidFill>
                  <a:srgbClr val="0070C0"/>
                </a:solidFill>
              </a:rPr>
              <a:t>Go</a:t>
            </a:r>
            <a:r>
              <a:rPr kumimoji="1" lang="zh-CN" altLang="en-US" b="1" dirty="0">
                <a:solidFill>
                  <a:srgbClr val="0070C0"/>
                </a:solidFill>
              </a:rPr>
              <a:t> 简要入门</a:t>
            </a:r>
            <a:endParaRPr kumimoji="1" lang="en-US" altLang="zh-CN" b="1" dirty="0">
              <a:solidFill>
                <a:srgbClr val="0070C0"/>
              </a:solidFill>
            </a:endParaRPr>
          </a:p>
          <a:p>
            <a:pPr marL="342900" indent="-342900">
              <a:buAutoNum type="arabicPeriod"/>
            </a:pPr>
            <a:r>
              <a:rPr kumimoji="1" lang="en-US" altLang="zh-CN" dirty="0"/>
              <a:t>Go-Micro</a:t>
            </a:r>
            <a:r>
              <a:rPr kumimoji="1" lang="zh-CN" altLang="en-US" dirty="0"/>
              <a:t> 微服务框架</a:t>
            </a:r>
            <a:endParaRPr kumimoji="1" lang="en-US" altLang="zh-CN" dirty="0"/>
          </a:p>
          <a:p>
            <a:pPr marL="342900" indent="-342900">
              <a:buAutoNum type="arabicPeriod"/>
            </a:pPr>
            <a:endParaRPr kumimoji="1" lang="zh-CN" altLang="en-US" dirty="0"/>
          </a:p>
        </p:txBody>
      </p:sp>
      <p:sp>
        <p:nvSpPr>
          <p:cNvPr id="4" name="Google Shape;310;p32">
            <a:extLst>
              <a:ext uri="{FF2B5EF4-FFF2-40B4-BE49-F238E27FC236}">
                <a16:creationId xmlns:a16="http://schemas.microsoft.com/office/drawing/2014/main" id="{51521ECE-19B0-4749-8640-391626CD6093}"/>
              </a:ext>
            </a:extLst>
          </p:cNvPr>
          <p:cNvSpPr txBox="1">
            <a:spLocks noGrp="1"/>
          </p:cNvSpPr>
          <p:nvPr>
            <p:ph type="sldNum" idx="12"/>
          </p:nvPr>
        </p:nvSpPr>
        <p:spPr>
          <a:xfrm>
            <a:off x="223977" y="6147405"/>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smtClean="0"/>
              <a:pPr/>
              <a:t>2</a:t>
            </a:fld>
            <a:endParaRPr lang="en-US" dirty="0"/>
          </a:p>
        </p:txBody>
      </p:sp>
      <p:sp>
        <p:nvSpPr>
          <p:cNvPr id="5" name="文本框 4">
            <a:extLst>
              <a:ext uri="{FF2B5EF4-FFF2-40B4-BE49-F238E27FC236}">
                <a16:creationId xmlns:a16="http://schemas.microsoft.com/office/drawing/2014/main" id="{6F64239A-31C3-E546-A04A-76CF470A9A57}"/>
              </a:ext>
            </a:extLst>
          </p:cNvPr>
          <p:cNvSpPr txBox="1"/>
          <p:nvPr/>
        </p:nvSpPr>
        <p:spPr>
          <a:xfrm>
            <a:off x="693683" y="645335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78191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3672980" cy="419100"/>
          </a:xfrm>
        </p:spPr>
        <p:txBody>
          <a:bodyPr>
            <a:normAutofit/>
          </a:bodyPr>
          <a:lstStyle/>
          <a:p>
            <a:r>
              <a:rPr lang="en-US" altLang="zh-CN" dirty="0"/>
              <a:t>Go</a:t>
            </a:r>
            <a:r>
              <a:rPr lang="zh-CN" altLang="en-US" dirty="0"/>
              <a:t>中变量使用</a:t>
            </a:r>
            <a:r>
              <a:rPr lang="en-US" altLang="zh-CN" dirty="0"/>
              <a:t>var</a:t>
            </a:r>
            <a:r>
              <a:rPr lang="zh-CN" altLang="en-US" dirty="0"/>
              <a:t>来声明</a:t>
            </a:r>
            <a:endParaRPr lang="en-US" altLang="zh-C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031325" cy="369332"/>
          </a:xfrm>
          <a:prstGeom prst="rect">
            <a:avLst/>
          </a:prstGeom>
        </p:spPr>
        <p:txBody>
          <a:bodyPr wrap="square">
            <a:spAutoFit/>
          </a:bodyPr>
          <a:lstStyle/>
          <a:p>
            <a:r>
              <a:rPr lang="zh-CN" altLang="en-US" b="1" dirty="0"/>
              <a:t>变量</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1F89E1F1-F260-D747-9F0E-A82BA28F30A6}"/>
              </a:ext>
            </a:extLst>
          </p:cNvPr>
          <p:cNvPicPr>
            <a:picLocks noChangeAspect="1"/>
          </p:cNvPicPr>
          <p:nvPr/>
        </p:nvPicPr>
        <p:blipFill>
          <a:blip r:embed="rId2"/>
          <a:stretch>
            <a:fillRect/>
          </a:stretch>
        </p:blipFill>
        <p:spPr>
          <a:xfrm>
            <a:off x="310084" y="3261076"/>
            <a:ext cx="2768600" cy="1676400"/>
          </a:xfrm>
          <a:prstGeom prst="rect">
            <a:avLst/>
          </a:prstGeom>
        </p:spPr>
      </p:pic>
      <p:pic>
        <p:nvPicPr>
          <p:cNvPr id="12" name="图片 11">
            <a:extLst>
              <a:ext uri="{FF2B5EF4-FFF2-40B4-BE49-F238E27FC236}">
                <a16:creationId xmlns:a16="http://schemas.microsoft.com/office/drawing/2014/main" id="{16214060-8FAF-4148-92D5-0FC1BD01E248}"/>
              </a:ext>
            </a:extLst>
          </p:cNvPr>
          <p:cNvPicPr>
            <a:picLocks noChangeAspect="1"/>
          </p:cNvPicPr>
          <p:nvPr/>
        </p:nvPicPr>
        <p:blipFill>
          <a:blip r:embed="rId3"/>
          <a:stretch>
            <a:fillRect/>
          </a:stretch>
        </p:blipFill>
        <p:spPr>
          <a:xfrm>
            <a:off x="310084" y="2561014"/>
            <a:ext cx="1866900" cy="419100"/>
          </a:xfrm>
          <a:prstGeom prst="rect">
            <a:avLst/>
          </a:prstGeom>
        </p:spPr>
      </p:pic>
    </p:spTree>
    <p:extLst>
      <p:ext uri="{BB962C8B-B14F-4D97-AF65-F5344CB8AC3E}">
        <p14:creationId xmlns:p14="http://schemas.microsoft.com/office/powerpoint/2010/main" val="87885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4" y="2044189"/>
            <a:ext cx="1270743" cy="419100"/>
          </a:xfrm>
        </p:spPr>
        <p:txBody>
          <a:bodyPr>
            <a:normAutofit/>
          </a:bodyPr>
          <a:lstStyle/>
          <a:p>
            <a:r>
              <a:rPr lang="zh-CN" altLang="en-US" b="1" dirty="0"/>
              <a:t>布尔类型</a:t>
            </a:r>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646331"/>
          </a:xfrm>
          <a:prstGeom prst="rect">
            <a:avLst/>
          </a:prstGeom>
        </p:spPr>
        <p:txBody>
          <a:bodyPr wrap="square">
            <a:spAutoFit/>
          </a:bodyPr>
          <a:lstStyle/>
          <a:p>
            <a:r>
              <a:rPr lang="zh-CN" altLang="en-US" b="1" dirty="0"/>
              <a:t>基本类型和运算符</a:t>
            </a:r>
          </a:p>
          <a:p>
            <a:endParaRPr lang="zh-CN" altLang="en-US" b="1" dirty="0"/>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8AE4A1F2-D625-E747-BC82-64BE550E88EE}"/>
              </a:ext>
            </a:extLst>
          </p:cNvPr>
          <p:cNvPicPr>
            <a:picLocks noChangeAspect="1"/>
          </p:cNvPicPr>
          <p:nvPr/>
        </p:nvPicPr>
        <p:blipFill>
          <a:blip r:embed="rId2"/>
          <a:stretch>
            <a:fillRect/>
          </a:stretch>
        </p:blipFill>
        <p:spPr>
          <a:xfrm>
            <a:off x="310084" y="2581745"/>
            <a:ext cx="1968500" cy="393700"/>
          </a:xfrm>
          <a:prstGeom prst="rect">
            <a:avLst/>
          </a:prstGeom>
        </p:spPr>
      </p:pic>
      <p:sp>
        <p:nvSpPr>
          <p:cNvPr id="9" name="内容占位符 2">
            <a:extLst>
              <a:ext uri="{FF2B5EF4-FFF2-40B4-BE49-F238E27FC236}">
                <a16:creationId xmlns:a16="http://schemas.microsoft.com/office/drawing/2014/main" id="{1B6589C0-A77E-F749-94E5-51A1258AE368}"/>
              </a:ext>
            </a:extLst>
          </p:cNvPr>
          <p:cNvSpPr txBox="1">
            <a:spLocks/>
          </p:cNvSpPr>
          <p:nvPr/>
        </p:nvSpPr>
        <p:spPr>
          <a:xfrm>
            <a:off x="310084" y="3192850"/>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数字类型</a:t>
            </a:r>
          </a:p>
        </p:txBody>
      </p:sp>
      <p:sp>
        <p:nvSpPr>
          <p:cNvPr id="10" name="内容占位符 2">
            <a:extLst>
              <a:ext uri="{FF2B5EF4-FFF2-40B4-BE49-F238E27FC236}">
                <a16:creationId xmlns:a16="http://schemas.microsoft.com/office/drawing/2014/main" id="{4189F1BB-BCBC-4941-8D10-D87FE79FC627}"/>
              </a:ext>
            </a:extLst>
          </p:cNvPr>
          <p:cNvSpPr txBox="1">
            <a:spLocks/>
          </p:cNvSpPr>
          <p:nvPr/>
        </p:nvSpPr>
        <p:spPr>
          <a:xfrm>
            <a:off x="380052" y="3696580"/>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整形</a:t>
            </a:r>
          </a:p>
        </p:txBody>
      </p:sp>
      <p:pic>
        <p:nvPicPr>
          <p:cNvPr id="5" name="图片 4">
            <a:extLst>
              <a:ext uri="{FF2B5EF4-FFF2-40B4-BE49-F238E27FC236}">
                <a16:creationId xmlns:a16="http://schemas.microsoft.com/office/drawing/2014/main" id="{DD834CFB-D6CE-DD4F-920E-02CE5D850D38}"/>
              </a:ext>
            </a:extLst>
          </p:cNvPr>
          <p:cNvPicPr>
            <a:picLocks noChangeAspect="1"/>
          </p:cNvPicPr>
          <p:nvPr/>
        </p:nvPicPr>
        <p:blipFill>
          <a:blip r:embed="rId3"/>
          <a:stretch>
            <a:fillRect/>
          </a:stretch>
        </p:blipFill>
        <p:spPr>
          <a:xfrm>
            <a:off x="380052" y="4015331"/>
            <a:ext cx="2717800" cy="584200"/>
          </a:xfrm>
          <a:prstGeom prst="rect">
            <a:avLst/>
          </a:prstGeom>
        </p:spPr>
      </p:pic>
      <p:pic>
        <p:nvPicPr>
          <p:cNvPr id="7" name="图片 6">
            <a:extLst>
              <a:ext uri="{FF2B5EF4-FFF2-40B4-BE49-F238E27FC236}">
                <a16:creationId xmlns:a16="http://schemas.microsoft.com/office/drawing/2014/main" id="{1648043D-5DF8-5143-B1D9-E394BD6EC1CF}"/>
              </a:ext>
            </a:extLst>
          </p:cNvPr>
          <p:cNvPicPr>
            <a:picLocks noChangeAspect="1"/>
          </p:cNvPicPr>
          <p:nvPr/>
        </p:nvPicPr>
        <p:blipFill>
          <a:blip r:embed="rId4"/>
          <a:stretch>
            <a:fillRect/>
          </a:stretch>
        </p:blipFill>
        <p:spPr>
          <a:xfrm>
            <a:off x="380052" y="5062055"/>
            <a:ext cx="1549400" cy="635000"/>
          </a:xfrm>
          <a:prstGeom prst="rect">
            <a:avLst/>
          </a:prstGeom>
        </p:spPr>
      </p:pic>
      <p:sp>
        <p:nvSpPr>
          <p:cNvPr id="13" name="内容占位符 2">
            <a:extLst>
              <a:ext uri="{FF2B5EF4-FFF2-40B4-BE49-F238E27FC236}">
                <a16:creationId xmlns:a16="http://schemas.microsoft.com/office/drawing/2014/main" id="{D044C205-2441-BF41-BBA6-4A9EB8B07E0E}"/>
              </a:ext>
            </a:extLst>
          </p:cNvPr>
          <p:cNvSpPr txBox="1">
            <a:spLocks/>
          </p:cNvSpPr>
          <p:nvPr/>
        </p:nvSpPr>
        <p:spPr>
          <a:xfrm>
            <a:off x="403583" y="4708732"/>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浮点</a:t>
            </a:r>
          </a:p>
        </p:txBody>
      </p:sp>
      <p:pic>
        <p:nvPicPr>
          <p:cNvPr id="14" name="图片 13">
            <a:extLst>
              <a:ext uri="{FF2B5EF4-FFF2-40B4-BE49-F238E27FC236}">
                <a16:creationId xmlns:a16="http://schemas.microsoft.com/office/drawing/2014/main" id="{D7B4BB8F-FA0C-8440-9E4E-2147048D7ECC}"/>
              </a:ext>
            </a:extLst>
          </p:cNvPr>
          <p:cNvPicPr>
            <a:picLocks noChangeAspect="1"/>
          </p:cNvPicPr>
          <p:nvPr/>
        </p:nvPicPr>
        <p:blipFill>
          <a:blip r:embed="rId5"/>
          <a:stretch>
            <a:fillRect/>
          </a:stretch>
        </p:blipFill>
        <p:spPr>
          <a:xfrm>
            <a:off x="380052" y="6050378"/>
            <a:ext cx="1638300" cy="596900"/>
          </a:xfrm>
          <a:prstGeom prst="rect">
            <a:avLst/>
          </a:prstGeom>
        </p:spPr>
      </p:pic>
      <p:sp>
        <p:nvSpPr>
          <p:cNvPr id="15" name="内容占位符 2">
            <a:extLst>
              <a:ext uri="{FF2B5EF4-FFF2-40B4-BE49-F238E27FC236}">
                <a16:creationId xmlns:a16="http://schemas.microsoft.com/office/drawing/2014/main" id="{27098EE1-33B3-1A42-9C3E-AA6A9EAF4D5B}"/>
              </a:ext>
            </a:extLst>
          </p:cNvPr>
          <p:cNvSpPr txBox="1">
            <a:spLocks/>
          </p:cNvSpPr>
          <p:nvPr/>
        </p:nvSpPr>
        <p:spPr>
          <a:xfrm>
            <a:off x="380561" y="574047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dirty="0"/>
              <a:t>复数</a:t>
            </a:r>
          </a:p>
        </p:txBody>
      </p:sp>
      <p:sp>
        <p:nvSpPr>
          <p:cNvPr id="16" name="圆角矩形 15">
            <a:extLst>
              <a:ext uri="{FF2B5EF4-FFF2-40B4-BE49-F238E27FC236}">
                <a16:creationId xmlns:a16="http://schemas.microsoft.com/office/drawing/2014/main" id="{8B9E5E11-A919-FF47-86CA-9E9B0E2D6B37}"/>
              </a:ext>
            </a:extLst>
          </p:cNvPr>
          <p:cNvSpPr/>
          <p:nvPr/>
        </p:nvSpPr>
        <p:spPr>
          <a:xfrm>
            <a:off x="3819563" y="4959164"/>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使用</a:t>
            </a:r>
            <a:r>
              <a:rPr lang="en-US" altLang="zh-CN" sz="1600" dirty="0"/>
              <a:t>complex</a:t>
            </a:r>
            <a:r>
              <a:rPr lang="zh-CN" altLang="en-US" sz="1600" dirty="0"/>
              <a:t>构建复数</a:t>
            </a:r>
            <a:r>
              <a:rPr lang="en-US" altLang="zh-CN" sz="1600" dirty="0"/>
              <a:t>,</a:t>
            </a:r>
            <a:r>
              <a:rPr lang="zh-CN" altLang="en-US" sz="1600" dirty="0"/>
              <a:t>内建的 </a:t>
            </a:r>
            <a:r>
              <a:rPr lang="en" altLang="zh-CN" sz="1600" dirty="0"/>
              <a:t>real </a:t>
            </a:r>
            <a:r>
              <a:rPr lang="zh-CN" altLang="en-US" sz="1600" dirty="0"/>
              <a:t>和 </a:t>
            </a:r>
            <a:r>
              <a:rPr lang="en" altLang="zh-CN" sz="1600" dirty="0" err="1"/>
              <a:t>imag</a:t>
            </a:r>
            <a:r>
              <a:rPr lang="en" altLang="zh-CN" sz="1600" dirty="0"/>
              <a:t> </a:t>
            </a:r>
            <a:r>
              <a:rPr lang="zh-CN" altLang="en-US" sz="1600" dirty="0"/>
              <a:t>函数分别返回复数的实部和虚部</a:t>
            </a:r>
          </a:p>
        </p:txBody>
      </p:sp>
      <p:pic>
        <p:nvPicPr>
          <p:cNvPr id="17" name="图片 16">
            <a:extLst>
              <a:ext uri="{FF2B5EF4-FFF2-40B4-BE49-F238E27FC236}">
                <a16:creationId xmlns:a16="http://schemas.microsoft.com/office/drawing/2014/main" id="{7CDB8127-EB0F-4C4D-8333-18D2F2E4C1CF}"/>
              </a:ext>
            </a:extLst>
          </p:cNvPr>
          <p:cNvPicPr>
            <a:picLocks noChangeAspect="1"/>
          </p:cNvPicPr>
          <p:nvPr/>
        </p:nvPicPr>
        <p:blipFill>
          <a:blip r:embed="rId6"/>
          <a:stretch>
            <a:fillRect/>
          </a:stretch>
        </p:blipFill>
        <p:spPr>
          <a:xfrm>
            <a:off x="2278584" y="6163454"/>
            <a:ext cx="4292600" cy="482600"/>
          </a:xfrm>
          <a:prstGeom prst="rect">
            <a:avLst/>
          </a:prstGeom>
        </p:spPr>
      </p:pic>
      <p:cxnSp>
        <p:nvCxnSpPr>
          <p:cNvPr id="18" name="曲线连接符 17">
            <a:extLst>
              <a:ext uri="{FF2B5EF4-FFF2-40B4-BE49-F238E27FC236}">
                <a16:creationId xmlns:a16="http://schemas.microsoft.com/office/drawing/2014/main" id="{EB26B7A6-32F3-5D42-AC22-B703B610AA1D}"/>
              </a:ext>
            </a:extLst>
          </p:cNvPr>
          <p:cNvCxnSpPr>
            <a:cxnSpLocks/>
            <a:endCxn id="16" idx="1"/>
          </p:cNvCxnSpPr>
          <p:nvPr/>
        </p:nvCxnSpPr>
        <p:spPr>
          <a:xfrm rot="5400000" flipH="1" flipV="1">
            <a:off x="3069664" y="5409681"/>
            <a:ext cx="778086" cy="72171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2" name="内容占位符 2">
            <a:extLst>
              <a:ext uri="{FF2B5EF4-FFF2-40B4-BE49-F238E27FC236}">
                <a16:creationId xmlns:a16="http://schemas.microsoft.com/office/drawing/2014/main" id="{249EFAE0-8CC8-C144-AA85-5BB91417A06F}"/>
              </a:ext>
            </a:extLst>
          </p:cNvPr>
          <p:cNvSpPr txBox="1">
            <a:spLocks/>
          </p:cNvSpPr>
          <p:nvPr/>
        </p:nvSpPr>
        <p:spPr>
          <a:xfrm>
            <a:off x="7297237" y="204418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字符类型</a:t>
            </a:r>
          </a:p>
        </p:txBody>
      </p:sp>
      <p:pic>
        <p:nvPicPr>
          <p:cNvPr id="23" name="图片 22">
            <a:extLst>
              <a:ext uri="{FF2B5EF4-FFF2-40B4-BE49-F238E27FC236}">
                <a16:creationId xmlns:a16="http://schemas.microsoft.com/office/drawing/2014/main" id="{58CCE8EA-D433-1E49-943A-9EDAC024C72A}"/>
              </a:ext>
            </a:extLst>
          </p:cNvPr>
          <p:cNvPicPr>
            <a:picLocks noChangeAspect="1"/>
          </p:cNvPicPr>
          <p:nvPr/>
        </p:nvPicPr>
        <p:blipFill>
          <a:blip r:embed="rId7"/>
          <a:stretch>
            <a:fillRect/>
          </a:stretch>
        </p:blipFill>
        <p:spPr>
          <a:xfrm>
            <a:off x="7297237" y="2463289"/>
            <a:ext cx="1917700" cy="558800"/>
          </a:xfrm>
          <a:prstGeom prst="rect">
            <a:avLst/>
          </a:prstGeom>
        </p:spPr>
      </p:pic>
      <p:sp>
        <p:nvSpPr>
          <p:cNvPr id="25" name="圆角矩形 24">
            <a:extLst>
              <a:ext uri="{FF2B5EF4-FFF2-40B4-BE49-F238E27FC236}">
                <a16:creationId xmlns:a16="http://schemas.microsoft.com/office/drawing/2014/main" id="{4F804CD9-DD86-3C4D-9136-1DB44A65D080}"/>
              </a:ext>
            </a:extLst>
          </p:cNvPr>
          <p:cNvSpPr/>
          <p:nvPr/>
        </p:nvSpPr>
        <p:spPr>
          <a:xfrm>
            <a:off x="9282099" y="1409081"/>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字符类型 </a:t>
            </a:r>
            <a:r>
              <a:rPr lang="en" altLang="zh-CN" sz="1600" dirty="0"/>
              <a:t>byte </a:t>
            </a:r>
            <a:r>
              <a:rPr lang="zh-CN" altLang="en-US" sz="1600" dirty="0"/>
              <a:t>只是整数的特殊用例，</a:t>
            </a:r>
            <a:r>
              <a:rPr lang="en" altLang="zh-CN" sz="1600" dirty="0"/>
              <a:t>byte </a:t>
            </a:r>
            <a:r>
              <a:rPr lang="zh-CN" altLang="en-US" sz="1600" dirty="0"/>
              <a:t>类型是 </a:t>
            </a:r>
            <a:r>
              <a:rPr lang="en" altLang="zh-CN" sz="1600" dirty="0"/>
              <a:t>uint8 </a:t>
            </a:r>
            <a:r>
              <a:rPr lang="zh-CN" altLang="en-US" sz="1600" dirty="0"/>
              <a:t>的别名。</a:t>
            </a:r>
          </a:p>
        </p:txBody>
      </p:sp>
      <p:cxnSp>
        <p:nvCxnSpPr>
          <p:cNvPr id="27" name="曲线连接符 26">
            <a:extLst>
              <a:ext uri="{FF2B5EF4-FFF2-40B4-BE49-F238E27FC236}">
                <a16:creationId xmlns:a16="http://schemas.microsoft.com/office/drawing/2014/main" id="{CF07FB5C-72E6-A844-B7B0-8FDFD8130348}"/>
              </a:ext>
            </a:extLst>
          </p:cNvPr>
          <p:cNvCxnSpPr>
            <a:cxnSpLocks/>
          </p:cNvCxnSpPr>
          <p:nvPr/>
        </p:nvCxnSpPr>
        <p:spPr>
          <a:xfrm rot="5400000" flipH="1" flipV="1">
            <a:off x="8544179" y="1713390"/>
            <a:ext cx="778086" cy="72171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内容占位符 2">
            <a:extLst>
              <a:ext uri="{FF2B5EF4-FFF2-40B4-BE49-F238E27FC236}">
                <a16:creationId xmlns:a16="http://schemas.microsoft.com/office/drawing/2014/main" id="{EBFEB0A4-CCD0-7546-9556-8F2342729874}"/>
              </a:ext>
            </a:extLst>
          </p:cNvPr>
          <p:cNvSpPr txBox="1">
            <a:spLocks/>
          </p:cNvSpPr>
          <p:nvPr/>
        </p:nvSpPr>
        <p:spPr>
          <a:xfrm>
            <a:off x="7297236" y="3231639"/>
            <a:ext cx="1270743" cy="41910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字符串</a:t>
            </a:r>
          </a:p>
        </p:txBody>
      </p:sp>
      <p:pic>
        <p:nvPicPr>
          <p:cNvPr id="29" name="图片 28">
            <a:extLst>
              <a:ext uri="{FF2B5EF4-FFF2-40B4-BE49-F238E27FC236}">
                <a16:creationId xmlns:a16="http://schemas.microsoft.com/office/drawing/2014/main" id="{0FE7B7BE-7C0C-8940-8B65-881E8B31CF02}"/>
              </a:ext>
            </a:extLst>
          </p:cNvPr>
          <p:cNvPicPr>
            <a:picLocks noChangeAspect="1"/>
          </p:cNvPicPr>
          <p:nvPr/>
        </p:nvPicPr>
        <p:blipFill>
          <a:blip r:embed="rId8"/>
          <a:stretch>
            <a:fillRect/>
          </a:stretch>
        </p:blipFill>
        <p:spPr>
          <a:xfrm>
            <a:off x="7297236" y="3650739"/>
            <a:ext cx="2743200" cy="863600"/>
          </a:xfrm>
          <a:prstGeom prst="rect">
            <a:avLst/>
          </a:prstGeom>
        </p:spPr>
      </p:pic>
      <p:sp>
        <p:nvSpPr>
          <p:cNvPr id="32" name="圆角矩形 31">
            <a:extLst>
              <a:ext uri="{FF2B5EF4-FFF2-40B4-BE49-F238E27FC236}">
                <a16:creationId xmlns:a16="http://schemas.microsoft.com/office/drawing/2014/main" id="{A33ADEF5-76ED-CF40-8CCA-765C6D72275E}"/>
              </a:ext>
            </a:extLst>
          </p:cNvPr>
          <p:cNvSpPr/>
          <p:nvPr/>
        </p:nvSpPr>
        <p:spPr>
          <a:xfrm>
            <a:off x="9036796" y="5026590"/>
            <a:ext cx="2751621" cy="84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语言的字符串是一个以</a:t>
            </a:r>
            <a:r>
              <a:rPr lang="en" altLang="zh-CN" sz="1600" dirty="0"/>
              <a:t>UTF8</a:t>
            </a:r>
            <a:r>
              <a:rPr lang="zh-CN" altLang="en-US" sz="1600" dirty="0"/>
              <a:t>编码的字节序列</a:t>
            </a:r>
          </a:p>
        </p:txBody>
      </p:sp>
      <p:cxnSp>
        <p:nvCxnSpPr>
          <p:cNvPr id="33" name="曲线连接符 32">
            <a:extLst>
              <a:ext uri="{FF2B5EF4-FFF2-40B4-BE49-F238E27FC236}">
                <a16:creationId xmlns:a16="http://schemas.microsoft.com/office/drawing/2014/main" id="{D736FC1F-5895-5C4A-B4FF-4CD8890338FF}"/>
              </a:ext>
            </a:extLst>
          </p:cNvPr>
          <p:cNvCxnSpPr>
            <a:cxnSpLocks/>
            <a:stCxn id="29" idx="2"/>
            <a:endCxn id="32" idx="1"/>
          </p:cNvCxnSpPr>
          <p:nvPr/>
        </p:nvCxnSpPr>
        <p:spPr>
          <a:xfrm rot="16200000" flipH="1">
            <a:off x="8385526" y="4797649"/>
            <a:ext cx="934580" cy="367960"/>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34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4122431" cy="419100"/>
          </a:xfrm>
        </p:spPr>
        <p:txBody>
          <a:bodyPr>
            <a:normAutofit fontScale="92500"/>
          </a:bodyPr>
          <a:lstStyle/>
          <a:p>
            <a:r>
              <a:rPr lang="zh-CN" altLang="en-US" dirty="0"/>
              <a:t>数组是一个有固定长度的且类型唯一的数据序列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数组（</a:t>
            </a:r>
            <a:r>
              <a:rPr lang="en-US" altLang="zh-CN" b="1" dirty="0"/>
              <a:t>array</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DA6CEF15-CB61-B441-8F52-6EDD9B96066C}"/>
              </a:ext>
            </a:extLst>
          </p:cNvPr>
          <p:cNvPicPr>
            <a:picLocks noChangeAspect="1"/>
          </p:cNvPicPr>
          <p:nvPr/>
        </p:nvPicPr>
        <p:blipFill>
          <a:blip r:embed="rId2"/>
          <a:stretch>
            <a:fillRect/>
          </a:stretch>
        </p:blipFill>
        <p:spPr>
          <a:xfrm>
            <a:off x="310083" y="2463289"/>
            <a:ext cx="4610100" cy="901700"/>
          </a:xfrm>
          <a:prstGeom prst="rect">
            <a:avLst/>
          </a:prstGeom>
        </p:spPr>
      </p:pic>
      <p:pic>
        <p:nvPicPr>
          <p:cNvPr id="12" name="图片 11">
            <a:extLst>
              <a:ext uri="{FF2B5EF4-FFF2-40B4-BE49-F238E27FC236}">
                <a16:creationId xmlns:a16="http://schemas.microsoft.com/office/drawing/2014/main" id="{153D3330-7C67-F142-8E59-DF6BB3E592BF}"/>
              </a:ext>
            </a:extLst>
          </p:cNvPr>
          <p:cNvPicPr>
            <a:picLocks noChangeAspect="1"/>
          </p:cNvPicPr>
          <p:nvPr/>
        </p:nvPicPr>
        <p:blipFill>
          <a:blip r:embed="rId3"/>
          <a:stretch>
            <a:fillRect/>
          </a:stretch>
        </p:blipFill>
        <p:spPr>
          <a:xfrm>
            <a:off x="310083" y="3498905"/>
            <a:ext cx="3098800" cy="596900"/>
          </a:xfrm>
          <a:prstGeom prst="rect">
            <a:avLst/>
          </a:prstGeom>
        </p:spPr>
      </p:pic>
      <p:sp>
        <p:nvSpPr>
          <p:cNvPr id="30" name="矩形 29">
            <a:extLst>
              <a:ext uri="{FF2B5EF4-FFF2-40B4-BE49-F238E27FC236}">
                <a16:creationId xmlns:a16="http://schemas.microsoft.com/office/drawing/2014/main" id="{00A05ED6-CC98-EF4E-AAA8-E17EC4D03339}"/>
              </a:ext>
            </a:extLst>
          </p:cNvPr>
          <p:cNvSpPr/>
          <p:nvPr/>
        </p:nvSpPr>
        <p:spPr>
          <a:xfrm>
            <a:off x="8220694" y="1545193"/>
            <a:ext cx="2486764" cy="369332"/>
          </a:xfrm>
          <a:prstGeom prst="rect">
            <a:avLst/>
          </a:prstGeom>
        </p:spPr>
        <p:txBody>
          <a:bodyPr wrap="square">
            <a:spAutoFit/>
          </a:bodyPr>
          <a:lstStyle/>
          <a:p>
            <a:r>
              <a:rPr lang="zh-CN" altLang="en-US" b="1" dirty="0"/>
              <a:t>切片（</a:t>
            </a:r>
            <a:r>
              <a:rPr lang="en" altLang="zh-CN" b="1" dirty="0"/>
              <a:t>slice</a:t>
            </a:r>
            <a:r>
              <a:rPr lang="zh-CN" altLang="en-US" b="1" dirty="0"/>
              <a:t>）</a:t>
            </a:r>
          </a:p>
        </p:txBody>
      </p:sp>
      <p:pic>
        <p:nvPicPr>
          <p:cNvPr id="19" name="图片 18">
            <a:extLst>
              <a:ext uri="{FF2B5EF4-FFF2-40B4-BE49-F238E27FC236}">
                <a16:creationId xmlns:a16="http://schemas.microsoft.com/office/drawing/2014/main" id="{9D0B8B3E-B216-D04A-BD0D-D63077B1DDDF}"/>
              </a:ext>
            </a:extLst>
          </p:cNvPr>
          <p:cNvPicPr>
            <a:picLocks noChangeAspect="1"/>
          </p:cNvPicPr>
          <p:nvPr/>
        </p:nvPicPr>
        <p:blipFill>
          <a:blip r:embed="rId4"/>
          <a:stretch>
            <a:fillRect/>
          </a:stretch>
        </p:blipFill>
        <p:spPr>
          <a:xfrm>
            <a:off x="8243658" y="2139439"/>
            <a:ext cx="2463800" cy="647700"/>
          </a:xfrm>
          <a:prstGeom prst="rect">
            <a:avLst/>
          </a:prstGeom>
        </p:spPr>
      </p:pic>
      <p:sp>
        <p:nvSpPr>
          <p:cNvPr id="31" name="圆角矩形 30">
            <a:extLst>
              <a:ext uri="{FF2B5EF4-FFF2-40B4-BE49-F238E27FC236}">
                <a16:creationId xmlns:a16="http://schemas.microsoft.com/office/drawing/2014/main" id="{3C7FFD59-13B5-3B4C-9B5C-F02868EAE7AB}"/>
              </a:ext>
            </a:extLst>
          </p:cNvPr>
          <p:cNvSpPr/>
          <p:nvPr/>
        </p:nvSpPr>
        <p:spPr>
          <a:xfrm>
            <a:off x="8243658" y="3428999"/>
            <a:ext cx="2751621" cy="1040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切片是一个长度可变的数组，语法和数组很像，只是切片没有限定固定长度。</a:t>
            </a:r>
          </a:p>
        </p:txBody>
      </p:sp>
      <p:cxnSp>
        <p:nvCxnSpPr>
          <p:cNvPr id="34" name="曲线连接符 33">
            <a:extLst>
              <a:ext uri="{FF2B5EF4-FFF2-40B4-BE49-F238E27FC236}">
                <a16:creationId xmlns:a16="http://schemas.microsoft.com/office/drawing/2014/main" id="{894A6301-A159-674A-91C6-417D61FDD80B}"/>
              </a:ext>
            </a:extLst>
          </p:cNvPr>
          <p:cNvCxnSpPr>
            <a:cxnSpLocks/>
            <a:stCxn id="19" idx="2"/>
          </p:cNvCxnSpPr>
          <p:nvPr/>
        </p:nvCxnSpPr>
        <p:spPr>
          <a:xfrm rot="5400000">
            <a:off x="9054282" y="3049053"/>
            <a:ext cx="683190" cy="15936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D2F0E825-087E-A547-8455-514A44A56498}"/>
              </a:ext>
            </a:extLst>
          </p:cNvPr>
          <p:cNvPicPr>
            <a:picLocks noChangeAspect="1"/>
          </p:cNvPicPr>
          <p:nvPr/>
        </p:nvPicPr>
        <p:blipFill>
          <a:blip r:embed="rId5"/>
          <a:stretch>
            <a:fillRect/>
          </a:stretch>
        </p:blipFill>
        <p:spPr>
          <a:xfrm>
            <a:off x="8276767" y="4942185"/>
            <a:ext cx="1892300" cy="584200"/>
          </a:xfrm>
          <a:prstGeom prst="rect">
            <a:avLst/>
          </a:prstGeom>
        </p:spPr>
      </p:pic>
      <p:sp>
        <p:nvSpPr>
          <p:cNvPr id="36" name="圆角矩形 35">
            <a:extLst>
              <a:ext uri="{FF2B5EF4-FFF2-40B4-BE49-F238E27FC236}">
                <a16:creationId xmlns:a16="http://schemas.microsoft.com/office/drawing/2014/main" id="{4CF313D3-F272-9144-8C4B-422FE77A6A99}"/>
              </a:ext>
            </a:extLst>
          </p:cNvPr>
          <p:cNvSpPr/>
          <p:nvPr/>
        </p:nvSpPr>
        <p:spPr>
          <a:xfrm>
            <a:off x="8276767" y="5817092"/>
            <a:ext cx="2751621"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内置的 </a:t>
            </a:r>
            <a:r>
              <a:rPr lang="en" altLang="zh-CN" sz="1600" dirty="0"/>
              <a:t>append </a:t>
            </a:r>
            <a:r>
              <a:rPr lang="zh-CN" altLang="en-US" sz="1600" dirty="0"/>
              <a:t>函数可以向切片追加元素。</a:t>
            </a:r>
          </a:p>
        </p:txBody>
      </p:sp>
      <p:cxnSp>
        <p:nvCxnSpPr>
          <p:cNvPr id="37" name="曲线连接符 36">
            <a:extLst>
              <a:ext uri="{FF2B5EF4-FFF2-40B4-BE49-F238E27FC236}">
                <a16:creationId xmlns:a16="http://schemas.microsoft.com/office/drawing/2014/main" id="{C6DCEC8D-01BF-444A-8943-555B94580978}"/>
              </a:ext>
            </a:extLst>
          </p:cNvPr>
          <p:cNvCxnSpPr>
            <a:cxnSpLocks/>
            <a:stCxn id="36" idx="3"/>
            <a:endCxn id="26" idx="3"/>
          </p:cNvCxnSpPr>
          <p:nvPr/>
        </p:nvCxnSpPr>
        <p:spPr>
          <a:xfrm flipH="1" flipV="1">
            <a:off x="10169067" y="5234285"/>
            <a:ext cx="859321" cy="905973"/>
          </a:xfrm>
          <a:prstGeom prst="curvedConnector3">
            <a:avLst>
              <a:gd name="adj1" fmla="val -2660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9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4122431" cy="419100"/>
          </a:xfrm>
        </p:spPr>
        <p:txBody>
          <a:bodyPr>
            <a:normAutofit fontScale="92500"/>
          </a:bodyPr>
          <a:lstStyle/>
          <a:p>
            <a:r>
              <a:rPr lang="zh-CN" altLang="en-US" dirty="0"/>
              <a:t>数组是一个有固定长度的且类型唯一的数据序列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数组（</a:t>
            </a:r>
            <a:r>
              <a:rPr lang="en-US" altLang="zh-CN" b="1" dirty="0"/>
              <a:t>array</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6" name="图片 5">
            <a:extLst>
              <a:ext uri="{FF2B5EF4-FFF2-40B4-BE49-F238E27FC236}">
                <a16:creationId xmlns:a16="http://schemas.microsoft.com/office/drawing/2014/main" id="{DA6CEF15-CB61-B441-8F52-6EDD9B96066C}"/>
              </a:ext>
            </a:extLst>
          </p:cNvPr>
          <p:cNvPicPr>
            <a:picLocks noChangeAspect="1"/>
          </p:cNvPicPr>
          <p:nvPr/>
        </p:nvPicPr>
        <p:blipFill>
          <a:blip r:embed="rId2"/>
          <a:stretch>
            <a:fillRect/>
          </a:stretch>
        </p:blipFill>
        <p:spPr>
          <a:xfrm>
            <a:off x="310083" y="2463289"/>
            <a:ext cx="4610100" cy="901700"/>
          </a:xfrm>
          <a:prstGeom prst="rect">
            <a:avLst/>
          </a:prstGeom>
        </p:spPr>
      </p:pic>
      <p:pic>
        <p:nvPicPr>
          <p:cNvPr id="12" name="图片 11">
            <a:extLst>
              <a:ext uri="{FF2B5EF4-FFF2-40B4-BE49-F238E27FC236}">
                <a16:creationId xmlns:a16="http://schemas.microsoft.com/office/drawing/2014/main" id="{153D3330-7C67-F142-8E59-DF6BB3E592BF}"/>
              </a:ext>
            </a:extLst>
          </p:cNvPr>
          <p:cNvPicPr>
            <a:picLocks noChangeAspect="1"/>
          </p:cNvPicPr>
          <p:nvPr/>
        </p:nvPicPr>
        <p:blipFill>
          <a:blip r:embed="rId3"/>
          <a:stretch>
            <a:fillRect/>
          </a:stretch>
        </p:blipFill>
        <p:spPr>
          <a:xfrm>
            <a:off x="310083" y="3498905"/>
            <a:ext cx="3098800" cy="596900"/>
          </a:xfrm>
          <a:prstGeom prst="rect">
            <a:avLst/>
          </a:prstGeom>
        </p:spPr>
      </p:pic>
      <p:sp>
        <p:nvSpPr>
          <p:cNvPr id="30" name="矩形 29">
            <a:extLst>
              <a:ext uri="{FF2B5EF4-FFF2-40B4-BE49-F238E27FC236}">
                <a16:creationId xmlns:a16="http://schemas.microsoft.com/office/drawing/2014/main" id="{00A05ED6-CC98-EF4E-AAA8-E17EC4D03339}"/>
              </a:ext>
            </a:extLst>
          </p:cNvPr>
          <p:cNvSpPr/>
          <p:nvPr/>
        </p:nvSpPr>
        <p:spPr>
          <a:xfrm>
            <a:off x="8220694" y="1545193"/>
            <a:ext cx="2486764" cy="369332"/>
          </a:xfrm>
          <a:prstGeom prst="rect">
            <a:avLst/>
          </a:prstGeom>
        </p:spPr>
        <p:txBody>
          <a:bodyPr wrap="square">
            <a:spAutoFit/>
          </a:bodyPr>
          <a:lstStyle/>
          <a:p>
            <a:r>
              <a:rPr lang="zh-CN" altLang="en-US" b="1" dirty="0"/>
              <a:t>切片（</a:t>
            </a:r>
            <a:r>
              <a:rPr lang="en" altLang="zh-CN" b="1" dirty="0"/>
              <a:t>slice</a:t>
            </a:r>
            <a:r>
              <a:rPr lang="zh-CN" altLang="en-US" b="1" dirty="0"/>
              <a:t>）</a:t>
            </a:r>
          </a:p>
        </p:txBody>
      </p:sp>
      <p:pic>
        <p:nvPicPr>
          <p:cNvPr id="19" name="图片 18">
            <a:extLst>
              <a:ext uri="{FF2B5EF4-FFF2-40B4-BE49-F238E27FC236}">
                <a16:creationId xmlns:a16="http://schemas.microsoft.com/office/drawing/2014/main" id="{9D0B8B3E-B216-D04A-BD0D-D63077B1DDDF}"/>
              </a:ext>
            </a:extLst>
          </p:cNvPr>
          <p:cNvPicPr>
            <a:picLocks noChangeAspect="1"/>
          </p:cNvPicPr>
          <p:nvPr/>
        </p:nvPicPr>
        <p:blipFill>
          <a:blip r:embed="rId4"/>
          <a:stretch>
            <a:fillRect/>
          </a:stretch>
        </p:blipFill>
        <p:spPr>
          <a:xfrm>
            <a:off x="8243658" y="2139439"/>
            <a:ext cx="2463800" cy="647700"/>
          </a:xfrm>
          <a:prstGeom prst="rect">
            <a:avLst/>
          </a:prstGeom>
        </p:spPr>
      </p:pic>
      <p:sp>
        <p:nvSpPr>
          <p:cNvPr id="31" name="圆角矩形 30">
            <a:extLst>
              <a:ext uri="{FF2B5EF4-FFF2-40B4-BE49-F238E27FC236}">
                <a16:creationId xmlns:a16="http://schemas.microsoft.com/office/drawing/2014/main" id="{3C7FFD59-13B5-3B4C-9B5C-F02868EAE7AB}"/>
              </a:ext>
            </a:extLst>
          </p:cNvPr>
          <p:cNvSpPr/>
          <p:nvPr/>
        </p:nvSpPr>
        <p:spPr>
          <a:xfrm>
            <a:off x="8243658" y="3428999"/>
            <a:ext cx="2751621" cy="1040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切片是一个长度可变的数组，语法和数组很像，只是切片没有限定固定长度。</a:t>
            </a:r>
          </a:p>
        </p:txBody>
      </p:sp>
      <p:cxnSp>
        <p:nvCxnSpPr>
          <p:cNvPr id="34" name="曲线连接符 33">
            <a:extLst>
              <a:ext uri="{FF2B5EF4-FFF2-40B4-BE49-F238E27FC236}">
                <a16:creationId xmlns:a16="http://schemas.microsoft.com/office/drawing/2014/main" id="{894A6301-A159-674A-91C6-417D61FDD80B}"/>
              </a:ext>
            </a:extLst>
          </p:cNvPr>
          <p:cNvCxnSpPr>
            <a:cxnSpLocks/>
            <a:stCxn id="19" idx="2"/>
          </p:cNvCxnSpPr>
          <p:nvPr/>
        </p:nvCxnSpPr>
        <p:spPr>
          <a:xfrm rot="5400000">
            <a:off x="9054282" y="3049053"/>
            <a:ext cx="683190" cy="15936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D2F0E825-087E-A547-8455-514A44A56498}"/>
              </a:ext>
            </a:extLst>
          </p:cNvPr>
          <p:cNvPicPr>
            <a:picLocks noChangeAspect="1"/>
          </p:cNvPicPr>
          <p:nvPr/>
        </p:nvPicPr>
        <p:blipFill>
          <a:blip r:embed="rId5"/>
          <a:stretch>
            <a:fillRect/>
          </a:stretch>
        </p:blipFill>
        <p:spPr>
          <a:xfrm>
            <a:off x="8276767" y="4942185"/>
            <a:ext cx="1892300" cy="584200"/>
          </a:xfrm>
          <a:prstGeom prst="rect">
            <a:avLst/>
          </a:prstGeom>
        </p:spPr>
      </p:pic>
      <p:sp>
        <p:nvSpPr>
          <p:cNvPr id="36" name="圆角矩形 35">
            <a:extLst>
              <a:ext uri="{FF2B5EF4-FFF2-40B4-BE49-F238E27FC236}">
                <a16:creationId xmlns:a16="http://schemas.microsoft.com/office/drawing/2014/main" id="{4CF313D3-F272-9144-8C4B-422FE77A6A99}"/>
              </a:ext>
            </a:extLst>
          </p:cNvPr>
          <p:cNvSpPr/>
          <p:nvPr/>
        </p:nvSpPr>
        <p:spPr>
          <a:xfrm>
            <a:off x="8276767" y="5817092"/>
            <a:ext cx="2751621"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内置的 </a:t>
            </a:r>
            <a:r>
              <a:rPr lang="en" altLang="zh-CN" sz="1600" dirty="0"/>
              <a:t>append </a:t>
            </a:r>
            <a:r>
              <a:rPr lang="zh-CN" altLang="en-US" sz="1600" dirty="0"/>
              <a:t>函数可以向切片追加元素。</a:t>
            </a:r>
          </a:p>
        </p:txBody>
      </p:sp>
      <p:cxnSp>
        <p:nvCxnSpPr>
          <p:cNvPr id="37" name="曲线连接符 36">
            <a:extLst>
              <a:ext uri="{FF2B5EF4-FFF2-40B4-BE49-F238E27FC236}">
                <a16:creationId xmlns:a16="http://schemas.microsoft.com/office/drawing/2014/main" id="{C6DCEC8D-01BF-444A-8943-555B94580978}"/>
              </a:ext>
            </a:extLst>
          </p:cNvPr>
          <p:cNvCxnSpPr>
            <a:cxnSpLocks/>
            <a:stCxn id="36" idx="3"/>
            <a:endCxn id="26" idx="3"/>
          </p:cNvCxnSpPr>
          <p:nvPr/>
        </p:nvCxnSpPr>
        <p:spPr>
          <a:xfrm flipH="1" flipV="1">
            <a:off x="10169067" y="5234285"/>
            <a:ext cx="859321" cy="905973"/>
          </a:xfrm>
          <a:prstGeom prst="curvedConnector3">
            <a:avLst>
              <a:gd name="adj1" fmla="val -2660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3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853994"/>
          </a:xfrm>
        </p:spPr>
        <p:txBody>
          <a:bodyPr>
            <a:normAutofit/>
          </a:bodyPr>
          <a:lstStyle/>
          <a:p>
            <a:r>
              <a:rPr lang="en" altLang="zh-CN" dirty="0"/>
              <a:t>Map </a:t>
            </a:r>
            <a:r>
              <a:rPr lang="zh-CN" altLang="en-US" dirty="0"/>
              <a:t>是一个无序的 </a:t>
            </a:r>
            <a:r>
              <a:rPr lang="en" altLang="zh-CN" dirty="0"/>
              <a:t>key/value </a:t>
            </a:r>
            <a:r>
              <a:rPr lang="zh-CN" altLang="en-US" dirty="0"/>
              <a:t>的集合，类似于其他编程语言中的字典，哈希表。</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 altLang="zh-CN" b="1" dirty="0"/>
              <a:t>Map</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A815811B-35C3-5C41-9F92-A602250DEF55}"/>
              </a:ext>
            </a:extLst>
          </p:cNvPr>
          <p:cNvPicPr>
            <a:picLocks noChangeAspect="1"/>
          </p:cNvPicPr>
          <p:nvPr/>
        </p:nvPicPr>
        <p:blipFill>
          <a:blip r:embed="rId2"/>
          <a:stretch>
            <a:fillRect/>
          </a:stretch>
        </p:blipFill>
        <p:spPr>
          <a:xfrm>
            <a:off x="310083" y="2898183"/>
            <a:ext cx="5422900" cy="2641600"/>
          </a:xfrm>
          <a:prstGeom prst="rect">
            <a:avLst/>
          </a:prstGeom>
        </p:spPr>
      </p:pic>
      <p:pic>
        <p:nvPicPr>
          <p:cNvPr id="5" name="图片 4">
            <a:extLst>
              <a:ext uri="{FF2B5EF4-FFF2-40B4-BE49-F238E27FC236}">
                <a16:creationId xmlns:a16="http://schemas.microsoft.com/office/drawing/2014/main" id="{B1915A5B-92AB-1B44-99B7-2252F01A6D58}"/>
              </a:ext>
            </a:extLst>
          </p:cNvPr>
          <p:cNvPicPr>
            <a:picLocks noChangeAspect="1"/>
          </p:cNvPicPr>
          <p:nvPr/>
        </p:nvPicPr>
        <p:blipFill>
          <a:blip r:embed="rId3"/>
          <a:stretch>
            <a:fillRect/>
          </a:stretch>
        </p:blipFill>
        <p:spPr>
          <a:xfrm>
            <a:off x="7634058" y="2427255"/>
            <a:ext cx="3073400" cy="1460500"/>
          </a:xfrm>
          <a:prstGeom prst="rect">
            <a:avLst/>
          </a:prstGeom>
        </p:spPr>
      </p:pic>
      <p:sp>
        <p:nvSpPr>
          <p:cNvPr id="17" name="圆角矩形 16">
            <a:extLst>
              <a:ext uri="{FF2B5EF4-FFF2-40B4-BE49-F238E27FC236}">
                <a16:creationId xmlns:a16="http://schemas.microsoft.com/office/drawing/2014/main" id="{22BBF785-D1EF-9F49-9600-0DD39CE48E0B}"/>
              </a:ext>
            </a:extLst>
          </p:cNvPr>
          <p:cNvSpPr/>
          <p:nvPr/>
        </p:nvSpPr>
        <p:spPr>
          <a:xfrm>
            <a:off x="7416893" y="4769818"/>
            <a:ext cx="3612047" cy="1460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由于</a:t>
            </a:r>
            <a:r>
              <a:rPr lang="en-US" altLang="zh-CN" sz="1600" dirty="0"/>
              <a:t>Go</a:t>
            </a:r>
            <a:r>
              <a:rPr lang="zh-CN" altLang="en-US" sz="1600" dirty="0"/>
              <a:t>有默认零值的特性，所以不能简单访问</a:t>
            </a:r>
            <a:r>
              <a:rPr lang="en-US" altLang="zh-CN" sz="1600" dirty="0"/>
              <a:t>Key</a:t>
            </a:r>
            <a:r>
              <a:rPr lang="zh-CN" altLang="en-US" sz="1600" dirty="0"/>
              <a:t>来判断，</a:t>
            </a:r>
            <a:r>
              <a:rPr lang="en-US" altLang="zh-CN" sz="1600" dirty="0"/>
              <a:t>Key</a:t>
            </a:r>
            <a:r>
              <a:rPr lang="zh-CN" altLang="en-US" sz="1600" dirty="0"/>
              <a:t>不存在时也会是零值。可以通过访问返回两个值来确认，第二个值就是</a:t>
            </a:r>
            <a:r>
              <a:rPr lang="en-US" altLang="zh-CN" sz="1600" dirty="0"/>
              <a:t>Key</a:t>
            </a:r>
            <a:r>
              <a:rPr lang="zh-CN" altLang="en-US" sz="1600" dirty="0"/>
              <a:t>是否存在的标识</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5" idx="3"/>
          </p:cNvCxnSpPr>
          <p:nvPr/>
        </p:nvCxnSpPr>
        <p:spPr>
          <a:xfrm rot="5400000" flipH="1" flipV="1">
            <a:off x="9159031" y="3221392"/>
            <a:ext cx="1612313" cy="1484541"/>
          </a:xfrm>
          <a:prstGeom prst="curvedConnector4">
            <a:avLst>
              <a:gd name="adj1" fmla="val 27354"/>
              <a:gd name="adj2" fmla="val 115399"/>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9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zh-CN" altLang="en-US" dirty="0"/>
              <a:t>结构体是一种复合的数据类型，是由零个或多个任意类型的值聚合成的实体。</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295161" y="6199322"/>
            <a:ext cx="3612047"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复合类型， </a:t>
            </a:r>
            <a:r>
              <a:rPr lang="en" altLang="zh-CN" sz="1600" dirty="0"/>
              <a:t>Go</a:t>
            </a:r>
            <a:r>
              <a:rPr lang="zh-CN" altLang="en-US" sz="1600" dirty="0"/>
              <a:t>会自动递归将其内每个元素初始化为其类型对应的零值</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13" idx="2"/>
          </p:cNvCxnSpPr>
          <p:nvPr/>
        </p:nvCxnSpPr>
        <p:spPr>
          <a:xfrm rot="16200000" flipV="1">
            <a:off x="1768730" y="5866867"/>
            <a:ext cx="567036" cy="9787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9BED748E-CCA0-4D4F-968E-641BF693501C}"/>
              </a:ext>
            </a:extLst>
          </p:cNvPr>
          <p:cNvPicPr>
            <a:picLocks noChangeAspect="1"/>
          </p:cNvPicPr>
          <p:nvPr/>
        </p:nvPicPr>
        <p:blipFill>
          <a:blip r:embed="rId2"/>
          <a:stretch>
            <a:fillRect/>
          </a:stretch>
        </p:blipFill>
        <p:spPr>
          <a:xfrm>
            <a:off x="295161" y="2736686"/>
            <a:ext cx="3416300" cy="2895600"/>
          </a:xfrm>
          <a:prstGeom prst="rect">
            <a:avLst/>
          </a:prstGeom>
        </p:spPr>
      </p:pic>
      <p:pic>
        <p:nvPicPr>
          <p:cNvPr id="19" name="图片 18">
            <a:extLst>
              <a:ext uri="{FF2B5EF4-FFF2-40B4-BE49-F238E27FC236}">
                <a16:creationId xmlns:a16="http://schemas.microsoft.com/office/drawing/2014/main" id="{AD249ECD-9954-5A4F-A0AC-DE682CC8B27A}"/>
              </a:ext>
            </a:extLst>
          </p:cNvPr>
          <p:cNvPicPr>
            <a:picLocks noChangeAspect="1"/>
          </p:cNvPicPr>
          <p:nvPr/>
        </p:nvPicPr>
        <p:blipFill>
          <a:blip r:embed="rId3"/>
          <a:stretch>
            <a:fillRect/>
          </a:stretch>
        </p:blipFill>
        <p:spPr>
          <a:xfrm>
            <a:off x="7477503" y="1984376"/>
            <a:ext cx="2692400" cy="2959100"/>
          </a:xfrm>
          <a:prstGeom prst="rect">
            <a:avLst/>
          </a:prstGeom>
        </p:spPr>
      </p:pic>
      <p:sp>
        <p:nvSpPr>
          <p:cNvPr id="20" name="矩形 19">
            <a:extLst>
              <a:ext uri="{FF2B5EF4-FFF2-40B4-BE49-F238E27FC236}">
                <a16:creationId xmlns:a16="http://schemas.microsoft.com/office/drawing/2014/main" id="{97BD021F-C90D-D746-B8D5-2852DF7CE50E}"/>
              </a:ext>
            </a:extLst>
          </p:cNvPr>
          <p:cNvSpPr/>
          <p:nvPr/>
        </p:nvSpPr>
        <p:spPr>
          <a:xfrm>
            <a:off x="7369014" y="1545193"/>
            <a:ext cx="2486764" cy="369332"/>
          </a:xfrm>
          <a:prstGeom prst="rect">
            <a:avLst/>
          </a:prstGeom>
        </p:spPr>
        <p:txBody>
          <a:bodyPr wrap="square">
            <a:spAutoFit/>
          </a:bodyPr>
          <a:lstStyle/>
          <a:p>
            <a:r>
              <a:rPr lang="zh-CN" altLang="en-US" b="1" dirty="0"/>
              <a:t>结构体初始化</a:t>
            </a:r>
          </a:p>
        </p:txBody>
      </p:sp>
    </p:spTree>
    <p:extLst>
      <p:ext uri="{BB962C8B-B14F-4D97-AF65-F5344CB8AC3E}">
        <p14:creationId xmlns:p14="http://schemas.microsoft.com/office/powerpoint/2010/main" val="114629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zh-CN" altLang="en-US" dirty="0"/>
              <a:t>结构体是一种复合的数据类型，是由零个或多个任意类型的值聚合成的实体。</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295161" y="6199322"/>
            <a:ext cx="3612047"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复合类型， </a:t>
            </a:r>
            <a:r>
              <a:rPr lang="en" altLang="zh-CN" sz="1600" dirty="0"/>
              <a:t>Go</a:t>
            </a:r>
            <a:r>
              <a:rPr lang="zh-CN" altLang="en-US" sz="1600" dirty="0"/>
              <a:t>会自动递归将其内每个元素初始化为其类型对应的零值</a:t>
            </a:r>
          </a:p>
        </p:txBody>
      </p:sp>
      <p:cxnSp>
        <p:nvCxnSpPr>
          <p:cNvPr id="18" name="曲线连接符 17">
            <a:extLst>
              <a:ext uri="{FF2B5EF4-FFF2-40B4-BE49-F238E27FC236}">
                <a16:creationId xmlns:a16="http://schemas.microsoft.com/office/drawing/2014/main" id="{FA37CDAB-B1CB-5D47-8062-C01AF6FEDA82}"/>
              </a:ext>
            </a:extLst>
          </p:cNvPr>
          <p:cNvCxnSpPr>
            <a:cxnSpLocks/>
            <a:stCxn id="17" idx="0"/>
            <a:endCxn id="13" idx="2"/>
          </p:cNvCxnSpPr>
          <p:nvPr/>
        </p:nvCxnSpPr>
        <p:spPr>
          <a:xfrm rot="16200000" flipV="1">
            <a:off x="1768730" y="5866867"/>
            <a:ext cx="567036" cy="9787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9BED748E-CCA0-4D4F-968E-641BF693501C}"/>
              </a:ext>
            </a:extLst>
          </p:cNvPr>
          <p:cNvPicPr>
            <a:picLocks noChangeAspect="1"/>
          </p:cNvPicPr>
          <p:nvPr/>
        </p:nvPicPr>
        <p:blipFill>
          <a:blip r:embed="rId2"/>
          <a:stretch>
            <a:fillRect/>
          </a:stretch>
        </p:blipFill>
        <p:spPr>
          <a:xfrm>
            <a:off x="295161" y="2736686"/>
            <a:ext cx="3416300" cy="2895600"/>
          </a:xfrm>
          <a:prstGeom prst="rect">
            <a:avLst/>
          </a:prstGeom>
        </p:spPr>
      </p:pic>
      <p:pic>
        <p:nvPicPr>
          <p:cNvPr id="19" name="图片 18">
            <a:extLst>
              <a:ext uri="{FF2B5EF4-FFF2-40B4-BE49-F238E27FC236}">
                <a16:creationId xmlns:a16="http://schemas.microsoft.com/office/drawing/2014/main" id="{AD249ECD-9954-5A4F-A0AC-DE682CC8B27A}"/>
              </a:ext>
            </a:extLst>
          </p:cNvPr>
          <p:cNvPicPr>
            <a:picLocks noChangeAspect="1"/>
          </p:cNvPicPr>
          <p:nvPr/>
        </p:nvPicPr>
        <p:blipFill>
          <a:blip r:embed="rId3"/>
          <a:stretch>
            <a:fillRect/>
          </a:stretch>
        </p:blipFill>
        <p:spPr>
          <a:xfrm>
            <a:off x="7477503" y="1984376"/>
            <a:ext cx="2692400" cy="2959100"/>
          </a:xfrm>
          <a:prstGeom prst="rect">
            <a:avLst/>
          </a:prstGeom>
        </p:spPr>
      </p:pic>
      <p:sp>
        <p:nvSpPr>
          <p:cNvPr id="20" name="矩形 19">
            <a:extLst>
              <a:ext uri="{FF2B5EF4-FFF2-40B4-BE49-F238E27FC236}">
                <a16:creationId xmlns:a16="http://schemas.microsoft.com/office/drawing/2014/main" id="{97BD021F-C90D-D746-B8D5-2852DF7CE50E}"/>
              </a:ext>
            </a:extLst>
          </p:cNvPr>
          <p:cNvSpPr/>
          <p:nvPr/>
        </p:nvSpPr>
        <p:spPr>
          <a:xfrm>
            <a:off x="7369014" y="1545193"/>
            <a:ext cx="2486764" cy="369332"/>
          </a:xfrm>
          <a:prstGeom prst="rect">
            <a:avLst/>
          </a:prstGeom>
        </p:spPr>
        <p:txBody>
          <a:bodyPr wrap="square">
            <a:spAutoFit/>
          </a:bodyPr>
          <a:lstStyle/>
          <a:p>
            <a:r>
              <a:rPr lang="zh-CN" altLang="en-US" b="1" dirty="0"/>
              <a:t>结构体初始化</a:t>
            </a:r>
          </a:p>
        </p:txBody>
      </p:sp>
    </p:spTree>
    <p:extLst>
      <p:ext uri="{BB962C8B-B14F-4D97-AF65-F5344CB8AC3E}">
        <p14:creationId xmlns:p14="http://schemas.microsoft.com/office/powerpoint/2010/main" val="234317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5579273" cy="586000"/>
          </a:xfrm>
        </p:spPr>
        <p:txBody>
          <a:bodyPr>
            <a:normAutofit lnSpcReduction="10000"/>
          </a:bodyPr>
          <a:lstStyle/>
          <a:p>
            <a:r>
              <a:rPr lang="en" altLang="zh-CN" dirty="0"/>
              <a:t>Go</a:t>
            </a:r>
            <a:r>
              <a:rPr lang="zh-CN" altLang="en-US" dirty="0"/>
              <a:t>的逻辑运算符，和其他语言的用法相同，运算结果总是为布尔值。</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关系运算符</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898862"/>
            <a:ext cx="2969083" cy="646331"/>
          </a:xfrm>
          <a:prstGeom prst="rect">
            <a:avLst/>
          </a:prstGeom>
          <a:noFill/>
        </p:spPr>
        <p:txBody>
          <a:bodyPr wrap="none" rtlCol="0">
            <a:spAutoFit/>
          </a:bodyPr>
          <a:lstStyle/>
          <a:p>
            <a:pPr marL="685800" lvl="1"/>
            <a:r>
              <a:rPr lang="zh-CN" altLang="en-US" b="1" dirty="0">
                <a:solidFill>
                  <a:schemeClr val="bg1"/>
                </a:solidFill>
              </a:rPr>
              <a:t>基本数据类型和要素</a:t>
            </a:r>
            <a:endParaRPr kumimoji="1" lang="en-US" altLang="zh-CN" dirty="0">
              <a:solidFill>
                <a:schemeClr val="bg1"/>
              </a:solidFill>
            </a:endParaRPr>
          </a:p>
          <a:p>
            <a:endParaRPr kumimoji="1" lang="zh-CN" altLang="en-US" dirty="0">
              <a:solidFill>
                <a:schemeClr val="bg1"/>
              </a:solidFill>
            </a:endParaRPr>
          </a:p>
        </p:txBody>
      </p:sp>
      <p:sp>
        <p:nvSpPr>
          <p:cNvPr id="17" name="圆角矩形 16">
            <a:extLst>
              <a:ext uri="{FF2B5EF4-FFF2-40B4-BE49-F238E27FC236}">
                <a16:creationId xmlns:a16="http://schemas.microsoft.com/office/drawing/2014/main" id="{22BBF785-D1EF-9F49-9600-0DD39CE48E0B}"/>
              </a:ext>
            </a:extLst>
          </p:cNvPr>
          <p:cNvSpPr/>
          <p:nvPr/>
        </p:nvSpPr>
        <p:spPr>
          <a:xfrm>
            <a:off x="3967683" y="5749871"/>
            <a:ext cx="2294574" cy="5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中没有三目运算符</a:t>
            </a:r>
          </a:p>
        </p:txBody>
      </p:sp>
      <p:pic>
        <p:nvPicPr>
          <p:cNvPr id="4" name="图片 3">
            <a:extLst>
              <a:ext uri="{FF2B5EF4-FFF2-40B4-BE49-F238E27FC236}">
                <a16:creationId xmlns:a16="http://schemas.microsoft.com/office/drawing/2014/main" id="{559925C3-CB82-C341-9857-E5DFC58EEC17}"/>
              </a:ext>
            </a:extLst>
          </p:cNvPr>
          <p:cNvPicPr>
            <a:picLocks noChangeAspect="1"/>
          </p:cNvPicPr>
          <p:nvPr/>
        </p:nvPicPr>
        <p:blipFill>
          <a:blip r:embed="rId2"/>
          <a:stretch>
            <a:fillRect/>
          </a:stretch>
        </p:blipFill>
        <p:spPr>
          <a:xfrm>
            <a:off x="310083" y="2716843"/>
            <a:ext cx="3657600" cy="889000"/>
          </a:xfrm>
          <a:prstGeom prst="rect">
            <a:avLst/>
          </a:prstGeom>
        </p:spPr>
      </p:pic>
      <p:sp>
        <p:nvSpPr>
          <p:cNvPr id="5" name="矩形 4">
            <a:extLst>
              <a:ext uri="{FF2B5EF4-FFF2-40B4-BE49-F238E27FC236}">
                <a16:creationId xmlns:a16="http://schemas.microsoft.com/office/drawing/2014/main" id="{56C1BDBE-6322-A746-9BD5-E608DD5AE517}"/>
              </a:ext>
            </a:extLst>
          </p:cNvPr>
          <p:cNvSpPr/>
          <p:nvPr/>
        </p:nvSpPr>
        <p:spPr>
          <a:xfrm>
            <a:off x="7541627" y="1545193"/>
            <a:ext cx="1346844" cy="369332"/>
          </a:xfrm>
          <a:prstGeom prst="rect">
            <a:avLst/>
          </a:prstGeom>
        </p:spPr>
        <p:txBody>
          <a:bodyPr wrap="square">
            <a:spAutoFit/>
          </a:bodyPr>
          <a:lstStyle/>
          <a:p>
            <a:r>
              <a:rPr lang="zh-CN" altLang="en-US" b="1" dirty="0"/>
              <a:t>算术运算符</a:t>
            </a:r>
          </a:p>
        </p:txBody>
      </p:sp>
      <p:sp>
        <p:nvSpPr>
          <p:cNvPr id="6" name="矩形 5">
            <a:extLst>
              <a:ext uri="{FF2B5EF4-FFF2-40B4-BE49-F238E27FC236}">
                <a16:creationId xmlns:a16="http://schemas.microsoft.com/office/drawing/2014/main" id="{A687B3D8-E8B2-9B4C-A167-3D9152334B56}"/>
              </a:ext>
            </a:extLst>
          </p:cNvPr>
          <p:cNvSpPr/>
          <p:nvPr/>
        </p:nvSpPr>
        <p:spPr>
          <a:xfrm>
            <a:off x="7665613" y="1956912"/>
            <a:ext cx="4216304" cy="759931"/>
          </a:xfrm>
          <a:prstGeom prst="rect">
            <a:avLst/>
          </a:prstGeom>
        </p:spPr>
        <p:txBody>
          <a:bodyPr vert="horz" lIns="0" tIns="0" rIns="0" bIns="0" rtlCol="0">
            <a:normAutofit/>
          </a:bodyPr>
          <a:lstStyle/>
          <a:p>
            <a:pPr>
              <a:lnSpc>
                <a:spcPct val="130000"/>
              </a:lnSpc>
              <a:spcBef>
                <a:spcPts val="500"/>
              </a:spcBef>
              <a:spcAft>
                <a:spcPts val="1000"/>
              </a:spcAft>
            </a:pPr>
            <a:r>
              <a:rPr lang="en"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Go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提供常用的整数和浮点数的二元运算符：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endPar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C701C64F-6892-1544-821A-95FE5EFC3270}"/>
              </a:ext>
            </a:extLst>
          </p:cNvPr>
          <p:cNvPicPr>
            <a:picLocks noChangeAspect="1"/>
          </p:cNvPicPr>
          <p:nvPr/>
        </p:nvPicPr>
        <p:blipFill>
          <a:blip r:embed="rId3"/>
          <a:stretch>
            <a:fillRect/>
          </a:stretch>
        </p:blipFill>
        <p:spPr>
          <a:xfrm>
            <a:off x="7649349" y="2805743"/>
            <a:ext cx="2311400" cy="711200"/>
          </a:xfrm>
          <a:prstGeom prst="rect">
            <a:avLst/>
          </a:prstGeom>
        </p:spPr>
      </p:pic>
      <p:pic>
        <p:nvPicPr>
          <p:cNvPr id="9" name="图片 8">
            <a:extLst>
              <a:ext uri="{FF2B5EF4-FFF2-40B4-BE49-F238E27FC236}">
                <a16:creationId xmlns:a16="http://schemas.microsoft.com/office/drawing/2014/main" id="{AFCA6A69-4D55-7946-9413-83ED00BBD99C}"/>
              </a:ext>
            </a:extLst>
          </p:cNvPr>
          <p:cNvPicPr>
            <a:picLocks noChangeAspect="1"/>
          </p:cNvPicPr>
          <p:nvPr/>
        </p:nvPicPr>
        <p:blipFill>
          <a:blip r:embed="rId4"/>
          <a:stretch>
            <a:fillRect/>
          </a:stretch>
        </p:blipFill>
        <p:spPr>
          <a:xfrm>
            <a:off x="7649349" y="3688136"/>
            <a:ext cx="1752600" cy="723900"/>
          </a:xfrm>
          <a:prstGeom prst="rect">
            <a:avLst/>
          </a:prstGeom>
        </p:spPr>
      </p:pic>
      <p:pic>
        <p:nvPicPr>
          <p:cNvPr id="10" name="图片 9">
            <a:extLst>
              <a:ext uri="{FF2B5EF4-FFF2-40B4-BE49-F238E27FC236}">
                <a16:creationId xmlns:a16="http://schemas.microsoft.com/office/drawing/2014/main" id="{F3694AF3-49B0-644E-ACC1-9F47AD70950F}"/>
              </a:ext>
            </a:extLst>
          </p:cNvPr>
          <p:cNvPicPr>
            <a:picLocks noChangeAspect="1"/>
          </p:cNvPicPr>
          <p:nvPr/>
        </p:nvPicPr>
        <p:blipFill>
          <a:blip r:embed="rId5"/>
          <a:stretch>
            <a:fillRect/>
          </a:stretch>
        </p:blipFill>
        <p:spPr>
          <a:xfrm>
            <a:off x="7649349" y="5312807"/>
            <a:ext cx="3340100" cy="1168400"/>
          </a:xfrm>
          <a:prstGeom prst="rect">
            <a:avLst/>
          </a:prstGeom>
        </p:spPr>
      </p:pic>
      <p:sp>
        <p:nvSpPr>
          <p:cNvPr id="12" name="矩形 11">
            <a:extLst>
              <a:ext uri="{FF2B5EF4-FFF2-40B4-BE49-F238E27FC236}">
                <a16:creationId xmlns:a16="http://schemas.microsoft.com/office/drawing/2014/main" id="{A3347BBB-87A6-A344-84BB-1606148C3690}"/>
              </a:ext>
            </a:extLst>
          </p:cNvPr>
          <p:cNvSpPr/>
          <p:nvPr/>
        </p:nvSpPr>
        <p:spPr>
          <a:xfrm>
            <a:off x="7649349" y="4583229"/>
            <a:ext cx="4082102" cy="701282"/>
          </a:xfrm>
          <a:prstGeom prst="rect">
            <a:avLst/>
          </a:prstGeom>
        </p:spPr>
        <p:txBody>
          <a:bodyPr vert="horz" lIns="0" tIns="0" rIns="0" bIns="0" rtlCol="0">
            <a:normAutofit/>
          </a:bodyPr>
          <a:lstStyle/>
          <a:p>
            <a:pPr>
              <a:lnSpc>
                <a:spcPct val="130000"/>
              </a:lnSpc>
              <a:spcBef>
                <a:spcPts val="500"/>
              </a:spcBef>
              <a:spcAft>
                <a:spcPts val="1000"/>
              </a:spcAft>
            </a:pPr>
            <a:r>
              <a:rPr lang="en-US" altLang="zh-CN" sz="1600" b="1"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en-US" altLang="zh-CN" sz="1600" b="1"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zh-CN" altLang="en-US" sz="1600" b="1"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一元操作符在 </a:t>
            </a:r>
            <a:r>
              <a:rPr lang="en"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rPr>
              <a:t>Go </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rPr>
              <a:t>中只能用于后缀，且不能用于表达式。</a:t>
            </a:r>
          </a:p>
        </p:txBody>
      </p:sp>
    </p:spTree>
    <p:extLst>
      <p:ext uri="{BB962C8B-B14F-4D97-AF65-F5344CB8AC3E}">
        <p14:creationId xmlns:p14="http://schemas.microsoft.com/office/powerpoint/2010/main" val="275371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流程控制</a:t>
            </a:r>
            <a:endParaRPr lang="en-US" altLang="zh-CN" b="1" dirty="0">
              <a:solidFill>
                <a:schemeClr val="accent1">
                  <a:lumMod val="75000"/>
                </a:schemeClr>
              </a:solidFill>
            </a:endParaRPr>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180059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075219" cy="645222"/>
          </a:xfrm>
        </p:spPr>
        <p:txBody>
          <a:bodyPr>
            <a:normAutofit fontScale="85000" lnSpcReduction="10000"/>
          </a:bodyPr>
          <a:lstStyle/>
          <a:p>
            <a:r>
              <a:rPr lang="en" altLang="zh-CN" dirty="0"/>
              <a:t>Go </a:t>
            </a:r>
            <a:r>
              <a:rPr lang="zh-CN" altLang="en-US" dirty="0"/>
              <a:t>程序和大多数编程语言一样从 </a:t>
            </a:r>
            <a:r>
              <a:rPr lang="en" altLang="zh-CN" dirty="0"/>
              <a:t>main() </a:t>
            </a:r>
            <a:r>
              <a:rPr lang="zh-CN" altLang="en-US" dirty="0"/>
              <a:t>函数开始执行，然后按顺序执行该函数体中代码。代码中必然需要进行条件判断，</a:t>
            </a:r>
            <a:r>
              <a:rPr lang="en" altLang="zh-CN" dirty="0"/>
              <a:t>Go </a:t>
            </a:r>
            <a:r>
              <a:rPr lang="zh-CN" altLang="en-US" dirty="0"/>
              <a:t>中提供如下分支结构：</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分支条件判断</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10385095" y="883403"/>
            <a:ext cx="1806905" cy="646331"/>
          </a:xfrm>
          <a:prstGeom prst="rect">
            <a:avLst/>
          </a:prstGeom>
          <a:noFill/>
        </p:spPr>
        <p:txBody>
          <a:bodyPr wrap="none" rtlCol="0">
            <a:spAutoFit/>
          </a:bodyPr>
          <a:lstStyle/>
          <a:p>
            <a:pPr marL="685800" lvl="1"/>
            <a:r>
              <a:rPr lang="zh-CN" altLang="en-US" b="1" dirty="0">
                <a:solidFill>
                  <a:schemeClr val="bg1"/>
                </a:solidFill>
              </a:rPr>
              <a:t>流程控制</a:t>
            </a:r>
            <a:endParaRPr kumimoji="1" lang="en-US" altLang="zh-CN" dirty="0">
              <a:solidFill>
                <a:schemeClr val="bg1"/>
              </a:solidFill>
            </a:endParaRPr>
          </a:p>
          <a:p>
            <a:endParaRPr kumimoji="1" lang="zh-CN" altLang="en-US" dirty="0">
              <a:solidFill>
                <a:schemeClr val="bg1"/>
              </a:solidFill>
            </a:endParaRPr>
          </a:p>
        </p:txBody>
      </p:sp>
      <p:pic>
        <p:nvPicPr>
          <p:cNvPr id="13" name="图片 12">
            <a:extLst>
              <a:ext uri="{FF2B5EF4-FFF2-40B4-BE49-F238E27FC236}">
                <a16:creationId xmlns:a16="http://schemas.microsoft.com/office/drawing/2014/main" id="{BDDCA5BF-77E6-3542-B905-14634527E9E8}"/>
              </a:ext>
            </a:extLst>
          </p:cNvPr>
          <p:cNvPicPr>
            <a:picLocks noChangeAspect="1"/>
          </p:cNvPicPr>
          <p:nvPr/>
        </p:nvPicPr>
        <p:blipFill>
          <a:blip r:embed="rId2"/>
          <a:stretch>
            <a:fillRect/>
          </a:stretch>
        </p:blipFill>
        <p:spPr>
          <a:xfrm>
            <a:off x="300420" y="2773013"/>
            <a:ext cx="1905000" cy="901700"/>
          </a:xfrm>
          <a:prstGeom prst="rect">
            <a:avLst/>
          </a:prstGeom>
        </p:spPr>
      </p:pic>
      <p:pic>
        <p:nvPicPr>
          <p:cNvPr id="15" name="图片 14">
            <a:extLst>
              <a:ext uri="{FF2B5EF4-FFF2-40B4-BE49-F238E27FC236}">
                <a16:creationId xmlns:a16="http://schemas.microsoft.com/office/drawing/2014/main" id="{9B2FF8E5-4C50-D844-BF92-66BF5CAE95D8}"/>
              </a:ext>
            </a:extLst>
          </p:cNvPr>
          <p:cNvPicPr>
            <a:picLocks noChangeAspect="1"/>
          </p:cNvPicPr>
          <p:nvPr/>
        </p:nvPicPr>
        <p:blipFill>
          <a:blip r:embed="rId3"/>
          <a:stretch>
            <a:fillRect/>
          </a:stretch>
        </p:blipFill>
        <p:spPr>
          <a:xfrm>
            <a:off x="310083" y="4546361"/>
            <a:ext cx="1308100" cy="520700"/>
          </a:xfrm>
          <a:prstGeom prst="rect">
            <a:avLst/>
          </a:prstGeom>
        </p:spPr>
      </p:pic>
      <p:sp>
        <p:nvSpPr>
          <p:cNvPr id="16" name="矩形 15">
            <a:extLst>
              <a:ext uri="{FF2B5EF4-FFF2-40B4-BE49-F238E27FC236}">
                <a16:creationId xmlns:a16="http://schemas.microsoft.com/office/drawing/2014/main" id="{47D90AD9-A62A-934F-9718-8F206ADAFBA2}"/>
              </a:ext>
            </a:extLst>
          </p:cNvPr>
          <p:cNvSpPr/>
          <p:nvPr/>
        </p:nvSpPr>
        <p:spPr>
          <a:xfrm>
            <a:off x="289302" y="4058868"/>
            <a:ext cx="3910739" cy="369332"/>
          </a:xfrm>
          <a:prstGeom prst="rect">
            <a:avLst/>
          </a:prstGeom>
        </p:spPr>
        <p:txBody>
          <a:bodyPr wrap="square">
            <a:spAutoFit/>
          </a:bodyPr>
          <a:lstStyle/>
          <a:p>
            <a:r>
              <a:rPr lang="zh-CN" altLang="en-US" b="1" dirty="0"/>
              <a:t>循环</a:t>
            </a:r>
          </a:p>
        </p:txBody>
      </p:sp>
      <p:sp>
        <p:nvSpPr>
          <p:cNvPr id="18" name="圆角矩形 17">
            <a:extLst>
              <a:ext uri="{FF2B5EF4-FFF2-40B4-BE49-F238E27FC236}">
                <a16:creationId xmlns:a16="http://schemas.microsoft.com/office/drawing/2014/main" id="{1249945F-7799-9A45-ADF6-86FD17D61873}"/>
              </a:ext>
            </a:extLst>
          </p:cNvPr>
          <p:cNvSpPr/>
          <p:nvPr/>
        </p:nvSpPr>
        <p:spPr>
          <a:xfrm>
            <a:off x="1185620" y="5832216"/>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中没有</a:t>
            </a:r>
            <a:r>
              <a:rPr lang="en-US" altLang="zh-CN" sz="1600" dirty="0"/>
              <a:t>while</a:t>
            </a:r>
            <a:r>
              <a:rPr lang="zh-CN" altLang="en-US" sz="1600" dirty="0"/>
              <a:t>循环语句，因为</a:t>
            </a:r>
            <a:r>
              <a:rPr lang="en-US" altLang="zh-CN" sz="1600" dirty="0"/>
              <a:t>while</a:t>
            </a:r>
            <a:r>
              <a:rPr lang="zh-CN" altLang="en-US" sz="1600" dirty="0"/>
              <a:t>能做的，</a:t>
            </a:r>
            <a:r>
              <a:rPr lang="en-US" altLang="zh-CN" sz="1600" dirty="0"/>
              <a:t>for</a:t>
            </a:r>
            <a:r>
              <a:rPr lang="zh-CN" altLang="en-US" sz="1600" dirty="0"/>
              <a:t>也可以做到</a:t>
            </a:r>
          </a:p>
        </p:txBody>
      </p:sp>
      <p:cxnSp>
        <p:nvCxnSpPr>
          <p:cNvPr id="19" name="曲线连接符 18">
            <a:extLst>
              <a:ext uri="{FF2B5EF4-FFF2-40B4-BE49-F238E27FC236}">
                <a16:creationId xmlns:a16="http://schemas.microsoft.com/office/drawing/2014/main" id="{8AFD2109-D480-F84D-AF5A-9FB683D0E0F3}"/>
              </a:ext>
            </a:extLst>
          </p:cNvPr>
          <p:cNvCxnSpPr>
            <a:cxnSpLocks/>
            <a:stCxn id="18" idx="1"/>
          </p:cNvCxnSpPr>
          <p:nvPr/>
        </p:nvCxnSpPr>
        <p:spPr>
          <a:xfrm rot="10800000">
            <a:off x="836910" y="5067063"/>
            <a:ext cx="348710" cy="1194302"/>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99AC493-6147-E241-B4A5-2466C52976AE}"/>
              </a:ext>
            </a:extLst>
          </p:cNvPr>
          <p:cNvPicPr>
            <a:picLocks noChangeAspect="1"/>
          </p:cNvPicPr>
          <p:nvPr/>
        </p:nvPicPr>
        <p:blipFill>
          <a:blip r:embed="rId4"/>
          <a:stretch>
            <a:fillRect/>
          </a:stretch>
        </p:blipFill>
        <p:spPr>
          <a:xfrm>
            <a:off x="3882325" y="2722704"/>
            <a:ext cx="2819400" cy="1854200"/>
          </a:xfrm>
          <a:prstGeom prst="rect">
            <a:avLst/>
          </a:prstGeom>
        </p:spPr>
      </p:pic>
      <p:cxnSp>
        <p:nvCxnSpPr>
          <p:cNvPr id="23" name="曲线连接符 22">
            <a:extLst>
              <a:ext uri="{FF2B5EF4-FFF2-40B4-BE49-F238E27FC236}">
                <a16:creationId xmlns:a16="http://schemas.microsoft.com/office/drawing/2014/main" id="{8BFD86CD-C103-BB46-80F2-1736F978228B}"/>
              </a:ext>
            </a:extLst>
          </p:cNvPr>
          <p:cNvCxnSpPr>
            <a:cxnSpLocks/>
            <a:stCxn id="13" idx="3"/>
            <a:endCxn id="22" idx="1"/>
          </p:cNvCxnSpPr>
          <p:nvPr/>
        </p:nvCxnSpPr>
        <p:spPr>
          <a:xfrm>
            <a:off x="2205420" y="3223863"/>
            <a:ext cx="1676905" cy="425941"/>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6" name="圆角矩形 25">
            <a:extLst>
              <a:ext uri="{FF2B5EF4-FFF2-40B4-BE49-F238E27FC236}">
                <a16:creationId xmlns:a16="http://schemas.microsoft.com/office/drawing/2014/main" id="{AA3C7289-2081-694C-A4BC-DC0A32A3C838}"/>
              </a:ext>
            </a:extLst>
          </p:cNvPr>
          <p:cNvSpPr/>
          <p:nvPr/>
        </p:nvSpPr>
        <p:spPr>
          <a:xfrm>
            <a:off x="5133028" y="5235065"/>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的</a:t>
            </a:r>
            <a:r>
              <a:rPr lang="en-US" altLang="zh-CN" sz="1600" dirty="0"/>
              <a:t>switch</a:t>
            </a:r>
            <a:r>
              <a:rPr lang="zh-CN" altLang="en-US" sz="1600" dirty="0"/>
              <a:t>不需要</a:t>
            </a:r>
            <a:r>
              <a:rPr lang="en-US" altLang="zh-CN" sz="1600" dirty="0"/>
              <a:t>break</a:t>
            </a:r>
            <a:r>
              <a:rPr lang="zh-CN" altLang="en-US" sz="1600" dirty="0"/>
              <a:t>中断跳出</a:t>
            </a:r>
          </a:p>
        </p:txBody>
      </p:sp>
      <p:cxnSp>
        <p:nvCxnSpPr>
          <p:cNvPr id="27" name="曲线连接符 26">
            <a:extLst>
              <a:ext uri="{FF2B5EF4-FFF2-40B4-BE49-F238E27FC236}">
                <a16:creationId xmlns:a16="http://schemas.microsoft.com/office/drawing/2014/main" id="{9BCFB78F-ED7C-7044-9D82-31471ECE23F9}"/>
              </a:ext>
            </a:extLst>
          </p:cNvPr>
          <p:cNvCxnSpPr>
            <a:cxnSpLocks/>
            <a:stCxn id="26" idx="1"/>
            <a:endCxn id="22" idx="2"/>
          </p:cNvCxnSpPr>
          <p:nvPr/>
        </p:nvCxnSpPr>
        <p:spPr>
          <a:xfrm rot="10800000" flipH="1">
            <a:off x="5133027" y="4576904"/>
            <a:ext cx="158997" cy="1087310"/>
          </a:xfrm>
          <a:prstGeom prst="curvedConnector4">
            <a:avLst>
              <a:gd name="adj1" fmla="val -143776"/>
              <a:gd name="adj2" fmla="val 69734"/>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C11B21E7-1A26-9444-A976-6908BF9B0705}"/>
              </a:ext>
            </a:extLst>
          </p:cNvPr>
          <p:cNvPicPr>
            <a:picLocks noChangeAspect="1"/>
          </p:cNvPicPr>
          <p:nvPr/>
        </p:nvPicPr>
        <p:blipFill>
          <a:blip r:embed="rId5"/>
          <a:stretch>
            <a:fillRect/>
          </a:stretch>
        </p:blipFill>
        <p:spPr>
          <a:xfrm>
            <a:off x="8062207" y="2120380"/>
            <a:ext cx="3187700" cy="2133600"/>
          </a:xfrm>
          <a:prstGeom prst="rect">
            <a:avLst/>
          </a:prstGeom>
        </p:spPr>
      </p:pic>
      <p:cxnSp>
        <p:nvCxnSpPr>
          <p:cNvPr id="39" name="曲线连接符 38">
            <a:extLst>
              <a:ext uri="{FF2B5EF4-FFF2-40B4-BE49-F238E27FC236}">
                <a16:creationId xmlns:a16="http://schemas.microsoft.com/office/drawing/2014/main" id="{77498C7C-25D9-A144-A169-3D7705C19208}"/>
              </a:ext>
            </a:extLst>
          </p:cNvPr>
          <p:cNvCxnSpPr>
            <a:cxnSpLocks/>
            <a:stCxn id="22" idx="3"/>
            <a:endCxn id="38" idx="1"/>
          </p:cNvCxnSpPr>
          <p:nvPr/>
        </p:nvCxnSpPr>
        <p:spPr>
          <a:xfrm flipV="1">
            <a:off x="6701725" y="3187180"/>
            <a:ext cx="1360482" cy="462624"/>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3" name="圆角矩形 42">
            <a:extLst>
              <a:ext uri="{FF2B5EF4-FFF2-40B4-BE49-F238E27FC236}">
                <a16:creationId xmlns:a16="http://schemas.microsoft.com/office/drawing/2014/main" id="{0731BB31-F422-1B4C-B745-833F4E10FFEE}"/>
              </a:ext>
            </a:extLst>
          </p:cNvPr>
          <p:cNvSpPr/>
          <p:nvPr/>
        </p:nvSpPr>
        <p:spPr>
          <a:xfrm>
            <a:off x="8695055" y="4805916"/>
            <a:ext cx="2929179"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如果不</a:t>
            </a:r>
            <a:r>
              <a:rPr lang="en-US" altLang="zh-CN" sz="1600" dirty="0"/>
              <a:t>break</a:t>
            </a:r>
            <a:r>
              <a:rPr lang="zh-CN" altLang="en-US" sz="1600" dirty="0"/>
              <a:t>，可以通过</a:t>
            </a:r>
            <a:r>
              <a:rPr lang="en-US" altLang="zh-CN" sz="1600" dirty="0" err="1"/>
              <a:t>fallthrough</a:t>
            </a:r>
            <a:r>
              <a:rPr lang="zh-CN" altLang="en-US" sz="1600" dirty="0"/>
              <a:t>继续下游的</a:t>
            </a:r>
            <a:r>
              <a:rPr lang="en-US" altLang="zh-CN" sz="1600" dirty="0"/>
              <a:t>case</a:t>
            </a:r>
            <a:endParaRPr lang="zh-CN" altLang="en-US" sz="1600" dirty="0"/>
          </a:p>
        </p:txBody>
      </p:sp>
      <p:cxnSp>
        <p:nvCxnSpPr>
          <p:cNvPr id="44" name="曲线连接符 43">
            <a:extLst>
              <a:ext uri="{FF2B5EF4-FFF2-40B4-BE49-F238E27FC236}">
                <a16:creationId xmlns:a16="http://schemas.microsoft.com/office/drawing/2014/main" id="{79E04DF7-9CFB-524A-9EFB-30F376AE2F98}"/>
              </a:ext>
            </a:extLst>
          </p:cNvPr>
          <p:cNvCxnSpPr>
            <a:cxnSpLocks/>
            <a:stCxn id="43" idx="0"/>
            <a:endCxn id="38" idx="2"/>
          </p:cNvCxnSpPr>
          <p:nvPr/>
        </p:nvCxnSpPr>
        <p:spPr>
          <a:xfrm rot="16200000" flipV="1">
            <a:off x="9631883" y="4278154"/>
            <a:ext cx="551936" cy="503588"/>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9" name="内容占位符 2">
            <a:extLst>
              <a:ext uri="{FF2B5EF4-FFF2-40B4-BE49-F238E27FC236}">
                <a16:creationId xmlns:a16="http://schemas.microsoft.com/office/drawing/2014/main" id="{D8715B14-41AE-9A4E-886C-F7A0ECFDE7DC}"/>
              </a:ext>
            </a:extLst>
          </p:cNvPr>
          <p:cNvSpPr txBox="1">
            <a:spLocks/>
          </p:cNvSpPr>
          <p:nvPr/>
        </p:nvSpPr>
        <p:spPr>
          <a:xfrm>
            <a:off x="5008597" y="6431104"/>
            <a:ext cx="3995919" cy="374260"/>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tLang="zh-CN" i="1" dirty="0">
                <a:solidFill>
                  <a:srgbClr val="FF0000"/>
                </a:solidFill>
              </a:rPr>
              <a:t>select</a:t>
            </a:r>
            <a:r>
              <a:rPr lang="zh-CN" altLang="en-US" i="1" dirty="0"/>
              <a:t>控制结构我们放到后面并发控制讲解</a:t>
            </a:r>
          </a:p>
        </p:txBody>
      </p:sp>
    </p:spTree>
    <p:extLst>
      <p:ext uri="{BB962C8B-B14F-4D97-AF65-F5344CB8AC3E}">
        <p14:creationId xmlns:p14="http://schemas.microsoft.com/office/powerpoint/2010/main" val="37858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FA9B0-D1AA-3443-82CC-398D90FD65C5}"/>
              </a:ext>
            </a:extLst>
          </p:cNvPr>
          <p:cNvSpPr>
            <a:spLocks noGrp="1"/>
          </p:cNvSpPr>
          <p:nvPr>
            <p:ph type="title"/>
          </p:nvPr>
        </p:nvSpPr>
        <p:spPr/>
        <p:txBody>
          <a:bodyPr/>
          <a:lstStyle/>
          <a:p>
            <a:r>
              <a:rPr kumimoji="1" lang="en-US" altLang="zh-CN" dirty="0"/>
              <a:t>Go</a:t>
            </a:r>
            <a:r>
              <a:rPr kumimoji="1" lang="zh-CN" altLang="en-US" dirty="0"/>
              <a:t> 简要入门</a:t>
            </a:r>
          </a:p>
        </p:txBody>
      </p:sp>
      <p:sp>
        <p:nvSpPr>
          <p:cNvPr id="3" name="内容占位符 2">
            <a:extLst>
              <a:ext uri="{FF2B5EF4-FFF2-40B4-BE49-F238E27FC236}">
                <a16:creationId xmlns:a16="http://schemas.microsoft.com/office/drawing/2014/main" id="{E9C166B0-B6CD-0A4E-9306-2AD4C73D5479}"/>
              </a:ext>
            </a:extLst>
          </p:cNvPr>
          <p:cNvSpPr>
            <a:spLocks noGrp="1"/>
          </p:cNvSpPr>
          <p:nvPr>
            <p:ph idx="1"/>
          </p:nvPr>
        </p:nvSpPr>
        <p:spPr/>
        <p:txBody>
          <a:bodyPr>
            <a:normAutofit fontScale="92500" lnSpcReduction="20000"/>
          </a:bodyPr>
          <a:lstStyle/>
          <a:p>
            <a:pPr marL="342900" indent="-342900">
              <a:buAutoNum type="arabicPeriod"/>
            </a:pPr>
            <a:r>
              <a:rPr kumimoji="1" lang="en-US" altLang="zh-CN" dirty="0"/>
              <a:t>Golang</a:t>
            </a:r>
            <a:r>
              <a:rPr kumimoji="1" lang="zh-CN" altLang="en-US" dirty="0"/>
              <a:t> 的历史</a:t>
            </a:r>
            <a:endParaRPr kumimoji="1" lang="en-US" altLang="zh-CN" dirty="0"/>
          </a:p>
          <a:p>
            <a:pPr marL="342900" indent="-342900">
              <a:buFont typeface="Arial" panose="020B0604020202020204" pitchFamily="34" charset="0"/>
              <a:buAutoNum type="arabicPeriod"/>
            </a:pPr>
            <a:r>
              <a:rPr kumimoji="1" lang="zh-CN" altLang="en-US" dirty="0"/>
              <a:t>配置开发环境</a:t>
            </a:r>
            <a:endParaRPr kumimoji="1" lang="en-US" altLang="zh-CN" dirty="0"/>
          </a:p>
          <a:p>
            <a:pPr marL="342900" indent="-342900">
              <a:buAutoNum type="arabicPeriod"/>
            </a:pPr>
            <a:r>
              <a:rPr kumimoji="1" lang="en-US" altLang="zh-CN" dirty="0"/>
              <a:t>Golang</a:t>
            </a:r>
            <a:r>
              <a:rPr kumimoji="1" lang="zh-CN" altLang="en-US" dirty="0"/>
              <a:t> 的特点</a:t>
            </a:r>
            <a:endParaRPr kumimoji="1" lang="en-US" altLang="zh-CN" dirty="0"/>
          </a:p>
          <a:p>
            <a:pPr marL="342900" indent="-342900">
              <a:buAutoNum type="arabicPeriod"/>
            </a:pPr>
            <a:r>
              <a:rPr kumimoji="1" lang="zh-CN" altLang="en-US" dirty="0"/>
              <a:t>主要特性介绍</a:t>
            </a:r>
            <a:endParaRPr kumimoji="1" lang="en-US" altLang="zh-CN" dirty="0"/>
          </a:p>
          <a:p>
            <a:pPr marL="1028700" lvl="1" indent="-342900">
              <a:buAutoNum type="arabicPeriod"/>
            </a:pPr>
            <a:r>
              <a:rPr kumimoji="1" lang="en-US" altLang="zh-CN" dirty="0"/>
              <a:t>Hello</a:t>
            </a:r>
            <a:r>
              <a:rPr kumimoji="1" lang="zh-CN" altLang="en-US" dirty="0"/>
              <a:t> </a:t>
            </a:r>
            <a:r>
              <a:rPr kumimoji="1" lang="en-US" altLang="zh-CN" dirty="0"/>
              <a:t>World</a:t>
            </a:r>
            <a:r>
              <a:rPr kumimoji="1" lang="zh-CN" altLang="en-US" dirty="0"/>
              <a:t>与跨平台编译</a:t>
            </a:r>
            <a:endParaRPr kumimoji="1" lang="en-US" altLang="zh-CN" dirty="0"/>
          </a:p>
          <a:p>
            <a:pPr marL="1028700" lvl="1" indent="-342900">
              <a:buAutoNum type="arabicPeriod"/>
            </a:pPr>
            <a:r>
              <a:rPr kumimoji="1" lang="zh-CN" altLang="en-US" dirty="0"/>
              <a:t>基础数据类型和要素</a:t>
            </a:r>
            <a:endParaRPr kumimoji="1" lang="en-US" altLang="zh-CN" dirty="0"/>
          </a:p>
          <a:p>
            <a:pPr marL="1028700" lvl="1" indent="-342900">
              <a:buAutoNum type="arabicPeriod"/>
            </a:pPr>
            <a:r>
              <a:rPr kumimoji="1" lang="zh-CN" altLang="en-US" dirty="0"/>
              <a:t>流程控制</a:t>
            </a:r>
            <a:endParaRPr kumimoji="1" lang="en-US" altLang="zh-CN" dirty="0"/>
          </a:p>
          <a:p>
            <a:pPr marL="1028700" lvl="1" indent="-34290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a:p>
            <a:pPr marL="1028700" lvl="1" indent="-342900">
              <a:buAutoNum type="arabicPeriod"/>
            </a:pPr>
            <a:endParaRPr kumimoji="1" lang="en-US" altLang="zh-CN" dirty="0"/>
          </a:p>
          <a:p>
            <a:pPr marL="342900" indent="-342900">
              <a:buAutoNum type="arabicPeriod"/>
            </a:pPr>
            <a:endParaRPr kumimoji="1" lang="zh-CN" altLang="en-US" dirty="0"/>
          </a:p>
        </p:txBody>
      </p:sp>
      <p:sp>
        <p:nvSpPr>
          <p:cNvPr id="6" name="Google Shape;310;p32">
            <a:extLst>
              <a:ext uri="{FF2B5EF4-FFF2-40B4-BE49-F238E27FC236}">
                <a16:creationId xmlns:a16="http://schemas.microsoft.com/office/drawing/2014/main" id="{D8F1F9B4-1D1D-D545-AF6B-94897694E82E}"/>
              </a:ext>
            </a:extLst>
          </p:cNvPr>
          <p:cNvSpPr txBox="1">
            <a:spLocks noGrp="1"/>
          </p:cNvSpPr>
          <p:nvPr>
            <p:ph type="sldNum" idx="12"/>
          </p:nvPr>
        </p:nvSpPr>
        <p:spPr>
          <a:xfrm>
            <a:off x="223977" y="6147405"/>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7858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AutoNum type="arabicPeriod"/>
            </a:pPr>
            <a:r>
              <a:rPr lang="zh-CN" altLang="en-US" b="1" dirty="0">
                <a:solidFill>
                  <a:schemeClr val="accent1">
                    <a:lumMod val="75000"/>
                  </a:schemeClr>
                </a:solidFill>
              </a:rPr>
              <a:t>函数、结构体、接口</a:t>
            </a:r>
            <a:endParaRPr lang="en-US" altLang="zh-CN" b="1" dirty="0">
              <a:solidFill>
                <a:schemeClr val="accent1">
                  <a:lumMod val="75000"/>
                </a:schemeClr>
              </a:solidFill>
            </a:endParaRPr>
          </a:p>
          <a:p>
            <a:pPr marL="1028700" lvl="1" indent="-342900">
              <a:buAutoNum type="arabicPeriod"/>
            </a:pPr>
            <a:r>
              <a:rPr kumimoji="1" lang="zh-CN" altLang="en-US" dirty="0"/>
              <a:t>并发编程</a:t>
            </a:r>
            <a:endParaRPr kumimoji="1" lang="en-US" altLang="zh-CN" dirty="0"/>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5320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函数（</a:t>
            </a:r>
            <a:r>
              <a:rPr lang="en-US" altLang="zh-CN" b="1" dirty="0" err="1"/>
              <a:t>func</a:t>
            </a:r>
            <a:r>
              <a:rPr lang="zh-CN" altLang="en-US" b="1" dirty="0"/>
              <a:t>）</a:t>
            </a:r>
          </a:p>
        </p:txBody>
      </p:sp>
      <p:sp>
        <p:nvSpPr>
          <p:cNvPr id="12" name="内容占位符 2">
            <a:extLst>
              <a:ext uri="{FF2B5EF4-FFF2-40B4-BE49-F238E27FC236}">
                <a16:creationId xmlns:a16="http://schemas.microsoft.com/office/drawing/2014/main" id="{073C2447-87A0-A844-A22C-648555930022}"/>
              </a:ext>
            </a:extLst>
          </p:cNvPr>
          <p:cNvSpPr>
            <a:spLocks noGrp="1"/>
          </p:cNvSpPr>
          <p:nvPr>
            <p:ph idx="1"/>
          </p:nvPr>
        </p:nvSpPr>
        <p:spPr>
          <a:xfrm>
            <a:off x="310083" y="2044189"/>
            <a:ext cx="6075219" cy="369332"/>
          </a:xfrm>
        </p:spPr>
        <p:txBody>
          <a:bodyPr>
            <a:normAutofit/>
          </a:bodyPr>
          <a:lstStyle/>
          <a:p>
            <a:r>
              <a:rPr lang="en" altLang="zh-CN" dirty="0"/>
              <a:t>Go</a:t>
            </a:r>
            <a:r>
              <a:rPr lang="zh-CN" altLang="en-US" dirty="0"/>
              <a:t>函数类型有三种：普通函数、匿名函数、方法（结构体的函数）。</a:t>
            </a:r>
            <a:endParaRPr lang="zh-CN" altLang="en-US" b="1" dirty="0"/>
          </a:p>
        </p:txBody>
      </p:sp>
      <p:sp>
        <p:nvSpPr>
          <p:cNvPr id="13" name="文本框 12">
            <a:extLst>
              <a:ext uri="{FF2B5EF4-FFF2-40B4-BE49-F238E27FC236}">
                <a16:creationId xmlns:a16="http://schemas.microsoft.com/office/drawing/2014/main" id="{5A5A3648-34AD-C547-871C-37F0A7D3A94A}"/>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sp>
        <p:nvSpPr>
          <p:cNvPr id="14" name="矩形 13">
            <a:extLst>
              <a:ext uri="{FF2B5EF4-FFF2-40B4-BE49-F238E27FC236}">
                <a16:creationId xmlns:a16="http://schemas.microsoft.com/office/drawing/2014/main" id="{E6389AC1-2598-1A4B-A72F-C33629554E2B}"/>
              </a:ext>
            </a:extLst>
          </p:cNvPr>
          <p:cNvSpPr/>
          <p:nvPr/>
        </p:nvSpPr>
        <p:spPr>
          <a:xfrm>
            <a:off x="163446" y="2432216"/>
            <a:ext cx="2486764" cy="338554"/>
          </a:xfrm>
          <a:prstGeom prst="rect">
            <a:avLst/>
          </a:prstGeom>
        </p:spPr>
        <p:txBody>
          <a:bodyPr wrap="square">
            <a:spAutoFit/>
          </a:bodyPr>
          <a:lstStyle/>
          <a:p>
            <a:r>
              <a:rPr lang="zh-CN" altLang="en-US" sz="1600" b="1" dirty="0"/>
              <a:t>固定参数</a:t>
            </a:r>
          </a:p>
        </p:txBody>
      </p:sp>
      <p:pic>
        <p:nvPicPr>
          <p:cNvPr id="7" name="图片 6">
            <a:extLst>
              <a:ext uri="{FF2B5EF4-FFF2-40B4-BE49-F238E27FC236}">
                <a16:creationId xmlns:a16="http://schemas.microsoft.com/office/drawing/2014/main" id="{AE6F522D-F5CD-434E-ADB4-27C9DE0DEFF6}"/>
              </a:ext>
            </a:extLst>
          </p:cNvPr>
          <p:cNvPicPr>
            <a:picLocks noChangeAspect="1"/>
          </p:cNvPicPr>
          <p:nvPr/>
        </p:nvPicPr>
        <p:blipFill>
          <a:blip r:embed="rId2"/>
          <a:stretch>
            <a:fillRect/>
          </a:stretch>
        </p:blipFill>
        <p:spPr>
          <a:xfrm>
            <a:off x="248892" y="2865514"/>
            <a:ext cx="3098800" cy="787400"/>
          </a:xfrm>
          <a:prstGeom prst="rect">
            <a:avLst/>
          </a:prstGeom>
        </p:spPr>
      </p:pic>
      <p:sp>
        <p:nvSpPr>
          <p:cNvPr id="15" name="矩形 14">
            <a:extLst>
              <a:ext uri="{FF2B5EF4-FFF2-40B4-BE49-F238E27FC236}">
                <a16:creationId xmlns:a16="http://schemas.microsoft.com/office/drawing/2014/main" id="{6C55B5F1-FCCF-8D4B-858A-99CCAF50CFC2}"/>
              </a:ext>
            </a:extLst>
          </p:cNvPr>
          <p:cNvSpPr/>
          <p:nvPr/>
        </p:nvSpPr>
        <p:spPr>
          <a:xfrm>
            <a:off x="163446" y="3748677"/>
            <a:ext cx="1214780" cy="338554"/>
          </a:xfrm>
          <a:prstGeom prst="rect">
            <a:avLst/>
          </a:prstGeom>
        </p:spPr>
        <p:txBody>
          <a:bodyPr wrap="square">
            <a:spAutoFit/>
          </a:bodyPr>
          <a:lstStyle/>
          <a:p>
            <a:r>
              <a:rPr lang="zh-CN" altLang="en-US" sz="1600" b="1" dirty="0"/>
              <a:t>变长参数</a:t>
            </a:r>
          </a:p>
        </p:txBody>
      </p:sp>
      <p:pic>
        <p:nvPicPr>
          <p:cNvPr id="9" name="图片 8">
            <a:extLst>
              <a:ext uri="{FF2B5EF4-FFF2-40B4-BE49-F238E27FC236}">
                <a16:creationId xmlns:a16="http://schemas.microsoft.com/office/drawing/2014/main" id="{5B5AF724-D4E4-2D41-9BAE-9F08F7DF490F}"/>
              </a:ext>
            </a:extLst>
          </p:cNvPr>
          <p:cNvPicPr>
            <a:picLocks noChangeAspect="1"/>
          </p:cNvPicPr>
          <p:nvPr/>
        </p:nvPicPr>
        <p:blipFill>
          <a:blip r:embed="rId3"/>
          <a:stretch>
            <a:fillRect/>
          </a:stretch>
        </p:blipFill>
        <p:spPr>
          <a:xfrm>
            <a:off x="251961" y="4161324"/>
            <a:ext cx="3263900" cy="1409700"/>
          </a:xfrm>
          <a:prstGeom prst="rect">
            <a:avLst/>
          </a:prstGeom>
        </p:spPr>
      </p:pic>
      <p:pic>
        <p:nvPicPr>
          <p:cNvPr id="10" name="图片 9">
            <a:extLst>
              <a:ext uri="{FF2B5EF4-FFF2-40B4-BE49-F238E27FC236}">
                <a16:creationId xmlns:a16="http://schemas.microsoft.com/office/drawing/2014/main" id="{32ECE786-0FE3-3D4D-8BDD-891E2EE12260}"/>
              </a:ext>
            </a:extLst>
          </p:cNvPr>
          <p:cNvPicPr>
            <a:picLocks noChangeAspect="1"/>
          </p:cNvPicPr>
          <p:nvPr/>
        </p:nvPicPr>
        <p:blipFill>
          <a:blip r:embed="rId4"/>
          <a:stretch>
            <a:fillRect/>
          </a:stretch>
        </p:blipFill>
        <p:spPr>
          <a:xfrm>
            <a:off x="235640" y="6019800"/>
            <a:ext cx="3683000" cy="838200"/>
          </a:xfrm>
          <a:prstGeom prst="rect">
            <a:avLst/>
          </a:prstGeom>
        </p:spPr>
      </p:pic>
      <p:sp>
        <p:nvSpPr>
          <p:cNvPr id="18" name="矩形 17">
            <a:extLst>
              <a:ext uri="{FF2B5EF4-FFF2-40B4-BE49-F238E27FC236}">
                <a16:creationId xmlns:a16="http://schemas.microsoft.com/office/drawing/2014/main" id="{4638E3CD-564F-DB4F-B710-BF68593C9F75}"/>
              </a:ext>
            </a:extLst>
          </p:cNvPr>
          <p:cNvSpPr/>
          <p:nvPr/>
        </p:nvSpPr>
        <p:spPr>
          <a:xfrm>
            <a:off x="163446" y="5629123"/>
            <a:ext cx="2486764" cy="338554"/>
          </a:xfrm>
          <a:prstGeom prst="rect">
            <a:avLst/>
          </a:prstGeom>
        </p:spPr>
        <p:txBody>
          <a:bodyPr wrap="square">
            <a:spAutoFit/>
          </a:bodyPr>
          <a:lstStyle/>
          <a:p>
            <a:r>
              <a:rPr lang="zh-CN" altLang="en-US" sz="1600" b="1" dirty="0"/>
              <a:t>多参返回</a:t>
            </a:r>
          </a:p>
        </p:txBody>
      </p:sp>
      <p:pic>
        <p:nvPicPr>
          <p:cNvPr id="16" name="图片 15">
            <a:extLst>
              <a:ext uri="{FF2B5EF4-FFF2-40B4-BE49-F238E27FC236}">
                <a16:creationId xmlns:a16="http://schemas.microsoft.com/office/drawing/2014/main" id="{D7E4319D-A6AC-A943-91CF-E3D367947D35}"/>
              </a:ext>
            </a:extLst>
          </p:cNvPr>
          <p:cNvPicPr>
            <a:picLocks noChangeAspect="1"/>
          </p:cNvPicPr>
          <p:nvPr/>
        </p:nvPicPr>
        <p:blipFill>
          <a:blip r:embed="rId5"/>
          <a:stretch>
            <a:fillRect/>
          </a:stretch>
        </p:blipFill>
        <p:spPr>
          <a:xfrm>
            <a:off x="4099302" y="2865514"/>
            <a:ext cx="2286000" cy="952500"/>
          </a:xfrm>
          <a:prstGeom prst="rect">
            <a:avLst/>
          </a:prstGeom>
        </p:spPr>
      </p:pic>
      <p:sp>
        <p:nvSpPr>
          <p:cNvPr id="20" name="矩形 19">
            <a:extLst>
              <a:ext uri="{FF2B5EF4-FFF2-40B4-BE49-F238E27FC236}">
                <a16:creationId xmlns:a16="http://schemas.microsoft.com/office/drawing/2014/main" id="{716719D2-64E7-8943-9324-EBE02BB322AB}"/>
              </a:ext>
            </a:extLst>
          </p:cNvPr>
          <p:cNvSpPr/>
          <p:nvPr/>
        </p:nvSpPr>
        <p:spPr>
          <a:xfrm>
            <a:off x="3987852" y="2433226"/>
            <a:ext cx="2486764" cy="338554"/>
          </a:xfrm>
          <a:prstGeom prst="rect">
            <a:avLst/>
          </a:prstGeom>
        </p:spPr>
        <p:txBody>
          <a:bodyPr wrap="square">
            <a:spAutoFit/>
          </a:bodyPr>
          <a:lstStyle/>
          <a:p>
            <a:r>
              <a:rPr lang="zh-CN" altLang="en-US" sz="1600" b="1" dirty="0"/>
              <a:t>匿名函数</a:t>
            </a:r>
          </a:p>
        </p:txBody>
      </p:sp>
      <p:pic>
        <p:nvPicPr>
          <p:cNvPr id="17" name="图片 16">
            <a:extLst>
              <a:ext uri="{FF2B5EF4-FFF2-40B4-BE49-F238E27FC236}">
                <a16:creationId xmlns:a16="http://schemas.microsoft.com/office/drawing/2014/main" id="{FD7E1EC5-36EE-834C-B498-8CC47D399235}"/>
              </a:ext>
            </a:extLst>
          </p:cNvPr>
          <p:cNvPicPr>
            <a:picLocks noChangeAspect="1"/>
          </p:cNvPicPr>
          <p:nvPr/>
        </p:nvPicPr>
        <p:blipFill>
          <a:blip r:embed="rId6"/>
          <a:stretch>
            <a:fillRect/>
          </a:stretch>
        </p:blipFill>
        <p:spPr>
          <a:xfrm>
            <a:off x="7988853" y="2770770"/>
            <a:ext cx="3556000" cy="1524000"/>
          </a:xfrm>
          <a:prstGeom prst="rect">
            <a:avLst/>
          </a:prstGeom>
        </p:spPr>
      </p:pic>
      <p:sp>
        <p:nvSpPr>
          <p:cNvPr id="22" name="矩形 21">
            <a:extLst>
              <a:ext uri="{FF2B5EF4-FFF2-40B4-BE49-F238E27FC236}">
                <a16:creationId xmlns:a16="http://schemas.microsoft.com/office/drawing/2014/main" id="{7317BC1C-1D8B-774D-89E2-E86272F01D8F}"/>
              </a:ext>
            </a:extLst>
          </p:cNvPr>
          <p:cNvSpPr/>
          <p:nvPr/>
        </p:nvSpPr>
        <p:spPr>
          <a:xfrm>
            <a:off x="7979535" y="2413521"/>
            <a:ext cx="2486764" cy="338554"/>
          </a:xfrm>
          <a:prstGeom prst="rect">
            <a:avLst/>
          </a:prstGeom>
        </p:spPr>
        <p:txBody>
          <a:bodyPr wrap="square">
            <a:spAutoFit/>
          </a:bodyPr>
          <a:lstStyle/>
          <a:p>
            <a:r>
              <a:rPr lang="en-US" altLang="zh-CN" sz="1600" b="1" dirty="0"/>
              <a:t>defer</a:t>
            </a:r>
            <a:endParaRPr lang="zh-CN" altLang="en-US" sz="1600" b="1" dirty="0"/>
          </a:p>
        </p:txBody>
      </p:sp>
      <p:pic>
        <p:nvPicPr>
          <p:cNvPr id="21" name="图片 20">
            <a:extLst>
              <a:ext uri="{FF2B5EF4-FFF2-40B4-BE49-F238E27FC236}">
                <a16:creationId xmlns:a16="http://schemas.microsoft.com/office/drawing/2014/main" id="{EA22C97F-A109-3F4E-AFA2-2A54AA73F8E8}"/>
              </a:ext>
            </a:extLst>
          </p:cNvPr>
          <p:cNvPicPr>
            <a:picLocks noChangeAspect="1"/>
          </p:cNvPicPr>
          <p:nvPr/>
        </p:nvPicPr>
        <p:blipFill>
          <a:blip r:embed="rId7"/>
          <a:stretch>
            <a:fillRect/>
          </a:stretch>
        </p:blipFill>
        <p:spPr>
          <a:xfrm>
            <a:off x="8026364" y="5430100"/>
            <a:ext cx="2489200" cy="736600"/>
          </a:xfrm>
          <a:prstGeom prst="rect">
            <a:avLst/>
          </a:prstGeom>
        </p:spPr>
      </p:pic>
      <p:sp>
        <p:nvSpPr>
          <p:cNvPr id="26" name="矩形 25">
            <a:extLst>
              <a:ext uri="{FF2B5EF4-FFF2-40B4-BE49-F238E27FC236}">
                <a16:creationId xmlns:a16="http://schemas.microsoft.com/office/drawing/2014/main" id="{4AD08A88-37E7-0941-9D70-D39FD572C93A}"/>
              </a:ext>
            </a:extLst>
          </p:cNvPr>
          <p:cNvSpPr/>
          <p:nvPr/>
        </p:nvSpPr>
        <p:spPr>
          <a:xfrm>
            <a:off x="7979535" y="4977816"/>
            <a:ext cx="2486764" cy="338554"/>
          </a:xfrm>
          <a:prstGeom prst="rect">
            <a:avLst/>
          </a:prstGeom>
        </p:spPr>
        <p:txBody>
          <a:bodyPr wrap="square">
            <a:spAutoFit/>
          </a:bodyPr>
          <a:lstStyle/>
          <a:p>
            <a:r>
              <a:rPr lang="en-US" altLang="zh-CN" sz="1600" b="1" dirty="0" err="1"/>
              <a:t>init</a:t>
            </a:r>
            <a:endParaRPr lang="zh-CN" altLang="en-US" sz="1600" b="1" dirty="0"/>
          </a:p>
        </p:txBody>
      </p:sp>
      <p:sp>
        <p:nvSpPr>
          <p:cNvPr id="27" name="圆角矩形 26">
            <a:extLst>
              <a:ext uri="{FF2B5EF4-FFF2-40B4-BE49-F238E27FC236}">
                <a16:creationId xmlns:a16="http://schemas.microsoft.com/office/drawing/2014/main" id="{A9ED2D10-E126-1647-9BA5-A64C588C830B}"/>
              </a:ext>
            </a:extLst>
          </p:cNvPr>
          <p:cNvSpPr/>
          <p:nvPr/>
        </p:nvSpPr>
        <p:spPr>
          <a:xfrm>
            <a:off x="4554797" y="4086221"/>
            <a:ext cx="2929179" cy="712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defer</a:t>
            </a:r>
            <a:r>
              <a:rPr lang="zh-CN" altLang="en-US" sz="1600" dirty="0"/>
              <a:t>保证在</a:t>
            </a:r>
            <a:r>
              <a:rPr lang="en-US" altLang="zh-CN" sz="1600" dirty="0"/>
              <a:t>return</a:t>
            </a:r>
            <a:r>
              <a:rPr lang="zh-CN" altLang="en-US" sz="1600" dirty="0"/>
              <a:t>之前的最后一步执行</a:t>
            </a:r>
          </a:p>
        </p:txBody>
      </p:sp>
      <p:sp>
        <p:nvSpPr>
          <p:cNvPr id="28" name="圆角矩形 27">
            <a:extLst>
              <a:ext uri="{FF2B5EF4-FFF2-40B4-BE49-F238E27FC236}">
                <a16:creationId xmlns:a16="http://schemas.microsoft.com/office/drawing/2014/main" id="{1CA20194-181A-4440-B675-A61FA906048F}"/>
              </a:ext>
            </a:extLst>
          </p:cNvPr>
          <p:cNvSpPr/>
          <p:nvPr/>
        </p:nvSpPr>
        <p:spPr>
          <a:xfrm>
            <a:off x="5070169" y="5456374"/>
            <a:ext cx="2048005" cy="511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init</a:t>
            </a:r>
            <a:r>
              <a:rPr lang="zh-CN" altLang="en-US" sz="1600" dirty="0"/>
              <a:t>在包加载时执行</a:t>
            </a:r>
          </a:p>
        </p:txBody>
      </p:sp>
      <p:cxnSp>
        <p:nvCxnSpPr>
          <p:cNvPr id="29" name="曲线连接符 28">
            <a:extLst>
              <a:ext uri="{FF2B5EF4-FFF2-40B4-BE49-F238E27FC236}">
                <a16:creationId xmlns:a16="http://schemas.microsoft.com/office/drawing/2014/main" id="{89F55AFE-CF6A-9348-9EB1-0388407A308F}"/>
              </a:ext>
            </a:extLst>
          </p:cNvPr>
          <p:cNvCxnSpPr>
            <a:cxnSpLocks/>
            <a:stCxn id="27" idx="3"/>
            <a:endCxn id="17" idx="1"/>
          </p:cNvCxnSpPr>
          <p:nvPr/>
        </p:nvCxnSpPr>
        <p:spPr>
          <a:xfrm flipV="1">
            <a:off x="7483976" y="3532770"/>
            <a:ext cx="504877" cy="909927"/>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a:extLst>
              <a:ext uri="{FF2B5EF4-FFF2-40B4-BE49-F238E27FC236}">
                <a16:creationId xmlns:a16="http://schemas.microsoft.com/office/drawing/2014/main" id="{F8EF2A95-C5AE-0940-A707-8811D4263D35}"/>
              </a:ext>
            </a:extLst>
          </p:cNvPr>
          <p:cNvCxnSpPr>
            <a:cxnSpLocks/>
            <a:endCxn id="21" idx="1"/>
          </p:cNvCxnSpPr>
          <p:nvPr/>
        </p:nvCxnSpPr>
        <p:spPr>
          <a:xfrm>
            <a:off x="7121832" y="5709100"/>
            <a:ext cx="904532" cy="89300"/>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329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881131" cy="858297"/>
          </a:xfrm>
        </p:spPr>
        <p:txBody>
          <a:bodyPr>
            <a:normAutofit/>
          </a:bodyPr>
          <a:lstStyle/>
          <a:p>
            <a:r>
              <a:rPr lang="zh-CN" altLang="en-US" dirty="0"/>
              <a:t>结构体与其它语言中的</a:t>
            </a:r>
            <a:r>
              <a:rPr lang="en" altLang="zh-CN" dirty="0"/>
              <a:t>class</a:t>
            </a:r>
            <a:r>
              <a:rPr lang="zh-CN" altLang="en-US" dirty="0"/>
              <a:t>相似，我们可以在结构体中定义多个任意类型的字段，也可以为结构体添加方法，增加处理逻辑以及实例化等。</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结构体（</a:t>
            </a:r>
            <a:r>
              <a:rPr lang="en-US" altLang="zh-CN" b="1" dirty="0"/>
              <a:t>Struct</a:t>
            </a:r>
            <a:r>
              <a:rPr lang="zh-CN" altLang="en-US" b="1" dirty="0"/>
              <a:t>）</a:t>
            </a:r>
          </a:p>
        </p:txBody>
      </p:sp>
      <p:sp>
        <p:nvSpPr>
          <p:cNvPr id="11" name="文本框 10">
            <a:extLst>
              <a:ext uri="{FF2B5EF4-FFF2-40B4-BE49-F238E27FC236}">
                <a16:creationId xmlns:a16="http://schemas.microsoft.com/office/drawing/2014/main" id="{8CB6020C-9B17-FE48-ACF0-2D13B7CE8AF9}"/>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pic>
        <p:nvPicPr>
          <p:cNvPr id="4" name="图片 3">
            <a:extLst>
              <a:ext uri="{FF2B5EF4-FFF2-40B4-BE49-F238E27FC236}">
                <a16:creationId xmlns:a16="http://schemas.microsoft.com/office/drawing/2014/main" id="{E40AE49B-D2EE-1244-8795-BDFC90DEEFFB}"/>
              </a:ext>
            </a:extLst>
          </p:cNvPr>
          <p:cNvPicPr>
            <a:picLocks noChangeAspect="1"/>
          </p:cNvPicPr>
          <p:nvPr/>
        </p:nvPicPr>
        <p:blipFill>
          <a:blip r:embed="rId2"/>
          <a:stretch>
            <a:fillRect/>
          </a:stretch>
        </p:blipFill>
        <p:spPr>
          <a:xfrm>
            <a:off x="310083" y="2812931"/>
            <a:ext cx="2667000" cy="1333500"/>
          </a:xfrm>
          <a:prstGeom prst="rect">
            <a:avLst/>
          </a:prstGeom>
        </p:spPr>
      </p:pic>
      <p:pic>
        <p:nvPicPr>
          <p:cNvPr id="5" name="图片 4">
            <a:extLst>
              <a:ext uri="{FF2B5EF4-FFF2-40B4-BE49-F238E27FC236}">
                <a16:creationId xmlns:a16="http://schemas.microsoft.com/office/drawing/2014/main" id="{6050743B-E13D-594D-B134-FBF9CF3E1A4E}"/>
              </a:ext>
            </a:extLst>
          </p:cNvPr>
          <p:cNvPicPr>
            <a:picLocks noChangeAspect="1"/>
          </p:cNvPicPr>
          <p:nvPr/>
        </p:nvPicPr>
        <p:blipFill>
          <a:blip r:embed="rId3"/>
          <a:stretch>
            <a:fillRect/>
          </a:stretch>
        </p:blipFill>
        <p:spPr>
          <a:xfrm>
            <a:off x="310083" y="4267200"/>
            <a:ext cx="4178300" cy="2590800"/>
          </a:xfrm>
          <a:prstGeom prst="rect">
            <a:avLst/>
          </a:prstGeom>
        </p:spPr>
      </p:pic>
      <p:sp>
        <p:nvSpPr>
          <p:cNvPr id="24" name="矩形 23">
            <a:extLst>
              <a:ext uri="{FF2B5EF4-FFF2-40B4-BE49-F238E27FC236}">
                <a16:creationId xmlns:a16="http://schemas.microsoft.com/office/drawing/2014/main" id="{EBB67BCD-CCFC-2C42-98B3-EDAC8FCF3D47}"/>
              </a:ext>
            </a:extLst>
          </p:cNvPr>
          <p:cNvSpPr/>
          <p:nvPr/>
        </p:nvSpPr>
        <p:spPr>
          <a:xfrm>
            <a:off x="7468296" y="1665593"/>
            <a:ext cx="2486764" cy="369332"/>
          </a:xfrm>
          <a:prstGeom prst="rect">
            <a:avLst/>
          </a:prstGeom>
        </p:spPr>
        <p:txBody>
          <a:bodyPr wrap="square">
            <a:spAutoFit/>
          </a:bodyPr>
          <a:lstStyle/>
          <a:p>
            <a:r>
              <a:rPr lang="zh-CN" altLang="en-US" b="1" dirty="0"/>
              <a:t>方法（</a:t>
            </a:r>
            <a:r>
              <a:rPr lang="en-US" altLang="zh-CN" b="1" dirty="0"/>
              <a:t>method</a:t>
            </a:r>
            <a:r>
              <a:rPr lang="zh-CN" altLang="en-US" b="1" dirty="0"/>
              <a:t>）</a:t>
            </a:r>
          </a:p>
        </p:txBody>
      </p:sp>
      <p:pic>
        <p:nvPicPr>
          <p:cNvPr id="6" name="图片 5">
            <a:extLst>
              <a:ext uri="{FF2B5EF4-FFF2-40B4-BE49-F238E27FC236}">
                <a16:creationId xmlns:a16="http://schemas.microsoft.com/office/drawing/2014/main" id="{F7133C34-44D7-C246-8845-0BEB2440186F}"/>
              </a:ext>
            </a:extLst>
          </p:cNvPr>
          <p:cNvPicPr>
            <a:picLocks noChangeAspect="1"/>
          </p:cNvPicPr>
          <p:nvPr/>
        </p:nvPicPr>
        <p:blipFill>
          <a:blip r:embed="rId4"/>
          <a:stretch>
            <a:fillRect/>
          </a:stretch>
        </p:blipFill>
        <p:spPr>
          <a:xfrm>
            <a:off x="7576784" y="2238125"/>
            <a:ext cx="3365500" cy="927100"/>
          </a:xfrm>
          <a:prstGeom prst="rect">
            <a:avLst/>
          </a:prstGeom>
        </p:spPr>
      </p:pic>
      <p:sp>
        <p:nvSpPr>
          <p:cNvPr id="25" name="矩形 24">
            <a:extLst>
              <a:ext uri="{FF2B5EF4-FFF2-40B4-BE49-F238E27FC236}">
                <a16:creationId xmlns:a16="http://schemas.microsoft.com/office/drawing/2014/main" id="{6902C998-EC2B-D440-8D1D-7AEEF17A491F}"/>
              </a:ext>
            </a:extLst>
          </p:cNvPr>
          <p:cNvSpPr/>
          <p:nvPr/>
        </p:nvSpPr>
        <p:spPr>
          <a:xfrm>
            <a:off x="7468296" y="3423912"/>
            <a:ext cx="2486764" cy="369332"/>
          </a:xfrm>
          <a:prstGeom prst="rect">
            <a:avLst/>
          </a:prstGeom>
        </p:spPr>
        <p:txBody>
          <a:bodyPr wrap="square">
            <a:spAutoFit/>
          </a:bodyPr>
          <a:lstStyle/>
          <a:p>
            <a:r>
              <a:rPr lang="zh-CN" altLang="en-US" b="1" dirty="0"/>
              <a:t>组合</a:t>
            </a:r>
            <a:r>
              <a:rPr lang="zh-CN" altLang="en-US" sz="1400" b="1" dirty="0"/>
              <a:t>（继承）</a:t>
            </a:r>
            <a:endParaRPr lang="zh-CN" altLang="en-US" b="1" dirty="0"/>
          </a:p>
        </p:txBody>
      </p:sp>
      <p:pic>
        <p:nvPicPr>
          <p:cNvPr id="9" name="图片 8">
            <a:extLst>
              <a:ext uri="{FF2B5EF4-FFF2-40B4-BE49-F238E27FC236}">
                <a16:creationId xmlns:a16="http://schemas.microsoft.com/office/drawing/2014/main" id="{9CA43457-F468-5440-AEB3-32F667E7F668}"/>
              </a:ext>
            </a:extLst>
          </p:cNvPr>
          <p:cNvPicPr>
            <a:picLocks noChangeAspect="1"/>
          </p:cNvPicPr>
          <p:nvPr/>
        </p:nvPicPr>
        <p:blipFill>
          <a:blip r:embed="rId5"/>
          <a:stretch>
            <a:fillRect/>
          </a:stretch>
        </p:blipFill>
        <p:spPr>
          <a:xfrm>
            <a:off x="7576784" y="3871317"/>
            <a:ext cx="4076700" cy="2895600"/>
          </a:xfrm>
          <a:prstGeom prst="rect">
            <a:avLst/>
          </a:prstGeom>
        </p:spPr>
      </p:pic>
      <p:sp>
        <p:nvSpPr>
          <p:cNvPr id="28" name="圆角矩形 27">
            <a:extLst>
              <a:ext uri="{FF2B5EF4-FFF2-40B4-BE49-F238E27FC236}">
                <a16:creationId xmlns:a16="http://schemas.microsoft.com/office/drawing/2014/main" id="{8765BBA4-6050-884F-A5B4-7D68F4C4F959}"/>
              </a:ext>
            </a:extLst>
          </p:cNvPr>
          <p:cNvSpPr/>
          <p:nvPr/>
        </p:nvSpPr>
        <p:spPr>
          <a:xfrm>
            <a:off x="5133028" y="5562600"/>
            <a:ext cx="2335268" cy="858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中并没有继承的概念</a:t>
            </a:r>
          </a:p>
        </p:txBody>
      </p:sp>
      <p:cxnSp>
        <p:nvCxnSpPr>
          <p:cNvPr id="29" name="曲线连接符 28">
            <a:extLst>
              <a:ext uri="{FF2B5EF4-FFF2-40B4-BE49-F238E27FC236}">
                <a16:creationId xmlns:a16="http://schemas.microsoft.com/office/drawing/2014/main" id="{4E05B4BC-F00E-5B49-8392-923CF2D03E90}"/>
              </a:ext>
            </a:extLst>
          </p:cNvPr>
          <p:cNvCxnSpPr>
            <a:cxnSpLocks/>
          </p:cNvCxnSpPr>
          <p:nvPr/>
        </p:nvCxnSpPr>
        <p:spPr>
          <a:xfrm flipV="1">
            <a:off x="6096000" y="4372429"/>
            <a:ext cx="1426540" cy="1190171"/>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82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310083" y="2044189"/>
            <a:ext cx="6881131" cy="858297"/>
          </a:xfrm>
        </p:spPr>
        <p:txBody>
          <a:bodyPr>
            <a:normAutofit/>
          </a:bodyPr>
          <a:lstStyle/>
          <a:p>
            <a:r>
              <a:rPr lang="en" altLang="zh-CN" dirty="0"/>
              <a:t>Go </a:t>
            </a:r>
            <a:r>
              <a:rPr lang="zh-CN" altLang="en-US" dirty="0"/>
              <a:t>语言中所有实现接口方法的“类”（结构体），都会自动实现接口，并不需要像其他面向对象语言一样显式继承接口类或者指定关键字。</a:t>
            </a:r>
            <a:endParaRPr lang="zh-CN" altLang="en-US" b="1"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接口（</a:t>
            </a:r>
            <a:r>
              <a:rPr lang="en-US" altLang="zh-CN" b="1" dirty="0"/>
              <a:t>Interface</a:t>
            </a:r>
            <a:r>
              <a:rPr lang="zh-CN" altLang="en-US" b="1" dirty="0"/>
              <a:t>）</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9222917" y="917662"/>
            <a:ext cx="2969083" cy="646331"/>
          </a:xfrm>
          <a:prstGeom prst="rect">
            <a:avLst/>
          </a:prstGeom>
          <a:noFill/>
        </p:spPr>
        <p:txBody>
          <a:bodyPr wrap="none" rtlCol="0">
            <a:spAutoFit/>
          </a:bodyPr>
          <a:lstStyle/>
          <a:p>
            <a:pPr marL="685800" lvl="1"/>
            <a:r>
              <a:rPr lang="zh-CN" altLang="en-US" b="1" dirty="0">
                <a:solidFill>
                  <a:schemeClr val="bg1"/>
                </a:solidFill>
              </a:rPr>
              <a:t>函数、结构体、接口</a:t>
            </a:r>
            <a:endParaRPr kumimoji="1" lang="en-US" altLang="zh-CN" dirty="0">
              <a:solidFill>
                <a:schemeClr val="bg1"/>
              </a:solidFill>
            </a:endParaRPr>
          </a:p>
          <a:p>
            <a:endParaRPr kumimoji="1" lang="zh-CN" altLang="en-US" dirty="0">
              <a:solidFill>
                <a:schemeClr val="bg1"/>
              </a:solidFill>
            </a:endParaRPr>
          </a:p>
        </p:txBody>
      </p:sp>
      <p:sp>
        <p:nvSpPr>
          <p:cNvPr id="14" name="圆角矩形 13">
            <a:extLst>
              <a:ext uri="{FF2B5EF4-FFF2-40B4-BE49-F238E27FC236}">
                <a16:creationId xmlns:a16="http://schemas.microsoft.com/office/drawing/2014/main" id="{0D1F2311-A3D3-A045-8183-F30C35583DB6}"/>
              </a:ext>
            </a:extLst>
          </p:cNvPr>
          <p:cNvSpPr/>
          <p:nvPr/>
        </p:nvSpPr>
        <p:spPr>
          <a:xfrm>
            <a:off x="4318840" y="5592417"/>
            <a:ext cx="2612048" cy="1093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 </a:t>
            </a:r>
            <a:r>
              <a:rPr lang="zh-CN" altLang="en-US" sz="1600" dirty="0"/>
              <a:t>中只要结构体中有接口里所有的方法，就认为是实现了该接口。</a:t>
            </a:r>
            <a:endParaRPr lang="en-US" altLang="zh-CN" sz="1600" dirty="0"/>
          </a:p>
          <a:p>
            <a:r>
              <a:rPr lang="zh-CN" altLang="en-US" sz="1600" dirty="0"/>
              <a:t>（鸭式辨型，</a:t>
            </a:r>
            <a:r>
              <a:rPr lang="en-US" altLang="zh-CN" sz="1600" dirty="0"/>
              <a:t>Duck</a:t>
            </a:r>
            <a:r>
              <a:rPr lang="zh-CN" altLang="en-US" sz="1600" dirty="0"/>
              <a:t> </a:t>
            </a:r>
            <a:r>
              <a:rPr lang="en-US" altLang="zh-CN" sz="1600" dirty="0"/>
              <a:t>Type</a:t>
            </a:r>
            <a:r>
              <a:rPr lang="zh-CN" altLang="en-US" sz="1600" dirty="0"/>
              <a:t>）</a:t>
            </a:r>
          </a:p>
        </p:txBody>
      </p:sp>
      <p:pic>
        <p:nvPicPr>
          <p:cNvPr id="13" name="图片 12">
            <a:extLst>
              <a:ext uri="{FF2B5EF4-FFF2-40B4-BE49-F238E27FC236}">
                <a16:creationId xmlns:a16="http://schemas.microsoft.com/office/drawing/2014/main" id="{F5445520-AF89-4B44-AA13-141D332D65F3}"/>
              </a:ext>
            </a:extLst>
          </p:cNvPr>
          <p:cNvPicPr>
            <a:picLocks noChangeAspect="1"/>
          </p:cNvPicPr>
          <p:nvPr/>
        </p:nvPicPr>
        <p:blipFill>
          <a:blip r:embed="rId2"/>
          <a:stretch>
            <a:fillRect/>
          </a:stretch>
        </p:blipFill>
        <p:spPr>
          <a:xfrm>
            <a:off x="917461" y="2736686"/>
            <a:ext cx="2794000" cy="3949700"/>
          </a:xfrm>
          <a:prstGeom prst="rect">
            <a:avLst/>
          </a:prstGeom>
        </p:spPr>
      </p:pic>
      <p:pic>
        <p:nvPicPr>
          <p:cNvPr id="15" name="图片 14">
            <a:extLst>
              <a:ext uri="{FF2B5EF4-FFF2-40B4-BE49-F238E27FC236}">
                <a16:creationId xmlns:a16="http://schemas.microsoft.com/office/drawing/2014/main" id="{490EB9A4-1D7F-524A-8E6C-64D0B02FD136}"/>
              </a:ext>
            </a:extLst>
          </p:cNvPr>
          <p:cNvPicPr>
            <a:picLocks noChangeAspect="1"/>
          </p:cNvPicPr>
          <p:nvPr/>
        </p:nvPicPr>
        <p:blipFill>
          <a:blip r:embed="rId3"/>
          <a:stretch>
            <a:fillRect/>
          </a:stretch>
        </p:blipFill>
        <p:spPr>
          <a:xfrm>
            <a:off x="7798592" y="2736686"/>
            <a:ext cx="4152900" cy="2184400"/>
          </a:xfrm>
          <a:prstGeom prst="rect">
            <a:avLst/>
          </a:prstGeom>
        </p:spPr>
      </p:pic>
      <p:cxnSp>
        <p:nvCxnSpPr>
          <p:cNvPr id="18" name="曲线连接符 17">
            <a:extLst>
              <a:ext uri="{FF2B5EF4-FFF2-40B4-BE49-F238E27FC236}">
                <a16:creationId xmlns:a16="http://schemas.microsoft.com/office/drawing/2014/main" id="{1E488042-F321-A643-9ED9-4C07B4DACC04}"/>
              </a:ext>
            </a:extLst>
          </p:cNvPr>
          <p:cNvCxnSpPr>
            <a:cxnSpLocks/>
            <a:stCxn id="14" idx="1"/>
            <a:endCxn id="13" idx="3"/>
          </p:cNvCxnSpPr>
          <p:nvPr/>
        </p:nvCxnSpPr>
        <p:spPr>
          <a:xfrm rot="10800000">
            <a:off x="3711462" y="4711536"/>
            <a:ext cx="607379" cy="1427866"/>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932FD10E-300F-5C43-9B67-4AE12E4B14E3}"/>
              </a:ext>
            </a:extLst>
          </p:cNvPr>
          <p:cNvSpPr/>
          <p:nvPr/>
        </p:nvSpPr>
        <p:spPr>
          <a:xfrm>
            <a:off x="9056493" y="5465891"/>
            <a:ext cx="2612048" cy="474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Java</a:t>
            </a:r>
            <a:r>
              <a:rPr lang="zh-CN" altLang="en-US" sz="1600" dirty="0"/>
              <a:t> 侵入式</a:t>
            </a:r>
            <a:r>
              <a:rPr lang="en-US" altLang="zh-CN" sz="1600" dirty="0"/>
              <a:t>Interface</a:t>
            </a:r>
            <a:r>
              <a:rPr lang="zh-CN" altLang="en-US" sz="1600" dirty="0"/>
              <a:t>实现</a:t>
            </a:r>
          </a:p>
        </p:txBody>
      </p:sp>
      <p:cxnSp>
        <p:nvCxnSpPr>
          <p:cNvPr id="26" name="曲线连接符 25">
            <a:extLst>
              <a:ext uri="{FF2B5EF4-FFF2-40B4-BE49-F238E27FC236}">
                <a16:creationId xmlns:a16="http://schemas.microsoft.com/office/drawing/2014/main" id="{F3953F4A-C7C6-7B42-B0C8-FD1A399A127F}"/>
              </a:ext>
            </a:extLst>
          </p:cNvPr>
          <p:cNvCxnSpPr>
            <a:cxnSpLocks/>
            <a:stCxn id="23" idx="1"/>
            <a:endCxn id="15" idx="2"/>
          </p:cNvCxnSpPr>
          <p:nvPr/>
        </p:nvCxnSpPr>
        <p:spPr>
          <a:xfrm rot="10800000" flipH="1">
            <a:off x="9056492" y="4921087"/>
            <a:ext cx="818549" cy="782029"/>
          </a:xfrm>
          <a:prstGeom prst="curvedConnector4">
            <a:avLst>
              <a:gd name="adj1" fmla="val -27927"/>
              <a:gd name="adj2" fmla="val 65167"/>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57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Font typeface="Arial" panose="020B0604020202020204" pitchFamily="34" charset="0"/>
              <a:buAutoNum type="arabicPeriod"/>
            </a:pPr>
            <a:r>
              <a:rPr kumimoji="1" lang="zh-CN" altLang="en-US" dirty="0"/>
              <a:t>函数、结构体、接口</a:t>
            </a:r>
            <a:endParaRPr kumimoji="1" lang="en-US" altLang="zh-CN" dirty="0"/>
          </a:p>
          <a:p>
            <a:pPr marL="1028700" lvl="1" indent="-342900">
              <a:buAutoNum type="arabicPeriod"/>
            </a:pPr>
            <a:r>
              <a:rPr lang="zh-CN" altLang="en-US" b="1" dirty="0">
                <a:solidFill>
                  <a:schemeClr val="accent1">
                    <a:lumMod val="75000"/>
                  </a:schemeClr>
                </a:solidFill>
              </a:rPr>
              <a:t>并发编程</a:t>
            </a:r>
            <a:endParaRPr lang="en-US" altLang="zh-CN" b="1" dirty="0">
              <a:solidFill>
                <a:schemeClr val="accent1">
                  <a:lumMod val="75000"/>
                </a:schemeClr>
              </a:solidFill>
            </a:endParaRPr>
          </a:p>
          <a:p>
            <a:pPr marL="1028700" lvl="1" indent="-342900">
              <a:buAutoNum type="arabicPeriod"/>
            </a:pPr>
            <a:r>
              <a:rPr kumimoji="1" lang="zh-CN" altLang="en-US" dirty="0"/>
              <a:t>单元测试</a:t>
            </a:r>
            <a:endParaRPr kumimoji="1" lang="en-US" altLang="zh-CN" dirty="0"/>
          </a:p>
        </p:txBody>
      </p:sp>
    </p:spTree>
    <p:extLst>
      <p:ext uri="{BB962C8B-B14F-4D97-AF65-F5344CB8AC3E}">
        <p14:creationId xmlns:p14="http://schemas.microsoft.com/office/powerpoint/2010/main" val="2143158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70895" y="1923949"/>
            <a:ext cx="6881131" cy="552551"/>
          </a:xfrm>
        </p:spPr>
        <p:txBody>
          <a:bodyPr>
            <a:normAutofit fontScale="92500" lnSpcReduction="10000"/>
          </a:bodyPr>
          <a:lstStyle/>
          <a:p>
            <a:r>
              <a:rPr lang="en" altLang="zh-CN" dirty="0"/>
              <a:t>Go </a:t>
            </a:r>
            <a:r>
              <a:rPr lang="zh-CN" altLang="en-US" dirty="0"/>
              <a:t>语言原生支持程序的并发执行。</a:t>
            </a:r>
            <a:r>
              <a:rPr lang="en" altLang="zh-CN" dirty="0"/>
              <a:t>Go </a:t>
            </a:r>
            <a:r>
              <a:rPr lang="zh-CN" altLang="en-US" dirty="0"/>
              <a:t>语言提供协程 </a:t>
            </a:r>
            <a:r>
              <a:rPr lang="en-US" altLang="zh-CN" dirty="0"/>
              <a:t>(</a:t>
            </a:r>
            <a:r>
              <a:rPr lang="en" altLang="zh-CN" dirty="0"/>
              <a:t>goroutine) </a:t>
            </a:r>
            <a:r>
              <a:rPr lang="zh-CN" altLang="en-US" dirty="0"/>
              <a:t>与通道 </a:t>
            </a:r>
            <a:r>
              <a:rPr lang="en-US" altLang="zh-CN" dirty="0"/>
              <a:t>(</a:t>
            </a:r>
            <a:r>
              <a:rPr lang="en" altLang="zh-CN" dirty="0"/>
              <a:t>channel) </a:t>
            </a:r>
            <a:r>
              <a:rPr lang="zh-CN" altLang="en-US" dirty="0"/>
              <a:t>来支持并发编程。</a:t>
            </a:r>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 altLang="zh-CN" b="1" dirty="0"/>
              <a:t>Go </a:t>
            </a:r>
            <a:r>
              <a:rPr lang="zh-CN" altLang="en-US" b="1" dirty="0"/>
              <a:t>并发</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362517" y="885702"/>
            <a:ext cx="1806905" cy="646331"/>
          </a:xfrm>
          <a:prstGeom prst="rect">
            <a:avLst/>
          </a:prstGeom>
          <a:noFill/>
        </p:spPr>
        <p:txBody>
          <a:bodyPr wrap="none" rtlCol="0">
            <a:spAutoFit/>
          </a:bodyPr>
          <a:lstStyle/>
          <a:p>
            <a:pPr marL="685800" lvl="1"/>
            <a:r>
              <a:rPr kumimoji="1" lang="zh-CN" altLang="en-US" b="1" dirty="0">
                <a:solidFill>
                  <a:schemeClr val="bg1"/>
                </a:solidFill>
              </a:rPr>
              <a:t>并发编程</a:t>
            </a:r>
            <a:endParaRPr kumimoji="1" lang="en-US" altLang="zh-CN" dirty="0">
              <a:solidFill>
                <a:schemeClr val="bg1"/>
              </a:solidFill>
            </a:endParaRPr>
          </a:p>
          <a:p>
            <a:endParaRPr kumimoji="1" lang="zh-CN" altLang="en-US" dirty="0">
              <a:solidFill>
                <a:schemeClr val="bg1"/>
              </a:solidFill>
            </a:endParaRPr>
          </a:p>
        </p:txBody>
      </p:sp>
      <p:sp>
        <p:nvSpPr>
          <p:cNvPr id="14" name="圆角矩形 13">
            <a:extLst>
              <a:ext uri="{FF2B5EF4-FFF2-40B4-BE49-F238E27FC236}">
                <a16:creationId xmlns:a16="http://schemas.microsoft.com/office/drawing/2014/main" id="{0D1F2311-A3D3-A045-8183-F30C35583DB6}"/>
              </a:ext>
            </a:extLst>
          </p:cNvPr>
          <p:cNvSpPr/>
          <p:nvPr/>
        </p:nvSpPr>
        <p:spPr>
          <a:xfrm>
            <a:off x="4318840" y="5592417"/>
            <a:ext cx="2612048" cy="47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1600" dirty="0"/>
              <a:t>Go</a:t>
            </a:r>
            <a:r>
              <a:rPr lang="zh-CN" altLang="en" sz="1600" dirty="0"/>
              <a:t>使用</a:t>
            </a:r>
            <a:r>
              <a:rPr lang="en-US" altLang="zh-CN" sz="1600" dirty="0"/>
              <a:t>go</a:t>
            </a:r>
            <a:r>
              <a:rPr lang="zh-CN" altLang="en-US" sz="1600" dirty="0"/>
              <a:t>指令发起协程</a:t>
            </a:r>
          </a:p>
        </p:txBody>
      </p:sp>
      <p:pic>
        <p:nvPicPr>
          <p:cNvPr id="5" name="图片 4">
            <a:extLst>
              <a:ext uri="{FF2B5EF4-FFF2-40B4-BE49-F238E27FC236}">
                <a16:creationId xmlns:a16="http://schemas.microsoft.com/office/drawing/2014/main" id="{FA07D35F-2580-254C-9C72-7FB6DF422795}"/>
              </a:ext>
            </a:extLst>
          </p:cNvPr>
          <p:cNvPicPr>
            <a:picLocks noChangeAspect="1"/>
          </p:cNvPicPr>
          <p:nvPr/>
        </p:nvPicPr>
        <p:blipFill>
          <a:blip r:embed="rId2"/>
          <a:stretch>
            <a:fillRect/>
          </a:stretch>
        </p:blipFill>
        <p:spPr>
          <a:xfrm>
            <a:off x="270894" y="2476500"/>
            <a:ext cx="3543300" cy="4381500"/>
          </a:xfrm>
          <a:prstGeom prst="rect">
            <a:avLst/>
          </a:prstGeom>
        </p:spPr>
      </p:pic>
      <p:sp>
        <p:nvSpPr>
          <p:cNvPr id="6" name="矩形 5">
            <a:extLst>
              <a:ext uri="{FF2B5EF4-FFF2-40B4-BE49-F238E27FC236}">
                <a16:creationId xmlns:a16="http://schemas.microsoft.com/office/drawing/2014/main" id="{17E953E7-0368-954C-9785-F4C33ABFB2CB}"/>
              </a:ext>
            </a:extLst>
          </p:cNvPr>
          <p:cNvSpPr/>
          <p:nvPr/>
        </p:nvSpPr>
        <p:spPr>
          <a:xfrm>
            <a:off x="7152026" y="1532033"/>
            <a:ext cx="1585690" cy="369332"/>
          </a:xfrm>
          <a:prstGeom prst="rect">
            <a:avLst/>
          </a:prstGeom>
        </p:spPr>
        <p:txBody>
          <a:bodyPr wrap="square">
            <a:spAutoFit/>
          </a:bodyPr>
          <a:lstStyle/>
          <a:p>
            <a:r>
              <a:rPr lang="zh-CN" altLang="en-US" b="1" dirty="0"/>
              <a:t>通道 </a:t>
            </a:r>
            <a:r>
              <a:rPr lang="en" altLang="zh-CN" b="1" dirty="0" err="1"/>
              <a:t>chan</a:t>
            </a:r>
            <a:endParaRPr lang="en" altLang="zh-CN" b="1" dirty="0"/>
          </a:p>
        </p:txBody>
      </p:sp>
      <p:sp>
        <p:nvSpPr>
          <p:cNvPr id="7" name="矩形 6">
            <a:extLst>
              <a:ext uri="{FF2B5EF4-FFF2-40B4-BE49-F238E27FC236}">
                <a16:creationId xmlns:a16="http://schemas.microsoft.com/office/drawing/2014/main" id="{131C4B23-4089-3448-92C6-7DD997B4281C}"/>
              </a:ext>
            </a:extLst>
          </p:cNvPr>
          <p:cNvSpPr/>
          <p:nvPr/>
        </p:nvSpPr>
        <p:spPr>
          <a:xfrm>
            <a:off x="7251224" y="1901365"/>
            <a:ext cx="4669881" cy="782030"/>
          </a:xfrm>
          <a:prstGeom prst="rect">
            <a:avLst/>
          </a:prstGeom>
        </p:spPr>
        <p:txBody>
          <a:bodyPr vert="horz" lIns="0" tIns="0" rIns="0" bIns="0" rtlCol="0">
            <a:normAutofit/>
          </a:bodyPr>
          <a:lstStyle/>
          <a:p>
            <a:pPr>
              <a:lnSpc>
                <a:spcPct val="130000"/>
              </a:lnSpc>
              <a:spcBef>
                <a:spcPts val="500"/>
              </a:spcBef>
              <a:spcAft>
                <a:spcPts val="100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协程间可以使用共享内存来实现通信，也可以通过事件驱动，使用</a:t>
            </a:r>
            <a:r>
              <a:rPr lang="en"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channel</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来同步通信</a:t>
            </a:r>
          </a:p>
        </p:txBody>
      </p:sp>
      <p:pic>
        <p:nvPicPr>
          <p:cNvPr id="10" name="图片 9">
            <a:extLst>
              <a:ext uri="{FF2B5EF4-FFF2-40B4-BE49-F238E27FC236}">
                <a16:creationId xmlns:a16="http://schemas.microsoft.com/office/drawing/2014/main" id="{C054FDA5-E237-7B47-BF48-64608FF2BA89}"/>
              </a:ext>
            </a:extLst>
          </p:cNvPr>
          <p:cNvPicPr>
            <a:picLocks noChangeAspect="1"/>
          </p:cNvPicPr>
          <p:nvPr/>
        </p:nvPicPr>
        <p:blipFill>
          <a:blip r:embed="rId3"/>
          <a:stretch>
            <a:fillRect/>
          </a:stretch>
        </p:blipFill>
        <p:spPr>
          <a:xfrm>
            <a:off x="8479405" y="2476500"/>
            <a:ext cx="3441700" cy="4381500"/>
          </a:xfrm>
          <a:prstGeom prst="rect">
            <a:avLst/>
          </a:prstGeom>
        </p:spPr>
      </p:pic>
      <p:cxnSp>
        <p:nvCxnSpPr>
          <p:cNvPr id="19" name="曲线连接符 18">
            <a:extLst>
              <a:ext uri="{FF2B5EF4-FFF2-40B4-BE49-F238E27FC236}">
                <a16:creationId xmlns:a16="http://schemas.microsoft.com/office/drawing/2014/main" id="{4DB8DFE7-54EA-E046-94E5-ACC1679D0208}"/>
              </a:ext>
            </a:extLst>
          </p:cNvPr>
          <p:cNvCxnSpPr>
            <a:cxnSpLocks/>
            <a:stCxn id="14" idx="1"/>
            <a:endCxn id="5" idx="3"/>
          </p:cNvCxnSpPr>
          <p:nvPr/>
        </p:nvCxnSpPr>
        <p:spPr>
          <a:xfrm rot="10800000">
            <a:off x="3814194" y="4667250"/>
            <a:ext cx="504646" cy="1162392"/>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3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5599851" y="1947032"/>
            <a:ext cx="6334539" cy="1505051"/>
          </a:xfrm>
        </p:spPr>
        <p:txBody>
          <a:bodyPr>
            <a:normAutofit/>
          </a:bodyPr>
          <a:lstStyle/>
          <a:p>
            <a:r>
              <a:rPr lang="zh-CN" altLang="en-US" dirty="0"/>
              <a:t>现实中运行很多的协程，需要从多个通道中接收或者发送数据，可以使用 </a:t>
            </a:r>
            <a:r>
              <a:rPr lang="en" altLang="zh-CN" dirty="0"/>
              <a:t>select </a:t>
            </a:r>
            <a:r>
              <a:rPr lang="zh-CN" altLang="en-US" dirty="0"/>
              <a:t>关键字来处理多通道的问题。</a:t>
            </a:r>
            <a:r>
              <a:rPr lang="en" altLang="zh-CN" dirty="0"/>
              <a:t>select </a:t>
            </a:r>
            <a:r>
              <a:rPr lang="zh-CN" altLang="en-US" dirty="0"/>
              <a:t>监听进入通道的数据，如果所有的通道的都没有数据则会一直阻塞，直到有一个通道有数据；如果有多个可以处理，</a:t>
            </a:r>
            <a:r>
              <a:rPr lang="en" altLang="zh-CN" dirty="0"/>
              <a:t>select </a:t>
            </a:r>
            <a:r>
              <a:rPr lang="zh-CN" altLang="en-US" dirty="0"/>
              <a:t>会随机选择一个处理；</a:t>
            </a:r>
            <a:endParaRPr lang="zh-CN" altLang="en"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en-US" altLang="zh-CN" b="1" dirty="0"/>
              <a:t>Select</a:t>
            </a:r>
            <a:r>
              <a:rPr lang="zh-CN" altLang="en-US" b="1" dirty="0"/>
              <a:t>控制</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362517" y="885702"/>
            <a:ext cx="1806905" cy="646331"/>
          </a:xfrm>
          <a:prstGeom prst="rect">
            <a:avLst/>
          </a:prstGeom>
          <a:noFill/>
        </p:spPr>
        <p:txBody>
          <a:bodyPr wrap="none" rtlCol="0">
            <a:spAutoFit/>
          </a:bodyPr>
          <a:lstStyle/>
          <a:p>
            <a:pPr marL="685800" lvl="1"/>
            <a:r>
              <a:rPr kumimoji="1" lang="zh-CN" altLang="en-US" b="1" dirty="0">
                <a:solidFill>
                  <a:schemeClr val="bg1"/>
                </a:solidFill>
              </a:rPr>
              <a:t>并发编程</a:t>
            </a:r>
            <a:endParaRPr kumimoji="1" lang="en-US" altLang="zh-CN" dirty="0">
              <a:solidFill>
                <a:schemeClr val="bg1"/>
              </a:solidFill>
            </a:endParaRPr>
          </a:p>
          <a:p>
            <a:endParaRPr kumimoji="1" lang="zh-CN" altLang="en-US" dirty="0">
              <a:solidFill>
                <a:schemeClr val="bg1"/>
              </a:solidFill>
            </a:endParaRPr>
          </a:p>
        </p:txBody>
      </p:sp>
      <p:sp>
        <p:nvSpPr>
          <p:cNvPr id="15" name="圆角矩形 14">
            <a:extLst>
              <a:ext uri="{FF2B5EF4-FFF2-40B4-BE49-F238E27FC236}">
                <a16:creationId xmlns:a16="http://schemas.microsoft.com/office/drawing/2014/main" id="{EDA44378-7849-A343-84AD-53D2DEA3BAAC}"/>
              </a:ext>
            </a:extLst>
          </p:cNvPr>
          <p:cNvSpPr/>
          <p:nvPr/>
        </p:nvSpPr>
        <p:spPr>
          <a:xfrm>
            <a:off x="5599851" y="5695299"/>
            <a:ext cx="2612048" cy="1093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特别需要注意的是，如果所有的通道都没有数据，而且写了 </a:t>
            </a:r>
            <a:r>
              <a:rPr lang="en" altLang="zh-CN" sz="1600" dirty="0"/>
              <a:t>default </a:t>
            </a:r>
            <a:r>
              <a:rPr lang="zh-CN" altLang="en-US" sz="1600" dirty="0"/>
              <a:t>语句，则会执行 </a:t>
            </a:r>
            <a:r>
              <a:rPr lang="en" altLang="zh-CN" sz="1600" dirty="0"/>
              <a:t>default </a:t>
            </a:r>
            <a:r>
              <a:rPr lang="zh-CN" altLang="en" sz="1600" dirty="0"/>
              <a:t>。</a:t>
            </a:r>
            <a:endParaRPr lang="zh-CN" altLang="en-US" sz="1600" dirty="0"/>
          </a:p>
        </p:txBody>
      </p:sp>
      <p:cxnSp>
        <p:nvCxnSpPr>
          <p:cNvPr id="16" name="曲线连接符 15">
            <a:extLst>
              <a:ext uri="{FF2B5EF4-FFF2-40B4-BE49-F238E27FC236}">
                <a16:creationId xmlns:a16="http://schemas.microsoft.com/office/drawing/2014/main" id="{0067A1F7-833F-364C-93B9-AA061F2E4D5B}"/>
              </a:ext>
            </a:extLst>
          </p:cNvPr>
          <p:cNvCxnSpPr>
            <a:cxnSpLocks/>
          </p:cNvCxnSpPr>
          <p:nvPr/>
        </p:nvCxnSpPr>
        <p:spPr>
          <a:xfrm rot="16200000" flipV="1">
            <a:off x="4462835" y="5032676"/>
            <a:ext cx="1919079" cy="578628"/>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372EBF15-FAA1-F448-9EAD-0AB1F3840708}"/>
              </a:ext>
            </a:extLst>
          </p:cNvPr>
          <p:cNvPicPr>
            <a:picLocks noChangeAspect="1"/>
          </p:cNvPicPr>
          <p:nvPr/>
        </p:nvPicPr>
        <p:blipFill>
          <a:blip r:embed="rId2"/>
          <a:stretch>
            <a:fillRect/>
          </a:stretch>
        </p:blipFill>
        <p:spPr>
          <a:xfrm>
            <a:off x="211810" y="1901365"/>
            <a:ext cx="4876800" cy="4902200"/>
          </a:xfrm>
          <a:prstGeom prst="rect">
            <a:avLst/>
          </a:prstGeom>
        </p:spPr>
      </p:pic>
    </p:spTree>
    <p:extLst>
      <p:ext uri="{BB962C8B-B14F-4D97-AF65-F5344CB8AC3E}">
        <p14:creationId xmlns:p14="http://schemas.microsoft.com/office/powerpoint/2010/main" val="1963314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E64BE-2B7B-CD44-B74E-FC0BAAA3E98A}"/>
              </a:ext>
            </a:extLst>
          </p:cNvPr>
          <p:cNvSpPr>
            <a:spLocks noGrp="1"/>
          </p:cNvSpPr>
          <p:nvPr>
            <p:ph type="title"/>
          </p:nvPr>
        </p:nvSpPr>
        <p:spPr/>
        <p:txBody>
          <a:bodyPr/>
          <a:lstStyle/>
          <a:p>
            <a:r>
              <a:rPr kumimoji="1" lang="zh-CN" altLang="en-US" dirty="0"/>
              <a:t>主要特性介绍</a:t>
            </a:r>
          </a:p>
        </p:txBody>
      </p:sp>
      <p:sp>
        <p:nvSpPr>
          <p:cNvPr id="3" name="内容占位符 2">
            <a:extLst>
              <a:ext uri="{FF2B5EF4-FFF2-40B4-BE49-F238E27FC236}">
                <a16:creationId xmlns:a16="http://schemas.microsoft.com/office/drawing/2014/main" id="{EF96F546-0F2F-EA43-82FB-224D2E01343C}"/>
              </a:ext>
            </a:extLst>
          </p:cNvPr>
          <p:cNvSpPr>
            <a:spLocks noGrp="1"/>
          </p:cNvSpPr>
          <p:nvPr>
            <p:ph idx="1"/>
          </p:nvPr>
        </p:nvSpPr>
        <p:spPr>
          <a:xfrm>
            <a:off x="0" y="1532114"/>
            <a:ext cx="4334933" cy="4351338"/>
          </a:xfrm>
        </p:spPr>
        <p:txBody>
          <a:bodyPr/>
          <a:lstStyle/>
          <a:p>
            <a:pPr marL="1028700" lvl="1" indent="-342900">
              <a:buAutoNum type="arabicPeriod"/>
            </a:pPr>
            <a:r>
              <a:rPr kumimoji="1" lang="zh-CN" altLang="en-US" dirty="0"/>
              <a:t>你好世界与编译</a:t>
            </a:r>
            <a:endParaRPr kumimoji="1" lang="en-US" altLang="zh-CN" dirty="0"/>
          </a:p>
          <a:p>
            <a:pPr marL="1028700" lvl="1" indent="-342900">
              <a:buFont typeface="Arial" panose="020B0604020202020204" pitchFamily="34" charset="0"/>
              <a:buAutoNum type="arabicPeriod"/>
            </a:pPr>
            <a:r>
              <a:rPr kumimoji="1" lang="zh-CN" altLang="en-US" dirty="0"/>
              <a:t>基本数据类型和要素</a:t>
            </a:r>
            <a:endParaRPr kumimoji="1" lang="en-US" altLang="zh-CN" dirty="0"/>
          </a:p>
          <a:p>
            <a:pPr marL="1028700" lvl="1" indent="-342900">
              <a:buFont typeface="Arial" panose="020B0604020202020204" pitchFamily="34" charset="0"/>
              <a:buAutoNum type="arabicPeriod"/>
            </a:pPr>
            <a:r>
              <a:rPr kumimoji="1" lang="zh-CN" altLang="en-US" dirty="0"/>
              <a:t>流程控制</a:t>
            </a:r>
            <a:endParaRPr kumimoji="1" lang="en-US" altLang="zh-CN" dirty="0"/>
          </a:p>
          <a:p>
            <a:pPr marL="1028700" lvl="1" indent="-342900">
              <a:buFont typeface="Arial" panose="020B0604020202020204" pitchFamily="34" charset="0"/>
              <a:buAutoNum type="arabicPeriod"/>
            </a:pPr>
            <a:r>
              <a:rPr kumimoji="1" lang="zh-CN" altLang="en-US" dirty="0"/>
              <a:t>函数、结构体、接口</a:t>
            </a:r>
            <a:endParaRPr kumimoji="1" lang="en-US" altLang="zh-CN" dirty="0"/>
          </a:p>
          <a:p>
            <a:pPr marL="1028700" lvl="1" indent="-342900">
              <a:buAutoNum type="arabicPeriod"/>
            </a:pPr>
            <a:r>
              <a:rPr kumimoji="1" lang="zh-CN" altLang="en-US" dirty="0"/>
              <a:t>并发编程</a:t>
            </a:r>
            <a:endParaRPr kumimoji="1" lang="en-US" altLang="zh-CN" dirty="0"/>
          </a:p>
          <a:p>
            <a:pPr marL="1028700" lvl="1" indent="-342900">
              <a:buFont typeface="Arial" panose="020B0604020202020204" pitchFamily="34" charset="0"/>
              <a:buAutoNum type="arabicPeriod"/>
            </a:pPr>
            <a:r>
              <a:rPr lang="zh-CN" altLang="en-US" b="1" dirty="0">
                <a:solidFill>
                  <a:schemeClr val="accent1">
                    <a:lumMod val="75000"/>
                  </a:schemeClr>
                </a:solidFill>
              </a:rPr>
              <a:t>单元测试</a:t>
            </a:r>
            <a:endParaRPr lang="en-US" altLang="zh-CN" b="1" dirty="0">
              <a:solidFill>
                <a:schemeClr val="accent1">
                  <a:lumMod val="75000"/>
                </a:schemeClr>
              </a:solidFill>
            </a:endParaRPr>
          </a:p>
        </p:txBody>
      </p:sp>
    </p:spTree>
    <p:extLst>
      <p:ext uri="{BB962C8B-B14F-4D97-AF65-F5344CB8AC3E}">
        <p14:creationId xmlns:p14="http://schemas.microsoft.com/office/powerpoint/2010/main" val="2717018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zh-CN" altLang="en-US" dirty="0"/>
              <a:t>主要特性介绍</a:t>
            </a:r>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单元测试</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362517" y="885702"/>
            <a:ext cx="1867819" cy="646331"/>
          </a:xfrm>
          <a:prstGeom prst="rect">
            <a:avLst/>
          </a:prstGeom>
          <a:noFill/>
        </p:spPr>
        <p:txBody>
          <a:bodyPr wrap="none" rtlCol="0">
            <a:spAutoFit/>
          </a:bodyPr>
          <a:lstStyle/>
          <a:p>
            <a:pPr marL="685800" lvl="1"/>
            <a:r>
              <a:rPr kumimoji="1" lang="zh-CN" altLang="en-US" b="1" dirty="0">
                <a:solidFill>
                  <a:schemeClr val="bg1"/>
                </a:solidFill>
              </a:rPr>
              <a:t>单元测试</a:t>
            </a:r>
            <a:endParaRPr kumimoji="1" lang="en-US" altLang="zh-CN" dirty="0">
              <a:solidFill>
                <a:schemeClr val="bg1"/>
              </a:solidFill>
            </a:endParaRPr>
          </a:p>
          <a:p>
            <a:endParaRPr kumimoji="1" lang="zh-CN" altLang="en-US" dirty="0">
              <a:solidFill>
                <a:schemeClr val="bg1"/>
              </a:solidFill>
            </a:endParaRPr>
          </a:p>
        </p:txBody>
      </p:sp>
      <p:sp>
        <p:nvSpPr>
          <p:cNvPr id="15" name="圆角矩形 14">
            <a:extLst>
              <a:ext uri="{FF2B5EF4-FFF2-40B4-BE49-F238E27FC236}">
                <a16:creationId xmlns:a16="http://schemas.microsoft.com/office/drawing/2014/main" id="{EDA44378-7849-A343-84AD-53D2DEA3BAAC}"/>
              </a:ext>
            </a:extLst>
          </p:cNvPr>
          <p:cNvSpPr/>
          <p:nvPr/>
        </p:nvSpPr>
        <p:spPr>
          <a:xfrm>
            <a:off x="310083" y="4486797"/>
            <a:ext cx="2612048" cy="586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推荐单元测试与源文件要在同一目录</a:t>
            </a:r>
          </a:p>
        </p:txBody>
      </p:sp>
      <p:cxnSp>
        <p:nvCxnSpPr>
          <p:cNvPr id="16" name="曲线连接符 15">
            <a:extLst>
              <a:ext uri="{FF2B5EF4-FFF2-40B4-BE49-F238E27FC236}">
                <a16:creationId xmlns:a16="http://schemas.microsoft.com/office/drawing/2014/main" id="{0067A1F7-833F-364C-93B9-AA061F2E4D5B}"/>
              </a:ext>
            </a:extLst>
          </p:cNvPr>
          <p:cNvCxnSpPr>
            <a:cxnSpLocks/>
            <a:stCxn id="15" idx="1"/>
            <a:endCxn id="6" idx="2"/>
          </p:cNvCxnSpPr>
          <p:nvPr/>
        </p:nvCxnSpPr>
        <p:spPr>
          <a:xfrm rot="10800000" flipH="1">
            <a:off x="310083" y="3565461"/>
            <a:ext cx="1498600" cy="1214453"/>
          </a:xfrm>
          <a:prstGeom prst="curvedConnector4">
            <a:avLst>
              <a:gd name="adj1" fmla="val -15254"/>
              <a:gd name="adj2" fmla="val 62068"/>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18D756ED-00F3-CA4E-BB29-AD91F92624DC}"/>
              </a:ext>
            </a:extLst>
          </p:cNvPr>
          <p:cNvSpPr>
            <a:spLocks noGrp="1"/>
          </p:cNvSpPr>
          <p:nvPr>
            <p:ph idx="1"/>
          </p:nvPr>
        </p:nvSpPr>
        <p:spPr>
          <a:xfrm>
            <a:off x="310083" y="2044189"/>
            <a:ext cx="7901816" cy="369333"/>
          </a:xfrm>
        </p:spPr>
        <p:txBody>
          <a:bodyPr>
            <a:normAutofit/>
          </a:bodyPr>
          <a:lstStyle/>
          <a:p>
            <a:r>
              <a:rPr lang="en" altLang="zh-CN" dirty="0"/>
              <a:t>Go</a:t>
            </a:r>
            <a:r>
              <a:rPr lang="zh-CN" altLang="en" dirty="0"/>
              <a:t>中</a:t>
            </a:r>
            <a:r>
              <a:rPr lang="zh-CN" altLang="en-US" dirty="0"/>
              <a:t>单元测试作为一等公民，语言层面原生提供</a:t>
            </a:r>
            <a:r>
              <a:rPr lang="en-US" altLang="zh-CN" dirty="0"/>
              <a:t>testing</a:t>
            </a:r>
            <a:r>
              <a:rPr lang="zh-CN" altLang="en-US" dirty="0"/>
              <a:t>包满足工业级的测试需求。</a:t>
            </a:r>
            <a:endParaRPr lang="zh-CN" altLang="en-US" b="1" dirty="0"/>
          </a:p>
        </p:txBody>
      </p:sp>
      <p:pic>
        <p:nvPicPr>
          <p:cNvPr id="6" name="图片 5">
            <a:extLst>
              <a:ext uri="{FF2B5EF4-FFF2-40B4-BE49-F238E27FC236}">
                <a16:creationId xmlns:a16="http://schemas.microsoft.com/office/drawing/2014/main" id="{99F5360F-9BE1-9649-8988-BFA579730511}"/>
              </a:ext>
            </a:extLst>
          </p:cNvPr>
          <p:cNvPicPr>
            <a:picLocks noChangeAspect="1"/>
          </p:cNvPicPr>
          <p:nvPr/>
        </p:nvPicPr>
        <p:blipFill>
          <a:blip r:embed="rId2"/>
          <a:stretch>
            <a:fillRect/>
          </a:stretch>
        </p:blipFill>
        <p:spPr>
          <a:xfrm>
            <a:off x="310083" y="2587560"/>
            <a:ext cx="2997200" cy="977900"/>
          </a:xfrm>
          <a:prstGeom prst="rect">
            <a:avLst/>
          </a:prstGeom>
        </p:spPr>
      </p:pic>
      <p:pic>
        <p:nvPicPr>
          <p:cNvPr id="18" name="图片 17">
            <a:extLst>
              <a:ext uri="{FF2B5EF4-FFF2-40B4-BE49-F238E27FC236}">
                <a16:creationId xmlns:a16="http://schemas.microsoft.com/office/drawing/2014/main" id="{940B9301-79EE-CB44-8BE5-36A1E413D658}"/>
              </a:ext>
            </a:extLst>
          </p:cNvPr>
          <p:cNvPicPr>
            <a:picLocks noChangeAspect="1"/>
          </p:cNvPicPr>
          <p:nvPr/>
        </p:nvPicPr>
        <p:blipFill>
          <a:blip r:embed="rId3"/>
          <a:stretch>
            <a:fillRect/>
          </a:stretch>
        </p:blipFill>
        <p:spPr>
          <a:xfrm>
            <a:off x="5582717" y="2587560"/>
            <a:ext cx="6299200" cy="4038600"/>
          </a:xfrm>
          <a:prstGeom prst="rect">
            <a:avLst/>
          </a:prstGeom>
        </p:spPr>
      </p:pic>
      <p:sp>
        <p:nvSpPr>
          <p:cNvPr id="21" name="圆角矩形 20">
            <a:extLst>
              <a:ext uri="{FF2B5EF4-FFF2-40B4-BE49-F238E27FC236}">
                <a16:creationId xmlns:a16="http://schemas.microsoft.com/office/drawing/2014/main" id="{485F6040-86FC-B74B-8BFC-85BE27B8BB0C}"/>
              </a:ext>
            </a:extLst>
          </p:cNvPr>
          <p:cNvSpPr/>
          <p:nvPr/>
        </p:nvSpPr>
        <p:spPr>
          <a:xfrm>
            <a:off x="1832952" y="5994364"/>
            <a:ext cx="2612048" cy="586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Go</a:t>
            </a:r>
            <a:r>
              <a:rPr lang="zh-CN" altLang="en-US" sz="1600" dirty="0"/>
              <a:t>规定，单元测试的方法以</a:t>
            </a:r>
            <a:r>
              <a:rPr lang="en-US" altLang="zh-CN" sz="1600" dirty="0"/>
              <a:t>Test</a:t>
            </a:r>
            <a:r>
              <a:rPr lang="zh-CN" altLang="en-US" sz="1600" dirty="0"/>
              <a:t>开头，大驼峰命名</a:t>
            </a:r>
          </a:p>
        </p:txBody>
      </p:sp>
      <p:cxnSp>
        <p:nvCxnSpPr>
          <p:cNvPr id="22" name="曲线连接符 21">
            <a:extLst>
              <a:ext uri="{FF2B5EF4-FFF2-40B4-BE49-F238E27FC236}">
                <a16:creationId xmlns:a16="http://schemas.microsoft.com/office/drawing/2014/main" id="{A2A3AE31-0AC2-DC46-87E8-96DF4C2BB480}"/>
              </a:ext>
            </a:extLst>
          </p:cNvPr>
          <p:cNvCxnSpPr>
            <a:cxnSpLocks/>
            <a:stCxn id="21" idx="0"/>
            <a:endCxn id="18" idx="1"/>
          </p:cNvCxnSpPr>
          <p:nvPr/>
        </p:nvCxnSpPr>
        <p:spPr>
          <a:xfrm rot="5400000" flipH="1" flipV="1">
            <a:off x="3667094" y="4078742"/>
            <a:ext cx="1387504" cy="244374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16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7BEA9-EA2C-2742-B56D-A0B5467CE6A7}"/>
              </a:ext>
            </a:extLst>
          </p:cNvPr>
          <p:cNvSpPr>
            <a:spLocks noGrp="1"/>
          </p:cNvSpPr>
          <p:nvPr>
            <p:ph type="title"/>
          </p:nvPr>
        </p:nvSpPr>
        <p:spPr/>
        <p:txBody>
          <a:bodyPr/>
          <a:lstStyle/>
          <a:p>
            <a:r>
              <a:rPr kumimoji="1" lang="zh-CN" altLang="en-US" dirty="0"/>
              <a:t>主题</a:t>
            </a:r>
          </a:p>
        </p:txBody>
      </p:sp>
      <p:sp>
        <p:nvSpPr>
          <p:cNvPr id="3" name="内容占位符 2">
            <a:extLst>
              <a:ext uri="{FF2B5EF4-FFF2-40B4-BE49-F238E27FC236}">
                <a16:creationId xmlns:a16="http://schemas.microsoft.com/office/drawing/2014/main" id="{36EAD6A8-CB49-EB4E-A84D-048E1B3B2371}"/>
              </a:ext>
            </a:extLst>
          </p:cNvPr>
          <p:cNvSpPr>
            <a:spLocks noGrp="1"/>
          </p:cNvSpPr>
          <p:nvPr>
            <p:ph idx="1"/>
          </p:nvPr>
        </p:nvSpPr>
        <p:spPr>
          <a:xfrm>
            <a:off x="838201" y="1825625"/>
            <a:ext cx="8503507" cy="1402484"/>
          </a:xfrm>
        </p:spPr>
        <p:txBody>
          <a:bodyPr/>
          <a:lstStyle/>
          <a:p>
            <a:pPr marL="342900" indent="-342900">
              <a:buAutoNum type="arabicPeriod"/>
            </a:pPr>
            <a:r>
              <a:rPr kumimoji="1" lang="en-US" altLang="zh-CN" dirty="0">
                <a:solidFill>
                  <a:schemeClr val="tx1"/>
                </a:solidFill>
              </a:rPr>
              <a:t>Go</a:t>
            </a:r>
            <a:r>
              <a:rPr kumimoji="1" lang="zh-CN" altLang="en-US" dirty="0">
                <a:solidFill>
                  <a:schemeClr val="tx1"/>
                </a:solidFill>
              </a:rPr>
              <a:t> 简要入门</a:t>
            </a:r>
            <a:endParaRPr kumimoji="1" lang="en-US" altLang="zh-CN" dirty="0">
              <a:solidFill>
                <a:schemeClr val="tx1"/>
              </a:solidFill>
            </a:endParaRPr>
          </a:p>
          <a:p>
            <a:pPr marL="342900" indent="-342900">
              <a:buAutoNum type="arabicPeriod"/>
            </a:pPr>
            <a:r>
              <a:rPr kumimoji="1" lang="en-US" altLang="zh-CN" b="1" dirty="0">
                <a:solidFill>
                  <a:srgbClr val="0070C0"/>
                </a:solidFill>
              </a:rPr>
              <a:t>Go-Micro</a:t>
            </a:r>
            <a:r>
              <a:rPr kumimoji="1" lang="zh-CN" altLang="en-US" b="1" dirty="0">
                <a:solidFill>
                  <a:srgbClr val="0070C0"/>
                </a:solidFill>
              </a:rPr>
              <a:t> 微服务框架</a:t>
            </a:r>
            <a:endParaRPr kumimoji="1" lang="en-US" altLang="zh-CN" b="1" dirty="0">
              <a:solidFill>
                <a:srgbClr val="0070C0"/>
              </a:solidFill>
            </a:endParaRPr>
          </a:p>
          <a:p>
            <a:pPr marL="342900" indent="-342900">
              <a:buAutoNum type="arabicPeriod"/>
            </a:pPr>
            <a:endParaRPr kumimoji="1" lang="zh-CN" altLang="en-US" dirty="0"/>
          </a:p>
        </p:txBody>
      </p:sp>
    </p:spTree>
    <p:extLst>
      <p:ext uri="{BB962C8B-B14F-4D97-AF65-F5344CB8AC3E}">
        <p14:creationId xmlns:p14="http://schemas.microsoft.com/office/powerpoint/2010/main" val="21292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D16C3-D8A9-5F48-9D2C-89D1FB80B3E8}"/>
              </a:ext>
            </a:extLst>
          </p:cNvPr>
          <p:cNvSpPr>
            <a:spLocks noGrp="1"/>
          </p:cNvSpPr>
          <p:nvPr>
            <p:ph type="title"/>
          </p:nvPr>
        </p:nvSpPr>
        <p:spPr/>
        <p:txBody>
          <a:bodyPr/>
          <a:lstStyle/>
          <a:p>
            <a:r>
              <a:rPr kumimoji="1" lang="en-US" altLang="zh-CN" dirty="0"/>
              <a:t>Go</a:t>
            </a:r>
            <a:r>
              <a:rPr kumimoji="1" lang="zh-CN" altLang="en-US" dirty="0"/>
              <a:t> 简要入门</a:t>
            </a:r>
          </a:p>
        </p:txBody>
      </p:sp>
      <p:sp>
        <p:nvSpPr>
          <p:cNvPr id="3" name="内容占位符 2">
            <a:extLst>
              <a:ext uri="{FF2B5EF4-FFF2-40B4-BE49-F238E27FC236}">
                <a16:creationId xmlns:a16="http://schemas.microsoft.com/office/drawing/2014/main" id="{60DE7A91-97BA-1D4D-A3E4-7AD6A40FF0F9}"/>
              </a:ext>
            </a:extLst>
          </p:cNvPr>
          <p:cNvSpPr>
            <a:spLocks noGrp="1"/>
          </p:cNvSpPr>
          <p:nvPr>
            <p:ph idx="1"/>
          </p:nvPr>
        </p:nvSpPr>
        <p:spPr>
          <a:xfrm>
            <a:off x="158044" y="1825625"/>
            <a:ext cx="5587999" cy="4351338"/>
          </a:xfrm>
        </p:spPr>
        <p:txBody>
          <a:bodyPr>
            <a:normAutofit fontScale="77500" lnSpcReduction="20000"/>
          </a:bodyPr>
          <a:lstStyle/>
          <a:p>
            <a:r>
              <a:rPr lang="zh-CN" altLang="en-US" dirty="0"/>
              <a:t>关于</a:t>
            </a:r>
            <a:r>
              <a:rPr lang="en" altLang="zh-CN" dirty="0"/>
              <a:t>Golang</a:t>
            </a:r>
            <a:r>
              <a:rPr lang="zh-CN" altLang="en-US" dirty="0"/>
              <a:t>的出身，不得不从信息学领域的紫禁之巅</a:t>
            </a:r>
            <a:r>
              <a:rPr lang="en-US" altLang="zh-CN" dirty="0"/>
              <a:t>-</a:t>
            </a:r>
            <a:r>
              <a:rPr lang="zh-CN" altLang="en-US" dirty="0"/>
              <a:t>贝尔实验室（</a:t>
            </a:r>
            <a:r>
              <a:rPr lang="en" altLang="zh-CN" dirty="0"/>
              <a:t>Bell Labs</a:t>
            </a:r>
            <a:r>
              <a:rPr lang="zh-CN" altLang="en" dirty="0"/>
              <a:t>）</a:t>
            </a:r>
            <a:r>
              <a:rPr lang="zh-CN" altLang="en-US" dirty="0"/>
              <a:t>说起。我们将时光机拨到上世级</a:t>
            </a:r>
            <a:r>
              <a:rPr lang="en-US" altLang="zh-CN" dirty="0"/>
              <a:t>60</a:t>
            </a:r>
            <a:r>
              <a:rPr lang="zh-CN" altLang="en-US" dirty="0"/>
              <a:t>年代末，</a:t>
            </a:r>
            <a:r>
              <a:rPr lang="en" altLang="zh-CN" dirty="0"/>
              <a:t>Dennis Ritchie</a:t>
            </a:r>
            <a:r>
              <a:rPr lang="zh-CN" altLang="en-US" dirty="0"/>
              <a:t>与</a:t>
            </a:r>
            <a:r>
              <a:rPr lang="en" altLang="zh-CN" dirty="0"/>
              <a:t>Ken Thompson</a:t>
            </a:r>
            <a:r>
              <a:rPr lang="zh-CN" altLang="en-US" dirty="0"/>
              <a:t>携手共同开发出了</a:t>
            </a:r>
            <a:r>
              <a:rPr lang="en" altLang="zh-CN" dirty="0"/>
              <a:t>IT</a:t>
            </a:r>
            <a:r>
              <a:rPr lang="zh-CN" altLang="en-US" dirty="0"/>
              <a:t>界无人不晓的操作系统</a:t>
            </a:r>
            <a:r>
              <a:rPr lang="en" altLang="zh-CN" dirty="0"/>
              <a:t>Unix</a:t>
            </a:r>
            <a:r>
              <a:rPr lang="zh-CN" altLang="en" dirty="0"/>
              <a:t>。</a:t>
            </a:r>
            <a:r>
              <a:rPr lang="zh-CN" altLang="en-US" dirty="0"/>
              <a:t>在</a:t>
            </a:r>
            <a:r>
              <a:rPr lang="en" altLang="zh-CN" dirty="0"/>
              <a:t>Unix</a:t>
            </a:r>
            <a:r>
              <a:rPr lang="zh-CN" altLang="en-US" dirty="0"/>
              <a:t>被开发出来之前，二位前辈还创造了</a:t>
            </a:r>
            <a:r>
              <a:rPr lang="en" altLang="zh-CN" dirty="0"/>
              <a:t>B</a:t>
            </a:r>
            <a:r>
              <a:rPr lang="zh-CN" altLang="en-US" dirty="0"/>
              <a:t>语言，随后并用</a:t>
            </a:r>
            <a:r>
              <a:rPr lang="en" altLang="zh-CN" dirty="0"/>
              <a:t>B</a:t>
            </a:r>
            <a:r>
              <a:rPr lang="zh-CN" altLang="en-US" dirty="0"/>
              <a:t>编写了早期的</a:t>
            </a:r>
            <a:r>
              <a:rPr lang="en" altLang="zh-CN" dirty="0"/>
              <a:t>Unix</a:t>
            </a:r>
            <a:r>
              <a:rPr lang="zh-CN" altLang="en" dirty="0"/>
              <a:t>。</a:t>
            </a:r>
            <a:br>
              <a:rPr lang="zh-CN" altLang="en" dirty="0"/>
            </a:br>
            <a:br>
              <a:rPr lang="zh-CN" altLang="en" dirty="0"/>
            </a:br>
            <a:r>
              <a:rPr lang="zh-CN" altLang="en-US" dirty="0"/>
              <a:t>在第</a:t>
            </a:r>
            <a:r>
              <a:rPr lang="en-US" altLang="zh-CN" dirty="0"/>
              <a:t>4</a:t>
            </a:r>
            <a:r>
              <a:rPr lang="zh-CN" altLang="en-US" dirty="0"/>
              <a:t>版本的</a:t>
            </a:r>
            <a:r>
              <a:rPr lang="en" altLang="zh-CN" dirty="0"/>
              <a:t>Unix</a:t>
            </a:r>
            <a:r>
              <a:rPr lang="zh-CN" altLang="en-US" dirty="0"/>
              <a:t>出生之前，</a:t>
            </a:r>
            <a:r>
              <a:rPr lang="en-US" altLang="zh-CN" dirty="0"/>
              <a:t>1972</a:t>
            </a:r>
            <a:r>
              <a:rPr lang="zh-CN" altLang="en-US" dirty="0"/>
              <a:t>到</a:t>
            </a:r>
            <a:r>
              <a:rPr lang="en-US" altLang="zh-CN" dirty="0"/>
              <a:t>1973</a:t>
            </a:r>
            <a:r>
              <a:rPr lang="zh-CN" altLang="en-US" dirty="0"/>
              <a:t>两年间</a:t>
            </a:r>
            <a:r>
              <a:rPr lang="en" altLang="zh-CN" dirty="0"/>
              <a:t>Dennis Ritchie</a:t>
            </a:r>
            <a:r>
              <a:rPr lang="zh-CN" altLang="en-US" dirty="0"/>
              <a:t>开发出了</a:t>
            </a:r>
            <a:r>
              <a:rPr lang="en" altLang="zh-CN" dirty="0"/>
              <a:t>C</a:t>
            </a:r>
            <a:r>
              <a:rPr lang="zh-CN" altLang="en-US" dirty="0"/>
              <a:t>语言，并用其重新实现了</a:t>
            </a:r>
            <a:r>
              <a:rPr lang="en" altLang="zh-CN" dirty="0"/>
              <a:t>Unix</a:t>
            </a:r>
            <a:r>
              <a:rPr lang="zh-CN" altLang="en-US" dirty="0"/>
              <a:t>内核。说起</a:t>
            </a:r>
            <a:r>
              <a:rPr lang="en" altLang="zh-CN" dirty="0"/>
              <a:t>Unix</a:t>
            </a:r>
            <a:r>
              <a:rPr lang="zh-CN" altLang="en" dirty="0"/>
              <a:t>，</a:t>
            </a:r>
            <a:r>
              <a:rPr lang="zh-CN" altLang="en-US" dirty="0"/>
              <a:t>这个系统影响了所有后来的商业与民用计算机操作系统，各种</a:t>
            </a:r>
            <a:r>
              <a:rPr lang="en" altLang="zh-CN" dirty="0"/>
              <a:t>Linux</a:t>
            </a:r>
            <a:r>
              <a:rPr lang="zh-CN" altLang="en-US" dirty="0"/>
              <a:t>发布版本</a:t>
            </a:r>
            <a:r>
              <a:rPr lang="en-US" altLang="zh-CN" dirty="0"/>
              <a:t>R</a:t>
            </a:r>
            <a:r>
              <a:rPr lang="en" altLang="zh-CN" dirty="0" err="1"/>
              <a:t>edHat</a:t>
            </a:r>
            <a:r>
              <a:rPr lang="zh-CN" altLang="en" dirty="0"/>
              <a:t>、</a:t>
            </a:r>
            <a:r>
              <a:rPr lang="en" altLang="zh-CN" dirty="0"/>
              <a:t>Ubuntu</a:t>
            </a:r>
            <a:r>
              <a:rPr lang="zh-CN" altLang="en" dirty="0"/>
              <a:t>、</a:t>
            </a:r>
            <a:r>
              <a:rPr lang="en" altLang="zh-CN" dirty="0"/>
              <a:t>CentOS</a:t>
            </a:r>
            <a:r>
              <a:rPr lang="zh-CN" altLang="en-US" dirty="0"/>
              <a:t>等等，以及</a:t>
            </a:r>
            <a:r>
              <a:rPr lang="en" altLang="zh-CN" dirty="0"/>
              <a:t>FreeBSD</a:t>
            </a:r>
            <a:r>
              <a:rPr lang="zh-CN" altLang="en-US" dirty="0"/>
              <a:t>系列、</a:t>
            </a:r>
            <a:r>
              <a:rPr lang="en" altLang="zh-CN" dirty="0"/>
              <a:t>Mac OSX</a:t>
            </a:r>
            <a:r>
              <a:rPr lang="zh-CN" altLang="en-US" dirty="0"/>
              <a:t>等等，而</a:t>
            </a:r>
            <a:r>
              <a:rPr lang="en" altLang="zh-CN" dirty="0"/>
              <a:t>Unix</a:t>
            </a:r>
            <a:r>
              <a:rPr lang="zh-CN" altLang="en-US" dirty="0"/>
              <a:t>的设计理念或多或少也影响了</a:t>
            </a:r>
            <a:r>
              <a:rPr lang="en" altLang="zh-CN" dirty="0"/>
              <a:t>Windows</a:t>
            </a:r>
            <a:r>
              <a:rPr lang="zh-CN" altLang="en-US" dirty="0"/>
              <a:t>及其产品线</a:t>
            </a:r>
            <a:r>
              <a:rPr lang="en" altLang="zh-CN" dirty="0"/>
              <a:t>IIS</a:t>
            </a:r>
            <a:r>
              <a:rPr lang="zh-CN" altLang="en-US" dirty="0"/>
              <a:t>等。</a:t>
            </a:r>
            <a:br>
              <a:rPr lang="zh-CN" altLang="en-US" dirty="0"/>
            </a:br>
            <a:br>
              <a:rPr lang="zh-CN" altLang="en-US" dirty="0"/>
            </a:br>
            <a:r>
              <a:rPr lang="zh-CN" altLang="en-US" dirty="0"/>
              <a:t>在</a:t>
            </a:r>
            <a:r>
              <a:rPr lang="en" altLang="zh-CN" dirty="0"/>
              <a:t>Go</a:t>
            </a:r>
            <a:r>
              <a:rPr lang="zh-CN" altLang="en-US" dirty="0"/>
              <a:t>出生之前，</a:t>
            </a:r>
            <a:r>
              <a:rPr lang="en-US" altLang="zh-CN" dirty="0"/>
              <a:t>80</a:t>
            </a:r>
            <a:r>
              <a:rPr lang="zh-CN" altLang="en-US" dirty="0"/>
              <a:t>年代，贝尔实验室开发了一款专门用于解决分布式运算的语言</a:t>
            </a:r>
            <a:r>
              <a:rPr lang="en" altLang="zh-CN" dirty="0"/>
              <a:t>Limbo</a:t>
            </a:r>
            <a:r>
              <a:rPr lang="zh-CN" altLang="en" dirty="0"/>
              <a:t>，</a:t>
            </a:r>
            <a:r>
              <a:rPr lang="zh-CN" altLang="en-US" dirty="0"/>
              <a:t>并用其开发出了</a:t>
            </a:r>
            <a:r>
              <a:rPr lang="en" altLang="zh-CN" dirty="0"/>
              <a:t>Plan 9</a:t>
            </a:r>
            <a:r>
              <a:rPr lang="zh-CN" altLang="en-US" dirty="0"/>
              <a:t>系统的分支</a:t>
            </a:r>
            <a:r>
              <a:rPr lang="en" altLang="zh-CN" dirty="0"/>
              <a:t>Inferno</a:t>
            </a:r>
            <a:r>
              <a:rPr lang="zh-CN" altLang="en" dirty="0"/>
              <a:t>，</a:t>
            </a:r>
            <a:r>
              <a:rPr lang="zh-CN" altLang="en-US" dirty="0"/>
              <a:t>其中的作者就有</a:t>
            </a:r>
            <a:r>
              <a:rPr lang="en" altLang="zh-CN" dirty="0"/>
              <a:t>Rob Pike</a:t>
            </a:r>
            <a:r>
              <a:rPr lang="zh-CN" altLang="en" dirty="0"/>
              <a:t>、</a:t>
            </a:r>
            <a:r>
              <a:rPr lang="en" altLang="zh-CN" dirty="0"/>
              <a:t>Ken Thompson</a:t>
            </a:r>
            <a:r>
              <a:rPr lang="zh-CN" altLang="en" dirty="0"/>
              <a:t>、</a:t>
            </a:r>
            <a:r>
              <a:rPr lang="en" altLang="zh-CN" dirty="0"/>
              <a:t>Dennis Ritchie</a:t>
            </a:r>
            <a:r>
              <a:rPr lang="en-US" altLang="zh-CN" dirty="0"/>
              <a:t>(1941-2011)</a:t>
            </a:r>
            <a:r>
              <a:rPr lang="zh-CN" altLang="en" dirty="0"/>
              <a:t>。</a:t>
            </a:r>
            <a:br>
              <a:rPr lang="zh-CN" altLang="en" dirty="0"/>
            </a:br>
            <a:br>
              <a:rPr lang="zh-CN" altLang="en" dirty="0"/>
            </a:br>
            <a:r>
              <a:rPr lang="en" altLang="zh-CN" dirty="0"/>
              <a:t>90</a:t>
            </a:r>
            <a:r>
              <a:rPr lang="zh-CN" altLang="en-US" dirty="0"/>
              <a:t>年代，贝尔实验室在商业动荡中风雨飘摇。也许是为了生计与情怀，很多人选择加入了其他公司，其中</a:t>
            </a:r>
            <a:r>
              <a:rPr lang="en" altLang="zh-CN" dirty="0"/>
              <a:t>Plan 9</a:t>
            </a:r>
            <a:r>
              <a:rPr lang="zh-CN" altLang="en-US" dirty="0"/>
              <a:t>团队主要成员选择加入了</a:t>
            </a:r>
            <a:r>
              <a:rPr lang="en" altLang="zh-CN" dirty="0"/>
              <a:t>Google</a:t>
            </a:r>
            <a:r>
              <a:rPr lang="zh-CN" altLang="en" dirty="0"/>
              <a:t>。</a:t>
            </a:r>
            <a:br>
              <a:rPr lang="zh-CN" altLang="en" dirty="0"/>
            </a:br>
            <a:br>
              <a:rPr lang="zh-CN" altLang="en" dirty="0"/>
            </a:br>
            <a:r>
              <a:rPr lang="zh-CN" altLang="en-US" dirty="0"/>
              <a:t>在</a:t>
            </a:r>
            <a:r>
              <a:rPr lang="en" altLang="zh-CN" dirty="0"/>
              <a:t>Google</a:t>
            </a:r>
            <a:r>
              <a:rPr lang="zh-CN" altLang="en" dirty="0"/>
              <a:t>，</a:t>
            </a:r>
            <a:r>
              <a:rPr lang="en" altLang="zh-CN" dirty="0"/>
              <a:t>Go</a:t>
            </a:r>
            <a:r>
              <a:rPr lang="zh-CN" altLang="en-US" dirty="0"/>
              <a:t>语言由</a:t>
            </a:r>
            <a:r>
              <a:rPr lang="en" altLang="zh-CN" dirty="0"/>
              <a:t>Ken Thompson, Rob Pike</a:t>
            </a:r>
            <a:r>
              <a:rPr lang="zh-CN" altLang="en-US" dirty="0"/>
              <a:t>和</a:t>
            </a:r>
            <a:r>
              <a:rPr lang="en" altLang="zh-CN" dirty="0"/>
              <a:t>Robert </a:t>
            </a:r>
            <a:r>
              <a:rPr lang="en" altLang="zh-CN" dirty="0" err="1"/>
              <a:t>Griesemer</a:t>
            </a:r>
            <a:r>
              <a:rPr lang="zh-CN" altLang="en-US" dirty="0"/>
              <a:t>三位大牛于</a:t>
            </a:r>
            <a:r>
              <a:rPr lang="en-US" altLang="zh-CN" dirty="0"/>
              <a:t>2007</a:t>
            </a:r>
            <a:r>
              <a:rPr lang="zh-CN" altLang="en-US" dirty="0"/>
              <a:t>年</a:t>
            </a:r>
            <a:r>
              <a:rPr lang="en-US" altLang="zh-CN" dirty="0"/>
              <a:t>9</a:t>
            </a:r>
            <a:r>
              <a:rPr lang="zh-CN" altLang="en-US" dirty="0"/>
              <a:t>月开始设计和实现。</a:t>
            </a:r>
            <a:endParaRPr kumimoji="1" lang="zh-CN" altLang="en-US" dirty="0"/>
          </a:p>
        </p:txBody>
      </p:sp>
      <p:sp>
        <p:nvSpPr>
          <p:cNvPr id="4" name="文本框 3">
            <a:extLst>
              <a:ext uri="{FF2B5EF4-FFF2-40B4-BE49-F238E27FC236}">
                <a16:creationId xmlns:a16="http://schemas.microsoft.com/office/drawing/2014/main" id="{E7ACD03B-A959-6B4D-ABC9-242983EDF41F}"/>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的历史</a:t>
            </a:r>
          </a:p>
        </p:txBody>
      </p:sp>
      <p:sp>
        <p:nvSpPr>
          <p:cNvPr id="5" name="矩形 4">
            <a:extLst>
              <a:ext uri="{FF2B5EF4-FFF2-40B4-BE49-F238E27FC236}">
                <a16:creationId xmlns:a16="http://schemas.microsoft.com/office/drawing/2014/main" id="{624F028F-17B2-E647-B3A8-1EE58D582603}"/>
              </a:ext>
            </a:extLst>
          </p:cNvPr>
          <p:cNvSpPr/>
          <p:nvPr/>
        </p:nvSpPr>
        <p:spPr>
          <a:xfrm>
            <a:off x="158044" y="6176963"/>
            <a:ext cx="8331200" cy="577081"/>
          </a:xfrm>
          <a:prstGeom prst="rect">
            <a:avLst/>
          </a:prstGeom>
        </p:spPr>
        <p:txBody>
          <a:bodyPr wrap="square">
            <a:spAutoFit/>
          </a:bodyPr>
          <a:lstStyle/>
          <a:p>
            <a:r>
              <a:rPr lang="en-US" altLang="zh-CN" sz="1050" dirty="0">
                <a:solidFill>
                  <a:srgbClr val="287BDE"/>
                </a:solidFill>
              </a:rPr>
              <a:t>[</a:t>
            </a:r>
            <a:r>
              <a:rPr lang="zh-CN" altLang="en-US" sz="1050" dirty="0">
                <a:solidFill>
                  <a:srgbClr val="287BDE"/>
                </a:solidFill>
              </a:rPr>
              <a:t>贝尔实验室</a:t>
            </a:r>
            <a:r>
              <a:rPr lang="en-US" altLang="zh-CN" sz="1050" dirty="0">
                <a:solidFill>
                  <a:srgbClr val="287BDE"/>
                </a:solidFill>
              </a:rPr>
              <a:t>]</a:t>
            </a:r>
            <a:r>
              <a:rPr lang="en-US"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a:t>
            </a:r>
            <a:r>
              <a:rPr lang="en" altLang="zh-CN" sz="1050" i="1" dirty="0" err="1">
                <a:solidFill>
                  <a:srgbClr val="FFC66D"/>
                </a:solidFill>
              </a:rPr>
              <a:t>Bell_Labs</a:t>
            </a:r>
            <a:r>
              <a:rPr lang="en" altLang="zh-CN" sz="1050" dirty="0"/>
              <a:t>)</a:t>
            </a:r>
            <a:br>
              <a:rPr lang="en" altLang="zh-CN" sz="1050" dirty="0"/>
            </a:br>
            <a:r>
              <a:rPr lang="en" altLang="zh-CN" sz="1050" dirty="0">
                <a:solidFill>
                  <a:srgbClr val="287BDE"/>
                </a:solidFill>
              </a:rPr>
              <a:t>[B</a:t>
            </a:r>
            <a:r>
              <a:rPr lang="zh-CN" altLang="en-US" sz="1050" dirty="0">
                <a:solidFill>
                  <a:srgbClr val="287BDE"/>
                </a:solidFill>
              </a:rPr>
              <a:t>语言</a:t>
            </a:r>
            <a:r>
              <a:rPr lang="en-US" altLang="zh-CN" sz="1050" dirty="0">
                <a:solidFill>
                  <a:srgbClr val="287BDE"/>
                </a:solidFill>
              </a:rPr>
              <a:t>]</a:t>
            </a:r>
            <a:r>
              <a:rPr lang="en-US"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/wiki/B_(</a:t>
            </a:r>
            <a:r>
              <a:rPr lang="en" altLang="zh-CN" sz="1050" i="1" dirty="0" err="1">
                <a:solidFill>
                  <a:srgbClr val="FFC66D"/>
                </a:solidFill>
              </a:rPr>
              <a:t>programming_language</a:t>
            </a:r>
            <a:r>
              <a:rPr lang="en" altLang="zh-CN" sz="1050" i="1" dirty="0">
                <a:solidFill>
                  <a:srgbClr val="FFC66D"/>
                </a:solidFill>
              </a:rPr>
              <a:t>)</a:t>
            </a:r>
            <a:r>
              <a:rPr lang="en" altLang="zh-CN" sz="1050" dirty="0"/>
              <a:t>)</a:t>
            </a:r>
            <a:br>
              <a:rPr lang="en" altLang="zh-CN" sz="1050" dirty="0"/>
            </a:br>
            <a:r>
              <a:rPr lang="en" altLang="zh-CN" sz="1050" dirty="0">
                <a:solidFill>
                  <a:srgbClr val="287BDE"/>
                </a:solidFill>
              </a:rPr>
              <a:t>[plan 9]</a:t>
            </a:r>
            <a:r>
              <a:rPr lang="en" altLang="zh-CN" sz="1050" dirty="0"/>
              <a:t>(</a:t>
            </a:r>
            <a:r>
              <a:rPr lang="en" altLang="zh-CN" sz="1050" i="1" dirty="0">
                <a:solidFill>
                  <a:srgbClr val="FFC66D"/>
                </a:solidFill>
              </a:rPr>
              <a:t>https://</a:t>
            </a:r>
            <a:r>
              <a:rPr lang="en" altLang="zh-CN" sz="1050" i="1" dirty="0" err="1">
                <a:solidFill>
                  <a:srgbClr val="FFC66D"/>
                </a:solidFill>
              </a:rPr>
              <a:t>en.wikipedia.org</a:t>
            </a:r>
            <a:r>
              <a:rPr lang="en" altLang="zh-CN" sz="1050" i="1" dirty="0">
                <a:solidFill>
                  <a:srgbClr val="FFC66D"/>
                </a:solidFill>
              </a:rPr>
              <a:t>/wiki/Plan_9_from_Bell_Labs</a:t>
            </a:r>
            <a:r>
              <a:rPr lang="en" altLang="zh-CN" sz="1050" dirty="0"/>
              <a:t>)</a:t>
            </a:r>
            <a:endParaRPr lang="zh-CN" altLang="en-US" sz="1050" dirty="0"/>
          </a:p>
        </p:txBody>
      </p:sp>
      <p:pic>
        <p:nvPicPr>
          <p:cNvPr id="6" name="图片 5">
            <a:extLst>
              <a:ext uri="{FF2B5EF4-FFF2-40B4-BE49-F238E27FC236}">
                <a16:creationId xmlns:a16="http://schemas.microsoft.com/office/drawing/2014/main" id="{EE9C0FD5-DA48-B645-A05B-1685D60C494B}"/>
              </a:ext>
            </a:extLst>
          </p:cNvPr>
          <p:cNvPicPr>
            <a:picLocks noChangeAspect="1"/>
          </p:cNvPicPr>
          <p:nvPr/>
        </p:nvPicPr>
        <p:blipFill>
          <a:blip r:embed="rId2"/>
          <a:stretch>
            <a:fillRect/>
          </a:stretch>
        </p:blipFill>
        <p:spPr>
          <a:xfrm>
            <a:off x="6341710" y="1825625"/>
            <a:ext cx="5375753" cy="3030281"/>
          </a:xfrm>
          <a:prstGeom prst="rect">
            <a:avLst/>
          </a:prstGeom>
        </p:spPr>
      </p:pic>
      <p:sp>
        <p:nvSpPr>
          <p:cNvPr id="7" name="矩形 6">
            <a:extLst>
              <a:ext uri="{FF2B5EF4-FFF2-40B4-BE49-F238E27FC236}">
                <a16:creationId xmlns:a16="http://schemas.microsoft.com/office/drawing/2014/main" id="{AAD1A86D-3AC9-6141-971D-04EE5AA13430}"/>
              </a:ext>
            </a:extLst>
          </p:cNvPr>
          <p:cNvSpPr/>
          <p:nvPr/>
        </p:nvSpPr>
        <p:spPr>
          <a:xfrm>
            <a:off x="6706480" y="4962436"/>
            <a:ext cx="4758739" cy="369332"/>
          </a:xfrm>
          <a:prstGeom prst="rect">
            <a:avLst/>
          </a:prstGeom>
        </p:spPr>
        <p:txBody>
          <a:bodyPr wrap="none">
            <a:spAutoFit/>
          </a:bodyPr>
          <a:lstStyle/>
          <a:p>
            <a:r>
              <a:rPr lang="en" altLang="zh-CN" dirty="0"/>
              <a:t>Robert </a:t>
            </a:r>
            <a:r>
              <a:rPr lang="en" altLang="zh-CN" dirty="0" err="1"/>
              <a:t>Griesemer</a:t>
            </a:r>
            <a:r>
              <a:rPr lang="en-US" altLang="zh-CN" dirty="0"/>
              <a:t>,</a:t>
            </a:r>
            <a:r>
              <a:rPr lang="zh-CN" altLang="en-US" dirty="0"/>
              <a:t> </a:t>
            </a:r>
            <a:r>
              <a:rPr lang="en" altLang="zh-CN" dirty="0"/>
              <a:t>Rob Pike</a:t>
            </a:r>
            <a:r>
              <a:rPr lang="en-US" altLang="zh-CN" dirty="0"/>
              <a:t>,</a:t>
            </a:r>
            <a:r>
              <a:rPr lang="zh-CN" altLang="en-US" dirty="0"/>
              <a:t> </a:t>
            </a:r>
            <a:r>
              <a:rPr lang="en" altLang="zh-CN" dirty="0"/>
              <a:t>Ken Thompson</a:t>
            </a:r>
            <a:endParaRPr lang="zh-CN" altLang="en-US" dirty="0"/>
          </a:p>
        </p:txBody>
      </p:sp>
      <p:sp>
        <p:nvSpPr>
          <p:cNvPr id="8" name="矩形 7">
            <a:extLst>
              <a:ext uri="{FF2B5EF4-FFF2-40B4-BE49-F238E27FC236}">
                <a16:creationId xmlns:a16="http://schemas.microsoft.com/office/drawing/2014/main" id="{DCEBB9A1-F780-F147-9F4D-4806B4193019}"/>
              </a:ext>
            </a:extLst>
          </p:cNvPr>
          <p:cNvSpPr/>
          <p:nvPr/>
        </p:nvSpPr>
        <p:spPr>
          <a:xfrm>
            <a:off x="5937956" y="5489871"/>
            <a:ext cx="6096000" cy="1107996"/>
          </a:xfrm>
          <a:prstGeom prst="rect">
            <a:avLst/>
          </a:prstGeom>
        </p:spPr>
        <p:txBody>
          <a:bodyPr>
            <a:spAutoFit/>
          </a:bodyPr>
          <a:lstStyle/>
          <a:p>
            <a:r>
              <a:rPr lang="en" altLang="zh-CN" sz="1100" dirty="0">
                <a:solidFill>
                  <a:srgbClr val="CC7832"/>
                </a:solidFill>
              </a:rPr>
              <a:t>- </a:t>
            </a:r>
            <a:r>
              <a:rPr lang="en" altLang="zh-CN" sz="1100" dirty="0"/>
              <a:t>Robert </a:t>
            </a:r>
            <a:r>
              <a:rPr lang="en" altLang="zh-CN" sz="1100" dirty="0" err="1"/>
              <a:t>Griesemer</a:t>
            </a:r>
            <a:r>
              <a:rPr lang="zh-CN" altLang="en" sz="1100" dirty="0"/>
              <a:t>（</a:t>
            </a:r>
            <a:r>
              <a:rPr lang="zh-CN" altLang="en-US" sz="1100" dirty="0"/>
              <a:t>罗伯特</a:t>
            </a:r>
            <a:r>
              <a:rPr lang="en-US" altLang="zh-CN" sz="1100" dirty="0"/>
              <a:t>·</a:t>
            </a:r>
            <a:r>
              <a:rPr lang="zh-CN" altLang="en-US" sz="1100" dirty="0"/>
              <a:t>格里泽默）：曾设计了</a:t>
            </a:r>
            <a:r>
              <a:rPr lang="en" altLang="zh-CN" sz="1100" dirty="0"/>
              <a:t>Chrome</a:t>
            </a:r>
            <a:r>
              <a:rPr lang="zh-CN" altLang="en-US" sz="1100" dirty="0"/>
              <a:t>浏览器的</a:t>
            </a:r>
            <a:r>
              <a:rPr lang="en" altLang="zh-CN" sz="1100" dirty="0"/>
              <a:t>JavaScript V8</a:t>
            </a:r>
            <a:r>
              <a:rPr lang="zh-CN" altLang="en-US" sz="1100" dirty="0"/>
              <a:t>引擎，协助制作</a:t>
            </a:r>
            <a:r>
              <a:rPr lang="en" altLang="zh-CN" sz="1100" dirty="0"/>
              <a:t>Java</a:t>
            </a:r>
            <a:r>
              <a:rPr lang="zh-CN" altLang="en-US" sz="1100" dirty="0"/>
              <a:t>的</a:t>
            </a:r>
            <a:r>
              <a:rPr lang="en" altLang="zh-CN" sz="1100" dirty="0" err="1"/>
              <a:t>HotSpot</a:t>
            </a:r>
            <a:r>
              <a:rPr lang="zh-CN" altLang="en-US" sz="1100" dirty="0"/>
              <a:t>编译器。</a:t>
            </a:r>
            <a:br>
              <a:rPr lang="zh-CN" altLang="en-US" sz="1100" dirty="0"/>
            </a:br>
            <a:r>
              <a:rPr lang="en-US" altLang="zh-CN" sz="1100" dirty="0">
                <a:solidFill>
                  <a:srgbClr val="CC7832"/>
                </a:solidFill>
              </a:rPr>
              <a:t>- </a:t>
            </a:r>
            <a:r>
              <a:rPr lang="en" altLang="zh-CN" sz="1100" dirty="0"/>
              <a:t>Rob Pike</a:t>
            </a:r>
            <a:r>
              <a:rPr lang="zh-CN" altLang="en" sz="1100" dirty="0"/>
              <a:t>（</a:t>
            </a:r>
            <a:r>
              <a:rPr lang="zh-CN" altLang="en-US" sz="1100" dirty="0"/>
              <a:t>罗布</a:t>
            </a:r>
            <a:r>
              <a:rPr lang="en-US" altLang="zh-CN" sz="1100" dirty="0"/>
              <a:t>·</a:t>
            </a:r>
            <a:r>
              <a:rPr lang="zh-CN" altLang="en-US" sz="1100" dirty="0"/>
              <a:t>派克）： </a:t>
            </a:r>
            <a:r>
              <a:rPr lang="en" altLang="zh-CN" sz="1100" dirty="0"/>
              <a:t>Unix</a:t>
            </a:r>
            <a:r>
              <a:rPr lang="zh-CN" altLang="en-US" sz="1100" dirty="0"/>
              <a:t>小组成员，参与</a:t>
            </a:r>
            <a:r>
              <a:rPr lang="en" altLang="zh-CN" sz="1100" dirty="0"/>
              <a:t>Plan 9</a:t>
            </a:r>
            <a:r>
              <a:rPr lang="zh-CN" altLang="en" sz="1100" dirty="0"/>
              <a:t>、</a:t>
            </a:r>
            <a:r>
              <a:rPr lang="en" altLang="zh-CN" sz="1100" dirty="0"/>
              <a:t>Inferno</a:t>
            </a:r>
            <a:r>
              <a:rPr lang="zh-CN" altLang="en-US" sz="1100" dirty="0"/>
              <a:t>操作系统研发，</a:t>
            </a:r>
            <a:r>
              <a:rPr lang="en" altLang="zh-CN" sz="1100" dirty="0"/>
              <a:t>UTF-8</a:t>
            </a:r>
            <a:r>
              <a:rPr lang="zh-CN" altLang="en-US" sz="1100" dirty="0"/>
              <a:t>编码的创立者之一。</a:t>
            </a:r>
            <a:br>
              <a:rPr lang="zh-CN" altLang="en-US" sz="1100" dirty="0"/>
            </a:br>
            <a:r>
              <a:rPr lang="en-US" altLang="zh-CN" sz="1100" dirty="0">
                <a:solidFill>
                  <a:srgbClr val="CC7832"/>
                </a:solidFill>
              </a:rPr>
              <a:t>- </a:t>
            </a:r>
            <a:r>
              <a:rPr lang="en" altLang="zh-CN" sz="1100" dirty="0"/>
              <a:t>Ken Thompson</a:t>
            </a:r>
            <a:r>
              <a:rPr lang="zh-CN" altLang="en" sz="1100" dirty="0"/>
              <a:t>（</a:t>
            </a:r>
            <a:r>
              <a:rPr lang="zh-CN" altLang="en-US" sz="1100" dirty="0"/>
              <a:t>肯</a:t>
            </a:r>
            <a:r>
              <a:rPr lang="en-US" altLang="zh-CN" sz="1100" dirty="0"/>
              <a:t>·</a:t>
            </a:r>
            <a:r>
              <a:rPr lang="zh-CN" altLang="en-US" sz="1100" dirty="0"/>
              <a:t>汤普逊）： 设计了</a:t>
            </a:r>
            <a:r>
              <a:rPr lang="en" altLang="zh-CN" sz="1100" dirty="0"/>
              <a:t>B</a:t>
            </a:r>
            <a:r>
              <a:rPr lang="zh-CN" altLang="en-US" sz="1100" dirty="0"/>
              <a:t>语言、</a:t>
            </a:r>
            <a:r>
              <a:rPr lang="en" altLang="zh-CN" sz="1100" dirty="0"/>
              <a:t>C</a:t>
            </a:r>
            <a:r>
              <a:rPr lang="zh-CN" altLang="en-US" sz="1100" dirty="0"/>
              <a:t>语言，创建了</a:t>
            </a:r>
            <a:r>
              <a:rPr lang="en" altLang="zh-CN" sz="1100" dirty="0"/>
              <a:t>Unix</a:t>
            </a:r>
            <a:r>
              <a:rPr lang="zh-CN" altLang="en-US" sz="1100" dirty="0"/>
              <a:t>和</a:t>
            </a:r>
            <a:r>
              <a:rPr lang="en" altLang="zh-CN" sz="1100" dirty="0"/>
              <a:t>Plan 9</a:t>
            </a:r>
            <a:r>
              <a:rPr lang="zh-CN" altLang="en-US" sz="1100" dirty="0"/>
              <a:t>操作系统，</a:t>
            </a:r>
            <a:r>
              <a:rPr lang="en" altLang="zh-CN" sz="1100" dirty="0"/>
              <a:t>UTF-8</a:t>
            </a:r>
            <a:r>
              <a:rPr lang="zh-CN" altLang="en-US" sz="1100" dirty="0"/>
              <a:t>的主要设计者，</a:t>
            </a:r>
            <a:r>
              <a:rPr lang="en-US" altLang="zh-CN" sz="1100" dirty="0"/>
              <a:t>1983</a:t>
            </a:r>
            <a:r>
              <a:rPr lang="zh-CN" altLang="en-US" sz="1100" dirty="0"/>
              <a:t>年图灵奖得主。</a:t>
            </a:r>
          </a:p>
        </p:txBody>
      </p:sp>
    </p:spTree>
    <p:extLst>
      <p:ext uri="{BB962C8B-B14F-4D97-AF65-F5344CB8AC3E}">
        <p14:creationId xmlns:p14="http://schemas.microsoft.com/office/powerpoint/2010/main" val="955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1CDEA-B90B-5943-B49A-11E568586112}"/>
              </a:ext>
            </a:extLst>
          </p:cNvPr>
          <p:cNvSpPr>
            <a:spLocks noGrp="1"/>
          </p:cNvSpPr>
          <p:nvPr>
            <p:ph type="title"/>
          </p:nvPr>
        </p:nvSpPr>
        <p:spPr>
          <a:xfrm>
            <a:off x="285434" y="0"/>
            <a:ext cx="10749367" cy="1208868"/>
          </a:xfrm>
        </p:spPr>
        <p:txBody>
          <a:bodyPr/>
          <a:lstStyle/>
          <a:p>
            <a:r>
              <a:rPr kumimoji="1" lang="en-US" altLang="zh-CN" dirty="0"/>
              <a:t>Go-Micro</a:t>
            </a:r>
            <a:endParaRPr kumimoji="1" lang="zh-CN" altLang="en-US" dirty="0"/>
          </a:p>
        </p:txBody>
      </p:sp>
      <p:sp>
        <p:nvSpPr>
          <p:cNvPr id="4" name="内容占位符 2">
            <a:extLst>
              <a:ext uri="{FF2B5EF4-FFF2-40B4-BE49-F238E27FC236}">
                <a16:creationId xmlns:a16="http://schemas.microsoft.com/office/drawing/2014/main" id="{B4CBBB58-8055-9040-933D-43518F9D635C}"/>
              </a:ext>
            </a:extLst>
          </p:cNvPr>
          <p:cNvSpPr>
            <a:spLocks noGrp="1"/>
          </p:cNvSpPr>
          <p:nvPr>
            <p:ph idx="1"/>
          </p:nvPr>
        </p:nvSpPr>
        <p:spPr>
          <a:xfrm>
            <a:off x="285434" y="1632937"/>
            <a:ext cx="4799184" cy="2551135"/>
          </a:xfrm>
        </p:spPr>
        <p:txBody>
          <a:bodyPr vert="horz" lIns="0" tIns="0" rIns="0" bIns="0" rtlCol="0">
            <a:normAutofit/>
          </a:bodyPr>
          <a:lstStyle/>
          <a:p>
            <a:pPr marL="342900" indent="-342900">
              <a:buAutoNum type="arabicPeriod"/>
            </a:pPr>
            <a:endParaRPr kumimoji="1" lang="en-US" altLang="zh-CN" dirty="0">
              <a:solidFill>
                <a:schemeClr val="tx1"/>
              </a:solidFill>
              <a:sym typeface="Courier New" panose="02070309020205020404"/>
            </a:endParaRPr>
          </a:p>
          <a:p>
            <a:pPr marL="342900" indent="-342900">
              <a:buAutoNum type="arabicPeriod"/>
            </a:pPr>
            <a:r>
              <a:rPr kumimoji="1" lang="zh-CN" altLang="en-US" b="1" dirty="0">
                <a:solidFill>
                  <a:srgbClr val="0070C0"/>
                </a:solidFill>
                <a:sym typeface="Courier New" panose="02070309020205020404"/>
              </a:rPr>
              <a:t>微服务</a:t>
            </a:r>
            <a:endParaRPr kumimoji="1" lang="en-US" altLang="zh-CN" b="1" dirty="0">
              <a:solidFill>
                <a:srgbClr val="0070C0"/>
              </a:solidFill>
              <a:sym typeface="Courier New" panose="02070309020205020404"/>
            </a:endParaRPr>
          </a:p>
          <a:p>
            <a:pPr marL="342900" indent="-34290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设计</a:t>
            </a:r>
            <a:endParaRPr kumimoji="1" lang="en-US" altLang="zh-CN" dirty="0">
              <a:solidFill>
                <a:schemeClr val="tx1"/>
              </a:solidFill>
              <a:sym typeface="Courier New" panose="02070309020205020404"/>
            </a:endParaRPr>
          </a:p>
          <a:p>
            <a:pPr marL="342900" indent="-34290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组件</a:t>
            </a:r>
            <a:endParaRPr kumimoji="1" lang="en-US" altLang="zh-CN" dirty="0">
              <a:solidFill>
                <a:schemeClr val="tx1"/>
              </a:solidFill>
              <a:sym typeface="Courier New" panose="02070309020205020404"/>
            </a:endParaRPr>
          </a:p>
          <a:p>
            <a:pPr marL="342900" indent="-34290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实践</a:t>
            </a:r>
            <a:endParaRPr kumimoji="1" lang="en-US" altLang="zh-CN" dirty="0">
              <a:solidFill>
                <a:schemeClr val="tx1"/>
              </a:solidFill>
              <a:sym typeface="Courier New" panose="02070309020205020404"/>
            </a:endParaRPr>
          </a:p>
          <a:p>
            <a:pPr marL="342900" indent="-342900">
              <a:buAutoNum type="arabicPeriod"/>
            </a:pPr>
            <a:endParaRPr kumimoji="1" lang="en-US" altLang="zh-CN" dirty="0">
              <a:solidFill>
                <a:schemeClr val="tx1"/>
              </a:solidFill>
              <a:sym typeface="Courier New" panose="02070309020205020404"/>
            </a:endParaRPr>
          </a:p>
        </p:txBody>
      </p:sp>
      <p:sp>
        <p:nvSpPr>
          <p:cNvPr id="5" name="内容占位符 2">
            <a:extLst>
              <a:ext uri="{FF2B5EF4-FFF2-40B4-BE49-F238E27FC236}">
                <a16:creationId xmlns:a16="http://schemas.microsoft.com/office/drawing/2014/main" id="{D66925F2-7283-334E-A125-3F8FA8EB9182}"/>
              </a:ext>
            </a:extLst>
          </p:cNvPr>
          <p:cNvSpPr txBox="1">
            <a:spLocks/>
          </p:cNvSpPr>
          <p:nvPr/>
        </p:nvSpPr>
        <p:spPr>
          <a:xfrm>
            <a:off x="7354957" y="1508895"/>
            <a:ext cx="5797315" cy="5649132"/>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2700">
              <a:lnSpc>
                <a:spcPct val="100000"/>
              </a:lnSpc>
              <a:spcBef>
                <a:spcPts val="100"/>
              </a:spcBef>
              <a:spcAft>
                <a:spcPts val="0"/>
              </a:spcAft>
              <a:buClr>
                <a:srgbClr val="000000"/>
              </a:buClr>
              <a:buSzPts val="1400"/>
            </a:pPr>
            <a:endParaRPr lang="en-US" altLang="zh-CN" sz="1200" dirty="0">
              <a:solidFill>
                <a:srgbClr val="424242"/>
              </a:solidFill>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241705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2" name="矩形 1">
            <a:extLst>
              <a:ext uri="{FF2B5EF4-FFF2-40B4-BE49-F238E27FC236}">
                <a16:creationId xmlns:a16="http://schemas.microsoft.com/office/drawing/2014/main" id="{2B56CA27-C14C-7D4F-B2EF-EAFC85AA470A}"/>
              </a:ext>
            </a:extLst>
          </p:cNvPr>
          <p:cNvSpPr/>
          <p:nvPr/>
        </p:nvSpPr>
        <p:spPr>
          <a:xfrm>
            <a:off x="163446" y="1532033"/>
            <a:ext cx="2486764" cy="369332"/>
          </a:xfrm>
          <a:prstGeom prst="rect">
            <a:avLst/>
          </a:prstGeom>
        </p:spPr>
        <p:txBody>
          <a:bodyPr wrap="square">
            <a:spAutoFit/>
          </a:bodyPr>
          <a:lstStyle/>
          <a:p>
            <a:r>
              <a:rPr lang="zh-CN" altLang="en-US" b="1" dirty="0"/>
              <a:t>单体服务</a:t>
            </a:r>
          </a:p>
        </p:txBody>
      </p:sp>
      <p:sp>
        <p:nvSpPr>
          <p:cNvPr id="12" name="文本框 11">
            <a:extLst>
              <a:ext uri="{FF2B5EF4-FFF2-40B4-BE49-F238E27FC236}">
                <a16:creationId xmlns:a16="http://schemas.microsoft.com/office/drawing/2014/main" id="{13DD1866-DE81-FD44-B24A-5A8A073D123E}"/>
              </a:ext>
            </a:extLst>
          </p:cNvPr>
          <p:cNvSpPr txBox="1"/>
          <p:nvPr/>
        </p:nvSpPr>
        <p:spPr>
          <a:xfrm>
            <a:off x="10617530" y="856913"/>
            <a:ext cx="1574470" cy="369332"/>
          </a:xfrm>
          <a:prstGeom prst="rect">
            <a:avLst/>
          </a:prstGeom>
          <a:noFill/>
        </p:spPr>
        <p:txBody>
          <a:bodyPr wrap="none" rtlCol="0">
            <a:spAutoFit/>
          </a:bodyPr>
          <a:lstStyle/>
          <a:p>
            <a:pPr marL="685800" lvl="1"/>
            <a:r>
              <a:rPr kumimoji="1" lang="zh-CN" altLang="en-US" b="1" dirty="0">
                <a:solidFill>
                  <a:schemeClr val="bg1"/>
                </a:solidFill>
              </a:rPr>
              <a:t>微服务</a:t>
            </a:r>
            <a:endParaRPr kumimoji="1" lang="zh-CN" altLang="en-US" dirty="0">
              <a:solidFill>
                <a:schemeClr val="bg1"/>
              </a:solidFill>
            </a:endParaRPr>
          </a:p>
        </p:txBody>
      </p:sp>
      <p:pic>
        <p:nvPicPr>
          <p:cNvPr id="7" name="图片 6">
            <a:extLst>
              <a:ext uri="{FF2B5EF4-FFF2-40B4-BE49-F238E27FC236}">
                <a16:creationId xmlns:a16="http://schemas.microsoft.com/office/drawing/2014/main" id="{74D1F8D9-6227-7C44-A75C-89A99840DC0E}"/>
              </a:ext>
            </a:extLst>
          </p:cNvPr>
          <p:cNvPicPr>
            <a:picLocks noChangeAspect="1"/>
          </p:cNvPicPr>
          <p:nvPr/>
        </p:nvPicPr>
        <p:blipFill>
          <a:blip r:embed="rId2"/>
          <a:stretch>
            <a:fillRect/>
          </a:stretch>
        </p:blipFill>
        <p:spPr>
          <a:xfrm>
            <a:off x="373952" y="2182966"/>
            <a:ext cx="4621525" cy="4191616"/>
          </a:xfrm>
          <a:prstGeom prst="rect">
            <a:avLst/>
          </a:prstGeom>
        </p:spPr>
      </p:pic>
      <p:sp>
        <p:nvSpPr>
          <p:cNvPr id="10" name="矩形 9">
            <a:extLst>
              <a:ext uri="{FF2B5EF4-FFF2-40B4-BE49-F238E27FC236}">
                <a16:creationId xmlns:a16="http://schemas.microsoft.com/office/drawing/2014/main" id="{3D558F96-4D2F-4541-992D-C9AC3E89B02D}"/>
              </a:ext>
            </a:extLst>
          </p:cNvPr>
          <p:cNvSpPr/>
          <p:nvPr/>
        </p:nvSpPr>
        <p:spPr>
          <a:xfrm>
            <a:off x="5486400" y="1901365"/>
            <a:ext cx="6096000" cy="2585323"/>
          </a:xfrm>
          <a:prstGeom prst="rect">
            <a:avLst/>
          </a:prstGeom>
        </p:spPr>
        <p:txBody>
          <a:bodyPr>
            <a:spAutoFit/>
          </a:bodyPr>
          <a:lstStyle/>
          <a:p>
            <a:r>
              <a:rPr lang="zh-CN" altLang="en-US" dirty="0"/>
              <a:t>单体服务（</a:t>
            </a:r>
            <a:r>
              <a:rPr lang="en" altLang="zh-CN" dirty="0"/>
              <a:t>Monolith</a:t>
            </a:r>
            <a:r>
              <a:rPr lang="zh-CN" altLang="en-US" dirty="0"/>
              <a:t>）</a:t>
            </a:r>
            <a:endParaRPr lang="en-US" altLang="zh-CN" dirty="0"/>
          </a:p>
          <a:p>
            <a:r>
              <a:rPr lang="en-US" altLang="zh-CN" dirty="0"/>
              <a:t>Monolith</a:t>
            </a:r>
            <a:r>
              <a:rPr lang="zh-CN" altLang="en-US" dirty="0"/>
              <a:t>一词源意是代表巨大的石头，引用到软件中形容的是一整块大号的代码，这块代码由多个模块组成，模块间紧密耦合，形成一个整体，彼此之间不能脱离。</a:t>
            </a:r>
            <a:endParaRPr lang="en-US" altLang="zh-CN" dirty="0"/>
          </a:p>
          <a:p>
            <a:r>
              <a:rPr lang="zh-CN" altLang="en-US" dirty="0"/>
              <a:t>单体服务（也称单体应用）将所有业务逻辑封装在一个应用程序当中，编译成一个二进制文件。通常，整体结构由传统的三层体系结构组成，即数据库、用户界面和服务器端应用程序。</a:t>
            </a:r>
            <a:endParaRPr lang="en-US" altLang="zh-CN" dirty="0"/>
          </a:p>
          <a:p>
            <a:r>
              <a:rPr lang="zh-CN" altLang="en-US" dirty="0"/>
              <a:t>常见的如，传统</a:t>
            </a:r>
            <a:r>
              <a:rPr lang="en-US" altLang="zh-CN" dirty="0"/>
              <a:t>ERP</a:t>
            </a:r>
            <a:r>
              <a:rPr lang="zh-CN" altLang="en-US" dirty="0"/>
              <a:t>系统、</a:t>
            </a:r>
            <a:r>
              <a:rPr lang="en-US" altLang="zh-CN" dirty="0"/>
              <a:t>OA</a:t>
            </a:r>
            <a:r>
              <a:rPr lang="zh-CN" altLang="en-US" dirty="0"/>
              <a:t>系统、关系数据库等</a:t>
            </a:r>
          </a:p>
        </p:txBody>
      </p:sp>
    </p:spTree>
    <p:extLst>
      <p:ext uri="{BB962C8B-B14F-4D97-AF65-F5344CB8AC3E}">
        <p14:creationId xmlns:p14="http://schemas.microsoft.com/office/powerpoint/2010/main" val="2018878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12" name="文本框 11">
            <a:extLst>
              <a:ext uri="{FF2B5EF4-FFF2-40B4-BE49-F238E27FC236}">
                <a16:creationId xmlns:a16="http://schemas.microsoft.com/office/drawing/2014/main" id="{13DD1866-DE81-FD44-B24A-5A8A073D123E}"/>
              </a:ext>
            </a:extLst>
          </p:cNvPr>
          <p:cNvSpPr txBox="1"/>
          <p:nvPr/>
        </p:nvSpPr>
        <p:spPr>
          <a:xfrm>
            <a:off x="10617530" y="856913"/>
            <a:ext cx="1574470" cy="369332"/>
          </a:xfrm>
          <a:prstGeom prst="rect">
            <a:avLst/>
          </a:prstGeom>
          <a:noFill/>
        </p:spPr>
        <p:txBody>
          <a:bodyPr wrap="none" rtlCol="0">
            <a:spAutoFit/>
          </a:bodyPr>
          <a:lstStyle/>
          <a:p>
            <a:pPr marL="685800" lvl="1"/>
            <a:r>
              <a:rPr kumimoji="1" lang="zh-CN" altLang="en-US" b="1" dirty="0">
                <a:solidFill>
                  <a:schemeClr val="bg1"/>
                </a:solidFill>
              </a:rPr>
              <a:t>微服务</a:t>
            </a:r>
            <a:endParaRPr kumimoji="1" lang="zh-CN" altLang="en-US" dirty="0">
              <a:solidFill>
                <a:schemeClr val="bg1"/>
              </a:solidFill>
            </a:endParaRPr>
          </a:p>
        </p:txBody>
      </p:sp>
      <p:pic>
        <p:nvPicPr>
          <p:cNvPr id="5" name="图片 4">
            <a:extLst>
              <a:ext uri="{FF2B5EF4-FFF2-40B4-BE49-F238E27FC236}">
                <a16:creationId xmlns:a16="http://schemas.microsoft.com/office/drawing/2014/main" id="{A960EC3C-552F-B94A-BD57-71AA6B11624D}"/>
              </a:ext>
            </a:extLst>
          </p:cNvPr>
          <p:cNvPicPr>
            <a:picLocks noChangeAspect="1"/>
          </p:cNvPicPr>
          <p:nvPr/>
        </p:nvPicPr>
        <p:blipFill>
          <a:blip r:embed="rId2"/>
          <a:stretch>
            <a:fillRect/>
          </a:stretch>
        </p:blipFill>
        <p:spPr>
          <a:xfrm>
            <a:off x="360936" y="2345699"/>
            <a:ext cx="4999559" cy="4359150"/>
          </a:xfrm>
          <a:prstGeom prst="rect">
            <a:avLst/>
          </a:prstGeom>
        </p:spPr>
      </p:pic>
      <p:sp>
        <p:nvSpPr>
          <p:cNvPr id="17" name="矩形 16">
            <a:extLst>
              <a:ext uri="{FF2B5EF4-FFF2-40B4-BE49-F238E27FC236}">
                <a16:creationId xmlns:a16="http://schemas.microsoft.com/office/drawing/2014/main" id="{69C65B7F-76D6-804E-A101-50605D893A42}"/>
              </a:ext>
            </a:extLst>
          </p:cNvPr>
          <p:cNvSpPr/>
          <p:nvPr/>
        </p:nvSpPr>
        <p:spPr>
          <a:xfrm>
            <a:off x="373952" y="1601306"/>
            <a:ext cx="2486764" cy="369332"/>
          </a:xfrm>
          <a:prstGeom prst="rect">
            <a:avLst/>
          </a:prstGeom>
        </p:spPr>
        <p:txBody>
          <a:bodyPr wrap="square">
            <a:spAutoFit/>
          </a:bodyPr>
          <a:lstStyle/>
          <a:p>
            <a:r>
              <a:rPr lang="zh-CN" altLang="en-US" b="1" dirty="0"/>
              <a:t>微服务</a:t>
            </a:r>
          </a:p>
        </p:txBody>
      </p:sp>
      <p:sp>
        <p:nvSpPr>
          <p:cNvPr id="10" name="矩形 9">
            <a:extLst>
              <a:ext uri="{FF2B5EF4-FFF2-40B4-BE49-F238E27FC236}">
                <a16:creationId xmlns:a16="http://schemas.microsoft.com/office/drawing/2014/main" id="{7CE61027-4936-664E-8946-7771C01B3B6B}"/>
              </a:ext>
            </a:extLst>
          </p:cNvPr>
          <p:cNvSpPr/>
          <p:nvPr/>
        </p:nvSpPr>
        <p:spPr>
          <a:xfrm>
            <a:off x="5486400" y="1901365"/>
            <a:ext cx="6096000" cy="2308324"/>
          </a:xfrm>
          <a:prstGeom prst="rect">
            <a:avLst/>
          </a:prstGeom>
        </p:spPr>
        <p:txBody>
          <a:bodyPr>
            <a:spAutoFit/>
          </a:bodyPr>
          <a:lstStyle/>
          <a:p>
            <a:r>
              <a:rPr lang="zh-CN" altLang="en-US" dirty="0"/>
              <a:t>微服务（</a:t>
            </a:r>
            <a:r>
              <a:rPr lang="en" altLang="zh-CN" dirty="0"/>
              <a:t>Microservice</a:t>
            </a:r>
            <a:r>
              <a:rPr lang="zh-CN" altLang="en-US" dirty="0"/>
              <a:t>）</a:t>
            </a:r>
            <a:endParaRPr lang="en-US" altLang="zh-CN" dirty="0"/>
          </a:p>
          <a:p>
            <a:r>
              <a:rPr lang="zh-CN" altLang="en-US" dirty="0"/>
              <a:t>微服务是复杂的大型应用程序的可部署子应用，这种大型应用通常由职责分明的不同模块组成，与单体应用的模块不同的是，这时模型是彼此分离、独立部署的。</a:t>
            </a:r>
            <a:endParaRPr lang="en-US" altLang="zh-CN" dirty="0"/>
          </a:p>
          <a:p>
            <a:r>
              <a:rPr lang="zh-CN" altLang="en-US" dirty="0"/>
              <a:t>微服务之前的通信是基于协商好的协议，所以微服务个体可以基于不同的语言、不同的平台。</a:t>
            </a:r>
            <a:endParaRPr lang="en-US" altLang="zh-CN" dirty="0"/>
          </a:p>
          <a:p>
            <a:r>
              <a:rPr lang="zh-CN" altLang="en-US" dirty="0"/>
              <a:t>常见的分布式系统本质上都是通过微服务构成的，比如</a:t>
            </a:r>
            <a:r>
              <a:rPr lang="en-US" altLang="zh-CN" dirty="0"/>
              <a:t>Kafka</a:t>
            </a:r>
            <a:r>
              <a:rPr lang="zh-CN" altLang="en-US" dirty="0"/>
              <a:t>、数据库集群等</a:t>
            </a:r>
          </a:p>
        </p:txBody>
      </p:sp>
      <p:sp>
        <p:nvSpPr>
          <p:cNvPr id="2" name="AutoShape 2">
            <a:extLst>
              <a:ext uri="{FF2B5EF4-FFF2-40B4-BE49-F238E27FC236}">
                <a16:creationId xmlns:a16="http://schemas.microsoft.com/office/drawing/2014/main" id="{39A0DE1E-F4E2-AD48-B5F0-EFB9C38E5D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9908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12" name="文本框 11">
            <a:extLst>
              <a:ext uri="{FF2B5EF4-FFF2-40B4-BE49-F238E27FC236}">
                <a16:creationId xmlns:a16="http://schemas.microsoft.com/office/drawing/2014/main" id="{13DD1866-DE81-FD44-B24A-5A8A073D123E}"/>
              </a:ext>
            </a:extLst>
          </p:cNvPr>
          <p:cNvSpPr txBox="1"/>
          <p:nvPr/>
        </p:nvSpPr>
        <p:spPr>
          <a:xfrm>
            <a:off x="10617530" y="856913"/>
            <a:ext cx="1574470" cy="369332"/>
          </a:xfrm>
          <a:prstGeom prst="rect">
            <a:avLst/>
          </a:prstGeom>
          <a:noFill/>
        </p:spPr>
        <p:txBody>
          <a:bodyPr wrap="none" rtlCol="0">
            <a:spAutoFit/>
          </a:bodyPr>
          <a:lstStyle/>
          <a:p>
            <a:pPr marL="685800" lvl="1"/>
            <a:r>
              <a:rPr kumimoji="1" lang="zh-CN" altLang="en-US" b="1" dirty="0">
                <a:solidFill>
                  <a:schemeClr val="bg1"/>
                </a:solidFill>
              </a:rPr>
              <a:t>微服务</a:t>
            </a:r>
            <a:endParaRPr kumimoji="1" lang="zh-CN" altLang="en-US" dirty="0">
              <a:solidFill>
                <a:schemeClr val="bg1"/>
              </a:solidFill>
            </a:endParaRPr>
          </a:p>
        </p:txBody>
      </p:sp>
      <p:sp>
        <p:nvSpPr>
          <p:cNvPr id="17" name="矩形 16">
            <a:extLst>
              <a:ext uri="{FF2B5EF4-FFF2-40B4-BE49-F238E27FC236}">
                <a16:creationId xmlns:a16="http://schemas.microsoft.com/office/drawing/2014/main" id="{69C65B7F-76D6-804E-A101-50605D893A42}"/>
              </a:ext>
            </a:extLst>
          </p:cNvPr>
          <p:cNvSpPr/>
          <p:nvPr/>
        </p:nvSpPr>
        <p:spPr>
          <a:xfrm>
            <a:off x="373952" y="1601306"/>
            <a:ext cx="2486764" cy="369332"/>
          </a:xfrm>
          <a:prstGeom prst="rect">
            <a:avLst/>
          </a:prstGeom>
        </p:spPr>
        <p:txBody>
          <a:bodyPr wrap="square">
            <a:spAutoFit/>
          </a:bodyPr>
          <a:lstStyle/>
          <a:p>
            <a:r>
              <a:rPr lang="zh-CN" altLang="en-US" b="1" dirty="0"/>
              <a:t>单体应用与微服务对比</a:t>
            </a:r>
          </a:p>
        </p:txBody>
      </p:sp>
      <p:graphicFrame>
        <p:nvGraphicFramePr>
          <p:cNvPr id="5" name="表格 5">
            <a:extLst>
              <a:ext uri="{FF2B5EF4-FFF2-40B4-BE49-F238E27FC236}">
                <a16:creationId xmlns:a16="http://schemas.microsoft.com/office/drawing/2014/main" id="{34E48908-3670-5148-9B9B-30F4946D13F4}"/>
              </a:ext>
            </a:extLst>
          </p:cNvPr>
          <p:cNvGraphicFramePr>
            <a:graphicFrameLocks noGrp="1"/>
          </p:cNvGraphicFramePr>
          <p:nvPr>
            <p:extLst>
              <p:ext uri="{D42A27DB-BD31-4B8C-83A1-F6EECF244321}">
                <p14:modId xmlns:p14="http://schemas.microsoft.com/office/powerpoint/2010/main" val="2683199051"/>
              </p:ext>
            </p:extLst>
          </p:nvPr>
        </p:nvGraphicFramePr>
        <p:xfrm>
          <a:off x="623334" y="2558010"/>
          <a:ext cx="10640412" cy="2886825"/>
        </p:xfrm>
        <a:graphic>
          <a:graphicData uri="http://schemas.openxmlformats.org/drawingml/2006/table">
            <a:tbl>
              <a:tblPr firstRow="1" bandRow="1">
                <a:tableStyleId>{5C22544A-7EE6-4342-B048-85BDC9FD1C3A}</a:tableStyleId>
              </a:tblPr>
              <a:tblGrid>
                <a:gridCol w="1898193">
                  <a:extLst>
                    <a:ext uri="{9D8B030D-6E8A-4147-A177-3AD203B41FA5}">
                      <a16:colId xmlns:a16="http://schemas.microsoft.com/office/drawing/2014/main" val="407934830"/>
                    </a:ext>
                  </a:extLst>
                </a:gridCol>
                <a:gridCol w="4267200">
                  <a:extLst>
                    <a:ext uri="{9D8B030D-6E8A-4147-A177-3AD203B41FA5}">
                      <a16:colId xmlns:a16="http://schemas.microsoft.com/office/drawing/2014/main" val="1728107280"/>
                    </a:ext>
                  </a:extLst>
                </a:gridCol>
                <a:gridCol w="4475019">
                  <a:extLst>
                    <a:ext uri="{9D8B030D-6E8A-4147-A177-3AD203B41FA5}">
                      <a16:colId xmlns:a16="http://schemas.microsoft.com/office/drawing/2014/main" val="145589999"/>
                    </a:ext>
                  </a:extLst>
                </a:gridCol>
              </a:tblGrid>
              <a:tr h="447427">
                <a:tc>
                  <a:txBody>
                    <a:bodyPr/>
                    <a:lstStyle/>
                    <a:p>
                      <a:endParaRPr lang="zh-CN" altLang="en-US" dirty="0">
                        <a:solidFill>
                          <a:schemeClr val="bg1"/>
                        </a:solidFill>
                      </a:endParaRPr>
                    </a:p>
                  </a:txBody>
                  <a:tcPr>
                    <a:noFill/>
                  </a:tcPr>
                </a:tc>
                <a:tc>
                  <a:txBody>
                    <a:bodyPr/>
                    <a:lstStyle/>
                    <a:p>
                      <a:pPr algn="ctr"/>
                      <a:r>
                        <a:rPr lang="zh-CN" altLang="en-US" sz="1800" b="1" kern="1200" dirty="0">
                          <a:solidFill>
                            <a:schemeClr val="lt1"/>
                          </a:solidFill>
                          <a:latin typeface="+mn-lt"/>
                          <a:ea typeface="+mn-ea"/>
                          <a:cs typeface="+mn-cs"/>
                        </a:rPr>
                        <a:t>微服务</a:t>
                      </a:r>
                    </a:p>
                  </a:txBody>
                  <a:tcPr>
                    <a:solidFill>
                      <a:srgbClr val="0068BB"/>
                    </a:solidFill>
                  </a:tcPr>
                </a:tc>
                <a:tc>
                  <a:txBody>
                    <a:bodyPr/>
                    <a:lstStyle/>
                    <a:p>
                      <a:pPr algn="ctr"/>
                      <a:r>
                        <a:rPr lang="zh-CN" altLang="en-US" sz="1800" b="1" kern="1200" dirty="0">
                          <a:solidFill>
                            <a:schemeClr val="lt1"/>
                          </a:solidFill>
                          <a:latin typeface="+mn-lt"/>
                          <a:ea typeface="+mn-ea"/>
                          <a:cs typeface="+mn-cs"/>
                        </a:rPr>
                        <a:t>单体应用</a:t>
                      </a:r>
                    </a:p>
                  </a:txBody>
                  <a:tcPr>
                    <a:solidFill>
                      <a:srgbClr val="0068BB"/>
                    </a:solidFill>
                  </a:tcPr>
                </a:tc>
                <a:extLst>
                  <a:ext uri="{0D108BD9-81ED-4DB2-BD59-A6C34878D82A}">
                    <a16:rowId xmlns:a16="http://schemas.microsoft.com/office/drawing/2014/main" val="1868384666"/>
                  </a:ext>
                </a:extLst>
              </a:tr>
              <a:tr h="447427">
                <a:tc>
                  <a:txBody>
                    <a:bodyPr/>
                    <a:lstStyle/>
                    <a:p>
                      <a:pPr algn="ctr"/>
                      <a:r>
                        <a:rPr lang="zh-CN" altLang="en-US" dirty="0">
                          <a:solidFill>
                            <a:schemeClr val="bg1"/>
                          </a:solidFill>
                        </a:rPr>
                        <a:t>架构</a:t>
                      </a:r>
                    </a:p>
                  </a:txBody>
                  <a:tcPr anchor="ctr">
                    <a:solidFill>
                      <a:srgbClr val="0068BB"/>
                    </a:solidFill>
                  </a:tcPr>
                </a:tc>
                <a:tc>
                  <a:txBody>
                    <a:bodyPr/>
                    <a:lstStyle/>
                    <a:p>
                      <a:r>
                        <a:rPr lang="zh-CN" altLang="en-US" dirty="0"/>
                        <a:t>小型服务的集合</a:t>
                      </a:r>
                    </a:p>
                  </a:txBody>
                  <a:tcPr/>
                </a:tc>
                <a:tc>
                  <a:txBody>
                    <a:bodyPr/>
                    <a:lstStyle/>
                    <a:p>
                      <a:r>
                        <a:rPr lang="zh-CN" altLang="en-US" dirty="0"/>
                        <a:t>应用只有一套代码</a:t>
                      </a:r>
                    </a:p>
                  </a:txBody>
                  <a:tcPr/>
                </a:tc>
                <a:extLst>
                  <a:ext uri="{0D108BD9-81ED-4DB2-BD59-A6C34878D82A}">
                    <a16:rowId xmlns:a16="http://schemas.microsoft.com/office/drawing/2014/main" val="3437353177"/>
                  </a:ext>
                </a:extLst>
              </a:tr>
              <a:tr h="447427">
                <a:tc>
                  <a:txBody>
                    <a:bodyPr/>
                    <a:lstStyle/>
                    <a:p>
                      <a:pPr algn="ctr"/>
                      <a:r>
                        <a:rPr lang="zh-CN" altLang="en-US" dirty="0">
                          <a:solidFill>
                            <a:schemeClr val="bg1"/>
                          </a:solidFill>
                        </a:rPr>
                        <a:t>扩展性</a:t>
                      </a:r>
                    </a:p>
                  </a:txBody>
                  <a:tcPr anchor="ctr">
                    <a:solidFill>
                      <a:srgbClr val="0068BB"/>
                    </a:solidFill>
                  </a:tcPr>
                </a:tc>
                <a:tc>
                  <a:txBody>
                    <a:bodyPr/>
                    <a:lstStyle/>
                    <a:p>
                      <a:r>
                        <a:rPr lang="zh-CN" altLang="en-US" dirty="0"/>
                        <a:t>弹性，资源高使用率</a:t>
                      </a:r>
                    </a:p>
                  </a:txBody>
                  <a:tcPr/>
                </a:tc>
                <a:tc>
                  <a:txBody>
                    <a:bodyPr/>
                    <a:lstStyle/>
                    <a:p>
                      <a:r>
                        <a:rPr lang="zh-CN" altLang="en-US" dirty="0"/>
                        <a:t>难以扩展</a:t>
                      </a:r>
                    </a:p>
                  </a:txBody>
                  <a:tcPr/>
                </a:tc>
                <a:extLst>
                  <a:ext uri="{0D108BD9-81ED-4DB2-BD59-A6C34878D82A}">
                    <a16:rowId xmlns:a16="http://schemas.microsoft.com/office/drawing/2014/main" val="1437333232"/>
                  </a:ext>
                </a:extLst>
              </a:tr>
              <a:tr h="772272">
                <a:tc>
                  <a:txBody>
                    <a:bodyPr/>
                    <a:lstStyle/>
                    <a:p>
                      <a:pPr algn="ctr"/>
                      <a:r>
                        <a:rPr lang="zh-CN" altLang="en-US" dirty="0">
                          <a:solidFill>
                            <a:schemeClr val="bg1"/>
                          </a:solidFill>
                        </a:rPr>
                        <a:t>部署性</a:t>
                      </a:r>
                    </a:p>
                  </a:txBody>
                  <a:tcPr anchor="ctr">
                    <a:solidFill>
                      <a:srgbClr val="0068BB"/>
                    </a:solidFill>
                  </a:tcPr>
                </a:tc>
                <a:tc>
                  <a:txBody>
                    <a:bodyPr/>
                    <a:lstStyle/>
                    <a:p>
                      <a:r>
                        <a:rPr lang="zh-CN" altLang="en-US" dirty="0"/>
                        <a:t>模块服务独立，高效开发、高效部署</a:t>
                      </a:r>
                    </a:p>
                  </a:txBody>
                  <a:tcPr/>
                </a:tc>
                <a:tc>
                  <a:txBody>
                    <a:bodyPr/>
                    <a:lstStyle/>
                    <a:p>
                      <a:r>
                        <a:rPr lang="zh-CN" altLang="en-US" dirty="0"/>
                        <a:t>复杂，模块互相依赖，需要统一部署，耗时费力</a:t>
                      </a:r>
                    </a:p>
                  </a:txBody>
                  <a:tcPr/>
                </a:tc>
                <a:extLst>
                  <a:ext uri="{0D108BD9-81ED-4DB2-BD59-A6C34878D82A}">
                    <a16:rowId xmlns:a16="http://schemas.microsoft.com/office/drawing/2014/main" val="1905160924"/>
                  </a:ext>
                </a:extLst>
              </a:tr>
              <a:tr h="772272">
                <a:tc>
                  <a:txBody>
                    <a:bodyPr/>
                    <a:lstStyle/>
                    <a:p>
                      <a:pPr algn="ctr"/>
                      <a:r>
                        <a:rPr lang="zh-CN" altLang="en-US" dirty="0">
                          <a:solidFill>
                            <a:schemeClr val="bg1"/>
                          </a:solidFill>
                        </a:rPr>
                        <a:t>可靠性</a:t>
                      </a:r>
                    </a:p>
                  </a:txBody>
                  <a:tcPr anchor="ctr">
                    <a:solidFill>
                      <a:srgbClr val="0068BB"/>
                    </a:solidFill>
                  </a:tcPr>
                </a:tc>
                <a:tc>
                  <a:txBody>
                    <a:bodyPr/>
                    <a:lstStyle/>
                    <a:p>
                      <a:r>
                        <a:rPr lang="zh-CN" altLang="en-US" dirty="0"/>
                        <a:t>可靠，某服务宕机后，其它集群成员可继续工作，平台总体受影响较小</a:t>
                      </a:r>
                    </a:p>
                  </a:txBody>
                  <a:tcPr/>
                </a:tc>
                <a:tc>
                  <a:txBody>
                    <a:bodyPr/>
                    <a:lstStyle/>
                    <a:p>
                      <a:r>
                        <a:rPr lang="zh-CN" altLang="en-US" dirty="0"/>
                        <a:t>不可靠，服务宕机后，所有模块都无法工作</a:t>
                      </a:r>
                    </a:p>
                  </a:txBody>
                  <a:tcPr/>
                </a:tc>
                <a:extLst>
                  <a:ext uri="{0D108BD9-81ED-4DB2-BD59-A6C34878D82A}">
                    <a16:rowId xmlns:a16="http://schemas.microsoft.com/office/drawing/2014/main" val="3428438817"/>
                  </a:ext>
                </a:extLst>
              </a:tr>
            </a:tbl>
          </a:graphicData>
        </a:graphic>
      </p:graphicFrame>
    </p:spTree>
    <p:extLst>
      <p:ext uri="{BB962C8B-B14F-4D97-AF65-F5344CB8AC3E}">
        <p14:creationId xmlns:p14="http://schemas.microsoft.com/office/powerpoint/2010/main" val="207364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1CDEA-B90B-5943-B49A-11E568586112}"/>
              </a:ext>
            </a:extLst>
          </p:cNvPr>
          <p:cNvSpPr>
            <a:spLocks noGrp="1"/>
          </p:cNvSpPr>
          <p:nvPr>
            <p:ph type="title"/>
          </p:nvPr>
        </p:nvSpPr>
        <p:spPr>
          <a:xfrm>
            <a:off x="285434" y="0"/>
            <a:ext cx="10749367" cy="1208868"/>
          </a:xfrm>
        </p:spPr>
        <p:txBody>
          <a:bodyPr/>
          <a:lstStyle/>
          <a:p>
            <a:r>
              <a:rPr kumimoji="1" lang="en-US" altLang="zh-CN" dirty="0"/>
              <a:t>Go-Micro</a:t>
            </a:r>
            <a:endParaRPr kumimoji="1" lang="zh-CN" altLang="en-US" dirty="0"/>
          </a:p>
        </p:txBody>
      </p:sp>
      <p:sp>
        <p:nvSpPr>
          <p:cNvPr id="4" name="内容占位符 2">
            <a:extLst>
              <a:ext uri="{FF2B5EF4-FFF2-40B4-BE49-F238E27FC236}">
                <a16:creationId xmlns:a16="http://schemas.microsoft.com/office/drawing/2014/main" id="{B4CBBB58-8055-9040-933D-43518F9D635C}"/>
              </a:ext>
            </a:extLst>
          </p:cNvPr>
          <p:cNvSpPr>
            <a:spLocks noGrp="1"/>
          </p:cNvSpPr>
          <p:nvPr>
            <p:ph idx="1"/>
          </p:nvPr>
        </p:nvSpPr>
        <p:spPr>
          <a:xfrm>
            <a:off x="453599" y="1208868"/>
            <a:ext cx="4799184" cy="2551135"/>
          </a:xfrm>
        </p:spPr>
        <p:txBody>
          <a:bodyPr vert="horz" lIns="0" tIns="0" rIns="0" bIns="0" rtlCol="0">
            <a:normAutofit/>
          </a:bodyPr>
          <a:lstStyle/>
          <a:p>
            <a:pPr marL="342900" indent="-342900">
              <a:buAutoNum type="arabicPeriod"/>
            </a:pPr>
            <a:endParaRPr kumimoji="1" lang="en-US" altLang="zh-CN" dirty="0">
              <a:solidFill>
                <a:schemeClr val="tx1"/>
              </a:solidFill>
              <a:sym typeface="Courier New" panose="02070309020205020404"/>
            </a:endParaRPr>
          </a:p>
          <a:p>
            <a:pPr marL="342900" indent="-342900">
              <a:buAutoNum type="arabicPeriod"/>
            </a:pPr>
            <a:r>
              <a:rPr kumimoji="1" lang="zh-CN" altLang="en-US" dirty="0">
                <a:solidFill>
                  <a:schemeClr val="tx1"/>
                </a:solidFill>
                <a:sym typeface="Courier New" panose="02070309020205020404"/>
              </a:rPr>
              <a:t>微服务</a:t>
            </a: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r>
              <a:rPr kumimoji="1" lang="en-US" altLang="zh-CN" b="1" dirty="0">
                <a:solidFill>
                  <a:srgbClr val="0070C0"/>
                </a:solidFill>
                <a:sym typeface="Courier New" panose="02070309020205020404"/>
              </a:rPr>
              <a:t>Go-Micro</a:t>
            </a:r>
            <a:r>
              <a:rPr kumimoji="1" lang="zh-CN" altLang="en-US" b="1" dirty="0">
                <a:solidFill>
                  <a:srgbClr val="0070C0"/>
                </a:solidFill>
                <a:sym typeface="Courier New" panose="02070309020205020404"/>
              </a:rPr>
              <a:t>设计</a:t>
            </a:r>
            <a:endParaRPr kumimoji="1" lang="en-US" altLang="zh-CN" b="1" dirty="0">
              <a:solidFill>
                <a:srgbClr val="0070C0"/>
              </a:solidFill>
              <a:sym typeface="Courier New" panose="02070309020205020404"/>
            </a:endParaRPr>
          </a:p>
          <a:p>
            <a:pPr marL="342900" indent="-34290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组件</a:t>
            </a:r>
            <a:endParaRPr kumimoji="1" lang="en-US" altLang="zh-CN" dirty="0">
              <a:solidFill>
                <a:schemeClr val="tx1"/>
              </a:solidFill>
              <a:sym typeface="Courier New" panose="02070309020205020404"/>
            </a:endParaRPr>
          </a:p>
          <a:p>
            <a:pPr marL="342900" indent="-34290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实践</a:t>
            </a:r>
            <a:endParaRPr kumimoji="1" lang="en-US" altLang="zh-CN" dirty="0">
              <a:solidFill>
                <a:schemeClr val="tx1"/>
              </a:solidFill>
              <a:sym typeface="Courier New" panose="02070309020205020404"/>
            </a:endParaRPr>
          </a:p>
          <a:p>
            <a:pPr marL="342900" indent="-342900">
              <a:buAutoNum type="arabicPeriod"/>
            </a:pPr>
            <a:endParaRPr kumimoji="1" lang="en-US" altLang="zh-CN" dirty="0">
              <a:solidFill>
                <a:schemeClr val="tx1"/>
              </a:solidFill>
              <a:sym typeface="Courier New" panose="02070309020205020404"/>
            </a:endParaRPr>
          </a:p>
        </p:txBody>
      </p:sp>
      <p:sp>
        <p:nvSpPr>
          <p:cNvPr id="5" name="内容占位符 2">
            <a:extLst>
              <a:ext uri="{FF2B5EF4-FFF2-40B4-BE49-F238E27FC236}">
                <a16:creationId xmlns:a16="http://schemas.microsoft.com/office/drawing/2014/main" id="{D66925F2-7283-334E-A125-3F8FA8EB9182}"/>
              </a:ext>
            </a:extLst>
          </p:cNvPr>
          <p:cNvSpPr txBox="1">
            <a:spLocks/>
          </p:cNvSpPr>
          <p:nvPr/>
        </p:nvSpPr>
        <p:spPr>
          <a:xfrm>
            <a:off x="7354957" y="1508895"/>
            <a:ext cx="5797315" cy="5649132"/>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2700">
              <a:lnSpc>
                <a:spcPct val="100000"/>
              </a:lnSpc>
              <a:spcBef>
                <a:spcPts val="100"/>
              </a:spcBef>
              <a:spcAft>
                <a:spcPts val="0"/>
              </a:spcAft>
              <a:buClr>
                <a:srgbClr val="000000"/>
              </a:buClr>
              <a:buSzPts val="1400"/>
            </a:pPr>
            <a:endParaRPr lang="en-US" altLang="zh-CN" sz="1200" dirty="0">
              <a:solidFill>
                <a:srgbClr val="424242"/>
              </a:solidFill>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607713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CF0865F-6479-2147-993A-FA1B446EDB37}"/>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6" name="文本框 5">
            <a:extLst>
              <a:ext uri="{FF2B5EF4-FFF2-40B4-BE49-F238E27FC236}">
                <a16:creationId xmlns:a16="http://schemas.microsoft.com/office/drawing/2014/main" id="{B0B7FA97-6A21-1741-BEBD-9DC4AFD90F5B}"/>
              </a:ext>
            </a:extLst>
          </p:cNvPr>
          <p:cNvSpPr txBox="1"/>
          <p:nvPr/>
        </p:nvSpPr>
        <p:spPr>
          <a:xfrm>
            <a:off x="9627476" y="856913"/>
            <a:ext cx="2469931" cy="369332"/>
          </a:xfrm>
          <a:prstGeom prst="rect">
            <a:avLst/>
          </a:prstGeom>
          <a:noFill/>
        </p:spPr>
        <p:txBody>
          <a:bodyPr wrap="squar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7" name="内容占位符 2">
            <a:extLst>
              <a:ext uri="{FF2B5EF4-FFF2-40B4-BE49-F238E27FC236}">
                <a16:creationId xmlns:a16="http://schemas.microsoft.com/office/drawing/2014/main" id="{2D904A55-1026-EC46-96F6-4DE87568BAC7}"/>
              </a:ext>
            </a:extLst>
          </p:cNvPr>
          <p:cNvSpPr txBox="1">
            <a:spLocks/>
          </p:cNvSpPr>
          <p:nvPr/>
        </p:nvSpPr>
        <p:spPr>
          <a:xfrm>
            <a:off x="593924" y="1041579"/>
            <a:ext cx="4799184" cy="2551135"/>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r>
              <a:rPr kumimoji="1" lang="en-US" altLang="zh-CN" b="1" dirty="0">
                <a:solidFill>
                  <a:srgbClr val="0070C0"/>
                </a:solidFill>
                <a:sym typeface="Courier New" panose="02070309020205020404"/>
              </a:rPr>
              <a:t>Go-Micro</a:t>
            </a:r>
            <a:r>
              <a:rPr kumimoji="1" lang="zh-CN" altLang="en-US" b="1" dirty="0">
                <a:solidFill>
                  <a:srgbClr val="0070C0"/>
                </a:solidFill>
                <a:sym typeface="Courier New" panose="02070309020205020404"/>
              </a:rPr>
              <a:t> 框架设计</a:t>
            </a:r>
            <a:endParaRPr kumimoji="1" lang="en-US" altLang="zh-CN" b="1" dirty="0">
              <a:solidFill>
                <a:srgbClr val="0070C0"/>
              </a:solidFill>
              <a:sym typeface="Courier New" panose="02070309020205020404"/>
            </a:endParaRPr>
          </a:p>
          <a:p>
            <a:pPr marL="342900" indent="-342900">
              <a:buFont typeface="Arial" panose="020B0604020202020204" pitchFamily="34" charset="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 组件介绍</a:t>
            </a: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 插件化原理</a:t>
            </a: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endParaRPr kumimoji="1" lang="en-US" altLang="zh-CN" dirty="0">
              <a:solidFill>
                <a:schemeClr val="tx1"/>
              </a:solidFill>
              <a:sym typeface="Courier New" panose="02070309020205020404"/>
            </a:endParaRPr>
          </a:p>
        </p:txBody>
      </p:sp>
    </p:spTree>
    <p:extLst>
      <p:ext uri="{BB962C8B-B14F-4D97-AF65-F5344CB8AC3E}">
        <p14:creationId xmlns:p14="http://schemas.microsoft.com/office/powerpoint/2010/main" val="4276979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12" name="文本框 11">
            <a:extLst>
              <a:ext uri="{FF2B5EF4-FFF2-40B4-BE49-F238E27FC236}">
                <a16:creationId xmlns:a16="http://schemas.microsoft.com/office/drawing/2014/main" id="{13DD1866-DE81-FD44-B24A-5A8A073D123E}"/>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pic>
        <p:nvPicPr>
          <p:cNvPr id="7" name="Google Shape;156;p22">
            <a:extLst>
              <a:ext uri="{FF2B5EF4-FFF2-40B4-BE49-F238E27FC236}">
                <a16:creationId xmlns:a16="http://schemas.microsoft.com/office/drawing/2014/main" id="{85501DB1-F505-EE43-B264-091E32C5246A}"/>
              </a:ext>
            </a:extLst>
          </p:cNvPr>
          <p:cNvPicPr preferRelativeResize="0"/>
          <p:nvPr/>
        </p:nvPicPr>
        <p:blipFill rotWithShape="1">
          <a:blip r:embed="rId2"/>
          <a:srcRect/>
          <a:stretch>
            <a:fillRect/>
          </a:stretch>
        </p:blipFill>
        <p:spPr>
          <a:xfrm>
            <a:off x="4042742" y="2359788"/>
            <a:ext cx="7728843" cy="3810751"/>
          </a:xfrm>
          <a:prstGeom prst="rect">
            <a:avLst/>
          </a:prstGeom>
          <a:noFill/>
          <a:ln w="9525" cap="flat" cmpd="sng">
            <a:solidFill>
              <a:srgbClr val="424242"/>
            </a:solidFill>
            <a:prstDash val="solid"/>
            <a:round/>
            <a:headEnd type="none" w="sm" len="sm"/>
            <a:tailEnd type="none" w="sm" len="sm"/>
          </a:ln>
        </p:spPr>
      </p:pic>
      <p:graphicFrame>
        <p:nvGraphicFramePr>
          <p:cNvPr id="9" name="Google Shape;157;p22">
            <a:extLst>
              <a:ext uri="{FF2B5EF4-FFF2-40B4-BE49-F238E27FC236}">
                <a16:creationId xmlns:a16="http://schemas.microsoft.com/office/drawing/2014/main" id="{08E80BE9-6C55-BE49-B56A-B55BDF53454C}"/>
              </a:ext>
            </a:extLst>
          </p:cNvPr>
          <p:cNvGraphicFramePr/>
          <p:nvPr>
            <p:extLst>
              <p:ext uri="{D42A27DB-BD31-4B8C-83A1-F6EECF244321}">
                <p14:modId xmlns:p14="http://schemas.microsoft.com/office/powerpoint/2010/main" val="3050482482"/>
              </p:ext>
            </p:extLst>
          </p:nvPr>
        </p:nvGraphicFramePr>
        <p:xfrm>
          <a:off x="262759" y="2407998"/>
          <a:ext cx="3478047" cy="863520"/>
        </p:xfrm>
        <a:graphic>
          <a:graphicData uri="http://schemas.openxmlformats.org/drawingml/2006/table">
            <a:tbl>
              <a:tblPr firstRow="1" bandRow="1">
                <a:noFill/>
              </a:tblPr>
              <a:tblGrid>
                <a:gridCol w="972800">
                  <a:extLst>
                    <a:ext uri="{9D8B030D-6E8A-4147-A177-3AD203B41FA5}">
                      <a16:colId xmlns:a16="http://schemas.microsoft.com/office/drawing/2014/main" val="20000"/>
                    </a:ext>
                  </a:extLst>
                </a:gridCol>
                <a:gridCol w="2505247">
                  <a:extLst>
                    <a:ext uri="{9D8B030D-6E8A-4147-A177-3AD203B41FA5}">
                      <a16:colId xmlns:a16="http://schemas.microsoft.com/office/drawing/2014/main" val="20001"/>
                    </a:ext>
                  </a:extLst>
                </a:gridCol>
              </a:tblGrid>
              <a:tr h="345350">
                <a:tc>
                  <a:txBody>
                    <a:bodyPr/>
                    <a:lstStyle/>
                    <a:p>
                      <a:pPr marL="0" marR="0" lvl="0" indent="0" algn="l" rtl="0">
                        <a:lnSpc>
                          <a:spcPct val="100000"/>
                        </a:lnSpc>
                        <a:spcBef>
                          <a:spcPts val="0"/>
                        </a:spcBef>
                        <a:spcAft>
                          <a:spcPts val="0"/>
                        </a:spcAft>
                        <a:buNone/>
                      </a:pPr>
                      <a:r>
                        <a:rPr lang="en-US" sz="1400" u="none" strike="noStrike" cap="none" dirty="0">
                          <a:solidFill>
                            <a:schemeClr val="bg1"/>
                          </a:solidFill>
                        </a:rPr>
                        <a:t>Go-Micro</a:t>
                      </a:r>
                      <a:endParaRPr sz="1400" u="none" strike="noStrike" cap="none" dirty="0">
                        <a:solidFill>
                          <a:schemeClr val="bg1"/>
                        </a:solidFill>
                      </a:endParaRPr>
                    </a:p>
                  </a:txBody>
                  <a:tcPr marL="91450" marR="91450" marT="45725" marB="45725">
                    <a:solidFill>
                      <a:srgbClr val="342E22"/>
                    </a:solidFill>
                  </a:tcPr>
                </a:tc>
                <a:tc>
                  <a:txBody>
                    <a:bodyPr/>
                    <a:lstStyle/>
                    <a:p>
                      <a:pPr marL="0" marR="0" lvl="0" indent="0" algn="l" rtl="0">
                        <a:lnSpc>
                          <a:spcPct val="100000"/>
                        </a:lnSpc>
                        <a:spcBef>
                          <a:spcPts val="0"/>
                        </a:spcBef>
                        <a:spcAft>
                          <a:spcPts val="0"/>
                        </a:spcAft>
                        <a:buNone/>
                      </a:pPr>
                      <a:r>
                        <a:rPr lang="en-US" sz="1400" u="none" strike="noStrike" cap="none" dirty="0" err="1">
                          <a:solidFill>
                            <a:schemeClr val="bg1"/>
                          </a:solidFill>
                        </a:rPr>
                        <a:t>微服务开发库</a:t>
                      </a:r>
                      <a:endParaRPr sz="1400" u="none" strike="noStrike" cap="none" dirty="0">
                        <a:solidFill>
                          <a:schemeClr val="bg1"/>
                        </a:solidFill>
                      </a:endParaRPr>
                    </a:p>
                  </a:txBody>
                  <a:tcPr marL="91450" marR="91450" marT="45725" marB="45725">
                    <a:solidFill>
                      <a:srgbClr val="342E22"/>
                    </a:solidFill>
                  </a:tcPr>
                </a:tc>
                <a:extLst>
                  <a:ext uri="{0D108BD9-81ED-4DB2-BD59-A6C34878D82A}">
                    <a16:rowId xmlns:a16="http://schemas.microsoft.com/office/drawing/2014/main" val="10000"/>
                  </a:ext>
                </a:extLst>
              </a:tr>
              <a:tr h="416175">
                <a:tc>
                  <a:txBody>
                    <a:bodyPr/>
                    <a:lstStyle/>
                    <a:p>
                      <a:pPr marL="0" marR="0" lvl="0" indent="0" algn="l" rtl="0">
                        <a:lnSpc>
                          <a:spcPct val="100000"/>
                        </a:lnSpc>
                        <a:spcBef>
                          <a:spcPts val="0"/>
                        </a:spcBef>
                        <a:spcAft>
                          <a:spcPts val="0"/>
                        </a:spcAft>
                        <a:buNone/>
                      </a:pPr>
                      <a:r>
                        <a:rPr lang="en-US" sz="1400" b="1" i="0" u="none" strike="noStrike" cap="none" dirty="0">
                          <a:solidFill>
                            <a:schemeClr val="lt1"/>
                          </a:solidFill>
                          <a:latin typeface="Arial" panose="020B0604020202020204"/>
                          <a:ea typeface="Arial" panose="020B0604020202020204"/>
                          <a:cs typeface="Arial" panose="020B0604020202020204"/>
                          <a:sym typeface="Arial" panose="020B0604020202020204"/>
                        </a:rPr>
                        <a:t>Micro</a:t>
                      </a:r>
                    </a:p>
                  </a:txBody>
                  <a:tcPr marL="91450" marR="91450" marT="45725" marB="45725">
                    <a:solidFill>
                      <a:srgbClr val="0070C0"/>
                    </a:solidFill>
                  </a:tcPr>
                </a:tc>
                <a:tc>
                  <a:txBody>
                    <a:bodyPr/>
                    <a:lstStyle/>
                    <a:p>
                      <a:pPr marL="0" marR="0" lvl="0" indent="0" algn="l" defTabSz="914400" rtl="0" eaLnBrk="1" latinLnBrk="0" hangingPunct="1">
                        <a:lnSpc>
                          <a:spcPct val="100000"/>
                        </a:lnSpc>
                        <a:spcBef>
                          <a:spcPts val="0"/>
                        </a:spcBef>
                        <a:spcAft>
                          <a:spcPts val="0"/>
                        </a:spcAft>
                        <a:buNone/>
                      </a:pPr>
                      <a:r>
                        <a:rPr lang="en-US" sz="1400" u="none" strike="noStrike" kern="1200" cap="none" dirty="0" err="1">
                          <a:solidFill>
                            <a:schemeClr val="bg1"/>
                          </a:solidFill>
                          <a:latin typeface="+mn-lt"/>
                          <a:ea typeface="+mn-ea"/>
                          <a:cs typeface="+mn-cs"/>
                        </a:rPr>
                        <a:t>基于Go-Micro开发的运行时工具集</a:t>
                      </a:r>
                      <a:endParaRPr sz="1400" u="none" strike="noStrike" kern="1200" cap="none" dirty="0">
                        <a:solidFill>
                          <a:schemeClr val="bg1"/>
                        </a:solidFill>
                        <a:latin typeface="+mn-lt"/>
                        <a:ea typeface="+mn-ea"/>
                        <a:cs typeface="+mn-cs"/>
                      </a:endParaRPr>
                    </a:p>
                  </a:txBody>
                  <a:tcPr marL="91450" marR="91450" marT="45725" marB="45725">
                    <a:solidFill>
                      <a:srgbClr val="0070C0"/>
                    </a:solidFill>
                  </a:tcPr>
                </a:tc>
                <a:extLst>
                  <a:ext uri="{0D108BD9-81ED-4DB2-BD59-A6C34878D82A}">
                    <a16:rowId xmlns:a16="http://schemas.microsoft.com/office/drawing/2014/main" val="10001"/>
                  </a:ext>
                </a:extLst>
              </a:tr>
            </a:tbl>
          </a:graphicData>
        </a:graphic>
      </p:graphicFrame>
      <p:sp>
        <p:nvSpPr>
          <p:cNvPr id="10" name="Google Shape;158;p22">
            <a:extLst>
              <a:ext uri="{FF2B5EF4-FFF2-40B4-BE49-F238E27FC236}">
                <a16:creationId xmlns:a16="http://schemas.microsoft.com/office/drawing/2014/main" id="{E870AC32-C2A4-4F48-A464-182204F20A03}"/>
              </a:ext>
            </a:extLst>
          </p:cNvPr>
          <p:cNvSpPr txBox="1"/>
          <p:nvPr/>
        </p:nvSpPr>
        <p:spPr>
          <a:xfrm>
            <a:off x="1517633" y="5161599"/>
            <a:ext cx="2223173" cy="36933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Go-Micro构建微服务</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 name="Google Shape;159;p22">
            <a:extLst>
              <a:ext uri="{FF2B5EF4-FFF2-40B4-BE49-F238E27FC236}">
                <a16:creationId xmlns:a16="http://schemas.microsoft.com/office/drawing/2014/main" id="{7A1FDB22-228F-8647-822D-697E0BD17735}"/>
              </a:ext>
            </a:extLst>
          </p:cNvPr>
          <p:cNvCxnSpPr>
            <a:cxnSpLocks/>
            <a:stCxn id="10" idx="3"/>
            <a:endCxn id="16" idx="1"/>
          </p:cNvCxnSpPr>
          <p:nvPr/>
        </p:nvCxnSpPr>
        <p:spPr>
          <a:xfrm flipV="1">
            <a:off x="3740806" y="4488703"/>
            <a:ext cx="1292174" cy="857562"/>
          </a:xfrm>
          <a:prstGeom prst="straightConnector1">
            <a:avLst/>
          </a:prstGeom>
          <a:noFill/>
          <a:ln w="9525" cap="flat" cmpd="sng">
            <a:solidFill>
              <a:srgbClr val="EE6800"/>
            </a:solidFill>
            <a:prstDash val="solid"/>
            <a:round/>
            <a:headEnd type="none" w="sm" len="sm"/>
            <a:tailEnd type="triangle" w="med" len="med"/>
          </a:ln>
        </p:spPr>
      </p:cxnSp>
      <p:sp>
        <p:nvSpPr>
          <p:cNvPr id="13" name="Google Shape;160;p22">
            <a:extLst>
              <a:ext uri="{FF2B5EF4-FFF2-40B4-BE49-F238E27FC236}">
                <a16:creationId xmlns:a16="http://schemas.microsoft.com/office/drawing/2014/main" id="{A8640429-43BF-A647-B955-DA330CAE9D84}"/>
              </a:ext>
            </a:extLst>
          </p:cNvPr>
          <p:cNvSpPr txBox="1"/>
          <p:nvPr/>
        </p:nvSpPr>
        <p:spPr>
          <a:xfrm>
            <a:off x="9541414" y="1693767"/>
            <a:ext cx="2568973" cy="369332"/>
          </a:xfrm>
          <a:prstGeom prst="rect">
            <a:avLst/>
          </a:prstGeom>
          <a:noFill/>
          <a:ln w="9525" cap="flat" cmpd="sng">
            <a:solidFill>
              <a:srgbClr val="7030A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Micro管理、交互微服务</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4" name="Google Shape;161;p22">
            <a:extLst>
              <a:ext uri="{FF2B5EF4-FFF2-40B4-BE49-F238E27FC236}">
                <a16:creationId xmlns:a16="http://schemas.microsoft.com/office/drawing/2014/main" id="{FB1EEB54-C065-9944-BD82-704260098FC0}"/>
              </a:ext>
            </a:extLst>
          </p:cNvPr>
          <p:cNvCxnSpPr>
            <a:cxnSpLocks/>
            <a:stCxn id="13" idx="2"/>
          </p:cNvCxnSpPr>
          <p:nvPr/>
        </p:nvCxnSpPr>
        <p:spPr>
          <a:xfrm flipH="1">
            <a:off x="10237076" y="2063099"/>
            <a:ext cx="588825" cy="1481487"/>
          </a:xfrm>
          <a:prstGeom prst="straightConnector1">
            <a:avLst/>
          </a:prstGeom>
          <a:noFill/>
          <a:ln w="9525" cap="flat" cmpd="sng">
            <a:solidFill>
              <a:srgbClr val="7030A0"/>
            </a:solidFill>
            <a:prstDash val="solid"/>
            <a:round/>
            <a:headEnd type="none" w="sm" len="sm"/>
            <a:tailEnd type="triangle" w="med" len="med"/>
          </a:ln>
        </p:spPr>
      </p:cxnSp>
      <p:sp>
        <p:nvSpPr>
          <p:cNvPr id="15" name="Google Shape;162;p22">
            <a:extLst>
              <a:ext uri="{FF2B5EF4-FFF2-40B4-BE49-F238E27FC236}">
                <a16:creationId xmlns:a16="http://schemas.microsoft.com/office/drawing/2014/main" id="{76F35345-F17B-3948-B9B1-92361443FE67}"/>
              </a:ext>
            </a:extLst>
          </p:cNvPr>
          <p:cNvSpPr txBox="1"/>
          <p:nvPr/>
        </p:nvSpPr>
        <p:spPr>
          <a:xfrm>
            <a:off x="4957143" y="3586970"/>
            <a:ext cx="5279933" cy="395251"/>
          </a:xfrm>
          <a:prstGeom prst="rect">
            <a:avLst/>
          </a:prstGeom>
          <a:noFill/>
          <a:ln w="25400" cap="flat" cmpd="sng">
            <a:solidFill>
              <a:srgbClr val="7030A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3;p22">
            <a:extLst>
              <a:ext uri="{FF2B5EF4-FFF2-40B4-BE49-F238E27FC236}">
                <a16:creationId xmlns:a16="http://schemas.microsoft.com/office/drawing/2014/main" id="{48D9E438-A12E-124A-8DB0-A7679C9268D8}"/>
              </a:ext>
            </a:extLst>
          </p:cNvPr>
          <p:cNvSpPr txBox="1"/>
          <p:nvPr/>
        </p:nvSpPr>
        <p:spPr>
          <a:xfrm>
            <a:off x="5032980" y="4130566"/>
            <a:ext cx="5204096" cy="716274"/>
          </a:xfrm>
          <a:prstGeom prst="rect">
            <a:avLst/>
          </a:prstGeom>
          <a:noFill/>
          <a:ln w="254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矩形 18">
            <a:extLst>
              <a:ext uri="{FF2B5EF4-FFF2-40B4-BE49-F238E27FC236}">
                <a16:creationId xmlns:a16="http://schemas.microsoft.com/office/drawing/2014/main" id="{949F38F6-6569-FD44-BB7A-0BC1416D0A39}"/>
              </a:ext>
            </a:extLst>
          </p:cNvPr>
          <p:cNvSpPr/>
          <p:nvPr/>
        </p:nvSpPr>
        <p:spPr>
          <a:xfrm>
            <a:off x="373952" y="1601306"/>
            <a:ext cx="2486764" cy="369332"/>
          </a:xfrm>
          <a:prstGeom prst="rect">
            <a:avLst/>
          </a:prstGeom>
        </p:spPr>
        <p:txBody>
          <a:bodyPr wrap="square">
            <a:spAutoFit/>
          </a:bodyPr>
          <a:lstStyle/>
          <a:p>
            <a:r>
              <a:rPr lang="en-US" altLang="zh-CN" b="1" dirty="0"/>
              <a:t>Go-Micro</a:t>
            </a:r>
            <a:r>
              <a:rPr lang="zh-CN" altLang="en-US" b="1" dirty="0"/>
              <a:t>工作全景</a:t>
            </a:r>
          </a:p>
        </p:txBody>
      </p:sp>
    </p:spTree>
    <p:extLst>
      <p:ext uri="{BB962C8B-B14F-4D97-AF65-F5344CB8AC3E}">
        <p14:creationId xmlns:p14="http://schemas.microsoft.com/office/powerpoint/2010/main" val="2340690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12" name="文本框 11">
            <a:extLst>
              <a:ext uri="{FF2B5EF4-FFF2-40B4-BE49-F238E27FC236}">
                <a16:creationId xmlns:a16="http://schemas.microsoft.com/office/drawing/2014/main" id="{13DD1866-DE81-FD44-B24A-5A8A073D123E}"/>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19" name="矩形 18">
            <a:extLst>
              <a:ext uri="{FF2B5EF4-FFF2-40B4-BE49-F238E27FC236}">
                <a16:creationId xmlns:a16="http://schemas.microsoft.com/office/drawing/2014/main" id="{949F38F6-6569-FD44-BB7A-0BC1416D0A39}"/>
              </a:ext>
            </a:extLst>
          </p:cNvPr>
          <p:cNvSpPr/>
          <p:nvPr/>
        </p:nvSpPr>
        <p:spPr>
          <a:xfrm>
            <a:off x="373952" y="1601306"/>
            <a:ext cx="2486764" cy="369332"/>
          </a:xfrm>
          <a:prstGeom prst="rect">
            <a:avLst/>
          </a:prstGeom>
        </p:spPr>
        <p:txBody>
          <a:bodyPr wrap="square">
            <a:spAutoFit/>
          </a:bodyPr>
          <a:lstStyle/>
          <a:p>
            <a:r>
              <a:rPr lang="en-US" altLang="zh-CN" b="1" dirty="0"/>
              <a:t>Go-Micro</a:t>
            </a:r>
            <a:r>
              <a:rPr lang="zh-CN" altLang="en-US" b="1" dirty="0"/>
              <a:t> 模块架构</a:t>
            </a:r>
          </a:p>
        </p:txBody>
      </p:sp>
      <p:sp>
        <p:nvSpPr>
          <p:cNvPr id="17" name="Google Shape;287;p31">
            <a:extLst>
              <a:ext uri="{FF2B5EF4-FFF2-40B4-BE49-F238E27FC236}">
                <a16:creationId xmlns:a16="http://schemas.microsoft.com/office/drawing/2014/main" id="{3C539817-4087-2645-9C38-58E90E03F247}"/>
              </a:ext>
            </a:extLst>
          </p:cNvPr>
          <p:cNvSpPr txBox="1"/>
          <p:nvPr/>
        </p:nvSpPr>
        <p:spPr>
          <a:xfrm>
            <a:off x="468806" y="2457609"/>
            <a:ext cx="5969979" cy="443711"/>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dirty="0" err="1">
                <a:solidFill>
                  <a:srgbClr val="424242"/>
                </a:solidFill>
                <a:latin typeface="Courier New" panose="02070309020205020404"/>
                <a:ea typeface="Courier New" panose="02070309020205020404"/>
                <a:cs typeface="Courier New" panose="02070309020205020404"/>
                <a:sym typeface="Courier New" panose="02070309020205020404"/>
              </a:rPr>
              <a:t>Service：具体实例化的服务，包含两个重要的组件：</a:t>
            </a:r>
            <a:r>
              <a:rPr lang="en-US" sz="1400" b="0" i="0" u="none" strike="noStrike" cap="none" dirty="0" err="1">
                <a:solidFill>
                  <a:srgbClr val="FF0000"/>
                </a:solidFill>
                <a:latin typeface="Courier New" panose="02070309020205020404"/>
                <a:ea typeface="Courier New" panose="02070309020205020404"/>
                <a:cs typeface="Courier New" panose="02070309020205020404"/>
                <a:sym typeface="Courier New" panose="02070309020205020404"/>
              </a:rPr>
              <a:t>Client</a:t>
            </a:r>
            <a:r>
              <a:rPr lang="en-US" sz="1400" b="0" i="0" u="none" strike="noStrike" cap="none" dirty="0" err="1">
                <a:solidFill>
                  <a:srgbClr val="424242"/>
                </a:solidFill>
                <a:latin typeface="Courier New" panose="02070309020205020404"/>
                <a:ea typeface="Courier New" panose="02070309020205020404"/>
                <a:cs typeface="Courier New" panose="02070309020205020404"/>
                <a:sym typeface="Courier New" panose="02070309020205020404"/>
              </a:rPr>
              <a:t>、</a:t>
            </a:r>
            <a:r>
              <a:rPr lang="en-US" sz="1400" b="0" i="0" u="none" strike="noStrike" cap="none" dirty="0" err="1">
                <a:solidFill>
                  <a:srgbClr val="FF0000"/>
                </a:solidFill>
                <a:latin typeface="Courier New" panose="02070309020205020404"/>
                <a:ea typeface="Courier New" panose="02070309020205020404"/>
                <a:cs typeface="Courier New" panose="02070309020205020404"/>
                <a:sym typeface="Courier New" panose="02070309020205020404"/>
              </a:rPr>
              <a:t>Server</a:t>
            </a:r>
            <a:endParaRPr lang="en-US" sz="1400" b="0" i="0" u="none" strike="noStrike" cap="none" dirty="0">
              <a:solidFill>
                <a:srgbClr val="FF0000"/>
              </a:solidFill>
              <a:latin typeface="Courier New" panose="02070309020205020404"/>
              <a:ea typeface="Courier New" panose="02070309020205020404"/>
              <a:cs typeface="Courier New" panose="02070309020205020404"/>
              <a:sym typeface="Courier New" panose="02070309020205020404"/>
            </a:endParaRPr>
          </a:p>
        </p:txBody>
      </p:sp>
      <p:sp>
        <p:nvSpPr>
          <p:cNvPr id="18" name="Google Shape;288;p31">
            <a:extLst>
              <a:ext uri="{FF2B5EF4-FFF2-40B4-BE49-F238E27FC236}">
                <a16:creationId xmlns:a16="http://schemas.microsoft.com/office/drawing/2014/main" id="{E42EB483-5B0E-AE4E-A519-23763D954041}"/>
              </a:ext>
            </a:extLst>
          </p:cNvPr>
          <p:cNvSpPr/>
          <p:nvPr/>
        </p:nvSpPr>
        <p:spPr>
          <a:xfrm>
            <a:off x="6513786" y="2338084"/>
            <a:ext cx="4711700" cy="1691639"/>
          </a:xfrm>
          <a:custGeom>
            <a:avLst/>
            <a:gdLst/>
            <a:ahLst/>
            <a:cxnLst/>
            <a:rect l="l" t="t" r="r" b="b"/>
            <a:pathLst>
              <a:path w="4711700" h="1691639" extrusionOk="0">
                <a:moveTo>
                  <a:pt x="0" y="0"/>
                </a:moveTo>
                <a:lnTo>
                  <a:pt x="4711190" y="0"/>
                </a:lnTo>
                <a:lnTo>
                  <a:pt x="4711190" y="1691396"/>
                </a:lnTo>
                <a:lnTo>
                  <a:pt x="0" y="1691396"/>
                </a:lnTo>
                <a:lnTo>
                  <a:pt x="0" y="0"/>
                </a:lnTo>
                <a:close/>
              </a:path>
            </a:pathLst>
          </a:custGeom>
          <a:noFill/>
          <a:ln w="9525" cap="flat" cmpd="sng">
            <a:solidFill>
              <a:srgbClr val="42424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89;p31">
            <a:extLst>
              <a:ext uri="{FF2B5EF4-FFF2-40B4-BE49-F238E27FC236}">
                <a16:creationId xmlns:a16="http://schemas.microsoft.com/office/drawing/2014/main" id="{7E15F14E-C978-6845-A47D-09ABFB23570C}"/>
              </a:ext>
            </a:extLst>
          </p:cNvPr>
          <p:cNvSpPr txBox="1"/>
          <p:nvPr/>
        </p:nvSpPr>
        <p:spPr>
          <a:xfrm>
            <a:off x="6578486" y="2427259"/>
            <a:ext cx="4572000" cy="416559"/>
          </a:xfrm>
          <a:prstGeom prst="rect">
            <a:avLst/>
          </a:prstGeom>
          <a:solidFill>
            <a:srgbClr val="0068BB"/>
          </a:solidFill>
          <a:ln w="952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0" marR="0" lvl="0" indent="0" algn="ctr" rtl="0">
              <a:lnSpc>
                <a:spcPct val="100000"/>
              </a:lnSpc>
              <a:spcBef>
                <a:spcPts val="0"/>
              </a:spcBef>
              <a:spcAft>
                <a:spcPts val="0"/>
              </a:spcAft>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Service</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90;p31">
            <a:extLst>
              <a:ext uri="{FF2B5EF4-FFF2-40B4-BE49-F238E27FC236}">
                <a16:creationId xmlns:a16="http://schemas.microsoft.com/office/drawing/2014/main" id="{D29E6F62-5FDB-744A-906E-8F3EA12AAEB7}"/>
              </a:ext>
            </a:extLst>
          </p:cNvPr>
          <p:cNvSpPr txBox="1"/>
          <p:nvPr/>
        </p:nvSpPr>
        <p:spPr>
          <a:xfrm>
            <a:off x="6578486" y="2972133"/>
            <a:ext cx="2264410" cy="416559"/>
          </a:xfrm>
          <a:prstGeom prst="rect">
            <a:avLst/>
          </a:prstGeom>
          <a:solidFill>
            <a:schemeClr val="accent2"/>
          </a:solidFill>
          <a:ln w="952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0" marR="0" lvl="0" indent="0" algn="ctr" rtl="0">
              <a:lnSpc>
                <a:spcPct val="100000"/>
              </a:lnSpc>
              <a:spcBef>
                <a:spcPts val="0"/>
              </a:spcBef>
              <a:spcAft>
                <a:spcPts val="0"/>
              </a:spcAft>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Client</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91;p31">
            <a:extLst>
              <a:ext uri="{FF2B5EF4-FFF2-40B4-BE49-F238E27FC236}">
                <a16:creationId xmlns:a16="http://schemas.microsoft.com/office/drawing/2014/main" id="{0F46C2A4-6560-F14E-B2C7-CBF9C42464AF}"/>
              </a:ext>
            </a:extLst>
          </p:cNvPr>
          <p:cNvSpPr txBox="1"/>
          <p:nvPr/>
        </p:nvSpPr>
        <p:spPr>
          <a:xfrm>
            <a:off x="8911231" y="2972133"/>
            <a:ext cx="2239645" cy="416559"/>
          </a:xfrm>
          <a:prstGeom prst="rect">
            <a:avLst/>
          </a:prstGeom>
          <a:solidFill>
            <a:schemeClr val="accent2"/>
          </a:solidFill>
          <a:ln w="952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0" marR="0" lvl="0" indent="0" algn="ctr" rtl="0">
              <a:lnSpc>
                <a:spcPct val="100000"/>
              </a:lnSpc>
              <a:spcBef>
                <a:spcPts val="0"/>
              </a:spcBef>
              <a:spcAft>
                <a:spcPts val="0"/>
              </a:spcAft>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Server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92;p31">
            <a:extLst>
              <a:ext uri="{FF2B5EF4-FFF2-40B4-BE49-F238E27FC236}">
                <a16:creationId xmlns:a16="http://schemas.microsoft.com/office/drawing/2014/main" id="{EB153DEB-77F5-9246-8BC8-44635BA68A6D}"/>
              </a:ext>
            </a:extLst>
          </p:cNvPr>
          <p:cNvSpPr txBox="1"/>
          <p:nvPr/>
        </p:nvSpPr>
        <p:spPr>
          <a:xfrm>
            <a:off x="10288278" y="3516982"/>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04775" marR="0" lvl="0" indent="0" algn="l" rtl="0">
              <a:lnSpc>
                <a:spcPct val="100000"/>
              </a:lnSpc>
              <a:spcBef>
                <a:spcPts val="0"/>
              </a:spcBef>
              <a:spcAft>
                <a:spcPts val="0"/>
              </a:spcAft>
              <a:buNone/>
            </a:pPr>
            <a:r>
              <a:rPr lang="en-US" sz="1200" b="0" i="0" u="none" strike="noStrike" cap="none">
                <a:solidFill>
                  <a:schemeClr val="bg1"/>
                </a:solidFill>
                <a:latin typeface="Arial" panose="020B0604020202020204"/>
                <a:ea typeface="Arial" panose="020B0604020202020204"/>
                <a:cs typeface="Arial" panose="020B0604020202020204"/>
                <a:sym typeface="Arial" panose="020B0604020202020204"/>
              </a:rPr>
              <a:t>Transport</a:t>
            </a:r>
            <a:endParaRPr sz="12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24" name="Google Shape;293;p31">
            <a:extLst>
              <a:ext uri="{FF2B5EF4-FFF2-40B4-BE49-F238E27FC236}">
                <a16:creationId xmlns:a16="http://schemas.microsoft.com/office/drawing/2014/main" id="{BE1FDCC7-5A8F-2F4C-8825-BA8268BE72BE}"/>
              </a:ext>
            </a:extLst>
          </p:cNvPr>
          <p:cNvSpPr txBox="1"/>
          <p:nvPr/>
        </p:nvSpPr>
        <p:spPr>
          <a:xfrm>
            <a:off x="9360830" y="3517007"/>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130" marR="0" lvl="0" indent="0" algn="l" rtl="0">
              <a:lnSpc>
                <a:spcPct val="100000"/>
              </a:lnSpc>
              <a:spcBef>
                <a:spcPts val="0"/>
              </a:spcBef>
              <a:spcAft>
                <a:spcPts val="0"/>
              </a:spcAft>
              <a:buNone/>
            </a:pPr>
            <a:r>
              <a:rPr lang="en-US" sz="1200" b="0" i="0" u="none" strike="noStrike" cap="none">
                <a:solidFill>
                  <a:schemeClr val="bg1"/>
                </a:solidFill>
                <a:latin typeface="Arial" panose="020B0604020202020204"/>
                <a:ea typeface="Arial" panose="020B0604020202020204"/>
                <a:cs typeface="Arial" panose="020B0604020202020204"/>
                <a:sym typeface="Arial" panose="020B0604020202020204"/>
              </a:rPr>
              <a:t>Selector</a:t>
            </a:r>
            <a:endParaRPr sz="12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25" name="Google Shape;294;p31">
            <a:extLst>
              <a:ext uri="{FF2B5EF4-FFF2-40B4-BE49-F238E27FC236}">
                <a16:creationId xmlns:a16="http://schemas.microsoft.com/office/drawing/2014/main" id="{6437675B-6350-614E-9BA7-68EDC4411776}"/>
              </a:ext>
            </a:extLst>
          </p:cNvPr>
          <p:cNvSpPr txBox="1"/>
          <p:nvPr/>
        </p:nvSpPr>
        <p:spPr>
          <a:xfrm>
            <a:off x="8433382" y="3517007"/>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76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Registry</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7" name="Google Shape;296;p31">
            <a:extLst>
              <a:ext uri="{FF2B5EF4-FFF2-40B4-BE49-F238E27FC236}">
                <a16:creationId xmlns:a16="http://schemas.microsoft.com/office/drawing/2014/main" id="{17B5785C-D900-4142-BAD8-06533475A0FE}"/>
              </a:ext>
            </a:extLst>
          </p:cNvPr>
          <p:cNvSpPr txBox="1"/>
          <p:nvPr/>
        </p:nvSpPr>
        <p:spPr>
          <a:xfrm>
            <a:off x="6578486" y="3517007"/>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Broker</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8" name="Google Shape;297;p31">
            <a:extLst>
              <a:ext uri="{FF2B5EF4-FFF2-40B4-BE49-F238E27FC236}">
                <a16:creationId xmlns:a16="http://schemas.microsoft.com/office/drawing/2014/main" id="{CA4D446B-2549-0143-A6DA-DE8EA0F01539}"/>
              </a:ext>
            </a:extLst>
          </p:cNvPr>
          <p:cNvSpPr txBox="1"/>
          <p:nvPr/>
        </p:nvSpPr>
        <p:spPr>
          <a:xfrm>
            <a:off x="469600" y="3346216"/>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Client：</a:t>
            </a:r>
            <a:r>
              <a:rPr lang="en-US" sz="1400" b="0" i="0" u="none" strike="noStrike" cap="none">
                <a:solidFill>
                  <a:srgbClr val="FF0000"/>
                </a:solidFill>
                <a:latin typeface="Courier New" panose="02070309020205020404"/>
                <a:ea typeface="Courier New" panose="02070309020205020404"/>
                <a:cs typeface="Courier New" panose="02070309020205020404"/>
                <a:sym typeface="Courier New" panose="02070309020205020404"/>
              </a:rPr>
              <a:t>发送</a:t>
            </a: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RPC请求与广播消息</a:t>
            </a:r>
            <a:endParaRPr sz="1400" b="0" i="0" u="none" strike="noStrike" cap="none">
              <a:solidFill>
                <a:srgbClr val="FF0000"/>
              </a:solidFill>
              <a:latin typeface="Courier New" panose="02070309020205020404"/>
              <a:ea typeface="Courier New" panose="02070309020205020404"/>
              <a:cs typeface="Courier New" panose="02070309020205020404"/>
              <a:sym typeface="Courier New" panose="02070309020205020404"/>
            </a:endParaRPr>
          </a:p>
        </p:txBody>
      </p:sp>
      <p:sp>
        <p:nvSpPr>
          <p:cNvPr id="29" name="Google Shape;298;p31">
            <a:extLst>
              <a:ext uri="{FF2B5EF4-FFF2-40B4-BE49-F238E27FC236}">
                <a16:creationId xmlns:a16="http://schemas.microsoft.com/office/drawing/2014/main" id="{ACEF4D07-EC2A-6D4A-8890-2A317CBAA3EB}"/>
              </a:ext>
            </a:extLst>
          </p:cNvPr>
          <p:cNvSpPr txBox="1"/>
          <p:nvPr/>
        </p:nvSpPr>
        <p:spPr>
          <a:xfrm>
            <a:off x="469600" y="3636507"/>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Server：</a:t>
            </a:r>
            <a:r>
              <a:rPr lang="en-US" sz="1400" b="0" i="0" u="none" strike="noStrike" cap="none">
                <a:solidFill>
                  <a:srgbClr val="FF0000"/>
                </a:solidFill>
                <a:latin typeface="Courier New" panose="02070309020205020404"/>
                <a:ea typeface="Courier New" panose="02070309020205020404"/>
                <a:cs typeface="Courier New" panose="02070309020205020404"/>
                <a:sym typeface="Courier New" panose="02070309020205020404"/>
              </a:rPr>
              <a:t>接收</a:t>
            </a: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RPC请求与消费消息</a:t>
            </a:r>
            <a:endParaRPr sz="1400" b="0" i="0" u="none" strike="noStrike" cap="none">
              <a:solidFill>
                <a:srgbClr val="FF0000"/>
              </a:solidFill>
              <a:latin typeface="Courier New" panose="02070309020205020404"/>
              <a:ea typeface="Courier New" panose="02070309020205020404"/>
              <a:cs typeface="Courier New" panose="02070309020205020404"/>
              <a:sym typeface="Courier New" panose="02070309020205020404"/>
            </a:endParaRPr>
          </a:p>
        </p:txBody>
      </p:sp>
      <p:sp>
        <p:nvSpPr>
          <p:cNvPr id="30" name="Google Shape;299;p31">
            <a:extLst>
              <a:ext uri="{FF2B5EF4-FFF2-40B4-BE49-F238E27FC236}">
                <a16:creationId xmlns:a16="http://schemas.microsoft.com/office/drawing/2014/main" id="{09F03635-5258-A143-94B1-39E01E2513D0}"/>
              </a:ext>
            </a:extLst>
          </p:cNvPr>
          <p:cNvSpPr txBox="1"/>
          <p:nvPr/>
        </p:nvSpPr>
        <p:spPr>
          <a:xfrm>
            <a:off x="468807" y="4321373"/>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Broker：</a:t>
            </a:r>
            <a:r>
              <a:rPr lang="en-US"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异步通信组件</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31" name="Google Shape;300;p31">
            <a:extLst>
              <a:ext uri="{FF2B5EF4-FFF2-40B4-BE49-F238E27FC236}">
                <a16:creationId xmlns:a16="http://schemas.microsoft.com/office/drawing/2014/main" id="{6600DD75-53A1-FF4C-927D-F5286961EC29}"/>
              </a:ext>
            </a:extLst>
          </p:cNvPr>
          <p:cNvSpPr txBox="1"/>
          <p:nvPr/>
        </p:nvSpPr>
        <p:spPr>
          <a:xfrm>
            <a:off x="468807" y="4589094"/>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Codec：</a:t>
            </a:r>
            <a:r>
              <a:rPr lang="en-US"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数据编码组件</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32" name="Google Shape;301;p31">
            <a:extLst>
              <a:ext uri="{FF2B5EF4-FFF2-40B4-BE49-F238E27FC236}">
                <a16:creationId xmlns:a16="http://schemas.microsoft.com/office/drawing/2014/main" id="{E73F5D0D-190E-2045-B178-2ADCCC1DB9CD}"/>
              </a:ext>
            </a:extLst>
          </p:cNvPr>
          <p:cNvSpPr txBox="1"/>
          <p:nvPr/>
        </p:nvSpPr>
        <p:spPr>
          <a:xfrm>
            <a:off x="468807" y="4854510"/>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Registry：服务</a:t>
            </a:r>
            <a:r>
              <a:rPr lang="en-US"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注册组件</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33" name="Google Shape;302;p31">
            <a:extLst>
              <a:ext uri="{FF2B5EF4-FFF2-40B4-BE49-F238E27FC236}">
                <a16:creationId xmlns:a16="http://schemas.microsoft.com/office/drawing/2014/main" id="{B970CAAB-65BD-6144-8408-5933779140C1}"/>
              </a:ext>
            </a:extLst>
          </p:cNvPr>
          <p:cNvSpPr txBox="1"/>
          <p:nvPr/>
        </p:nvSpPr>
        <p:spPr>
          <a:xfrm>
            <a:off x="468807" y="5384714"/>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Transport：</a:t>
            </a:r>
            <a:r>
              <a:rPr lang="en-US"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同步通信组件</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34" name="Google Shape;303;p31">
            <a:extLst>
              <a:ext uri="{FF2B5EF4-FFF2-40B4-BE49-F238E27FC236}">
                <a16:creationId xmlns:a16="http://schemas.microsoft.com/office/drawing/2014/main" id="{D7B92F6D-4D86-B048-BB73-9C56BBBF6C2A}"/>
              </a:ext>
            </a:extLst>
          </p:cNvPr>
          <p:cNvSpPr txBox="1"/>
          <p:nvPr/>
        </p:nvSpPr>
        <p:spPr>
          <a:xfrm>
            <a:off x="468807" y="5119612"/>
            <a:ext cx="3374218" cy="228268"/>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0" i="0" u="none" strike="noStrike" cap="none">
                <a:solidFill>
                  <a:srgbClr val="424242"/>
                </a:solidFill>
                <a:latin typeface="Courier New" panose="02070309020205020404"/>
                <a:ea typeface="Courier New" panose="02070309020205020404"/>
                <a:cs typeface="Courier New" panose="02070309020205020404"/>
                <a:sym typeface="Courier New" panose="02070309020205020404"/>
              </a:rPr>
              <a:t>Selector：</a:t>
            </a:r>
            <a:r>
              <a:rPr lang="en-US"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客户端均衡器</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35" name="Google Shape;296;p31">
            <a:extLst>
              <a:ext uri="{FF2B5EF4-FFF2-40B4-BE49-F238E27FC236}">
                <a16:creationId xmlns:a16="http://schemas.microsoft.com/office/drawing/2014/main" id="{BF69CFE8-9207-2D46-A7DE-C84BD603FB33}"/>
              </a:ext>
            </a:extLst>
          </p:cNvPr>
          <p:cNvSpPr txBox="1"/>
          <p:nvPr/>
        </p:nvSpPr>
        <p:spPr>
          <a:xfrm>
            <a:off x="7496174" y="3516982"/>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Codec</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36" name="Google Shape;310;p32">
            <a:extLst>
              <a:ext uri="{FF2B5EF4-FFF2-40B4-BE49-F238E27FC236}">
                <a16:creationId xmlns:a16="http://schemas.microsoft.com/office/drawing/2014/main" id="{4DF9F376-8B5C-B54A-A397-63BF8F0C2A0C}"/>
              </a:ext>
            </a:extLst>
          </p:cNvPr>
          <p:cNvSpPr txBox="1">
            <a:spLocks noGrp="1"/>
          </p:cNvSpPr>
          <p:nvPr>
            <p:ph type="sldNum" idx="12"/>
          </p:nvPr>
        </p:nvSpPr>
        <p:spPr>
          <a:xfrm>
            <a:off x="223977" y="6147405"/>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47</a:t>
            </a:fld>
            <a:endParaRPr lang="en-US"/>
          </a:p>
        </p:txBody>
      </p:sp>
    </p:spTree>
    <p:extLst>
      <p:ext uri="{BB962C8B-B14F-4D97-AF65-F5344CB8AC3E}">
        <p14:creationId xmlns:p14="http://schemas.microsoft.com/office/powerpoint/2010/main" val="1520227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12" name="文本框 11">
            <a:extLst>
              <a:ext uri="{FF2B5EF4-FFF2-40B4-BE49-F238E27FC236}">
                <a16:creationId xmlns:a16="http://schemas.microsoft.com/office/drawing/2014/main" id="{13DD1866-DE81-FD44-B24A-5A8A073D123E}"/>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19" name="矩形 18">
            <a:extLst>
              <a:ext uri="{FF2B5EF4-FFF2-40B4-BE49-F238E27FC236}">
                <a16:creationId xmlns:a16="http://schemas.microsoft.com/office/drawing/2014/main" id="{949F38F6-6569-FD44-BB7A-0BC1416D0A39}"/>
              </a:ext>
            </a:extLst>
          </p:cNvPr>
          <p:cNvSpPr/>
          <p:nvPr/>
        </p:nvSpPr>
        <p:spPr>
          <a:xfrm>
            <a:off x="373952" y="1601306"/>
            <a:ext cx="2486764" cy="369332"/>
          </a:xfrm>
          <a:prstGeom prst="rect">
            <a:avLst/>
          </a:prstGeom>
        </p:spPr>
        <p:txBody>
          <a:bodyPr wrap="square">
            <a:spAutoFit/>
          </a:bodyPr>
          <a:lstStyle/>
          <a:p>
            <a:r>
              <a:rPr lang="zh-CN" altLang="en-US" b="1" dirty="0"/>
              <a:t>其它组件</a:t>
            </a:r>
          </a:p>
        </p:txBody>
      </p:sp>
      <p:sp>
        <p:nvSpPr>
          <p:cNvPr id="36" name="Google Shape;310;p32">
            <a:extLst>
              <a:ext uri="{FF2B5EF4-FFF2-40B4-BE49-F238E27FC236}">
                <a16:creationId xmlns:a16="http://schemas.microsoft.com/office/drawing/2014/main" id="{4DF9F376-8B5C-B54A-A397-63BF8F0C2A0C}"/>
              </a:ext>
            </a:extLst>
          </p:cNvPr>
          <p:cNvSpPr txBox="1">
            <a:spLocks noGrp="1"/>
          </p:cNvSpPr>
          <p:nvPr>
            <p:ph type="sldNum" idx="12"/>
          </p:nvPr>
        </p:nvSpPr>
        <p:spPr>
          <a:xfrm>
            <a:off x="223977" y="6147405"/>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48</a:t>
            </a:fld>
            <a:endParaRPr lang="en-US"/>
          </a:p>
        </p:txBody>
      </p:sp>
      <p:sp>
        <p:nvSpPr>
          <p:cNvPr id="26" name="Google Shape;362;p33">
            <a:extLst>
              <a:ext uri="{FF2B5EF4-FFF2-40B4-BE49-F238E27FC236}">
                <a16:creationId xmlns:a16="http://schemas.microsoft.com/office/drawing/2014/main" id="{0F9230AE-6172-EB4A-B388-7B97BBEBD224}"/>
              </a:ext>
            </a:extLst>
          </p:cNvPr>
          <p:cNvSpPr/>
          <p:nvPr/>
        </p:nvSpPr>
        <p:spPr>
          <a:xfrm>
            <a:off x="652677" y="2945995"/>
            <a:ext cx="1294124" cy="692988"/>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067" b="1">
                <a:solidFill>
                  <a:schemeClr val="lt1"/>
                </a:solidFill>
                <a:latin typeface="Arial" panose="020B0604020202020204"/>
                <a:ea typeface="Arial" panose="020B0604020202020204"/>
                <a:cs typeface="Arial" panose="020B0604020202020204"/>
                <a:sym typeface="Arial" panose="020B0604020202020204"/>
              </a:rPr>
              <a:t>Configuration</a:t>
            </a:r>
          </a:p>
        </p:txBody>
      </p:sp>
      <p:sp>
        <p:nvSpPr>
          <p:cNvPr id="37" name="Google Shape;363;p33">
            <a:extLst>
              <a:ext uri="{FF2B5EF4-FFF2-40B4-BE49-F238E27FC236}">
                <a16:creationId xmlns:a16="http://schemas.microsoft.com/office/drawing/2014/main" id="{9F6483E4-E043-E344-B725-87A549D80CD0}"/>
              </a:ext>
            </a:extLst>
          </p:cNvPr>
          <p:cNvSpPr/>
          <p:nvPr/>
        </p:nvSpPr>
        <p:spPr>
          <a:xfrm>
            <a:off x="1940291" y="2463592"/>
            <a:ext cx="60959" cy="1625600"/>
          </a:xfrm>
          <a:prstGeom prst="leftBrace">
            <a:avLst>
              <a:gd name="adj1" fmla="val 8333"/>
              <a:gd name="adj2" fmla="val 50000"/>
            </a:avLst>
          </a:prstGeom>
          <a:solidFill>
            <a:srgbClr val="00B050"/>
          </a:solidFill>
          <a:ln w="9525" cap="flat" cmpd="sng">
            <a:solidFill>
              <a:srgbClr val="EE6800"/>
            </a:solidFill>
            <a:prstDash val="solid"/>
            <a:round/>
            <a:headEnd type="none" w="sm" len="sm"/>
            <a:tailEnd type="none" w="sm" len="sm"/>
          </a:ln>
        </p:spPr>
        <p:txBody>
          <a:bodyPr spcFirstLastPara="1" wrap="square" lIns="121900" tIns="60933" rIns="121900" bIns="60933" anchor="ctr" anchorCtr="0">
            <a:noAutofit/>
          </a:bodyPr>
          <a:lstStyle/>
          <a:p>
            <a:pPr algn="ctr"/>
            <a:endParaRPr sz="7200">
              <a:solidFill>
                <a:schemeClr val="dk1"/>
              </a:solidFill>
              <a:latin typeface="Arial" panose="020B0604020202020204"/>
              <a:ea typeface="Arial" panose="020B0604020202020204"/>
              <a:cs typeface="Arial" panose="020B0604020202020204"/>
              <a:sym typeface="Arial" panose="020B0604020202020204"/>
            </a:endParaRPr>
          </a:p>
        </p:txBody>
      </p:sp>
      <p:sp>
        <p:nvSpPr>
          <p:cNvPr id="38" name="Google Shape;364;p33">
            <a:extLst>
              <a:ext uri="{FF2B5EF4-FFF2-40B4-BE49-F238E27FC236}">
                <a16:creationId xmlns:a16="http://schemas.microsoft.com/office/drawing/2014/main" id="{FCF7F151-261C-3B4D-AE06-13B29C470CDD}"/>
              </a:ext>
            </a:extLst>
          </p:cNvPr>
          <p:cNvSpPr/>
          <p:nvPr/>
        </p:nvSpPr>
        <p:spPr>
          <a:xfrm>
            <a:off x="2065022" y="2417105"/>
            <a:ext cx="683103" cy="457200"/>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File</a:t>
            </a:r>
          </a:p>
        </p:txBody>
      </p:sp>
      <p:sp>
        <p:nvSpPr>
          <p:cNvPr id="39" name="Google Shape;365;p33">
            <a:extLst>
              <a:ext uri="{FF2B5EF4-FFF2-40B4-BE49-F238E27FC236}">
                <a16:creationId xmlns:a16="http://schemas.microsoft.com/office/drawing/2014/main" id="{6E62FAB5-A8F9-B346-A54E-41B484426CBC}"/>
              </a:ext>
            </a:extLst>
          </p:cNvPr>
          <p:cNvSpPr/>
          <p:nvPr/>
        </p:nvSpPr>
        <p:spPr>
          <a:xfrm>
            <a:off x="2051764" y="3040604"/>
            <a:ext cx="1506691" cy="457200"/>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Consul、ZK</a:t>
            </a:r>
            <a:endParaRPr sz="1600" b="1">
              <a:solidFill>
                <a:schemeClr val="lt1"/>
              </a:solidFill>
              <a:latin typeface="Arial" panose="020B0604020202020204"/>
              <a:ea typeface="Arial" panose="020B0604020202020204"/>
              <a:cs typeface="Arial" panose="020B0604020202020204"/>
              <a:sym typeface="Arial" panose="020B0604020202020204"/>
            </a:endParaRPr>
          </a:p>
        </p:txBody>
      </p:sp>
      <p:sp>
        <p:nvSpPr>
          <p:cNvPr id="40" name="Google Shape;366;p33">
            <a:extLst>
              <a:ext uri="{FF2B5EF4-FFF2-40B4-BE49-F238E27FC236}">
                <a16:creationId xmlns:a16="http://schemas.microsoft.com/office/drawing/2014/main" id="{1A36F3CD-84B9-0449-A172-6AB73617E590}"/>
              </a:ext>
            </a:extLst>
          </p:cNvPr>
          <p:cNvSpPr/>
          <p:nvPr/>
        </p:nvSpPr>
        <p:spPr>
          <a:xfrm>
            <a:off x="2051764" y="3638702"/>
            <a:ext cx="894248" cy="457200"/>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gRPC</a:t>
            </a:r>
          </a:p>
        </p:txBody>
      </p:sp>
      <p:sp>
        <p:nvSpPr>
          <p:cNvPr id="41" name="Google Shape;367;p33">
            <a:extLst>
              <a:ext uri="{FF2B5EF4-FFF2-40B4-BE49-F238E27FC236}">
                <a16:creationId xmlns:a16="http://schemas.microsoft.com/office/drawing/2014/main" id="{4BB1F92D-8CA7-BD4E-A3BE-D46B62931F09}"/>
              </a:ext>
            </a:extLst>
          </p:cNvPr>
          <p:cNvSpPr/>
          <p:nvPr/>
        </p:nvSpPr>
        <p:spPr>
          <a:xfrm>
            <a:off x="3767552" y="2375847"/>
            <a:ext cx="826473" cy="678612"/>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Sync</a:t>
            </a:r>
          </a:p>
        </p:txBody>
      </p:sp>
      <p:sp>
        <p:nvSpPr>
          <p:cNvPr id="42" name="Google Shape;368;p33">
            <a:extLst>
              <a:ext uri="{FF2B5EF4-FFF2-40B4-BE49-F238E27FC236}">
                <a16:creationId xmlns:a16="http://schemas.microsoft.com/office/drawing/2014/main" id="{978988A4-6D6D-EF40-9A93-13A857238FC4}"/>
              </a:ext>
            </a:extLst>
          </p:cNvPr>
          <p:cNvSpPr/>
          <p:nvPr/>
        </p:nvSpPr>
        <p:spPr>
          <a:xfrm>
            <a:off x="5873011" y="2405144"/>
            <a:ext cx="6015236" cy="2734000"/>
          </a:xfrm>
          <a:prstGeom prst="rect">
            <a:avLst/>
          </a:prstGeom>
          <a:solidFill>
            <a:schemeClr val="lt1"/>
          </a:solidFill>
          <a:ln w="19050" cap="flat" cmpd="sng">
            <a:solidFill>
              <a:srgbClr val="AE4E00"/>
            </a:solidFill>
            <a:prstDash val="dot"/>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43" name="Google Shape;369;p33">
            <a:extLst>
              <a:ext uri="{FF2B5EF4-FFF2-40B4-BE49-F238E27FC236}">
                <a16:creationId xmlns:a16="http://schemas.microsoft.com/office/drawing/2014/main" id="{DA1649C8-288C-274E-A152-654753B37C95}"/>
              </a:ext>
            </a:extLst>
          </p:cNvPr>
          <p:cNvSpPr/>
          <p:nvPr/>
        </p:nvSpPr>
        <p:spPr>
          <a:xfrm>
            <a:off x="6198440" y="2635571"/>
            <a:ext cx="768593" cy="620849"/>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Data</a:t>
            </a:r>
          </a:p>
        </p:txBody>
      </p:sp>
      <p:sp>
        <p:nvSpPr>
          <p:cNvPr id="44" name="Google Shape;370;p33">
            <a:extLst>
              <a:ext uri="{FF2B5EF4-FFF2-40B4-BE49-F238E27FC236}">
                <a16:creationId xmlns:a16="http://schemas.microsoft.com/office/drawing/2014/main" id="{E3291EA6-6F89-FE45-A128-4F6CD68D6AD2}"/>
              </a:ext>
            </a:extLst>
          </p:cNvPr>
          <p:cNvSpPr txBox="1"/>
          <p:nvPr/>
        </p:nvSpPr>
        <p:spPr>
          <a:xfrm>
            <a:off x="722709" y="3638703"/>
            <a:ext cx="1203748" cy="410369"/>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配置组件</a:t>
            </a:r>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371;p33">
            <a:extLst>
              <a:ext uri="{FF2B5EF4-FFF2-40B4-BE49-F238E27FC236}">
                <a16:creationId xmlns:a16="http://schemas.microsoft.com/office/drawing/2014/main" id="{B399B78E-20C6-A140-9DC0-CFD6F995EC67}"/>
              </a:ext>
            </a:extLst>
          </p:cNvPr>
          <p:cNvSpPr txBox="1"/>
          <p:nvPr/>
        </p:nvSpPr>
        <p:spPr>
          <a:xfrm>
            <a:off x="3678391" y="3079996"/>
            <a:ext cx="1101156" cy="328295"/>
          </a:xfrm>
          <a:prstGeom prst="rect">
            <a:avLst/>
          </a:prstGeom>
          <a:noFill/>
          <a:ln>
            <a:noFill/>
          </a:ln>
        </p:spPr>
        <p:txBody>
          <a:bodyPr spcFirstLastPara="1" wrap="square" lIns="121900" tIns="60933" rIns="121900" bIns="60933" anchor="t" anchorCtr="0">
            <a:noAutofit/>
          </a:bodyPr>
          <a:lstStyle/>
          <a:p>
            <a:r>
              <a:rPr lang="en-US" sz="1333">
                <a:solidFill>
                  <a:srgbClr val="000000"/>
                </a:solidFill>
                <a:latin typeface="Arial" panose="020B0604020202020204"/>
                <a:ea typeface="Arial" panose="020B0604020202020204"/>
                <a:cs typeface="Arial" panose="020B0604020202020204"/>
                <a:sym typeface="Arial" panose="020B0604020202020204"/>
              </a:rPr>
              <a:t>分布式同步</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372;p33">
            <a:extLst>
              <a:ext uri="{FF2B5EF4-FFF2-40B4-BE49-F238E27FC236}">
                <a16:creationId xmlns:a16="http://schemas.microsoft.com/office/drawing/2014/main" id="{3E5953E5-FC03-FA46-B104-D3DD6A8A1965}"/>
              </a:ext>
            </a:extLst>
          </p:cNvPr>
          <p:cNvSpPr txBox="1"/>
          <p:nvPr/>
        </p:nvSpPr>
        <p:spPr>
          <a:xfrm>
            <a:off x="6035161" y="3310513"/>
            <a:ext cx="1186649" cy="348813"/>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数据库组件</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373;p33">
            <a:extLst>
              <a:ext uri="{FF2B5EF4-FFF2-40B4-BE49-F238E27FC236}">
                <a16:creationId xmlns:a16="http://schemas.microsoft.com/office/drawing/2014/main" id="{57966D04-C93D-D149-B41B-76CAA0D4178D}"/>
              </a:ext>
            </a:extLst>
          </p:cNvPr>
          <p:cNvSpPr/>
          <p:nvPr/>
        </p:nvSpPr>
        <p:spPr>
          <a:xfrm>
            <a:off x="7110746" y="2624241"/>
            <a:ext cx="1118700" cy="603979"/>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Monitor</a:t>
            </a:r>
          </a:p>
        </p:txBody>
      </p:sp>
      <p:sp>
        <p:nvSpPr>
          <p:cNvPr id="48" name="Google Shape;374;p33">
            <a:extLst>
              <a:ext uri="{FF2B5EF4-FFF2-40B4-BE49-F238E27FC236}">
                <a16:creationId xmlns:a16="http://schemas.microsoft.com/office/drawing/2014/main" id="{2E0BC164-1BD0-BF49-9124-92452192E2F6}"/>
              </a:ext>
            </a:extLst>
          </p:cNvPr>
          <p:cNvSpPr txBox="1"/>
          <p:nvPr/>
        </p:nvSpPr>
        <p:spPr>
          <a:xfrm>
            <a:off x="8209889" y="4767045"/>
            <a:ext cx="246308" cy="492443"/>
          </a:xfrm>
          <a:prstGeom prst="rect">
            <a:avLst/>
          </a:prstGeom>
          <a:noFill/>
          <a:ln>
            <a:noFill/>
          </a:ln>
        </p:spPr>
        <p:txBody>
          <a:bodyPr spcFirstLastPara="1" wrap="square" lIns="121900" tIns="60933" rIns="121900" bIns="60933" anchor="t" anchorCtr="0">
            <a:noAutofit/>
          </a:bodyPr>
          <a:lstStyle/>
          <a:p>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375;p33">
            <a:extLst>
              <a:ext uri="{FF2B5EF4-FFF2-40B4-BE49-F238E27FC236}">
                <a16:creationId xmlns:a16="http://schemas.microsoft.com/office/drawing/2014/main" id="{EDED7FEF-1700-BB49-8D77-AB5C92570B80}"/>
              </a:ext>
            </a:extLst>
          </p:cNvPr>
          <p:cNvSpPr/>
          <p:nvPr/>
        </p:nvSpPr>
        <p:spPr>
          <a:xfrm>
            <a:off x="9412193" y="2610304"/>
            <a:ext cx="999747"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Plugin</a:t>
            </a:r>
            <a:endParaRPr sz="1600" b="1">
              <a:solidFill>
                <a:schemeClr val="lt1"/>
              </a:solidFill>
              <a:latin typeface="Arial" panose="020B0604020202020204"/>
              <a:ea typeface="Arial" panose="020B0604020202020204"/>
              <a:cs typeface="Arial" panose="020B0604020202020204"/>
              <a:sym typeface="Arial" panose="020B0604020202020204"/>
            </a:endParaRPr>
          </a:p>
        </p:txBody>
      </p:sp>
      <p:sp>
        <p:nvSpPr>
          <p:cNvPr id="50" name="Google Shape;376;p33">
            <a:extLst>
              <a:ext uri="{FF2B5EF4-FFF2-40B4-BE49-F238E27FC236}">
                <a16:creationId xmlns:a16="http://schemas.microsoft.com/office/drawing/2014/main" id="{295C18D0-5E5A-6D48-8C02-B5CFE9294D03}"/>
              </a:ext>
            </a:extLst>
          </p:cNvPr>
          <p:cNvSpPr/>
          <p:nvPr/>
        </p:nvSpPr>
        <p:spPr>
          <a:xfrm>
            <a:off x="8352324" y="2624242"/>
            <a:ext cx="963520"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Router</a:t>
            </a:r>
          </a:p>
        </p:txBody>
      </p:sp>
      <p:sp>
        <p:nvSpPr>
          <p:cNvPr id="51" name="Google Shape;377;p33">
            <a:extLst>
              <a:ext uri="{FF2B5EF4-FFF2-40B4-BE49-F238E27FC236}">
                <a16:creationId xmlns:a16="http://schemas.microsoft.com/office/drawing/2014/main" id="{06053029-D466-F841-ADE5-38E25C04B56B}"/>
              </a:ext>
            </a:extLst>
          </p:cNvPr>
          <p:cNvSpPr txBox="1"/>
          <p:nvPr/>
        </p:nvSpPr>
        <p:spPr>
          <a:xfrm>
            <a:off x="7165675" y="3307206"/>
            <a:ext cx="964367" cy="338555"/>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监控组件</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378;p33">
            <a:extLst>
              <a:ext uri="{FF2B5EF4-FFF2-40B4-BE49-F238E27FC236}">
                <a16:creationId xmlns:a16="http://schemas.microsoft.com/office/drawing/2014/main" id="{2EC3A701-5786-3C40-998F-4F8289366EB3}"/>
              </a:ext>
            </a:extLst>
          </p:cNvPr>
          <p:cNvSpPr txBox="1"/>
          <p:nvPr/>
        </p:nvSpPr>
        <p:spPr>
          <a:xfrm>
            <a:off x="8333042" y="3257378"/>
            <a:ext cx="964367" cy="338555"/>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智能路由</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379;p33">
            <a:extLst>
              <a:ext uri="{FF2B5EF4-FFF2-40B4-BE49-F238E27FC236}">
                <a16:creationId xmlns:a16="http://schemas.microsoft.com/office/drawing/2014/main" id="{BF7889D9-8AFC-5748-974E-EBC3345B2F9F}"/>
              </a:ext>
            </a:extLst>
          </p:cNvPr>
          <p:cNvSpPr txBox="1"/>
          <p:nvPr/>
        </p:nvSpPr>
        <p:spPr>
          <a:xfrm>
            <a:off x="9376531" y="3229750"/>
            <a:ext cx="964367" cy="338555"/>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动态加载</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380;p33">
            <a:extLst>
              <a:ext uri="{FF2B5EF4-FFF2-40B4-BE49-F238E27FC236}">
                <a16:creationId xmlns:a16="http://schemas.microsoft.com/office/drawing/2014/main" id="{500CE709-BBDF-344A-BEAD-A22C801E8EB9}"/>
              </a:ext>
            </a:extLst>
          </p:cNvPr>
          <p:cNvSpPr/>
          <p:nvPr/>
        </p:nvSpPr>
        <p:spPr>
          <a:xfrm>
            <a:off x="10524090" y="2601507"/>
            <a:ext cx="1152105"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Runtime</a:t>
            </a:r>
          </a:p>
        </p:txBody>
      </p:sp>
      <p:sp>
        <p:nvSpPr>
          <p:cNvPr id="55" name="Google Shape;381;p33">
            <a:extLst>
              <a:ext uri="{FF2B5EF4-FFF2-40B4-BE49-F238E27FC236}">
                <a16:creationId xmlns:a16="http://schemas.microsoft.com/office/drawing/2014/main" id="{0CBB1703-2345-1A49-BD86-CC491E4CD6A3}"/>
              </a:ext>
            </a:extLst>
          </p:cNvPr>
          <p:cNvSpPr txBox="1"/>
          <p:nvPr/>
        </p:nvSpPr>
        <p:spPr>
          <a:xfrm>
            <a:off x="10696494" y="3229750"/>
            <a:ext cx="784831" cy="338555"/>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运行时</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382;p33">
            <a:extLst>
              <a:ext uri="{FF2B5EF4-FFF2-40B4-BE49-F238E27FC236}">
                <a16:creationId xmlns:a16="http://schemas.microsoft.com/office/drawing/2014/main" id="{E55F057B-5EE0-CF4E-B1FE-5A2452D5DF2C}"/>
              </a:ext>
            </a:extLst>
          </p:cNvPr>
          <p:cNvSpPr/>
          <p:nvPr/>
        </p:nvSpPr>
        <p:spPr>
          <a:xfrm>
            <a:off x="6198440" y="3724263"/>
            <a:ext cx="1095041"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Tunnel</a:t>
            </a:r>
            <a:endParaRPr sz="1600" b="1">
              <a:solidFill>
                <a:schemeClr val="lt1"/>
              </a:solidFill>
              <a:latin typeface="Arial" panose="020B0604020202020204"/>
              <a:ea typeface="Arial" panose="020B0604020202020204"/>
              <a:cs typeface="Arial" panose="020B0604020202020204"/>
              <a:sym typeface="Arial" panose="020B0604020202020204"/>
            </a:endParaRPr>
          </a:p>
        </p:txBody>
      </p:sp>
      <p:sp>
        <p:nvSpPr>
          <p:cNvPr id="57" name="Google Shape;383;p33">
            <a:extLst>
              <a:ext uri="{FF2B5EF4-FFF2-40B4-BE49-F238E27FC236}">
                <a16:creationId xmlns:a16="http://schemas.microsoft.com/office/drawing/2014/main" id="{41A72F05-4D22-6045-A933-98F7A06F8A18}"/>
              </a:ext>
            </a:extLst>
          </p:cNvPr>
          <p:cNvSpPr txBox="1"/>
          <p:nvPr/>
        </p:nvSpPr>
        <p:spPr>
          <a:xfrm>
            <a:off x="6082669" y="4342254"/>
            <a:ext cx="1528800" cy="338400"/>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P2P网络隧道</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384;p33">
            <a:extLst>
              <a:ext uri="{FF2B5EF4-FFF2-40B4-BE49-F238E27FC236}">
                <a16:creationId xmlns:a16="http://schemas.microsoft.com/office/drawing/2014/main" id="{F3B8414D-196A-5143-B711-3A0B1161EC3D}"/>
              </a:ext>
            </a:extLst>
          </p:cNvPr>
          <p:cNvSpPr/>
          <p:nvPr/>
        </p:nvSpPr>
        <p:spPr>
          <a:xfrm>
            <a:off x="7518289" y="3724263"/>
            <a:ext cx="1129969"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Network</a:t>
            </a:r>
          </a:p>
        </p:txBody>
      </p:sp>
      <p:sp>
        <p:nvSpPr>
          <p:cNvPr id="59" name="Google Shape;385;p33">
            <a:extLst>
              <a:ext uri="{FF2B5EF4-FFF2-40B4-BE49-F238E27FC236}">
                <a16:creationId xmlns:a16="http://schemas.microsoft.com/office/drawing/2014/main" id="{A6CE1075-869C-A34D-BEDD-B55F4D66A9EC}"/>
              </a:ext>
            </a:extLst>
          </p:cNvPr>
          <p:cNvSpPr txBox="1"/>
          <p:nvPr/>
        </p:nvSpPr>
        <p:spPr>
          <a:xfrm>
            <a:off x="7583472" y="4385428"/>
            <a:ext cx="999600" cy="338400"/>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DC网络</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386;p33">
            <a:extLst>
              <a:ext uri="{FF2B5EF4-FFF2-40B4-BE49-F238E27FC236}">
                <a16:creationId xmlns:a16="http://schemas.microsoft.com/office/drawing/2014/main" id="{4BBE6B42-9281-A34D-BF94-A7C4527FB7CF}"/>
              </a:ext>
            </a:extLst>
          </p:cNvPr>
          <p:cNvSpPr/>
          <p:nvPr/>
        </p:nvSpPr>
        <p:spPr>
          <a:xfrm>
            <a:off x="8838140" y="3733592"/>
            <a:ext cx="1095041" cy="617916"/>
          </a:xfrm>
          <a:prstGeom prst="roundRect">
            <a:avLst>
              <a:gd name="adj" fmla="val 16667"/>
            </a:avLst>
          </a:prstGeom>
          <a:solidFill>
            <a:srgbClr val="00B050"/>
          </a:solidFill>
          <a:ln w="25400" cap="flat" cmpd="sng">
            <a:solidFill>
              <a:schemeClr val="lt1"/>
            </a:solidFill>
            <a:prstDash val="dot"/>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Agent</a:t>
            </a:r>
          </a:p>
        </p:txBody>
      </p:sp>
      <p:sp>
        <p:nvSpPr>
          <p:cNvPr id="61" name="Google Shape;387;p33">
            <a:extLst>
              <a:ext uri="{FF2B5EF4-FFF2-40B4-BE49-F238E27FC236}">
                <a16:creationId xmlns:a16="http://schemas.microsoft.com/office/drawing/2014/main" id="{1668F0D5-41E1-FA46-9031-1CC9D046DDE9}"/>
              </a:ext>
            </a:extLst>
          </p:cNvPr>
          <p:cNvSpPr txBox="1"/>
          <p:nvPr/>
        </p:nvSpPr>
        <p:spPr>
          <a:xfrm>
            <a:off x="8915405" y="4342178"/>
            <a:ext cx="964367" cy="338555"/>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命令代理</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388;p33">
            <a:extLst>
              <a:ext uri="{FF2B5EF4-FFF2-40B4-BE49-F238E27FC236}">
                <a16:creationId xmlns:a16="http://schemas.microsoft.com/office/drawing/2014/main" id="{E469CA39-4E49-1F46-A769-1F88E9D38729}"/>
              </a:ext>
            </a:extLst>
          </p:cNvPr>
          <p:cNvSpPr/>
          <p:nvPr/>
        </p:nvSpPr>
        <p:spPr>
          <a:xfrm>
            <a:off x="4784544" y="2345699"/>
            <a:ext cx="902945" cy="678612"/>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Web</a:t>
            </a:r>
          </a:p>
        </p:txBody>
      </p:sp>
      <p:sp>
        <p:nvSpPr>
          <p:cNvPr id="63" name="Google Shape;389;p33">
            <a:extLst>
              <a:ext uri="{FF2B5EF4-FFF2-40B4-BE49-F238E27FC236}">
                <a16:creationId xmlns:a16="http://schemas.microsoft.com/office/drawing/2014/main" id="{945232B7-DCEC-7D4F-B472-31BDD6CFEC38}"/>
              </a:ext>
            </a:extLst>
          </p:cNvPr>
          <p:cNvSpPr txBox="1"/>
          <p:nvPr/>
        </p:nvSpPr>
        <p:spPr>
          <a:xfrm>
            <a:off x="4795089" y="3088702"/>
            <a:ext cx="981572" cy="328295"/>
          </a:xfrm>
          <a:prstGeom prst="rect">
            <a:avLst/>
          </a:prstGeom>
          <a:noFill/>
          <a:ln>
            <a:noFill/>
          </a:ln>
        </p:spPr>
        <p:txBody>
          <a:bodyPr spcFirstLastPara="1" wrap="square" lIns="121900" tIns="60933" rIns="121900" bIns="60933" anchor="t" anchorCtr="0">
            <a:noAutofit/>
          </a:bodyPr>
          <a:lstStyle/>
          <a:p>
            <a:r>
              <a:rPr lang="en-US" sz="1333">
                <a:solidFill>
                  <a:srgbClr val="000000"/>
                </a:solidFill>
                <a:latin typeface="Arial" panose="020B0604020202020204"/>
                <a:ea typeface="Arial" panose="020B0604020202020204"/>
                <a:cs typeface="Arial" panose="020B0604020202020204"/>
                <a:sym typeface="Arial" panose="020B0604020202020204"/>
              </a:rPr>
              <a:t>Web服务</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390;p33">
            <a:extLst>
              <a:ext uri="{FF2B5EF4-FFF2-40B4-BE49-F238E27FC236}">
                <a16:creationId xmlns:a16="http://schemas.microsoft.com/office/drawing/2014/main" id="{28C2F6C9-8783-024A-8018-9A8B8380CFE8}"/>
              </a:ext>
            </a:extLst>
          </p:cNvPr>
          <p:cNvSpPr/>
          <p:nvPr/>
        </p:nvSpPr>
        <p:spPr>
          <a:xfrm>
            <a:off x="3753398" y="3493735"/>
            <a:ext cx="953037" cy="678612"/>
          </a:xfrm>
          <a:prstGeom prst="roundRect">
            <a:avLst>
              <a:gd name="adj" fmla="val 16667"/>
            </a:avLst>
          </a:prstGeom>
          <a:solidFill>
            <a:srgbClr val="00B050"/>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b="1">
                <a:solidFill>
                  <a:schemeClr val="lt1"/>
                </a:solidFill>
                <a:latin typeface="Arial" panose="020B0604020202020204"/>
                <a:ea typeface="Arial" panose="020B0604020202020204"/>
                <a:cs typeface="Arial" panose="020B0604020202020204"/>
                <a:sym typeface="Arial" panose="020B0604020202020204"/>
              </a:rPr>
              <a:t>Proxy</a:t>
            </a:r>
          </a:p>
        </p:txBody>
      </p:sp>
      <p:sp>
        <p:nvSpPr>
          <p:cNvPr id="65" name="Google Shape;391;p33">
            <a:extLst>
              <a:ext uri="{FF2B5EF4-FFF2-40B4-BE49-F238E27FC236}">
                <a16:creationId xmlns:a16="http://schemas.microsoft.com/office/drawing/2014/main" id="{36379668-C9CA-CC46-9D79-39A272E85A70}"/>
              </a:ext>
            </a:extLst>
          </p:cNvPr>
          <p:cNvSpPr txBox="1"/>
          <p:nvPr/>
        </p:nvSpPr>
        <p:spPr>
          <a:xfrm>
            <a:off x="3848552" y="4137978"/>
            <a:ext cx="930169" cy="328295"/>
          </a:xfrm>
          <a:prstGeom prst="rect">
            <a:avLst/>
          </a:prstGeom>
          <a:noFill/>
          <a:ln>
            <a:noFill/>
          </a:ln>
        </p:spPr>
        <p:txBody>
          <a:bodyPr spcFirstLastPara="1" wrap="square" lIns="121900" tIns="60933" rIns="121900" bIns="60933" anchor="t" anchorCtr="0">
            <a:noAutofit/>
          </a:bodyPr>
          <a:lstStyle/>
          <a:p>
            <a:r>
              <a:rPr lang="en-US" sz="1333">
                <a:solidFill>
                  <a:srgbClr val="000000"/>
                </a:solidFill>
                <a:latin typeface="Arial" panose="020B0604020202020204"/>
                <a:ea typeface="Arial" panose="020B0604020202020204"/>
                <a:cs typeface="Arial" panose="020B0604020202020204"/>
                <a:sym typeface="Arial" panose="020B0604020202020204"/>
              </a:rPr>
              <a:t>异构代理</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96506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CF0865F-6479-2147-993A-FA1B446EDB37}"/>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6" name="文本框 5">
            <a:extLst>
              <a:ext uri="{FF2B5EF4-FFF2-40B4-BE49-F238E27FC236}">
                <a16:creationId xmlns:a16="http://schemas.microsoft.com/office/drawing/2014/main" id="{B0B7FA97-6A21-1741-BEBD-9DC4AFD90F5B}"/>
              </a:ext>
            </a:extLst>
          </p:cNvPr>
          <p:cNvSpPr txBox="1"/>
          <p:nvPr/>
        </p:nvSpPr>
        <p:spPr>
          <a:xfrm>
            <a:off x="9869214" y="919976"/>
            <a:ext cx="2469931" cy="369332"/>
          </a:xfrm>
          <a:prstGeom prst="rect">
            <a:avLst/>
          </a:prstGeom>
          <a:noFill/>
        </p:spPr>
        <p:txBody>
          <a:bodyPr wrap="squar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7" name="内容占位符 2">
            <a:extLst>
              <a:ext uri="{FF2B5EF4-FFF2-40B4-BE49-F238E27FC236}">
                <a16:creationId xmlns:a16="http://schemas.microsoft.com/office/drawing/2014/main" id="{2D904A55-1026-EC46-96F6-4DE87568BAC7}"/>
              </a:ext>
            </a:extLst>
          </p:cNvPr>
          <p:cNvSpPr txBox="1">
            <a:spLocks/>
          </p:cNvSpPr>
          <p:nvPr/>
        </p:nvSpPr>
        <p:spPr>
          <a:xfrm>
            <a:off x="478310" y="1125662"/>
            <a:ext cx="4799184" cy="2551135"/>
          </a:xfrm>
          <a:prstGeom prst="rect">
            <a:avLst/>
          </a:prstGeom>
        </p:spPr>
        <p:txBody>
          <a:bodyPr vert="horz" lIns="0" tIns="0" rIns="0" bIns="0" rtlCol="0">
            <a:normAutofit/>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 框架设计</a:t>
            </a: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r>
              <a:rPr kumimoji="1" lang="en-US" altLang="zh-CN" b="1" dirty="0">
                <a:solidFill>
                  <a:srgbClr val="0070C0"/>
                </a:solidFill>
                <a:sym typeface="Courier New" panose="02070309020205020404"/>
              </a:rPr>
              <a:t>Go-Micro</a:t>
            </a:r>
            <a:r>
              <a:rPr kumimoji="1" lang="zh-CN" altLang="en-US" b="1" dirty="0">
                <a:solidFill>
                  <a:srgbClr val="0070C0"/>
                </a:solidFill>
                <a:sym typeface="Courier New" panose="02070309020205020404"/>
              </a:rPr>
              <a:t> 组件介绍</a:t>
            </a:r>
            <a:endParaRPr kumimoji="1" lang="en-US" altLang="zh-CN" b="1" dirty="0">
              <a:solidFill>
                <a:srgbClr val="0070C0"/>
              </a:solidFill>
              <a:sym typeface="Courier New" panose="02070309020205020404"/>
            </a:endParaRPr>
          </a:p>
          <a:p>
            <a:pPr marL="342900" indent="-342900">
              <a:buFont typeface="Arial" panose="020B0604020202020204" pitchFamily="34" charset="0"/>
              <a:buAutoNum type="arabicPeriod"/>
            </a:pPr>
            <a:r>
              <a:rPr kumimoji="1" lang="en-US" altLang="zh-CN" dirty="0">
                <a:solidFill>
                  <a:schemeClr val="tx1"/>
                </a:solidFill>
                <a:sym typeface="Courier New" panose="02070309020205020404"/>
              </a:rPr>
              <a:t>Go-Micro</a:t>
            </a:r>
            <a:r>
              <a:rPr kumimoji="1" lang="zh-CN" altLang="en-US" dirty="0">
                <a:solidFill>
                  <a:schemeClr val="tx1"/>
                </a:solidFill>
                <a:sym typeface="Courier New" panose="02070309020205020404"/>
              </a:rPr>
              <a:t> 插件化原理</a:t>
            </a:r>
            <a:endParaRPr kumimoji="1" lang="en-US" altLang="zh-CN" dirty="0">
              <a:solidFill>
                <a:schemeClr val="tx1"/>
              </a:solidFill>
              <a:sym typeface="Courier New" panose="02070309020205020404"/>
            </a:endParaRPr>
          </a:p>
          <a:p>
            <a:pPr marL="342900" indent="-342900">
              <a:buFont typeface="Arial" panose="020B0604020202020204" pitchFamily="34" charset="0"/>
              <a:buAutoNum type="arabicPeriod"/>
            </a:pPr>
            <a:endParaRPr kumimoji="1" lang="en-US" altLang="zh-CN" dirty="0">
              <a:solidFill>
                <a:schemeClr val="tx1"/>
              </a:solidFill>
              <a:sym typeface="Courier New" panose="02070309020205020404"/>
            </a:endParaRPr>
          </a:p>
        </p:txBody>
      </p:sp>
    </p:spTree>
    <p:extLst>
      <p:ext uri="{BB962C8B-B14F-4D97-AF65-F5344CB8AC3E}">
        <p14:creationId xmlns:p14="http://schemas.microsoft.com/office/powerpoint/2010/main" val="282287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540296" y="2428119"/>
            <a:ext cx="9924534" cy="1579438"/>
          </a:xfrm>
        </p:spPr>
        <p:txBody>
          <a:bodyPr/>
          <a:lstStyle/>
          <a:p>
            <a:pPr marL="342900" indent="-342900">
              <a:buAutoNum type="arabicPeriod"/>
            </a:pPr>
            <a:r>
              <a:rPr kumimoji="1" lang="zh-CN" altLang="en-US" dirty="0"/>
              <a:t>下载</a:t>
            </a:r>
            <a:r>
              <a:rPr kumimoji="1" lang="en-US" altLang="zh-CN" dirty="0"/>
              <a:t>Go</a:t>
            </a:r>
            <a:r>
              <a:rPr kumimoji="1" lang="zh-CN" altLang="en-US" dirty="0"/>
              <a:t>语言程序包</a:t>
            </a:r>
            <a:endParaRPr kumimoji="1" lang="en-US" altLang="zh-CN" dirty="0"/>
          </a:p>
          <a:p>
            <a:pPr marL="342900" indent="-342900">
              <a:buAutoNum type="arabicPeriod"/>
            </a:pPr>
            <a:r>
              <a:rPr kumimoji="1" lang="zh-CN" altLang="en-US" dirty="0"/>
              <a:t>配置开发环境</a:t>
            </a:r>
            <a:endParaRPr kumimoji="1" lang="en-US" altLang="zh-CN" dirty="0"/>
          </a:p>
          <a:p>
            <a:pPr marL="342900" indent="-342900">
              <a:buAutoNum type="arabicPeriod"/>
            </a:pPr>
            <a:r>
              <a:rPr kumimoji="1" lang="zh-CN" altLang="en-US" dirty="0"/>
              <a:t>包版本管理管理工具：</a:t>
            </a:r>
            <a:r>
              <a:rPr kumimoji="1" lang="en-US" altLang="zh-CN" dirty="0"/>
              <a:t>go</a:t>
            </a:r>
            <a:r>
              <a:rPr kumimoji="1" lang="zh-CN" altLang="en-US" dirty="0"/>
              <a:t> </a:t>
            </a:r>
            <a:r>
              <a:rPr kumimoji="1" lang="en-US" altLang="zh-CN" dirty="0"/>
              <a:t>mod</a:t>
            </a:r>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556836" cy="369332"/>
          </a:xfrm>
          <a:prstGeom prst="rect">
            <a:avLst/>
          </a:prstGeom>
          <a:noFill/>
        </p:spPr>
        <p:txBody>
          <a:bodyPr wrap="none" rtlCol="0">
            <a:spAutoFit/>
          </a:bodyPr>
          <a:lstStyle/>
          <a:p>
            <a:r>
              <a:rPr kumimoji="1" lang="zh-CN" altLang="en-US" dirty="0">
                <a:solidFill>
                  <a:schemeClr val="bg1"/>
                </a:solidFill>
              </a:rPr>
              <a:t>配置开发环境</a:t>
            </a:r>
          </a:p>
        </p:txBody>
      </p:sp>
      <p:sp>
        <p:nvSpPr>
          <p:cNvPr id="2" name="矩形 1">
            <a:extLst>
              <a:ext uri="{FF2B5EF4-FFF2-40B4-BE49-F238E27FC236}">
                <a16:creationId xmlns:a16="http://schemas.microsoft.com/office/drawing/2014/main" id="{A9D69D1B-F75A-C142-B89B-E7319F0E6016}"/>
              </a:ext>
            </a:extLst>
          </p:cNvPr>
          <p:cNvSpPr/>
          <p:nvPr/>
        </p:nvSpPr>
        <p:spPr>
          <a:xfrm>
            <a:off x="525412" y="1704622"/>
            <a:ext cx="4544834" cy="369332"/>
          </a:xfrm>
          <a:prstGeom prst="rect">
            <a:avLst/>
          </a:prstGeom>
        </p:spPr>
        <p:txBody>
          <a:bodyPr wrap="none">
            <a:spAutoFit/>
          </a:bodyPr>
          <a:lstStyle/>
          <a:p>
            <a:r>
              <a:rPr kumimoji="1" lang="zh-CN" altLang="en-US" dirty="0"/>
              <a:t>时间有限，以下操作需要同学们去实操学习</a:t>
            </a:r>
          </a:p>
        </p:txBody>
      </p:sp>
    </p:spTree>
    <p:extLst>
      <p:ext uri="{BB962C8B-B14F-4D97-AF65-F5344CB8AC3E}">
        <p14:creationId xmlns:p14="http://schemas.microsoft.com/office/powerpoint/2010/main" val="1071396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10;p32">
            <a:extLst>
              <a:ext uri="{FF2B5EF4-FFF2-40B4-BE49-F238E27FC236}">
                <a16:creationId xmlns:a16="http://schemas.microsoft.com/office/drawing/2014/main" id="{0620A04E-EAF3-304E-94B6-AD1B17060973}"/>
              </a:ext>
            </a:extLst>
          </p:cNvPr>
          <p:cNvSpPr txBox="1">
            <a:spLocks noGrp="1"/>
          </p:cNvSpPr>
          <p:nvPr>
            <p:ph type="sldNum" idx="12"/>
          </p:nvPr>
        </p:nvSpPr>
        <p:spPr>
          <a:xfrm>
            <a:off x="223977" y="6147405"/>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50</a:t>
            </a:fld>
            <a:endParaRPr lang="en-US"/>
          </a:p>
        </p:txBody>
      </p:sp>
      <p:sp>
        <p:nvSpPr>
          <p:cNvPr id="6" name="Google Shape;311;p32">
            <a:extLst>
              <a:ext uri="{FF2B5EF4-FFF2-40B4-BE49-F238E27FC236}">
                <a16:creationId xmlns:a16="http://schemas.microsoft.com/office/drawing/2014/main" id="{4DC00F77-E545-0247-A1BC-1FDC61DB0AF1}"/>
              </a:ext>
            </a:extLst>
          </p:cNvPr>
          <p:cNvSpPr/>
          <p:nvPr/>
        </p:nvSpPr>
        <p:spPr>
          <a:xfrm>
            <a:off x="4748628" y="4518557"/>
            <a:ext cx="936435" cy="517793"/>
          </a:xfrm>
          <a:prstGeom prst="rect">
            <a:avLst/>
          </a:prstGeom>
          <a:solidFill>
            <a:srgbClr val="805AFF"/>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Client</a:t>
            </a:r>
          </a:p>
        </p:txBody>
      </p:sp>
      <p:sp>
        <p:nvSpPr>
          <p:cNvPr id="7" name="Google Shape;312;p32">
            <a:extLst>
              <a:ext uri="{FF2B5EF4-FFF2-40B4-BE49-F238E27FC236}">
                <a16:creationId xmlns:a16="http://schemas.microsoft.com/office/drawing/2014/main" id="{7BAC1765-17D4-954B-BDA6-9622C7EBED50}"/>
              </a:ext>
            </a:extLst>
          </p:cNvPr>
          <p:cNvSpPr/>
          <p:nvPr/>
        </p:nvSpPr>
        <p:spPr>
          <a:xfrm>
            <a:off x="4744823" y="5032859"/>
            <a:ext cx="5508187" cy="517793"/>
          </a:xfrm>
          <a:prstGeom prst="rect">
            <a:avLst/>
          </a:prstGeom>
          <a:solidFill>
            <a:srgbClr val="560A30"/>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dirty="0">
                <a:solidFill>
                  <a:schemeClr val="lt1"/>
                </a:solidFill>
                <a:latin typeface="Arial" panose="020B0604020202020204"/>
                <a:ea typeface="Arial" panose="020B0604020202020204"/>
                <a:cs typeface="Arial" panose="020B0604020202020204"/>
                <a:sym typeface="Arial" panose="020B0604020202020204"/>
              </a:rPr>
              <a:t>Service</a:t>
            </a:r>
          </a:p>
        </p:txBody>
      </p:sp>
      <p:sp>
        <p:nvSpPr>
          <p:cNvPr id="8" name="Google Shape;313;p32">
            <a:extLst>
              <a:ext uri="{FF2B5EF4-FFF2-40B4-BE49-F238E27FC236}">
                <a16:creationId xmlns:a16="http://schemas.microsoft.com/office/drawing/2014/main" id="{694A7572-896A-D946-80FA-E8D89B884340}"/>
              </a:ext>
            </a:extLst>
          </p:cNvPr>
          <p:cNvSpPr/>
          <p:nvPr/>
        </p:nvSpPr>
        <p:spPr>
          <a:xfrm>
            <a:off x="9311296" y="2829013"/>
            <a:ext cx="936435" cy="417143"/>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Broker</a:t>
            </a:r>
          </a:p>
        </p:txBody>
      </p:sp>
      <p:sp>
        <p:nvSpPr>
          <p:cNvPr id="9" name="Google Shape;314;p32">
            <a:extLst>
              <a:ext uri="{FF2B5EF4-FFF2-40B4-BE49-F238E27FC236}">
                <a16:creationId xmlns:a16="http://schemas.microsoft.com/office/drawing/2014/main" id="{506FC82B-C747-6F42-B4D4-D415E88CA274}"/>
              </a:ext>
            </a:extLst>
          </p:cNvPr>
          <p:cNvSpPr/>
          <p:nvPr/>
        </p:nvSpPr>
        <p:spPr>
          <a:xfrm>
            <a:off x="9311024" y="4518556"/>
            <a:ext cx="936435" cy="517793"/>
          </a:xfrm>
          <a:prstGeom prst="rect">
            <a:avLst/>
          </a:prstGeom>
          <a:solidFill>
            <a:srgbClr val="805AFF"/>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Server</a:t>
            </a:r>
          </a:p>
        </p:txBody>
      </p:sp>
      <p:cxnSp>
        <p:nvCxnSpPr>
          <p:cNvPr id="10" name="Google Shape;315;p32">
            <a:extLst>
              <a:ext uri="{FF2B5EF4-FFF2-40B4-BE49-F238E27FC236}">
                <a16:creationId xmlns:a16="http://schemas.microsoft.com/office/drawing/2014/main" id="{2747B79D-55DA-7D4F-9170-5CAFC7BB4006}"/>
              </a:ext>
            </a:extLst>
          </p:cNvPr>
          <p:cNvCxnSpPr>
            <a:cxnSpLocks/>
            <a:stCxn id="7" idx="3"/>
            <a:endCxn id="9" idx="3"/>
          </p:cNvCxnSpPr>
          <p:nvPr/>
        </p:nvCxnSpPr>
        <p:spPr>
          <a:xfrm rot="10800000">
            <a:off x="10247410" y="4777354"/>
            <a:ext cx="5600" cy="514400"/>
          </a:xfrm>
          <a:prstGeom prst="curvedConnector3">
            <a:avLst>
              <a:gd name="adj1" fmla="val -4082633"/>
            </a:avLst>
          </a:prstGeom>
          <a:noFill/>
          <a:ln w="28575" cap="flat" cmpd="sng">
            <a:solidFill>
              <a:srgbClr val="805AFF"/>
            </a:solidFill>
            <a:prstDash val="dash"/>
            <a:round/>
            <a:headEnd type="none" w="sm" len="sm"/>
            <a:tailEnd type="triangle" w="med" len="med"/>
          </a:ln>
        </p:spPr>
      </p:cxnSp>
      <p:sp>
        <p:nvSpPr>
          <p:cNvPr id="11" name="Google Shape;316;p32">
            <a:extLst>
              <a:ext uri="{FF2B5EF4-FFF2-40B4-BE49-F238E27FC236}">
                <a16:creationId xmlns:a16="http://schemas.microsoft.com/office/drawing/2014/main" id="{2DDFA94B-5F82-2849-B060-BEF1D55DA080}"/>
              </a:ext>
            </a:extLst>
          </p:cNvPr>
          <p:cNvSpPr txBox="1"/>
          <p:nvPr/>
        </p:nvSpPr>
        <p:spPr>
          <a:xfrm>
            <a:off x="10226951" y="5116889"/>
            <a:ext cx="976745"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start</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317;p32">
            <a:extLst>
              <a:ext uri="{FF2B5EF4-FFF2-40B4-BE49-F238E27FC236}">
                <a16:creationId xmlns:a16="http://schemas.microsoft.com/office/drawing/2014/main" id="{A6683E84-50D0-534D-8930-308A61A6F0CA}"/>
              </a:ext>
            </a:extLst>
          </p:cNvPr>
          <p:cNvSpPr/>
          <p:nvPr/>
        </p:nvSpPr>
        <p:spPr>
          <a:xfrm>
            <a:off x="7518617" y="6062304"/>
            <a:ext cx="1194956" cy="359947"/>
          </a:xfrm>
          <a:prstGeom prst="rect">
            <a:avLst/>
          </a:prstGeom>
          <a:solidFill>
            <a:srgbClr val="560A30"/>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Consul</a:t>
            </a:r>
          </a:p>
        </p:txBody>
      </p:sp>
      <p:cxnSp>
        <p:nvCxnSpPr>
          <p:cNvPr id="13" name="Google Shape;318;p32">
            <a:extLst>
              <a:ext uri="{FF2B5EF4-FFF2-40B4-BE49-F238E27FC236}">
                <a16:creationId xmlns:a16="http://schemas.microsoft.com/office/drawing/2014/main" id="{9FA4E07C-86D3-0B48-8E62-A00EE900EAE1}"/>
              </a:ext>
            </a:extLst>
          </p:cNvPr>
          <p:cNvCxnSpPr>
            <a:stCxn id="32" idx="3"/>
            <a:endCxn id="12" idx="3"/>
          </p:cNvCxnSpPr>
          <p:nvPr/>
        </p:nvCxnSpPr>
        <p:spPr>
          <a:xfrm flipH="1">
            <a:off x="8713460" y="4327580"/>
            <a:ext cx="1534000" cy="1914800"/>
          </a:xfrm>
          <a:prstGeom prst="curvedConnector3">
            <a:avLst>
              <a:gd name="adj1" fmla="val -75865"/>
            </a:avLst>
          </a:prstGeom>
          <a:noFill/>
          <a:ln w="28575" cap="flat" cmpd="sng">
            <a:solidFill>
              <a:srgbClr val="805AFF"/>
            </a:solidFill>
            <a:prstDash val="dash"/>
            <a:round/>
            <a:headEnd type="none" w="sm" len="sm"/>
            <a:tailEnd type="triangle" w="med" len="med"/>
          </a:ln>
        </p:spPr>
      </p:cxnSp>
      <p:sp>
        <p:nvSpPr>
          <p:cNvPr id="14" name="Google Shape;320;p32">
            <a:extLst>
              <a:ext uri="{FF2B5EF4-FFF2-40B4-BE49-F238E27FC236}">
                <a16:creationId xmlns:a16="http://schemas.microsoft.com/office/drawing/2014/main" id="{4CCAB19C-712D-5647-A0B4-DDA1AF808BC9}"/>
              </a:ext>
            </a:extLst>
          </p:cNvPr>
          <p:cNvSpPr txBox="1"/>
          <p:nvPr/>
        </p:nvSpPr>
        <p:spPr>
          <a:xfrm>
            <a:off x="11038899" y="4341005"/>
            <a:ext cx="1121569"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register</a:t>
            </a:r>
          </a:p>
        </p:txBody>
      </p:sp>
      <p:cxnSp>
        <p:nvCxnSpPr>
          <p:cNvPr id="15" name="Google Shape;321;p32">
            <a:extLst>
              <a:ext uri="{FF2B5EF4-FFF2-40B4-BE49-F238E27FC236}">
                <a16:creationId xmlns:a16="http://schemas.microsoft.com/office/drawing/2014/main" id="{50B6B044-EAB4-E843-A667-DCA656F58AF7}"/>
              </a:ext>
            </a:extLst>
          </p:cNvPr>
          <p:cNvCxnSpPr>
            <a:stCxn id="31" idx="1"/>
            <a:endCxn id="12" idx="1"/>
          </p:cNvCxnSpPr>
          <p:nvPr/>
        </p:nvCxnSpPr>
        <p:spPr>
          <a:xfrm>
            <a:off x="4748150" y="4312678"/>
            <a:ext cx="2770400" cy="1929600"/>
          </a:xfrm>
          <a:prstGeom prst="curvedConnector3">
            <a:avLst>
              <a:gd name="adj1" fmla="val -8251"/>
            </a:avLst>
          </a:prstGeom>
          <a:noFill/>
          <a:ln w="28575" cap="flat" cmpd="sng">
            <a:solidFill>
              <a:srgbClr val="805AFF"/>
            </a:solidFill>
            <a:prstDash val="dash"/>
            <a:round/>
            <a:headEnd type="none" w="sm" len="sm"/>
            <a:tailEnd type="triangle" w="med" len="med"/>
          </a:ln>
        </p:spPr>
      </p:cxnSp>
      <p:sp>
        <p:nvSpPr>
          <p:cNvPr id="16" name="Google Shape;323;p32">
            <a:extLst>
              <a:ext uri="{FF2B5EF4-FFF2-40B4-BE49-F238E27FC236}">
                <a16:creationId xmlns:a16="http://schemas.microsoft.com/office/drawing/2014/main" id="{03B2EA3C-C803-7943-9BAA-05EF33B8AD24}"/>
              </a:ext>
            </a:extLst>
          </p:cNvPr>
          <p:cNvSpPr txBox="1"/>
          <p:nvPr/>
        </p:nvSpPr>
        <p:spPr>
          <a:xfrm>
            <a:off x="5532798" y="5715011"/>
            <a:ext cx="1089941"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watch</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324;p32">
            <a:extLst>
              <a:ext uri="{FF2B5EF4-FFF2-40B4-BE49-F238E27FC236}">
                <a16:creationId xmlns:a16="http://schemas.microsoft.com/office/drawing/2014/main" id="{BC8B9B18-0981-1040-9143-342078EDCFAE}"/>
              </a:ext>
            </a:extLst>
          </p:cNvPr>
          <p:cNvSpPr/>
          <p:nvPr/>
        </p:nvSpPr>
        <p:spPr>
          <a:xfrm>
            <a:off x="9311027" y="3276618"/>
            <a:ext cx="936433" cy="828795"/>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sz="1333">
                <a:solidFill>
                  <a:schemeClr val="lt1"/>
                </a:solidFill>
                <a:latin typeface="Arial" panose="020B0604020202020204"/>
                <a:ea typeface="Arial" panose="020B0604020202020204"/>
                <a:cs typeface="Arial" panose="020B0604020202020204"/>
                <a:sym typeface="Arial" panose="020B0604020202020204"/>
              </a:rPr>
              <a:t>Transport</a:t>
            </a:r>
          </a:p>
        </p:txBody>
      </p:sp>
      <p:sp>
        <p:nvSpPr>
          <p:cNvPr id="18" name="Google Shape;325;p32">
            <a:extLst>
              <a:ext uri="{FF2B5EF4-FFF2-40B4-BE49-F238E27FC236}">
                <a16:creationId xmlns:a16="http://schemas.microsoft.com/office/drawing/2014/main" id="{FA1F5B6F-582B-CC49-9D0A-59E2FFFD9ACF}"/>
              </a:ext>
            </a:extLst>
          </p:cNvPr>
          <p:cNvSpPr txBox="1"/>
          <p:nvPr/>
        </p:nvSpPr>
        <p:spPr>
          <a:xfrm>
            <a:off x="7085606" y="3248327"/>
            <a:ext cx="636860" cy="307776"/>
          </a:xfrm>
          <a:prstGeom prst="rect">
            <a:avLst/>
          </a:prstGeom>
          <a:noFill/>
          <a:ln>
            <a:noFill/>
          </a:ln>
        </p:spPr>
        <p:txBody>
          <a:bodyPr spcFirstLastPara="1" wrap="square" lIns="121900" tIns="60933" rIns="121900" bIns="60933" anchor="t" anchorCtr="0">
            <a:noAutofit/>
          </a:bodyPr>
          <a:lstStyle/>
          <a:p>
            <a:r>
              <a:rPr lang="en-US" sz="1200">
                <a:solidFill>
                  <a:srgbClr val="000000"/>
                </a:solidFill>
                <a:latin typeface="Arial" panose="020B0604020202020204"/>
                <a:ea typeface="Arial" panose="020B0604020202020204"/>
                <a:cs typeface="Arial" panose="020B0604020202020204"/>
                <a:sym typeface="Arial" panose="020B0604020202020204"/>
              </a:rPr>
              <a:t>2.call</a:t>
            </a:r>
          </a:p>
        </p:txBody>
      </p:sp>
      <p:sp>
        <p:nvSpPr>
          <p:cNvPr id="19" name="Google Shape;326;p32">
            <a:extLst>
              <a:ext uri="{FF2B5EF4-FFF2-40B4-BE49-F238E27FC236}">
                <a16:creationId xmlns:a16="http://schemas.microsoft.com/office/drawing/2014/main" id="{1990D16C-3C0A-1041-AD06-A7F46934CE28}"/>
              </a:ext>
            </a:extLst>
          </p:cNvPr>
          <p:cNvSpPr txBox="1"/>
          <p:nvPr/>
        </p:nvSpPr>
        <p:spPr>
          <a:xfrm>
            <a:off x="7281678" y="4059136"/>
            <a:ext cx="834183" cy="307776"/>
          </a:xfrm>
          <a:prstGeom prst="rect">
            <a:avLst/>
          </a:prstGeom>
          <a:noFill/>
          <a:ln>
            <a:noFill/>
          </a:ln>
        </p:spPr>
        <p:txBody>
          <a:bodyPr spcFirstLastPara="1" wrap="square" lIns="121900" tIns="60933" rIns="121900" bIns="60933" anchor="t" anchorCtr="0">
            <a:noAutofit/>
          </a:bodyPr>
          <a:lstStyle/>
          <a:p>
            <a:r>
              <a:rPr lang="en-US" sz="1200">
                <a:solidFill>
                  <a:srgbClr val="000000"/>
                </a:solidFill>
                <a:latin typeface="Arial" panose="020B0604020202020204"/>
                <a:ea typeface="Arial" panose="020B0604020202020204"/>
                <a:cs typeface="Arial" panose="020B0604020202020204"/>
                <a:sym typeface="Arial" panose="020B0604020202020204"/>
              </a:rPr>
              <a:t>3. send</a:t>
            </a:r>
            <a:endParaRPr sz="1200">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327;p32">
            <a:extLst>
              <a:ext uri="{FF2B5EF4-FFF2-40B4-BE49-F238E27FC236}">
                <a16:creationId xmlns:a16="http://schemas.microsoft.com/office/drawing/2014/main" id="{9CF8E3FC-174C-064F-BC3C-73ABBC07403C}"/>
              </a:ext>
            </a:extLst>
          </p:cNvPr>
          <p:cNvSpPr txBox="1"/>
          <p:nvPr/>
        </p:nvSpPr>
        <p:spPr>
          <a:xfrm>
            <a:off x="6721313" y="5673573"/>
            <a:ext cx="801223"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notify</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328;p32">
            <a:extLst>
              <a:ext uri="{FF2B5EF4-FFF2-40B4-BE49-F238E27FC236}">
                <a16:creationId xmlns:a16="http://schemas.microsoft.com/office/drawing/2014/main" id="{707518F0-1A09-3C4B-ADA3-0E2D4D82BFC9}"/>
              </a:ext>
            </a:extLst>
          </p:cNvPr>
          <p:cNvSpPr txBox="1"/>
          <p:nvPr/>
        </p:nvSpPr>
        <p:spPr>
          <a:xfrm>
            <a:off x="6144802" y="2174241"/>
            <a:ext cx="801223"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pub</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329;p32">
            <a:extLst>
              <a:ext uri="{FF2B5EF4-FFF2-40B4-BE49-F238E27FC236}">
                <a16:creationId xmlns:a16="http://schemas.microsoft.com/office/drawing/2014/main" id="{30464F36-F778-8A40-90E3-F03D4827BF72}"/>
              </a:ext>
            </a:extLst>
          </p:cNvPr>
          <p:cNvSpPr txBox="1"/>
          <p:nvPr/>
        </p:nvSpPr>
        <p:spPr>
          <a:xfrm>
            <a:off x="8391628" y="2294486"/>
            <a:ext cx="827600" cy="677200"/>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sub</a:t>
            </a:r>
          </a:p>
        </p:txBody>
      </p:sp>
      <p:sp>
        <p:nvSpPr>
          <p:cNvPr id="23" name="Google Shape;330;p32">
            <a:extLst>
              <a:ext uri="{FF2B5EF4-FFF2-40B4-BE49-F238E27FC236}">
                <a16:creationId xmlns:a16="http://schemas.microsoft.com/office/drawing/2014/main" id="{49C56F89-4FD5-0D4A-B938-FF08F10CDE5E}"/>
              </a:ext>
            </a:extLst>
          </p:cNvPr>
          <p:cNvSpPr/>
          <p:nvPr/>
        </p:nvSpPr>
        <p:spPr>
          <a:xfrm>
            <a:off x="4744319" y="3705420"/>
            <a:ext cx="933064" cy="398276"/>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Selector</a:t>
            </a:r>
            <a:endParaRPr sz="1600">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4" name="Google Shape;331;p32">
            <a:extLst>
              <a:ext uri="{FF2B5EF4-FFF2-40B4-BE49-F238E27FC236}">
                <a16:creationId xmlns:a16="http://schemas.microsoft.com/office/drawing/2014/main" id="{FE00A9FE-2405-7844-B857-25A3F8F6B4E0}"/>
              </a:ext>
            </a:extLst>
          </p:cNvPr>
          <p:cNvCxnSpPr/>
          <p:nvPr/>
        </p:nvCxnSpPr>
        <p:spPr>
          <a:xfrm>
            <a:off x="323145" y="2467702"/>
            <a:ext cx="369049" cy="0"/>
          </a:xfrm>
          <a:prstGeom prst="straightConnector1">
            <a:avLst/>
          </a:prstGeom>
          <a:noFill/>
          <a:ln w="28575" cap="flat" cmpd="sng">
            <a:solidFill>
              <a:srgbClr val="805AFF"/>
            </a:solidFill>
            <a:prstDash val="dash"/>
            <a:round/>
            <a:headEnd type="none" w="sm" len="sm"/>
            <a:tailEnd type="triangle" w="med" len="med"/>
          </a:ln>
        </p:spPr>
      </p:cxnSp>
      <p:sp>
        <p:nvSpPr>
          <p:cNvPr id="25" name="Google Shape;332;p32">
            <a:extLst>
              <a:ext uri="{FF2B5EF4-FFF2-40B4-BE49-F238E27FC236}">
                <a16:creationId xmlns:a16="http://schemas.microsoft.com/office/drawing/2014/main" id="{1A2FA8A7-9225-104D-83AD-E24C413523A8}"/>
              </a:ext>
            </a:extLst>
          </p:cNvPr>
          <p:cNvSpPr txBox="1"/>
          <p:nvPr/>
        </p:nvSpPr>
        <p:spPr>
          <a:xfrm>
            <a:off x="223977" y="2052186"/>
            <a:ext cx="801223" cy="400109"/>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init</a:t>
            </a:r>
            <a:endParaRPr>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6" name="Google Shape;333;p32">
            <a:extLst>
              <a:ext uri="{FF2B5EF4-FFF2-40B4-BE49-F238E27FC236}">
                <a16:creationId xmlns:a16="http://schemas.microsoft.com/office/drawing/2014/main" id="{CF2D9CA3-26CB-C247-8D48-E837548AF075}"/>
              </a:ext>
            </a:extLst>
          </p:cNvPr>
          <p:cNvCxnSpPr/>
          <p:nvPr/>
        </p:nvCxnSpPr>
        <p:spPr>
          <a:xfrm>
            <a:off x="970893" y="2467702"/>
            <a:ext cx="369049" cy="0"/>
          </a:xfrm>
          <a:prstGeom prst="straightConnector1">
            <a:avLst/>
          </a:prstGeom>
          <a:noFill/>
          <a:ln w="28575" cap="flat" cmpd="sng">
            <a:solidFill>
              <a:srgbClr val="00D4DD"/>
            </a:solidFill>
            <a:prstDash val="dash"/>
            <a:round/>
            <a:headEnd type="none" w="sm" len="sm"/>
            <a:tailEnd type="triangle" w="med" len="med"/>
          </a:ln>
        </p:spPr>
      </p:cxnSp>
      <p:sp>
        <p:nvSpPr>
          <p:cNvPr id="27" name="Google Shape;334;p32">
            <a:extLst>
              <a:ext uri="{FF2B5EF4-FFF2-40B4-BE49-F238E27FC236}">
                <a16:creationId xmlns:a16="http://schemas.microsoft.com/office/drawing/2014/main" id="{4830995B-F9C9-064B-A9BC-13C8B8DF746A}"/>
              </a:ext>
            </a:extLst>
          </p:cNvPr>
          <p:cNvSpPr txBox="1"/>
          <p:nvPr/>
        </p:nvSpPr>
        <p:spPr>
          <a:xfrm>
            <a:off x="829759" y="2034949"/>
            <a:ext cx="801223" cy="369332"/>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async</a:t>
            </a:r>
            <a:endParaRPr>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8" name="Google Shape;335;p32">
            <a:extLst>
              <a:ext uri="{FF2B5EF4-FFF2-40B4-BE49-F238E27FC236}">
                <a16:creationId xmlns:a16="http://schemas.microsoft.com/office/drawing/2014/main" id="{4A6F6659-FB22-8141-88F3-19D6B74943A6}"/>
              </a:ext>
            </a:extLst>
          </p:cNvPr>
          <p:cNvCxnSpPr/>
          <p:nvPr/>
        </p:nvCxnSpPr>
        <p:spPr>
          <a:xfrm>
            <a:off x="1669041" y="2467702"/>
            <a:ext cx="369049" cy="0"/>
          </a:xfrm>
          <a:prstGeom prst="straightConnector1">
            <a:avLst/>
          </a:prstGeom>
          <a:noFill/>
          <a:ln w="28575" cap="flat" cmpd="sng">
            <a:solidFill>
              <a:srgbClr val="00D4DD"/>
            </a:solidFill>
            <a:prstDash val="solid"/>
            <a:round/>
            <a:headEnd type="none" w="sm" len="sm"/>
            <a:tailEnd type="triangle" w="med" len="med"/>
          </a:ln>
        </p:spPr>
      </p:cxnSp>
      <p:sp>
        <p:nvSpPr>
          <p:cNvPr id="29" name="Google Shape;336;p32">
            <a:extLst>
              <a:ext uri="{FF2B5EF4-FFF2-40B4-BE49-F238E27FC236}">
                <a16:creationId xmlns:a16="http://schemas.microsoft.com/office/drawing/2014/main" id="{84BD6E18-A6A0-7A40-8E05-71031E94B2D3}"/>
              </a:ext>
            </a:extLst>
          </p:cNvPr>
          <p:cNvSpPr txBox="1"/>
          <p:nvPr/>
        </p:nvSpPr>
        <p:spPr>
          <a:xfrm>
            <a:off x="1580946" y="2043528"/>
            <a:ext cx="801223" cy="369332"/>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sync</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37;p32">
            <a:extLst>
              <a:ext uri="{FF2B5EF4-FFF2-40B4-BE49-F238E27FC236}">
                <a16:creationId xmlns:a16="http://schemas.microsoft.com/office/drawing/2014/main" id="{5D11C583-5B09-EC40-9D92-0F5D7B6284C0}"/>
              </a:ext>
            </a:extLst>
          </p:cNvPr>
          <p:cNvSpPr txBox="1"/>
          <p:nvPr/>
        </p:nvSpPr>
        <p:spPr>
          <a:xfrm>
            <a:off x="5641881" y="4006882"/>
            <a:ext cx="822017" cy="307776"/>
          </a:xfrm>
          <a:prstGeom prst="rect">
            <a:avLst/>
          </a:prstGeom>
          <a:noFill/>
          <a:ln>
            <a:noFill/>
          </a:ln>
        </p:spPr>
        <p:txBody>
          <a:bodyPr spcFirstLastPara="1" wrap="square" lIns="121900" tIns="60933" rIns="121900" bIns="60933" anchor="t" anchorCtr="0">
            <a:noAutofit/>
          </a:bodyPr>
          <a:lstStyle/>
          <a:p>
            <a:r>
              <a:rPr lang="en-US" sz="1200">
                <a:solidFill>
                  <a:srgbClr val="000000"/>
                </a:solidFill>
                <a:latin typeface="Arial" panose="020B0604020202020204"/>
                <a:ea typeface="Arial" panose="020B0604020202020204"/>
                <a:cs typeface="Arial" panose="020B0604020202020204"/>
                <a:sym typeface="Arial" panose="020B0604020202020204"/>
              </a:rPr>
              <a:t>1. select</a:t>
            </a:r>
            <a:endParaRPr sz="1200">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22;p32">
            <a:extLst>
              <a:ext uri="{FF2B5EF4-FFF2-40B4-BE49-F238E27FC236}">
                <a16:creationId xmlns:a16="http://schemas.microsoft.com/office/drawing/2014/main" id="{4E14C67C-0236-F142-B53E-387F5426B01F}"/>
              </a:ext>
            </a:extLst>
          </p:cNvPr>
          <p:cNvSpPr/>
          <p:nvPr/>
        </p:nvSpPr>
        <p:spPr>
          <a:xfrm>
            <a:off x="4748150" y="4104150"/>
            <a:ext cx="929232" cy="417055"/>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Registry</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319;p32">
            <a:extLst>
              <a:ext uri="{FF2B5EF4-FFF2-40B4-BE49-F238E27FC236}">
                <a16:creationId xmlns:a16="http://schemas.microsoft.com/office/drawing/2014/main" id="{C70BD3B0-8C25-E845-ADD2-1D9256DD80C1}"/>
              </a:ext>
            </a:extLst>
          </p:cNvPr>
          <p:cNvSpPr/>
          <p:nvPr/>
        </p:nvSpPr>
        <p:spPr>
          <a:xfrm>
            <a:off x="9311026" y="4112952"/>
            <a:ext cx="936435" cy="429256"/>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Registry</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3" name="Google Shape;338;p32">
            <a:extLst>
              <a:ext uri="{FF2B5EF4-FFF2-40B4-BE49-F238E27FC236}">
                <a16:creationId xmlns:a16="http://schemas.microsoft.com/office/drawing/2014/main" id="{D69264A5-173E-7E41-AA32-1D9D2E5F4A11}"/>
              </a:ext>
            </a:extLst>
          </p:cNvPr>
          <p:cNvSpPr/>
          <p:nvPr/>
        </p:nvSpPr>
        <p:spPr>
          <a:xfrm>
            <a:off x="7057969" y="1722474"/>
            <a:ext cx="1086901" cy="271533"/>
          </a:xfrm>
          <a:prstGeom prst="rect">
            <a:avLst/>
          </a:prstGeom>
          <a:solidFill>
            <a:srgbClr val="560A30"/>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NATs</a:t>
            </a:r>
          </a:p>
        </p:txBody>
      </p:sp>
      <p:cxnSp>
        <p:nvCxnSpPr>
          <p:cNvPr id="34" name="Google Shape;339;p32">
            <a:extLst>
              <a:ext uri="{FF2B5EF4-FFF2-40B4-BE49-F238E27FC236}">
                <a16:creationId xmlns:a16="http://schemas.microsoft.com/office/drawing/2014/main" id="{BB183A72-E735-9143-A4C1-6D9413189943}"/>
              </a:ext>
            </a:extLst>
          </p:cNvPr>
          <p:cNvCxnSpPr>
            <a:stCxn id="48" idx="0"/>
            <a:endCxn id="33" idx="1"/>
          </p:cNvCxnSpPr>
          <p:nvPr/>
        </p:nvCxnSpPr>
        <p:spPr>
          <a:xfrm rot="-5400000">
            <a:off x="6037910" y="1837195"/>
            <a:ext cx="999200" cy="1041200"/>
          </a:xfrm>
          <a:prstGeom prst="curvedConnector2">
            <a:avLst/>
          </a:prstGeom>
          <a:noFill/>
          <a:ln w="28575" cap="flat" cmpd="sng">
            <a:solidFill>
              <a:srgbClr val="00D4DD"/>
            </a:solidFill>
            <a:prstDash val="dash"/>
            <a:round/>
            <a:headEnd type="none" w="sm" len="sm"/>
            <a:tailEnd type="triangle" w="med" len="med"/>
          </a:ln>
        </p:spPr>
      </p:cxnSp>
      <p:sp>
        <p:nvSpPr>
          <p:cNvPr id="35" name="Google Shape;341;p32">
            <a:extLst>
              <a:ext uri="{FF2B5EF4-FFF2-40B4-BE49-F238E27FC236}">
                <a16:creationId xmlns:a16="http://schemas.microsoft.com/office/drawing/2014/main" id="{3A1AD1BB-565E-D14C-91A4-85827C89EFB3}"/>
              </a:ext>
            </a:extLst>
          </p:cNvPr>
          <p:cNvSpPr/>
          <p:nvPr/>
        </p:nvSpPr>
        <p:spPr>
          <a:xfrm>
            <a:off x="4739970" y="2829013"/>
            <a:ext cx="936435" cy="417143"/>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lt1"/>
                </a:solidFill>
                <a:latin typeface="Arial" panose="020B0604020202020204"/>
                <a:ea typeface="Arial" panose="020B0604020202020204"/>
                <a:cs typeface="Arial" panose="020B0604020202020204"/>
                <a:sym typeface="Arial" panose="020B0604020202020204"/>
              </a:rPr>
              <a:t>Broker</a:t>
            </a:r>
          </a:p>
        </p:txBody>
      </p:sp>
      <p:cxnSp>
        <p:nvCxnSpPr>
          <p:cNvPr id="36" name="Google Shape;342;p32">
            <a:extLst>
              <a:ext uri="{FF2B5EF4-FFF2-40B4-BE49-F238E27FC236}">
                <a16:creationId xmlns:a16="http://schemas.microsoft.com/office/drawing/2014/main" id="{3C872FD5-F97D-F84A-B750-CE2C18E6A592}"/>
              </a:ext>
            </a:extLst>
          </p:cNvPr>
          <p:cNvCxnSpPr>
            <a:endCxn id="31" idx="3"/>
          </p:cNvCxnSpPr>
          <p:nvPr/>
        </p:nvCxnSpPr>
        <p:spPr>
          <a:xfrm rot="10800000">
            <a:off x="5677382" y="4312678"/>
            <a:ext cx="2537200" cy="1749600"/>
          </a:xfrm>
          <a:prstGeom prst="curvedConnector3">
            <a:avLst>
              <a:gd name="adj1" fmla="val 49998"/>
            </a:avLst>
          </a:prstGeom>
          <a:noFill/>
          <a:ln w="28575" cap="flat" cmpd="sng">
            <a:solidFill>
              <a:srgbClr val="00D4DD"/>
            </a:solidFill>
            <a:prstDash val="dash"/>
            <a:round/>
            <a:headEnd type="none" w="sm" len="sm"/>
            <a:tailEnd type="triangle" w="med" len="med"/>
          </a:ln>
        </p:spPr>
      </p:cxnSp>
      <p:sp>
        <p:nvSpPr>
          <p:cNvPr id="37" name="Google Shape;343;p32">
            <a:extLst>
              <a:ext uri="{FF2B5EF4-FFF2-40B4-BE49-F238E27FC236}">
                <a16:creationId xmlns:a16="http://schemas.microsoft.com/office/drawing/2014/main" id="{E803A2ED-1FE3-244D-A789-B324D254E935}"/>
              </a:ext>
            </a:extLst>
          </p:cNvPr>
          <p:cNvSpPr/>
          <p:nvPr/>
        </p:nvSpPr>
        <p:spPr>
          <a:xfrm>
            <a:off x="4739970" y="3246819"/>
            <a:ext cx="936435" cy="458145"/>
          </a:xfrm>
          <a:prstGeom prst="rect">
            <a:avLst/>
          </a:prstGeom>
          <a:solidFill>
            <a:srgbClr val="00D4DD"/>
          </a:solidFill>
          <a:ln w="25400" cap="flat" cmpd="sng">
            <a:solidFill>
              <a:schemeClr val="lt1"/>
            </a:solidFill>
            <a:prstDash val="solid"/>
            <a:round/>
            <a:headEnd type="none" w="sm" len="sm"/>
            <a:tailEnd type="none" w="sm" len="sm"/>
          </a:ln>
        </p:spPr>
        <p:txBody>
          <a:bodyPr spcFirstLastPara="1" wrap="square" lIns="91433" tIns="45700" rIns="91433" bIns="45700" anchor="ctr" anchorCtr="0">
            <a:noAutofit/>
          </a:bodyPr>
          <a:lstStyle/>
          <a:p>
            <a:pPr algn="ctr"/>
            <a:r>
              <a:rPr lang="en-US" sz="1333">
                <a:solidFill>
                  <a:schemeClr val="lt1"/>
                </a:solidFill>
                <a:latin typeface="Arial" panose="020B0604020202020204"/>
                <a:ea typeface="Arial" panose="020B0604020202020204"/>
                <a:cs typeface="Arial" panose="020B0604020202020204"/>
                <a:sym typeface="Arial" panose="020B0604020202020204"/>
              </a:rPr>
              <a:t>Transport</a:t>
            </a:r>
          </a:p>
        </p:txBody>
      </p:sp>
      <p:cxnSp>
        <p:nvCxnSpPr>
          <p:cNvPr id="38" name="Google Shape;344;p32">
            <a:extLst>
              <a:ext uri="{FF2B5EF4-FFF2-40B4-BE49-F238E27FC236}">
                <a16:creationId xmlns:a16="http://schemas.microsoft.com/office/drawing/2014/main" id="{E2D27E57-3B6A-EF44-BE47-51333901703F}"/>
              </a:ext>
            </a:extLst>
          </p:cNvPr>
          <p:cNvCxnSpPr>
            <a:stCxn id="6" idx="3"/>
            <a:endCxn id="23" idx="3"/>
          </p:cNvCxnSpPr>
          <p:nvPr/>
        </p:nvCxnSpPr>
        <p:spPr>
          <a:xfrm rot="10800000">
            <a:off x="5677463" y="3904652"/>
            <a:ext cx="7600" cy="872800"/>
          </a:xfrm>
          <a:prstGeom prst="curvedConnector3">
            <a:avLst>
              <a:gd name="adj1" fmla="val -3007764"/>
            </a:avLst>
          </a:prstGeom>
          <a:noFill/>
          <a:ln w="28575" cap="flat" cmpd="sng">
            <a:solidFill>
              <a:srgbClr val="00D4DD"/>
            </a:solidFill>
            <a:prstDash val="solid"/>
            <a:round/>
            <a:headEnd type="none" w="sm" len="sm"/>
            <a:tailEnd type="triangle" w="med" len="med"/>
          </a:ln>
        </p:spPr>
      </p:cxnSp>
      <p:cxnSp>
        <p:nvCxnSpPr>
          <p:cNvPr id="39" name="Google Shape;345;p32">
            <a:extLst>
              <a:ext uri="{FF2B5EF4-FFF2-40B4-BE49-F238E27FC236}">
                <a16:creationId xmlns:a16="http://schemas.microsoft.com/office/drawing/2014/main" id="{51A56583-9A54-264E-B839-EE56E080C63F}"/>
              </a:ext>
            </a:extLst>
          </p:cNvPr>
          <p:cNvCxnSpPr>
            <a:stCxn id="23" idx="1"/>
            <a:endCxn id="31" idx="1"/>
          </p:cNvCxnSpPr>
          <p:nvPr/>
        </p:nvCxnSpPr>
        <p:spPr>
          <a:xfrm>
            <a:off x="4744319" y="3904558"/>
            <a:ext cx="4000" cy="408000"/>
          </a:xfrm>
          <a:prstGeom prst="curvedConnector3">
            <a:avLst>
              <a:gd name="adj1" fmla="val -5714502"/>
            </a:avLst>
          </a:prstGeom>
          <a:noFill/>
          <a:ln w="28575" cap="flat" cmpd="sng">
            <a:solidFill>
              <a:srgbClr val="00D4DD"/>
            </a:solidFill>
            <a:prstDash val="solid"/>
            <a:round/>
            <a:headEnd type="none" w="sm" len="sm"/>
            <a:tailEnd type="triangle" w="med" len="med"/>
          </a:ln>
        </p:spPr>
      </p:cxnSp>
      <p:sp>
        <p:nvSpPr>
          <p:cNvPr id="40" name="Google Shape;346;p32">
            <a:extLst>
              <a:ext uri="{FF2B5EF4-FFF2-40B4-BE49-F238E27FC236}">
                <a16:creationId xmlns:a16="http://schemas.microsoft.com/office/drawing/2014/main" id="{05771BD9-5B85-6545-A183-1CE41F25A5B1}"/>
              </a:ext>
            </a:extLst>
          </p:cNvPr>
          <p:cNvSpPr txBox="1"/>
          <p:nvPr/>
        </p:nvSpPr>
        <p:spPr>
          <a:xfrm>
            <a:off x="3994048" y="4017615"/>
            <a:ext cx="822017" cy="307776"/>
          </a:xfrm>
          <a:prstGeom prst="rect">
            <a:avLst/>
          </a:prstGeom>
          <a:noFill/>
          <a:ln>
            <a:noFill/>
          </a:ln>
        </p:spPr>
        <p:txBody>
          <a:bodyPr spcFirstLastPara="1" wrap="square" lIns="121900" tIns="60933" rIns="121900" bIns="60933" anchor="t" anchorCtr="0">
            <a:noAutofit/>
          </a:bodyPr>
          <a:lstStyle/>
          <a:p>
            <a:r>
              <a:rPr lang="en-US" sz="1200">
                <a:solidFill>
                  <a:srgbClr val="000000"/>
                </a:solidFill>
                <a:latin typeface="Arial" panose="020B0604020202020204"/>
                <a:ea typeface="Arial" panose="020B0604020202020204"/>
                <a:cs typeface="Arial" panose="020B0604020202020204"/>
                <a:sym typeface="Arial" panose="020B0604020202020204"/>
              </a:rPr>
              <a:t>2. get</a:t>
            </a:r>
          </a:p>
        </p:txBody>
      </p:sp>
      <p:sp>
        <p:nvSpPr>
          <p:cNvPr id="41" name="Google Shape;347;p32">
            <a:extLst>
              <a:ext uri="{FF2B5EF4-FFF2-40B4-BE49-F238E27FC236}">
                <a16:creationId xmlns:a16="http://schemas.microsoft.com/office/drawing/2014/main" id="{B2CC033B-F809-F54B-A24E-95F3167E50EF}"/>
              </a:ext>
            </a:extLst>
          </p:cNvPr>
          <p:cNvSpPr/>
          <p:nvPr/>
        </p:nvSpPr>
        <p:spPr>
          <a:xfrm>
            <a:off x="5686619" y="3290286"/>
            <a:ext cx="642913" cy="383623"/>
          </a:xfrm>
          <a:prstGeom prst="rect">
            <a:avLst/>
          </a:prstGeom>
          <a:solidFill>
            <a:srgbClr val="00D4DD"/>
          </a:solidFill>
          <a:ln w="25400" cap="flat" cmpd="sng">
            <a:solidFill>
              <a:srgbClr val="00D4DD"/>
            </a:solidFill>
            <a:prstDash val="solid"/>
            <a:round/>
            <a:headEnd type="none" w="sm" len="sm"/>
            <a:tailEnd type="none" w="sm" len="sm"/>
          </a:ln>
        </p:spPr>
        <p:txBody>
          <a:bodyPr spcFirstLastPara="1" wrap="square" lIns="91433" tIns="45700" rIns="91433" bIns="45700"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Codec</a:t>
            </a:r>
            <a:endParaRPr sz="1467">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348;p32">
            <a:extLst>
              <a:ext uri="{FF2B5EF4-FFF2-40B4-BE49-F238E27FC236}">
                <a16:creationId xmlns:a16="http://schemas.microsoft.com/office/drawing/2014/main" id="{BBB8F9BE-C496-9F44-8484-7DFF94BAC75D}"/>
              </a:ext>
            </a:extLst>
          </p:cNvPr>
          <p:cNvSpPr/>
          <p:nvPr/>
        </p:nvSpPr>
        <p:spPr>
          <a:xfrm>
            <a:off x="8653665" y="3304829"/>
            <a:ext cx="642913" cy="754791"/>
          </a:xfrm>
          <a:prstGeom prst="rect">
            <a:avLst/>
          </a:prstGeom>
          <a:solidFill>
            <a:srgbClr val="00D4DD"/>
          </a:solidFill>
          <a:ln w="25400" cap="flat" cmpd="sng">
            <a:solidFill>
              <a:srgbClr val="00D4DD"/>
            </a:solidFill>
            <a:prstDash val="solid"/>
            <a:round/>
            <a:headEnd type="none" w="sm" len="sm"/>
            <a:tailEnd type="none" w="sm" len="sm"/>
          </a:ln>
        </p:spPr>
        <p:txBody>
          <a:bodyPr spcFirstLastPara="1" wrap="square" lIns="91433" tIns="45700" rIns="91433" bIns="45700"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Codec</a:t>
            </a:r>
            <a:endParaRPr sz="1467">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3" name="Google Shape;349;p32">
            <a:extLst>
              <a:ext uri="{FF2B5EF4-FFF2-40B4-BE49-F238E27FC236}">
                <a16:creationId xmlns:a16="http://schemas.microsoft.com/office/drawing/2014/main" id="{8940629F-481E-7E4E-B722-5F9FB46A1100}"/>
              </a:ext>
            </a:extLst>
          </p:cNvPr>
          <p:cNvCxnSpPr>
            <a:stCxn id="41" idx="3"/>
            <a:endCxn id="42" idx="1"/>
          </p:cNvCxnSpPr>
          <p:nvPr/>
        </p:nvCxnSpPr>
        <p:spPr>
          <a:xfrm>
            <a:off x="6329531" y="3482098"/>
            <a:ext cx="2324000" cy="200000"/>
          </a:xfrm>
          <a:prstGeom prst="curvedConnector3">
            <a:avLst>
              <a:gd name="adj1" fmla="val 50003"/>
            </a:avLst>
          </a:prstGeom>
          <a:noFill/>
          <a:ln w="28575" cap="flat" cmpd="sng">
            <a:solidFill>
              <a:srgbClr val="00D4DD"/>
            </a:solidFill>
            <a:prstDash val="solid"/>
            <a:round/>
            <a:headEnd type="none" w="sm" len="sm"/>
            <a:tailEnd type="triangle" w="med" len="med"/>
          </a:ln>
        </p:spPr>
      </p:cxnSp>
      <p:cxnSp>
        <p:nvCxnSpPr>
          <p:cNvPr id="44" name="Google Shape;350;p32">
            <a:extLst>
              <a:ext uri="{FF2B5EF4-FFF2-40B4-BE49-F238E27FC236}">
                <a16:creationId xmlns:a16="http://schemas.microsoft.com/office/drawing/2014/main" id="{7F30ACA6-7FB6-E943-B0AD-3000C7762D34}"/>
              </a:ext>
            </a:extLst>
          </p:cNvPr>
          <p:cNvCxnSpPr>
            <a:stCxn id="42" idx="2"/>
            <a:endCxn id="41" idx="2"/>
          </p:cNvCxnSpPr>
          <p:nvPr/>
        </p:nvCxnSpPr>
        <p:spPr>
          <a:xfrm rot="5400000" flipH="1">
            <a:off x="7298722" y="2383219"/>
            <a:ext cx="385600" cy="2967200"/>
          </a:xfrm>
          <a:prstGeom prst="curvedConnector3">
            <a:avLst>
              <a:gd name="adj1" fmla="val -79046"/>
            </a:avLst>
          </a:prstGeom>
          <a:noFill/>
          <a:ln w="28575" cap="flat" cmpd="sng">
            <a:solidFill>
              <a:srgbClr val="00D4DD"/>
            </a:solidFill>
            <a:prstDash val="solid"/>
            <a:round/>
            <a:headEnd type="none" w="sm" len="sm"/>
            <a:tailEnd type="triangle" w="med" len="med"/>
          </a:ln>
        </p:spPr>
      </p:cxnSp>
      <p:cxnSp>
        <p:nvCxnSpPr>
          <p:cNvPr id="45" name="Google Shape;351;p32">
            <a:extLst>
              <a:ext uri="{FF2B5EF4-FFF2-40B4-BE49-F238E27FC236}">
                <a16:creationId xmlns:a16="http://schemas.microsoft.com/office/drawing/2014/main" id="{3E1C7436-105A-9740-AD67-3BC2FA8F5847}"/>
              </a:ext>
            </a:extLst>
          </p:cNvPr>
          <p:cNvCxnSpPr>
            <a:stCxn id="31" idx="1"/>
            <a:endCxn id="12" idx="2"/>
          </p:cNvCxnSpPr>
          <p:nvPr/>
        </p:nvCxnSpPr>
        <p:spPr>
          <a:xfrm>
            <a:off x="4748150" y="4312678"/>
            <a:ext cx="3368000" cy="2109600"/>
          </a:xfrm>
          <a:prstGeom prst="curvedConnector4">
            <a:avLst>
              <a:gd name="adj1" fmla="val -24065"/>
              <a:gd name="adj2" fmla="val 110835"/>
            </a:avLst>
          </a:prstGeom>
          <a:noFill/>
          <a:ln w="28575" cap="flat" cmpd="sng">
            <a:solidFill>
              <a:srgbClr val="00D4DD"/>
            </a:solidFill>
            <a:prstDash val="solid"/>
            <a:round/>
            <a:headEnd type="none" w="sm" len="sm"/>
            <a:tailEnd type="triangle" w="med" len="med"/>
          </a:ln>
        </p:spPr>
      </p:cxnSp>
      <p:sp>
        <p:nvSpPr>
          <p:cNvPr id="46" name="Google Shape;352;p32">
            <a:extLst>
              <a:ext uri="{FF2B5EF4-FFF2-40B4-BE49-F238E27FC236}">
                <a16:creationId xmlns:a16="http://schemas.microsoft.com/office/drawing/2014/main" id="{B065CE41-402D-6B41-9A69-23A0448421F5}"/>
              </a:ext>
            </a:extLst>
          </p:cNvPr>
          <p:cNvSpPr txBox="1"/>
          <p:nvPr/>
        </p:nvSpPr>
        <p:spPr>
          <a:xfrm>
            <a:off x="4739189" y="6193379"/>
            <a:ext cx="718860" cy="307776"/>
          </a:xfrm>
          <a:prstGeom prst="rect">
            <a:avLst/>
          </a:prstGeom>
          <a:noFill/>
          <a:ln>
            <a:noFill/>
          </a:ln>
        </p:spPr>
        <p:txBody>
          <a:bodyPr spcFirstLastPara="1" wrap="square" lIns="121900" tIns="60933" rIns="121900" bIns="60933" anchor="t" anchorCtr="0">
            <a:noAutofit/>
          </a:bodyPr>
          <a:lstStyle/>
          <a:p>
            <a:r>
              <a:rPr lang="en-US" sz="1200">
                <a:solidFill>
                  <a:srgbClr val="000000"/>
                </a:solidFill>
                <a:latin typeface="Arial" panose="020B0604020202020204"/>
                <a:ea typeface="Arial" panose="020B0604020202020204"/>
                <a:cs typeface="Arial" panose="020B0604020202020204"/>
                <a:sym typeface="Arial" panose="020B0604020202020204"/>
              </a:rPr>
              <a:t>3. list</a:t>
            </a:r>
            <a:endParaRPr sz="120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7" name="Google Shape;353;p32">
            <a:extLst>
              <a:ext uri="{FF2B5EF4-FFF2-40B4-BE49-F238E27FC236}">
                <a16:creationId xmlns:a16="http://schemas.microsoft.com/office/drawing/2014/main" id="{232EABDB-64CE-2343-9F8B-74A81BCB1C0C}"/>
              </a:ext>
            </a:extLst>
          </p:cNvPr>
          <p:cNvCxnSpPr>
            <a:stCxn id="49" idx="0"/>
            <a:endCxn id="33" idx="3"/>
          </p:cNvCxnSpPr>
          <p:nvPr/>
        </p:nvCxnSpPr>
        <p:spPr>
          <a:xfrm rot="5400000" flipH="1">
            <a:off x="8059183" y="1943996"/>
            <a:ext cx="999200" cy="827600"/>
          </a:xfrm>
          <a:prstGeom prst="curvedConnector2">
            <a:avLst/>
          </a:prstGeom>
          <a:noFill/>
          <a:ln w="28575" cap="flat" cmpd="sng">
            <a:solidFill>
              <a:srgbClr val="00D4DD"/>
            </a:solidFill>
            <a:prstDash val="dash"/>
            <a:round/>
            <a:headEnd type="none" w="sm" len="sm"/>
            <a:tailEnd type="triangle" w="med" len="med"/>
          </a:ln>
        </p:spPr>
      </p:cxnSp>
      <p:sp>
        <p:nvSpPr>
          <p:cNvPr id="48" name="Google Shape;340;p32">
            <a:extLst>
              <a:ext uri="{FF2B5EF4-FFF2-40B4-BE49-F238E27FC236}">
                <a16:creationId xmlns:a16="http://schemas.microsoft.com/office/drawing/2014/main" id="{4E3096C1-2D2C-AD45-9F2F-5AE2C11B2BD0}"/>
              </a:ext>
            </a:extLst>
          </p:cNvPr>
          <p:cNvSpPr/>
          <p:nvPr/>
        </p:nvSpPr>
        <p:spPr>
          <a:xfrm>
            <a:off x="5695455" y="2857395"/>
            <a:ext cx="642913" cy="353717"/>
          </a:xfrm>
          <a:prstGeom prst="rect">
            <a:avLst/>
          </a:prstGeom>
          <a:solidFill>
            <a:srgbClr val="00D4DD"/>
          </a:solidFill>
          <a:ln w="25400" cap="flat" cmpd="sng">
            <a:solidFill>
              <a:srgbClr val="00D4DD"/>
            </a:solidFill>
            <a:prstDash val="solid"/>
            <a:round/>
            <a:headEnd type="none" w="sm" len="sm"/>
            <a:tailEnd type="none" w="sm" len="sm"/>
          </a:ln>
        </p:spPr>
        <p:txBody>
          <a:bodyPr spcFirstLastPara="1" wrap="square" lIns="91433" tIns="45700" rIns="91433" bIns="45700"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Codec</a:t>
            </a:r>
            <a:endParaRPr sz="1467">
              <a:solidFill>
                <a:schemeClr val="lt1"/>
              </a:solidFill>
              <a:latin typeface="Arial" panose="020B0604020202020204"/>
              <a:ea typeface="Arial" panose="020B0604020202020204"/>
              <a:cs typeface="Arial" panose="020B0604020202020204"/>
              <a:sym typeface="Arial" panose="020B0604020202020204"/>
            </a:endParaRPr>
          </a:p>
        </p:txBody>
      </p:sp>
      <p:sp>
        <p:nvSpPr>
          <p:cNvPr id="49" name="Google Shape;354;p32">
            <a:extLst>
              <a:ext uri="{FF2B5EF4-FFF2-40B4-BE49-F238E27FC236}">
                <a16:creationId xmlns:a16="http://schemas.microsoft.com/office/drawing/2014/main" id="{C9CB90A5-4188-A140-9AEF-2244B501D0A3}"/>
              </a:ext>
            </a:extLst>
          </p:cNvPr>
          <p:cNvSpPr/>
          <p:nvPr/>
        </p:nvSpPr>
        <p:spPr>
          <a:xfrm>
            <a:off x="8651128" y="2857396"/>
            <a:ext cx="642913" cy="347979"/>
          </a:xfrm>
          <a:prstGeom prst="rect">
            <a:avLst/>
          </a:prstGeom>
          <a:solidFill>
            <a:srgbClr val="00D4DD"/>
          </a:solidFill>
          <a:ln w="25400" cap="flat" cmpd="sng">
            <a:solidFill>
              <a:srgbClr val="00D4DD"/>
            </a:solidFill>
            <a:prstDash val="solid"/>
            <a:round/>
            <a:headEnd type="none" w="sm" len="sm"/>
            <a:tailEnd type="none" w="sm" len="sm"/>
          </a:ln>
        </p:spPr>
        <p:txBody>
          <a:bodyPr spcFirstLastPara="1" wrap="square" lIns="91433" tIns="45700" rIns="91433" bIns="45700"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Codec</a:t>
            </a:r>
            <a:endParaRPr sz="1467">
              <a:solidFill>
                <a:schemeClr val="lt1"/>
              </a:solidFill>
              <a:latin typeface="Arial" panose="020B0604020202020204"/>
              <a:ea typeface="Arial" panose="020B0604020202020204"/>
              <a:cs typeface="Arial" panose="020B0604020202020204"/>
              <a:sym typeface="Arial" panose="020B0604020202020204"/>
            </a:endParaRPr>
          </a:p>
        </p:txBody>
      </p:sp>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Go-Micro </a:t>
            </a:r>
            <a:r>
              <a:rPr lang="en-US" b="1" dirty="0" err="1">
                <a:solidFill>
                  <a:srgbClr val="000000"/>
                </a:solidFill>
                <a:latin typeface="Arial" panose="020B0604020202020204"/>
                <a:ea typeface="Arial" panose="020B0604020202020204"/>
                <a:cs typeface="Arial" panose="020B0604020202020204"/>
                <a:sym typeface="Arial" panose="020B0604020202020204"/>
              </a:rPr>
              <a:t>组件工作流程图</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cxnSp>
        <p:nvCxnSpPr>
          <p:cNvPr id="56" name="Google Shape;339;p32">
            <a:extLst>
              <a:ext uri="{FF2B5EF4-FFF2-40B4-BE49-F238E27FC236}">
                <a16:creationId xmlns:a16="http://schemas.microsoft.com/office/drawing/2014/main" id="{B0798861-67A5-BA4E-BFE4-ED9D9F46152C}"/>
              </a:ext>
            </a:extLst>
          </p:cNvPr>
          <p:cNvCxnSpPr>
            <a:cxnSpLocks/>
          </p:cNvCxnSpPr>
          <p:nvPr/>
        </p:nvCxnSpPr>
        <p:spPr>
          <a:xfrm rot="16200000" flipV="1">
            <a:off x="4896387" y="4096698"/>
            <a:ext cx="5306535" cy="32507"/>
          </a:xfrm>
          <a:prstGeom prst="curvedConnector3">
            <a:avLst>
              <a:gd name="adj1" fmla="val 50000"/>
            </a:avLst>
          </a:prstGeom>
          <a:noFill/>
          <a:ln w="12700" cap="flat" cmpd="sng">
            <a:solidFill>
              <a:schemeClr val="tx1"/>
            </a:solidFill>
            <a:prstDash val="dash"/>
            <a:round/>
            <a:headEnd type="none" w="sm" len="sm"/>
            <a:tailEnd type="none" w="med" len="med"/>
          </a:ln>
        </p:spPr>
      </p:cxnSp>
      <p:sp>
        <p:nvSpPr>
          <p:cNvPr id="61" name="Google Shape;529;p39">
            <a:extLst>
              <a:ext uri="{FF2B5EF4-FFF2-40B4-BE49-F238E27FC236}">
                <a16:creationId xmlns:a16="http://schemas.microsoft.com/office/drawing/2014/main" id="{96C3B1FB-F2A8-4D41-B4EC-A1CAAC92CFD1}"/>
              </a:ext>
            </a:extLst>
          </p:cNvPr>
          <p:cNvSpPr/>
          <p:nvPr/>
        </p:nvSpPr>
        <p:spPr>
          <a:xfrm>
            <a:off x="72996" y="6470100"/>
            <a:ext cx="3753592" cy="410369"/>
          </a:xfrm>
          <a:prstGeom prst="rect">
            <a:avLst/>
          </a:prstGeom>
          <a:noFill/>
          <a:ln>
            <a:noFill/>
          </a:ln>
        </p:spPr>
        <p:txBody>
          <a:bodyPr spcFirstLastPara="1" wrap="square" lIns="121900" tIns="60933" rIns="121900" bIns="60933" anchor="t" anchorCtr="0">
            <a:noAutofit/>
          </a:bodyPr>
          <a:lstStyle/>
          <a:p>
            <a:r>
              <a:rPr lang="en-US" sz="1867" b="1" dirty="0" err="1">
                <a:solidFill>
                  <a:srgbClr val="424242"/>
                </a:solidFill>
                <a:latin typeface="Arial" panose="020B0604020202020204"/>
                <a:ea typeface="Arial" panose="020B0604020202020204"/>
                <a:cs typeface="Arial" panose="020B0604020202020204"/>
                <a:sym typeface="Arial" panose="020B0604020202020204"/>
              </a:rPr>
              <a:t>假设ServiceA调用ServiceB</a:t>
            </a:r>
            <a:endParaRPr sz="1867"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矩形 61">
            <a:extLst>
              <a:ext uri="{FF2B5EF4-FFF2-40B4-BE49-F238E27FC236}">
                <a16:creationId xmlns:a16="http://schemas.microsoft.com/office/drawing/2014/main" id="{F46E6428-B98A-3944-AC9F-A234F0E963C7}"/>
              </a:ext>
            </a:extLst>
          </p:cNvPr>
          <p:cNvSpPr/>
          <p:nvPr/>
        </p:nvSpPr>
        <p:spPr>
          <a:xfrm>
            <a:off x="4194790" y="1804314"/>
            <a:ext cx="1172116" cy="369332"/>
          </a:xfrm>
          <a:prstGeom prst="rect">
            <a:avLst/>
          </a:prstGeom>
        </p:spPr>
        <p:txBody>
          <a:bodyPr wrap="none">
            <a:spAutoFit/>
          </a:bodyPr>
          <a:lstStyle/>
          <a:p>
            <a:r>
              <a:rPr lang="en-US" altLang="zh-CN" b="1" dirty="0" err="1">
                <a:solidFill>
                  <a:srgbClr val="424242"/>
                </a:solidFill>
                <a:ea typeface="Arial" panose="020B0604020202020204"/>
                <a:cs typeface="Arial" panose="020B0604020202020204"/>
                <a:sym typeface="Arial" panose="020B0604020202020204"/>
              </a:rPr>
              <a:t>ServiceA</a:t>
            </a:r>
            <a:endParaRPr lang="zh-CN" altLang="en-US" dirty="0"/>
          </a:p>
        </p:txBody>
      </p:sp>
      <p:sp>
        <p:nvSpPr>
          <p:cNvPr id="63" name="矩形 62">
            <a:extLst>
              <a:ext uri="{FF2B5EF4-FFF2-40B4-BE49-F238E27FC236}">
                <a16:creationId xmlns:a16="http://schemas.microsoft.com/office/drawing/2014/main" id="{0F380E5F-DD2D-104E-B837-93FCB486E934}"/>
              </a:ext>
            </a:extLst>
          </p:cNvPr>
          <p:cNvSpPr/>
          <p:nvPr/>
        </p:nvSpPr>
        <p:spPr>
          <a:xfrm>
            <a:off x="10333990" y="1751019"/>
            <a:ext cx="1172116" cy="369332"/>
          </a:xfrm>
          <a:prstGeom prst="rect">
            <a:avLst/>
          </a:prstGeom>
        </p:spPr>
        <p:txBody>
          <a:bodyPr wrap="none">
            <a:spAutoFit/>
          </a:bodyPr>
          <a:lstStyle/>
          <a:p>
            <a:r>
              <a:rPr lang="en-US" altLang="zh-CN" b="1" dirty="0" err="1">
                <a:solidFill>
                  <a:srgbClr val="424242"/>
                </a:solidFill>
                <a:ea typeface="Arial" panose="020B0604020202020204"/>
                <a:cs typeface="Arial" panose="020B0604020202020204"/>
                <a:sym typeface="Arial" panose="020B0604020202020204"/>
              </a:rPr>
              <a:t>ServiceB</a:t>
            </a:r>
            <a:endParaRPr lang="zh-CN" altLang="en-US" dirty="0"/>
          </a:p>
        </p:txBody>
      </p:sp>
    </p:spTree>
    <p:extLst>
      <p:ext uri="{BB962C8B-B14F-4D97-AF65-F5344CB8AC3E}">
        <p14:creationId xmlns:p14="http://schemas.microsoft.com/office/powerpoint/2010/main" val="1249797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Bro</a:t>
            </a:r>
            <a:r>
              <a:rPr lang="en-US" altLang="zh-CN" b="1" dirty="0">
                <a:solidFill>
                  <a:srgbClr val="000000"/>
                </a:solidFill>
                <a:latin typeface="Arial" panose="020B0604020202020204"/>
                <a:ea typeface="Arial" panose="020B0604020202020204"/>
                <a:cs typeface="Arial" panose="020B0604020202020204"/>
                <a:sym typeface="Arial" panose="020B0604020202020204"/>
              </a:rPr>
              <a:t>ker</a:t>
            </a:r>
            <a:r>
              <a:rPr lang="zh-CN" altLang="en-US" b="1" dirty="0">
                <a:solidFill>
                  <a:srgbClr val="000000"/>
                </a:solidFill>
                <a:latin typeface="Arial" panose="020B0604020202020204"/>
                <a:ea typeface="Arial" panose="020B0604020202020204"/>
                <a:cs typeface="Arial" panose="020B0604020202020204"/>
                <a:sym typeface="Arial" panose="020B0604020202020204"/>
              </a:rPr>
              <a:t> 异步通信组件</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51" name="Google Shape;399;p34">
            <a:extLst>
              <a:ext uri="{FF2B5EF4-FFF2-40B4-BE49-F238E27FC236}">
                <a16:creationId xmlns:a16="http://schemas.microsoft.com/office/drawing/2014/main" id="{89DF4869-91D4-3544-A0FB-B13012E7FB89}"/>
              </a:ext>
            </a:extLst>
          </p:cNvPr>
          <p:cNvSpPr/>
          <p:nvPr/>
        </p:nvSpPr>
        <p:spPr>
          <a:xfrm>
            <a:off x="7485167" y="3455491"/>
            <a:ext cx="1727200" cy="1860299"/>
          </a:xfrm>
          <a:prstGeom prst="rect">
            <a:avLst/>
          </a:prstGeom>
          <a:solidFill>
            <a:schemeClr val="lt1"/>
          </a:solidFill>
          <a:ln w="12700" cap="flat" cmpd="sng">
            <a:solidFill>
              <a:srgbClr val="FF0000"/>
            </a:solidFill>
            <a:prstDash val="dot"/>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52" name="Google Shape;400;p34">
            <a:extLst>
              <a:ext uri="{FF2B5EF4-FFF2-40B4-BE49-F238E27FC236}">
                <a16:creationId xmlns:a16="http://schemas.microsoft.com/office/drawing/2014/main" id="{F8C455BC-6B0B-AB4C-8DFD-F4F781918946}"/>
              </a:ext>
            </a:extLst>
          </p:cNvPr>
          <p:cNvSpPr/>
          <p:nvPr/>
        </p:nvSpPr>
        <p:spPr>
          <a:xfrm>
            <a:off x="7698528" y="4001552"/>
            <a:ext cx="1345397" cy="290723"/>
          </a:xfrm>
          <a:prstGeom prst="rect">
            <a:avLst/>
          </a:prstGeom>
          <a:solidFill>
            <a:schemeClr val="accen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2133">
                <a:solidFill>
                  <a:schemeClr val="lt1"/>
                </a:solidFill>
                <a:latin typeface="Arial" panose="020B0604020202020204"/>
                <a:ea typeface="Arial" panose="020B0604020202020204"/>
                <a:cs typeface="Arial" panose="020B0604020202020204"/>
                <a:sym typeface="Arial" panose="020B0604020202020204"/>
              </a:rPr>
              <a:t>http</a:t>
            </a: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55" name="Google Shape;401;p34">
            <a:extLst>
              <a:ext uri="{FF2B5EF4-FFF2-40B4-BE49-F238E27FC236}">
                <a16:creationId xmlns:a16="http://schemas.microsoft.com/office/drawing/2014/main" id="{25121F6B-0AE9-C244-B3F7-BBF3C071041E}"/>
              </a:ext>
            </a:extLst>
          </p:cNvPr>
          <p:cNvSpPr/>
          <p:nvPr/>
        </p:nvSpPr>
        <p:spPr>
          <a:xfrm>
            <a:off x="7698528" y="4415471"/>
            <a:ext cx="1345397" cy="670589"/>
          </a:xfrm>
          <a:prstGeom prst="rect">
            <a:avLst/>
          </a:prstGeom>
          <a:solidFill>
            <a:schemeClr val="accen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NATs、RbMQ 、Kafka 、</a:t>
            </a:r>
            <a:r>
              <a:rPr lang="en-US" sz="1600">
                <a:solidFill>
                  <a:schemeClr val="lt1"/>
                </a:solidFill>
                <a:latin typeface="Arial" panose="020B0604020202020204"/>
                <a:ea typeface="Arial" panose="020B0604020202020204"/>
                <a:cs typeface="Arial" panose="020B0604020202020204"/>
                <a:sym typeface="Arial" panose="020B0604020202020204"/>
              </a:rPr>
              <a:t> nsq …</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59" name="Google Shape;405;p34">
            <a:extLst>
              <a:ext uri="{FF2B5EF4-FFF2-40B4-BE49-F238E27FC236}">
                <a16:creationId xmlns:a16="http://schemas.microsoft.com/office/drawing/2014/main" id="{2A1707A4-485E-C847-A048-3810D1ECC23E}"/>
              </a:ext>
            </a:extLst>
          </p:cNvPr>
          <p:cNvSpPr/>
          <p:nvPr/>
        </p:nvSpPr>
        <p:spPr>
          <a:xfrm>
            <a:off x="5329503" y="4145257"/>
            <a:ext cx="1219200" cy="481956"/>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467">
                <a:solidFill>
                  <a:schemeClr val="lt1"/>
                </a:solidFill>
                <a:latin typeface="Arial" panose="020B0604020202020204"/>
                <a:ea typeface="Arial" panose="020B0604020202020204"/>
                <a:cs typeface="Arial" panose="020B0604020202020204"/>
                <a:sym typeface="Arial" panose="020B0604020202020204"/>
              </a:rPr>
              <a:t>Service A</a:t>
            </a:r>
            <a:endParaRPr sz="1467">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406;p34">
            <a:extLst>
              <a:ext uri="{FF2B5EF4-FFF2-40B4-BE49-F238E27FC236}">
                <a16:creationId xmlns:a16="http://schemas.microsoft.com/office/drawing/2014/main" id="{533FF46C-EDFA-FC4B-AB6D-DD0DD4768AD8}"/>
              </a:ext>
            </a:extLst>
          </p:cNvPr>
          <p:cNvSpPr/>
          <p:nvPr/>
        </p:nvSpPr>
        <p:spPr>
          <a:xfrm>
            <a:off x="5939103" y="3948333"/>
            <a:ext cx="812800" cy="325883"/>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broker</a:t>
            </a:r>
            <a:endParaRPr sz="1333">
              <a:solidFill>
                <a:schemeClr val="dk1"/>
              </a:solidFill>
              <a:latin typeface="Arial" panose="020B0604020202020204"/>
              <a:ea typeface="Arial" panose="020B0604020202020204"/>
              <a:cs typeface="Arial" panose="020B0604020202020204"/>
              <a:sym typeface="Arial" panose="020B0604020202020204"/>
            </a:endParaRPr>
          </a:p>
        </p:txBody>
      </p:sp>
      <p:sp>
        <p:nvSpPr>
          <p:cNvPr id="61" name="Google Shape;407;p34">
            <a:extLst>
              <a:ext uri="{FF2B5EF4-FFF2-40B4-BE49-F238E27FC236}">
                <a16:creationId xmlns:a16="http://schemas.microsoft.com/office/drawing/2014/main" id="{D614D8AB-1571-6243-9C36-BD1A8499A0D8}"/>
              </a:ext>
            </a:extLst>
          </p:cNvPr>
          <p:cNvSpPr/>
          <p:nvPr/>
        </p:nvSpPr>
        <p:spPr>
          <a:xfrm>
            <a:off x="10126767" y="4144821"/>
            <a:ext cx="1219200" cy="481956"/>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Service C</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408;p34">
            <a:extLst>
              <a:ext uri="{FF2B5EF4-FFF2-40B4-BE49-F238E27FC236}">
                <a16:creationId xmlns:a16="http://schemas.microsoft.com/office/drawing/2014/main" id="{D83F446E-485D-A443-BE9B-F6AD937D0773}"/>
              </a:ext>
            </a:extLst>
          </p:cNvPr>
          <p:cNvSpPr/>
          <p:nvPr/>
        </p:nvSpPr>
        <p:spPr>
          <a:xfrm>
            <a:off x="10736367" y="3947897"/>
            <a:ext cx="812800" cy="325883"/>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broker</a:t>
            </a:r>
            <a:endParaRPr sz="1333">
              <a:solidFill>
                <a:schemeClr val="dk1"/>
              </a:solidFill>
              <a:latin typeface="Arial" panose="020B0604020202020204"/>
              <a:ea typeface="Arial" panose="020B0604020202020204"/>
              <a:cs typeface="Arial" panose="020B0604020202020204"/>
              <a:sym typeface="Arial" panose="020B0604020202020204"/>
            </a:endParaRPr>
          </a:p>
        </p:txBody>
      </p:sp>
      <p:sp>
        <p:nvSpPr>
          <p:cNvPr id="63" name="Google Shape;409;p34">
            <a:extLst>
              <a:ext uri="{FF2B5EF4-FFF2-40B4-BE49-F238E27FC236}">
                <a16:creationId xmlns:a16="http://schemas.microsoft.com/office/drawing/2014/main" id="{5306E27B-22F1-E048-A561-8022983551E7}"/>
              </a:ext>
            </a:extLst>
          </p:cNvPr>
          <p:cNvSpPr/>
          <p:nvPr/>
        </p:nvSpPr>
        <p:spPr>
          <a:xfrm>
            <a:off x="10126767" y="5315790"/>
            <a:ext cx="1219200" cy="481956"/>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467">
                <a:solidFill>
                  <a:schemeClr val="lt1"/>
                </a:solidFill>
                <a:latin typeface="Arial" panose="020B0604020202020204"/>
                <a:ea typeface="Arial" panose="020B0604020202020204"/>
                <a:cs typeface="Arial" panose="020B0604020202020204"/>
                <a:sym typeface="Arial" panose="020B0604020202020204"/>
              </a:rPr>
              <a:t>Service [X]</a:t>
            </a:r>
            <a:endParaRPr sz="1467">
              <a:solidFill>
                <a:schemeClr val="lt1"/>
              </a:solidFill>
              <a:latin typeface="Arial" panose="020B0604020202020204"/>
              <a:ea typeface="Arial" panose="020B0604020202020204"/>
              <a:cs typeface="Arial" panose="020B0604020202020204"/>
              <a:sym typeface="Arial" panose="020B0604020202020204"/>
            </a:endParaRPr>
          </a:p>
        </p:txBody>
      </p:sp>
      <p:sp>
        <p:nvSpPr>
          <p:cNvPr id="64" name="Google Shape;410;p34">
            <a:extLst>
              <a:ext uri="{FF2B5EF4-FFF2-40B4-BE49-F238E27FC236}">
                <a16:creationId xmlns:a16="http://schemas.microsoft.com/office/drawing/2014/main" id="{B9592726-2AB8-3843-824C-5877C4320DD6}"/>
              </a:ext>
            </a:extLst>
          </p:cNvPr>
          <p:cNvSpPr/>
          <p:nvPr/>
        </p:nvSpPr>
        <p:spPr>
          <a:xfrm>
            <a:off x="10736367" y="5118867"/>
            <a:ext cx="812800" cy="325883"/>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broker</a:t>
            </a:r>
            <a:endParaRPr sz="1333">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5" name="Google Shape;411;p34">
            <a:extLst>
              <a:ext uri="{FF2B5EF4-FFF2-40B4-BE49-F238E27FC236}">
                <a16:creationId xmlns:a16="http://schemas.microsoft.com/office/drawing/2014/main" id="{EAF6A738-D6A5-7343-A871-53CEEAC95FA0}"/>
              </a:ext>
            </a:extLst>
          </p:cNvPr>
          <p:cNvCxnSpPr>
            <a:stCxn id="59" idx="3"/>
            <a:endCxn id="51" idx="1"/>
          </p:cNvCxnSpPr>
          <p:nvPr/>
        </p:nvCxnSpPr>
        <p:spPr>
          <a:xfrm rot="10800000" flipH="1">
            <a:off x="6548703" y="4385833"/>
            <a:ext cx="936400" cy="400"/>
          </a:xfrm>
          <a:prstGeom prst="straightConnector1">
            <a:avLst/>
          </a:prstGeom>
          <a:noFill/>
          <a:ln w="9525" cap="flat" cmpd="sng">
            <a:solidFill>
              <a:srgbClr val="EE6800"/>
            </a:solidFill>
            <a:prstDash val="solid"/>
            <a:round/>
            <a:headEnd type="none" w="sm" len="sm"/>
            <a:tailEnd type="triangle" w="med" len="med"/>
          </a:ln>
        </p:spPr>
      </p:cxnSp>
      <p:sp>
        <p:nvSpPr>
          <p:cNvPr id="66" name="Google Shape;412;p34">
            <a:extLst>
              <a:ext uri="{FF2B5EF4-FFF2-40B4-BE49-F238E27FC236}">
                <a16:creationId xmlns:a16="http://schemas.microsoft.com/office/drawing/2014/main" id="{E542AD05-F5B6-3541-89A4-4446A33D883A}"/>
              </a:ext>
            </a:extLst>
          </p:cNvPr>
          <p:cNvSpPr/>
          <p:nvPr/>
        </p:nvSpPr>
        <p:spPr>
          <a:xfrm>
            <a:off x="10126767" y="2927257"/>
            <a:ext cx="1219200" cy="481956"/>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Service B</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413;p34">
            <a:extLst>
              <a:ext uri="{FF2B5EF4-FFF2-40B4-BE49-F238E27FC236}">
                <a16:creationId xmlns:a16="http://schemas.microsoft.com/office/drawing/2014/main" id="{3A60A3DD-F78C-8B4D-BDC4-9034D7911FC7}"/>
              </a:ext>
            </a:extLst>
          </p:cNvPr>
          <p:cNvSpPr/>
          <p:nvPr/>
        </p:nvSpPr>
        <p:spPr>
          <a:xfrm>
            <a:off x="10736367" y="2715969"/>
            <a:ext cx="812800" cy="325883"/>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broker</a:t>
            </a:r>
            <a:endParaRPr sz="1333">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8" name="Google Shape;414;p34">
            <a:extLst>
              <a:ext uri="{FF2B5EF4-FFF2-40B4-BE49-F238E27FC236}">
                <a16:creationId xmlns:a16="http://schemas.microsoft.com/office/drawing/2014/main" id="{68A362DD-FB8B-C443-AB3D-8D6231089AB6}"/>
              </a:ext>
            </a:extLst>
          </p:cNvPr>
          <p:cNvCxnSpPr>
            <a:stCxn id="61" idx="1"/>
            <a:endCxn id="51" idx="3"/>
          </p:cNvCxnSpPr>
          <p:nvPr/>
        </p:nvCxnSpPr>
        <p:spPr>
          <a:xfrm rot="10800000">
            <a:off x="9212367" y="4385797"/>
            <a:ext cx="914400" cy="0"/>
          </a:xfrm>
          <a:prstGeom prst="straightConnector1">
            <a:avLst/>
          </a:prstGeom>
          <a:noFill/>
          <a:ln w="9525" cap="flat" cmpd="sng">
            <a:solidFill>
              <a:srgbClr val="EE6800"/>
            </a:solidFill>
            <a:prstDash val="solid"/>
            <a:round/>
            <a:headEnd type="none" w="sm" len="sm"/>
            <a:tailEnd type="triangle" w="med" len="med"/>
          </a:ln>
        </p:spPr>
      </p:cxnSp>
      <p:cxnSp>
        <p:nvCxnSpPr>
          <p:cNvPr id="69" name="Google Shape;415;p34">
            <a:extLst>
              <a:ext uri="{FF2B5EF4-FFF2-40B4-BE49-F238E27FC236}">
                <a16:creationId xmlns:a16="http://schemas.microsoft.com/office/drawing/2014/main" id="{8049C3DB-7FF3-564A-B9D0-6BFD40304AC1}"/>
              </a:ext>
            </a:extLst>
          </p:cNvPr>
          <p:cNvCxnSpPr>
            <a:stCxn id="63" idx="1"/>
            <a:endCxn id="51" idx="2"/>
          </p:cNvCxnSpPr>
          <p:nvPr/>
        </p:nvCxnSpPr>
        <p:spPr>
          <a:xfrm rot="10800000">
            <a:off x="8348767" y="5315968"/>
            <a:ext cx="1778000" cy="240800"/>
          </a:xfrm>
          <a:prstGeom prst="bentConnector2">
            <a:avLst/>
          </a:prstGeom>
          <a:noFill/>
          <a:ln w="9525" cap="flat" cmpd="sng">
            <a:solidFill>
              <a:srgbClr val="EE6800"/>
            </a:solidFill>
            <a:prstDash val="solid"/>
            <a:round/>
            <a:headEnd type="none" w="sm" len="sm"/>
            <a:tailEnd type="triangle" w="med" len="med"/>
          </a:ln>
        </p:spPr>
      </p:cxnSp>
      <p:sp>
        <p:nvSpPr>
          <p:cNvPr id="70" name="Google Shape;416;p34">
            <a:extLst>
              <a:ext uri="{FF2B5EF4-FFF2-40B4-BE49-F238E27FC236}">
                <a16:creationId xmlns:a16="http://schemas.microsoft.com/office/drawing/2014/main" id="{CD84D0B0-3C97-AB41-9622-26F9316234E8}"/>
              </a:ext>
            </a:extLst>
          </p:cNvPr>
          <p:cNvSpPr/>
          <p:nvPr/>
        </p:nvSpPr>
        <p:spPr>
          <a:xfrm>
            <a:off x="7942366" y="3534873"/>
            <a:ext cx="812800" cy="325883"/>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中间件</a:t>
            </a:r>
            <a:endParaRPr sz="1333">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1" name="Google Shape;417;p34">
            <a:extLst>
              <a:ext uri="{FF2B5EF4-FFF2-40B4-BE49-F238E27FC236}">
                <a16:creationId xmlns:a16="http://schemas.microsoft.com/office/drawing/2014/main" id="{AAD7870C-E7EC-0947-9009-71D3BB5497B1}"/>
              </a:ext>
            </a:extLst>
          </p:cNvPr>
          <p:cNvCxnSpPr>
            <a:stCxn id="66" idx="1"/>
            <a:endCxn id="51" idx="0"/>
          </p:cNvCxnSpPr>
          <p:nvPr/>
        </p:nvCxnSpPr>
        <p:spPr>
          <a:xfrm flipH="1">
            <a:off x="8348767" y="3168233"/>
            <a:ext cx="1778000" cy="287200"/>
          </a:xfrm>
          <a:prstGeom prst="bentConnector2">
            <a:avLst/>
          </a:prstGeom>
          <a:noFill/>
          <a:ln w="9525" cap="flat" cmpd="sng">
            <a:solidFill>
              <a:srgbClr val="EE6800"/>
            </a:solidFill>
            <a:prstDash val="solid"/>
            <a:round/>
            <a:headEnd type="none" w="sm" len="sm"/>
            <a:tailEnd type="triangle" w="med" len="med"/>
          </a:ln>
        </p:spPr>
      </p:cxnSp>
      <p:sp>
        <p:nvSpPr>
          <p:cNvPr id="72" name="Google Shape;418;p34">
            <a:extLst>
              <a:ext uri="{FF2B5EF4-FFF2-40B4-BE49-F238E27FC236}">
                <a16:creationId xmlns:a16="http://schemas.microsoft.com/office/drawing/2014/main" id="{DD7B8420-D6F5-B347-B96D-E11F4C03EED3}"/>
              </a:ext>
            </a:extLst>
          </p:cNvPr>
          <p:cNvSpPr txBox="1"/>
          <p:nvPr/>
        </p:nvSpPr>
        <p:spPr>
          <a:xfrm>
            <a:off x="156898" y="6272762"/>
            <a:ext cx="5939102" cy="451405"/>
          </a:xfrm>
          <a:prstGeom prst="rect">
            <a:avLst/>
          </a:prstGeom>
          <a:noFill/>
          <a:ln>
            <a:noFill/>
          </a:ln>
        </p:spPr>
        <p:txBody>
          <a:bodyPr spcFirstLastPara="1" wrap="square" lIns="121900" tIns="60933" rIns="121900" bIns="60933" anchor="t" anchorCtr="0">
            <a:noAutofit/>
          </a:bodyPr>
          <a:lstStyle/>
          <a:p>
            <a:r>
              <a:rPr lang="en-US" sz="2133" dirty="0" err="1">
                <a:solidFill>
                  <a:srgbClr val="FF0000"/>
                </a:solidFill>
                <a:latin typeface="Arial" panose="020B0604020202020204"/>
                <a:ea typeface="Arial" panose="020B0604020202020204"/>
                <a:cs typeface="Arial" panose="020B0604020202020204"/>
                <a:sym typeface="Arial" panose="020B0604020202020204"/>
              </a:rPr>
              <a:t>注：中间件不一定是MQ消息服务，比如HTTP</a:t>
            </a:r>
            <a:endParaRPr sz="1867" dirty="0">
              <a:solidFill>
                <a:srgbClr val="FF0000"/>
              </a:solidFill>
              <a:latin typeface="Arial" panose="020B0604020202020204"/>
              <a:ea typeface="Arial" panose="020B0604020202020204"/>
              <a:cs typeface="Arial" panose="020B0604020202020204"/>
              <a:sym typeface="Arial" panose="020B0604020202020204"/>
            </a:endParaRPr>
          </a:p>
        </p:txBody>
      </p:sp>
      <p:sp>
        <p:nvSpPr>
          <p:cNvPr id="73" name="Google Shape;419;p34">
            <a:extLst>
              <a:ext uri="{FF2B5EF4-FFF2-40B4-BE49-F238E27FC236}">
                <a16:creationId xmlns:a16="http://schemas.microsoft.com/office/drawing/2014/main" id="{902F5309-461B-604F-AF99-3F181D14F460}"/>
              </a:ext>
            </a:extLst>
          </p:cNvPr>
          <p:cNvSpPr txBox="1"/>
          <p:nvPr/>
        </p:nvSpPr>
        <p:spPr>
          <a:xfrm>
            <a:off x="9015887" y="2943012"/>
            <a:ext cx="605120" cy="287259"/>
          </a:xfrm>
          <a:prstGeom prst="rect">
            <a:avLst/>
          </a:prstGeom>
          <a:noFill/>
          <a:ln>
            <a:noFill/>
          </a:ln>
        </p:spPr>
        <p:txBody>
          <a:bodyPr spcFirstLastPara="1" wrap="square" lIns="121900" tIns="60933" rIns="121900" bIns="60933" anchor="t" anchorCtr="0">
            <a:noAutofit/>
          </a:bodyPr>
          <a:lstStyle/>
          <a:p>
            <a:r>
              <a:rPr lang="en-US" sz="1067">
                <a:solidFill>
                  <a:srgbClr val="000000"/>
                </a:solidFill>
                <a:latin typeface="Arial" panose="020B0604020202020204"/>
                <a:ea typeface="Arial" panose="020B0604020202020204"/>
                <a:cs typeface="Arial" panose="020B0604020202020204"/>
                <a:sym typeface="Arial" panose="020B0604020202020204"/>
              </a:rPr>
              <a:t>订阅</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420;p34">
            <a:extLst>
              <a:ext uri="{FF2B5EF4-FFF2-40B4-BE49-F238E27FC236}">
                <a16:creationId xmlns:a16="http://schemas.microsoft.com/office/drawing/2014/main" id="{121FBFEE-B76D-0346-AC65-FDD7C23AED87}"/>
              </a:ext>
            </a:extLst>
          </p:cNvPr>
          <p:cNvSpPr txBox="1"/>
          <p:nvPr/>
        </p:nvSpPr>
        <p:spPr>
          <a:xfrm>
            <a:off x="9383297" y="4174727"/>
            <a:ext cx="605120" cy="287259"/>
          </a:xfrm>
          <a:prstGeom prst="rect">
            <a:avLst/>
          </a:prstGeom>
          <a:noFill/>
          <a:ln>
            <a:noFill/>
          </a:ln>
        </p:spPr>
        <p:txBody>
          <a:bodyPr spcFirstLastPara="1" wrap="square" lIns="121900" tIns="60933" rIns="121900" bIns="60933" anchor="t" anchorCtr="0">
            <a:noAutofit/>
          </a:bodyPr>
          <a:lstStyle/>
          <a:p>
            <a:r>
              <a:rPr lang="en-US" sz="1067">
                <a:solidFill>
                  <a:srgbClr val="000000"/>
                </a:solidFill>
                <a:latin typeface="Arial" panose="020B0604020202020204"/>
                <a:ea typeface="Arial" panose="020B0604020202020204"/>
                <a:cs typeface="Arial" panose="020B0604020202020204"/>
                <a:sym typeface="Arial" panose="020B0604020202020204"/>
              </a:rPr>
              <a:t>订阅</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421;p34">
            <a:extLst>
              <a:ext uri="{FF2B5EF4-FFF2-40B4-BE49-F238E27FC236}">
                <a16:creationId xmlns:a16="http://schemas.microsoft.com/office/drawing/2014/main" id="{739258A7-AAC5-874A-8440-11A394953458}"/>
              </a:ext>
            </a:extLst>
          </p:cNvPr>
          <p:cNvSpPr txBox="1"/>
          <p:nvPr/>
        </p:nvSpPr>
        <p:spPr>
          <a:xfrm>
            <a:off x="9003735" y="5320821"/>
            <a:ext cx="605120" cy="287259"/>
          </a:xfrm>
          <a:prstGeom prst="rect">
            <a:avLst/>
          </a:prstGeom>
          <a:noFill/>
          <a:ln>
            <a:noFill/>
          </a:ln>
        </p:spPr>
        <p:txBody>
          <a:bodyPr spcFirstLastPara="1" wrap="square" lIns="121900" tIns="60933" rIns="121900" bIns="60933" anchor="t" anchorCtr="0">
            <a:noAutofit/>
          </a:bodyPr>
          <a:lstStyle/>
          <a:p>
            <a:r>
              <a:rPr lang="en-US" sz="1067">
                <a:solidFill>
                  <a:srgbClr val="000000"/>
                </a:solidFill>
                <a:latin typeface="Arial" panose="020B0604020202020204"/>
                <a:ea typeface="Arial" panose="020B0604020202020204"/>
                <a:cs typeface="Arial" panose="020B0604020202020204"/>
                <a:sym typeface="Arial" panose="020B0604020202020204"/>
              </a:rPr>
              <a:t>订阅</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422;p34">
            <a:extLst>
              <a:ext uri="{FF2B5EF4-FFF2-40B4-BE49-F238E27FC236}">
                <a16:creationId xmlns:a16="http://schemas.microsoft.com/office/drawing/2014/main" id="{9DC12FEA-E84D-DB4A-814B-9772424DE358}"/>
              </a:ext>
            </a:extLst>
          </p:cNvPr>
          <p:cNvSpPr txBox="1"/>
          <p:nvPr/>
        </p:nvSpPr>
        <p:spPr>
          <a:xfrm>
            <a:off x="6751903" y="4445429"/>
            <a:ext cx="605120" cy="287259"/>
          </a:xfrm>
          <a:prstGeom prst="rect">
            <a:avLst/>
          </a:prstGeom>
          <a:noFill/>
          <a:ln>
            <a:noFill/>
          </a:ln>
        </p:spPr>
        <p:txBody>
          <a:bodyPr spcFirstLastPara="1" wrap="square" lIns="121900" tIns="60933" rIns="121900" bIns="60933" anchor="t" anchorCtr="0">
            <a:noAutofit/>
          </a:bodyPr>
          <a:lstStyle/>
          <a:p>
            <a:r>
              <a:rPr lang="en-US" sz="1067">
                <a:solidFill>
                  <a:srgbClr val="000000"/>
                </a:solidFill>
                <a:latin typeface="Arial" panose="020B0604020202020204"/>
                <a:ea typeface="Arial" panose="020B0604020202020204"/>
                <a:cs typeface="Arial" panose="020B0604020202020204"/>
                <a:sym typeface="Arial" panose="020B0604020202020204"/>
              </a:rPr>
              <a:t>发布</a:t>
            </a:r>
            <a:endParaRPr sz="1333">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288;p31">
            <a:extLst>
              <a:ext uri="{FF2B5EF4-FFF2-40B4-BE49-F238E27FC236}">
                <a16:creationId xmlns:a16="http://schemas.microsoft.com/office/drawing/2014/main" id="{6BCC5E70-2890-8E47-AA22-7ACF2C9495F2}"/>
              </a:ext>
            </a:extLst>
          </p:cNvPr>
          <p:cNvSpPr/>
          <p:nvPr/>
        </p:nvSpPr>
        <p:spPr>
          <a:xfrm>
            <a:off x="6513786" y="2338084"/>
            <a:ext cx="4711700" cy="1691639"/>
          </a:xfrm>
          <a:custGeom>
            <a:avLst/>
            <a:gdLst/>
            <a:ahLst/>
            <a:cxnLst/>
            <a:rect l="l" t="t" r="r" b="b"/>
            <a:pathLst>
              <a:path w="4711700" h="1691639" extrusionOk="0">
                <a:moveTo>
                  <a:pt x="0" y="0"/>
                </a:moveTo>
                <a:lnTo>
                  <a:pt x="4711190" y="0"/>
                </a:lnTo>
                <a:lnTo>
                  <a:pt x="4711190" y="1691396"/>
                </a:lnTo>
                <a:lnTo>
                  <a:pt x="0" y="1691396"/>
                </a:lnTo>
                <a:lnTo>
                  <a:pt x="0" y="0"/>
                </a:lnTo>
                <a:close/>
              </a:path>
            </a:pathLst>
          </a:custGeom>
          <a:noFill/>
          <a:ln w="9525" cap="flat" cmpd="sng">
            <a:solidFill>
              <a:srgbClr val="42424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288;p31">
            <a:extLst>
              <a:ext uri="{FF2B5EF4-FFF2-40B4-BE49-F238E27FC236}">
                <a16:creationId xmlns:a16="http://schemas.microsoft.com/office/drawing/2014/main" id="{9D080C28-F9AE-0D41-AC09-DBCD006955C9}"/>
              </a:ext>
            </a:extLst>
          </p:cNvPr>
          <p:cNvSpPr/>
          <p:nvPr/>
        </p:nvSpPr>
        <p:spPr>
          <a:xfrm>
            <a:off x="280224" y="2160306"/>
            <a:ext cx="4711700" cy="1249540"/>
          </a:xfrm>
          <a:custGeom>
            <a:avLst/>
            <a:gdLst/>
            <a:ahLst/>
            <a:cxnLst/>
            <a:rect l="l" t="t" r="r" b="b"/>
            <a:pathLst>
              <a:path w="4711700" h="1691639" extrusionOk="0">
                <a:moveTo>
                  <a:pt x="0" y="0"/>
                </a:moveTo>
                <a:lnTo>
                  <a:pt x="4711190" y="0"/>
                </a:lnTo>
                <a:lnTo>
                  <a:pt x="4711190" y="1691396"/>
                </a:lnTo>
                <a:lnTo>
                  <a:pt x="0" y="1691396"/>
                </a:lnTo>
                <a:lnTo>
                  <a:pt x="0" y="0"/>
                </a:lnTo>
                <a:close/>
              </a:path>
            </a:pathLst>
          </a:custGeom>
          <a:noFill/>
          <a:ln w="9525" cap="flat" cmpd="sng">
            <a:solidFill>
              <a:srgbClr val="42424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289;p31">
            <a:extLst>
              <a:ext uri="{FF2B5EF4-FFF2-40B4-BE49-F238E27FC236}">
                <a16:creationId xmlns:a16="http://schemas.microsoft.com/office/drawing/2014/main" id="{8848CB0A-A684-1E49-A26F-1FEECCD5D216}"/>
              </a:ext>
            </a:extLst>
          </p:cNvPr>
          <p:cNvSpPr txBox="1"/>
          <p:nvPr/>
        </p:nvSpPr>
        <p:spPr>
          <a:xfrm>
            <a:off x="344924" y="2249480"/>
            <a:ext cx="4572000"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dirty="0">
                <a:solidFill>
                  <a:schemeClr val="bg1"/>
                </a:solidFill>
                <a:latin typeface="Arial" panose="020B0604020202020204"/>
                <a:ea typeface="Arial" panose="020B0604020202020204"/>
                <a:cs typeface="Arial" panose="020B0604020202020204"/>
                <a:sym typeface="Arial" panose="020B0604020202020204"/>
              </a:rPr>
              <a:t>Service</a:t>
            </a:r>
            <a:endParaRPr sz="12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0" name="Google Shape;290;p31">
            <a:extLst>
              <a:ext uri="{FF2B5EF4-FFF2-40B4-BE49-F238E27FC236}">
                <a16:creationId xmlns:a16="http://schemas.microsoft.com/office/drawing/2014/main" id="{8D06B6E7-7113-FD4A-85E6-87CF0D330B43}"/>
              </a:ext>
            </a:extLst>
          </p:cNvPr>
          <p:cNvSpPr txBox="1"/>
          <p:nvPr/>
        </p:nvSpPr>
        <p:spPr>
          <a:xfrm>
            <a:off x="344534" y="2566429"/>
            <a:ext cx="2264410" cy="24976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Client</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81" name="Google Shape;291;p31">
            <a:extLst>
              <a:ext uri="{FF2B5EF4-FFF2-40B4-BE49-F238E27FC236}">
                <a16:creationId xmlns:a16="http://schemas.microsoft.com/office/drawing/2014/main" id="{4B930FA3-D4A8-2C4F-B75F-0B90ED8BDA2F}"/>
              </a:ext>
            </a:extLst>
          </p:cNvPr>
          <p:cNvSpPr txBox="1"/>
          <p:nvPr/>
        </p:nvSpPr>
        <p:spPr>
          <a:xfrm>
            <a:off x="2677279" y="2566428"/>
            <a:ext cx="2239645"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Server</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82" name="Google Shape;292;p31">
            <a:extLst>
              <a:ext uri="{FF2B5EF4-FFF2-40B4-BE49-F238E27FC236}">
                <a16:creationId xmlns:a16="http://schemas.microsoft.com/office/drawing/2014/main" id="{02182829-9F8A-D645-A97E-B4A07DA02945}"/>
              </a:ext>
            </a:extLst>
          </p:cNvPr>
          <p:cNvSpPr txBox="1"/>
          <p:nvPr/>
        </p:nvSpPr>
        <p:spPr>
          <a:xfrm>
            <a:off x="4053959" y="2927066"/>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047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Transport</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3" name="Google Shape;293;p31">
            <a:extLst>
              <a:ext uri="{FF2B5EF4-FFF2-40B4-BE49-F238E27FC236}">
                <a16:creationId xmlns:a16="http://schemas.microsoft.com/office/drawing/2014/main" id="{C40EBA4D-D967-C947-80F8-6F81F10B591C}"/>
              </a:ext>
            </a:extLst>
          </p:cNvPr>
          <p:cNvSpPr txBox="1"/>
          <p:nvPr/>
        </p:nvSpPr>
        <p:spPr>
          <a:xfrm>
            <a:off x="3126511" y="2927091"/>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130" marR="0" lvl="0" indent="0" algn="l" rtl="0">
              <a:lnSpc>
                <a:spcPct val="100000"/>
              </a:lnSpc>
              <a:spcBef>
                <a:spcPts val="0"/>
              </a:spcBef>
              <a:spcAft>
                <a:spcPts val="0"/>
              </a:spcAft>
              <a:buNone/>
            </a:pPr>
            <a:r>
              <a:rPr lang="en-US" sz="1200" b="0" i="0" u="none" strike="noStrike" cap="none">
                <a:solidFill>
                  <a:schemeClr val="bg1"/>
                </a:solidFill>
                <a:latin typeface="Arial" panose="020B0604020202020204"/>
                <a:ea typeface="Arial" panose="020B0604020202020204"/>
                <a:cs typeface="Arial" panose="020B0604020202020204"/>
                <a:sym typeface="Arial" panose="020B0604020202020204"/>
              </a:rPr>
              <a:t>Selector</a:t>
            </a:r>
            <a:endParaRPr sz="12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84" name="Google Shape;294;p31">
            <a:extLst>
              <a:ext uri="{FF2B5EF4-FFF2-40B4-BE49-F238E27FC236}">
                <a16:creationId xmlns:a16="http://schemas.microsoft.com/office/drawing/2014/main" id="{2B8E7531-1C44-C145-A607-0ADBE877B6D9}"/>
              </a:ext>
            </a:extLst>
          </p:cNvPr>
          <p:cNvSpPr txBox="1"/>
          <p:nvPr/>
        </p:nvSpPr>
        <p:spPr>
          <a:xfrm>
            <a:off x="2199063" y="2927091"/>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76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Registry</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5" name="Google Shape;296;p31">
            <a:extLst>
              <a:ext uri="{FF2B5EF4-FFF2-40B4-BE49-F238E27FC236}">
                <a16:creationId xmlns:a16="http://schemas.microsoft.com/office/drawing/2014/main" id="{6B4E0457-020E-8147-B9B8-BF33DE528D1F}"/>
              </a:ext>
            </a:extLst>
          </p:cNvPr>
          <p:cNvSpPr txBox="1"/>
          <p:nvPr/>
        </p:nvSpPr>
        <p:spPr>
          <a:xfrm>
            <a:off x="344167" y="2927091"/>
            <a:ext cx="862965"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1" i="0" u="none" strike="noStrike" cap="none" dirty="0">
                <a:solidFill>
                  <a:schemeClr val="bg1"/>
                </a:solidFill>
                <a:latin typeface="Arial" panose="020B0604020202020204"/>
                <a:ea typeface="Arial" panose="020B0604020202020204"/>
                <a:cs typeface="Arial" panose="020B0604020202020204"/>
                <a:sym typeface="Arial" panose="020B0604020202020204"/>
              </a:rPr>
              <a:t>Broker</a:t>
            </a:r>
            <a:endParaRPr sz="12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6" name="Google Shape;296;p31">
            <a:extLst>
              <a:ext uri="{FF2B5EF4-FFF2-40B4-BE49-F238E27FC236}">
                <a16:creationId xmlns:a16="http://schemas.microsoft.com/office/drawing/2014/main" id="{C65C521D-FD58-1E44-98D5-F24C9563B606}"/>
              </a:ext>
            </a:extLst>
          </p:cNvPr>
          <p:cNvSpPr txBox="1"/>
          <p:nvPr/>
        </p:nvSpPr>
        <p:spPr>
          <a:xfrm>
            <a:off x="1261855" y="2927066"/>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Codec</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7" name="Google Shape;402;p34">
            <a:extLst>
              <a:ext uri="{FF2B5EF4-FFF2-40B4-BE49-F238E27FC236}">
                <a16:creationId xmlns:a16="http://schemas.microsoft.com/office/drawing/2014/main" id="{7879DCD3-2A7D-2B40-8C37-ED059EFC7C87}"/>
              </a:ext>
            </a:extLst>
          </p:cNvPr>
          <p:cNvSpPr txBox="1"/>
          <p:nvPr/>
        </p:nvSpPr>
        <p:spPr>
          <a:xfrm>
            <a:off x="213982" y="3966605"/>
            <a:ext cx="7352800" cy="331179"/>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Subscribe：</a:t>
            </a:r>
            <a:r>
              <a:rPr lang="en-US" sz="1100">
                <a:solidFill>
                  <a:srgbClr val="000000"/>
                </a:solidFill>
                <a:latin typeface="Arial" panose="020B0604020202020204"/>
                <a:ea typeface="Arial" panose="020B0604020202020204"/>
                <a:cs typeface="Arial" panose="020B0604020202020204"/>
                <a:sym typeface="Arial" panose="020B0604020202020204"/>
              </a:rPr>
              <a:t>注册关心的主题（Topic），指定队列（Queue）分发消息</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403;p34">
            <a:extLst>
              <a:ext uri="{FF2B5EF4-FFF2-40B4-BE49-F238E27FC236}">
                <a16:creationId xmlns:a16="http://schemas.microsoft.com/office/drawing/2014/main" id="{CAA3AB58-AE66-6947-B429-23EA0F885657}"/>
              </a:ext>
            </a:extLst>
          </p:cNvPr>
          <p:cNvSpPr txBox="1"/>
          <p:nvPr/>
        </p:nvSpPr>
        <p:spPr>
          <a:xfrm>
            <a:off x="216349" y="4423838"/>
            <a:ext cx="4665600" cy="331179"/>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Publish：</a:t>
            </a:r>
            <a:r>
              <a:rPr lang="en-US" sz="1100">
                <a:solidFill>
                  <a:srgbClr val="000000"/>
                </a:solidFill>
                <a:latin typeface="Arial" panose="020B0604020202020204"/>
                <a:ea typeface="Arial" panose="020B0604020202020204"/>
                <a:cs typeface="Arial" panose="020B0604020202020204"/>
                <a:sym typeface="Arial" panose="020B0604020202020204"/>
              </a:rPr>
              <a:t>异步将消息推送到主题（Topic）</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404;p34">
            <a:extLst>
              <a:ext uri="{FF2B5EF4-FFF2-40B4-BE49-F238E27FC236}">
                <a16:creationId xmlns:a16="http://schemas.microsoft.com/office/drawing/2014/main" id="{847BFC78-1D95-EC4E-8640-F05862C02587}"/>
              </a:ext>
            </a:extLst>
          </p:cNvPr>
          <p:cNvSpPr txBox="1"/>
          <p:nvPr/>
        </p:nvSpPr>
        <p:spPr>
          <a:xfrm>
            <a:off x="213982" y="4854505"/>
            <a:ext cx="4665600" cy="331179"/>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Encoding：</a:t>
            </a:r>
            <a:r>
              <a:rPr lang="en-US" sz="1100">
                <a:solidFill>
                  <a:srgbClr val="000000"/>
                </a:solidFill>
                <a:latin typeface="Arial" panose="020B0604020202020204"/>
                <a:ea typeface="Arial" panose="020B0604020202020204"/>
                <a:cs typeface="Arial" panose="020B0604020202020204"/>
                <a:sym typeface="Arial" panose="020B0604020202020204"/>
              </a:rPr>
              <a:t>编码消息（默认JSON格式）</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728641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a:t>
            </a:r>
            <a:r>
              <a:rPr lang="en-US" b="1" dirty="0" err="1">
                <a:solidFill>
                  <a:srgbClr val="000000"/>
                </a:solidFill>
                <a:latin typeface="Arial" panose="020B0604020202020204"/>
                <a:ea typeface="Arial" panose="020B0604020202020204"/>
                <a:cs typeface="Arial" panose="020B0604020202020204"/>
                <a:sym typeface="Arial" panose="020B0604020202020204"/>
              </a:rPr>
              <a:t>注册组件</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29" name="Google Shape;432;p35">
            <a:extLst>
              <a:ext uri="{FF2B5EF4-FFF2-40B4-BE49-F238E27FC236}">
                <a16:creationId xmlns:a16="http://schemas.microsoft.com/office/drawing/2014/main" id="{0027D2A0-199B-E944-BF36-231E84640625}"/>
              </a:ext>
            </a:extLst>
          </p:cNvPr>
          <p:cNvSpPr/>
          <p:nvPr/>
        </p:nvSpPr>
        <p:spPr>
          <a:xfrm>
            <a:off x="8026400" y="3554294"/>
            <a:ext cx="1727200" cy="1346877"/>
          </a:xfrm>
          <a:prstGeom prst="rect">
            <a:avLst/>
          </a:prstGeom>
          <a:solidFill>
            <a:schemeClr val="lt1"/>
          </a:solidFill>
          <a:ln w="12700" cap="flat" cmpd="sng">
            <a:solidFill>
              <a:srgbClr val="FF0000"/>
            </a:solidFill>
            <a:prstDash val="dot"/>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30" name="Google Shape;433;p35">
            <a:extLst>
              <a:ext uri="{FF2B5EF4-FFF2-40B4-BE49-F238E27FC236}">
                <a16:creationId xmlns:a16="http://schemas.microsoft.com/office/drawing/2014/main" id="{52698A8D-3B56-0540-AF9C-6B890E68C0F9}"/>
              </a:ext>
            </a:extLst>
          </p:cNvPr>
          <p:cNvSpPr/>
          <p:nvPr/>
        </p:nvSpPr>
        <p:spPr>
          <a:xfrm>
            <a:off x="8239760" y="3727492"/>
            <a:ext cx="1345397" cy="438665"/>
          </a:xfrm>
          <a:prstGeom prst="rect">
            <a:avLst/>
          </a:prstGeom>
          <a:solidFill>
            <a:schemeClr val="accen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Consul、ZK、Etcd…</a:t>
            </a: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434;p35">
            <a:extLst>
              <a:ext uri="{FF2B5EF4-FFF2-40B4-BE49-F238E27FC236}">
                <a16:creationId xmlns:a16="http://schemas.microsoft.com/office/drawing/2014/main" id="{313BA605-EE99-174C-9E4F-CE51AF71D2AB}"/>
              </a:ext>
            </a:extLst>
          </p:cNvPr>
          <p:cNvSpPr/>
          <p:nvPr/>
        </p:nvSpPr>
        <p:spPr>
          <a:xfrm>
            <a:off x="8247284" y="4291448"/>
            <a:ext cx="1345397" cy="377821"/>
          </a:xfrm>
          <a:prstGeom prst="rect">
            <a:avLst/>
          </a:prstGeom>
          <a:solidFill>
            <a:schemeClr val="accen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MDNS、NATs…</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435;p35">
            <a:extLst>
              <a:ext uri="{FF2B5EF4-FFF2-40B4-BE49-F238E27FC236}">
                <a16:creationId xmlns:a16="http://schemas.microsoft.com/office/drawing/2014/main" id="{E7D47E36-C566-B244-849B-72B1EDACD7DE}"/>
              </a:ext>
            </a:extLst>
          </p:cNvPr>
          <p:cNvSpPr/>
          <p:nvPr/>
        </p:nvSpPr>
        <p:spPr>
          <a:xfrm>
            <a:off x="6486236" y="5530525"/>
            <a:ext cx="1219200" cy="457580"/>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Service A</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33" name="Google Shape;436;p35">
            <a:extLst>
              <a:ext uri="{FF2B5EF4-FFF2-40B4-BE49-F238E27FC236}">
                <a16:creationId xmlns:a16="http://schemas.microsoft.com/office/drawing/2014/main" id="{1E47D4E3-7F15-8A44-8539-72305DE0C880}"/>
              </a:ext>
            </a:extLst>
          </p:cNvPr>
          <p:cNvSpPr/>
          <p:nvPr/>
        </p:nvSpPr>
        <p:spPr>
          <a:xfrm>
            <a:off x="7095836" y="5425935"/>
            <a:ext cx="907665" cy="209172"/>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Registry</a:t>
            </a:r>
            <a:endParaRPr sz="1333">
              <a:solidFill>
                <a:schemeClr val="dk1"/>
              </a:solidFill>
              <a:latin typeface="Arial" panose="020B0604020202020204"/>
              <a:ea typeface="Arial" panose="020B0604020202020204"/>
              <a:cs typeface="Arial" panose="020B0604020202020204"/>
              <a:sym typeface="Arial" panose="020B0604020202020204"/>
            </a:endParaRPr>
          </a:p>
        </p:txBody>
      </p:sp>
      <p:sp>
        <p:nvSpPr>
          <p:cNvPr id="34" name="Google Shape;437;p35">
            <a:extLst>
              <a:ext uri="{FF2B5EF4-FFF2-40B4-BE49-F238E27FC236}">
                <a16:creationId xmlns:a16="http://schemas.microsoft.com/office/drawing/2014/main" id="{E83D00AA-5822-C94A-BFE5-B02064AFCD23}"/>
              </a:ext>
            </a:extLst>
          </p:cNvPr>
          <p:cNvSpPr/>
          <p:nvPr/>
        </p:nvSpPr>
        <p:spPr>
          <a:xfrm>
            <a:off x="10048240" y="2404759"/>
            <a:ext cx="1219200" cy="481956"/>
          </a:xfrm>
          <a:prstGeom prst="roundRect">
            <a:avLst>
              <a:gd name="adj" fmla="val 16667"/>
            </a:avLst>
          </a:prstGeom>
          <a:solidFill>
            <a:schemeClr val="accent1"/>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lt1"/>
                </a:solidFill>
                <a:latin typeface="Arial" panose="020B0604020202020204"/>
                <a:ea typeface="Arial" panose="020B0604020202020204"/>
                <a:cs typeface="Arial" panose="020B0604020202020204"/>
                <a:sym typeface="Arial" panose="020B0604020202020204"/>
              </a:rPr>
              <a:t>Service B</a:t>
            </a:r>
            <a:endParaRPr sz="1600">
              <a:solidFill>
                <a:schemeClr val="lt1"/>
              </a:solidFill>
              <a:latin typeface="Arial" panose="020B0604020202020204"/>
              <a:ea typeface="Arial" panose="020B0604020202020204"/>
              <a:cs typeface="Arial" panose="020B0604020202020204"/>
              <a:sym typeface="Arial" panose="020B0604020202020204"/>
            </a:endParaRPr>
          </a:p>
        </p:txBody>
      </p:sp>
      <p:sp>
        <p:nvSpPr>
          <p:cNvPr id="35" name="Google Shape;438;p35">
            <a:extLst>
              <a:ext uri="{FF2B5EF4-FFF2-40B4-BE49-F238E27FC236}">
                <a16:creationId xmlns:a16="http://schemas.microsoft.com/office/drawing/2014/main" id="{BBA66548-FB22-3943-B451-75AC32FB8C50}"/>
              </a:ext>
            </a:extLst>
          </p:cNvPr>
          <p:cNvSpPr/>
          <p:nvPr/>
        </p:nvSpPr>
        <p:spPr>
          <a:xfrm>
            <a:off x="8483599" y="3429000"/>
            <a:ext cx="812800" cy="214059"/>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中间件</a:t>
            </a:r>
            <a:endParaRPr sz="1333">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6" name="Google Shape;439;p35">
            <a:extLst>
              <a:ext uri="{FF2B5EF4-FFF2-40B4-BE49-F238E27FC236}">
                <a16:creationId xmlns:a16="http://schemas.microsoft.com/office/drawing/2014/main" id="{EB9D446B-3781-9A4C-BCDD-CFB2B6E54AFC}"/>
              </a:ext>
            </a:extLst>
          </p:cNvPr>
          <p:cNvCxnSpPr>
            <a:stCxn id="34" idx="2"/>
            <a:endCxn id="35" idx="0"/>
          </p:cNvCxnSpPr>
          <p:nvPr/>
        </p:nvCxnSpPr>
        <p:spPr>
          <a:xfrm rot="5400000">
            <a:off x="9502640" y="2273915"/>
            <a:ext cx="542400" cy="1768000"/>
          </a:xfrm>
          <a:prstGeom prst="bentConnector3">
            <a:avLst>
              <a:gd name="adj1" fmla="val 49990"/>
            </a:avLst>
          </a:prstGeom>
          <a:noFill/>
          <a:ln w="9525" cap="flat" cmpd="sng">
            <a:solidFill>
              <a:srgbClr val="EE6800"/>
            </a:solidFill>
            <a:prstDash val="solid"/>
            <a:round/>
            <a:headEnd type="none" w="sm" len="sm"/>
            <a:tailEnd type="triangle" w="med" len="med"/>
          </a:ln>
        </p:spPr>
      </p:cxnSp>
      <p:cxnSp>
        <p:nvCxnSpPr>
          <p:cNvPr id="37" name="Google Shape;440;p35">
            <a:extLst>
              <a:ext uri="{FF2B5EF4-FFF2-40B4-BE49-F238E27FC236}">
                <a16:creationId xmlns:a16="http://schemas.microsoft.com/office/drawing/2014/main" id="{CF223624-9547-A849-A2ED-55ABB7F29602}"/>
              </a:ext>
            </a:extLst>
          </p:cNvPr>
          <p:cNvCxnSpPr>
            <a:stCxn id="33" idx="1"/>
            <a:endCxn id="29" idx="1"/>
          </p:cNvCxnSpPr>
          <p:nvPr/>
        </p:nvCxnSpPr>
        <p:spPr>
          <a:xfrm rot="10800000" flipH="1">
            <a:off x="7095835" y="4227721"/>
            <a:ext cx="930400" cy="1302800"/>
          </a:xfrm>
          <a:prstGeom prst="bentConnector3">
            <a:avLst>
              <a:gd name="adj1" fmla="val -32760"/>
            </a:avLst>
          </a:prstGeom>
          <a:noFill/>
          <a:ln w="9525" cap="flat" cmpd="sng">
            <a:solidFill>
              <a:srgbClr val="EE6800"/>
            </a:solidFill>
            <a:prstDash val="solid"/>
            <a:round/>
            <a:headEnd type="none" w="sm" len="sm"/>
            <a:tailEnd type="triangle" w="med" len="med"/>
          </a:ln>
        </p:spPr>
      </p:cxnSp>
      <p:sp>
        <p:nvSpPr>
          <p:cNvPr id="38" name="Google Shape;441;p35">
            <a:extLst>
              <a:ext uri="{FF2B5EF4-FFF2-40B4-BE49-F238E27FC236}">
                <a16:creationId xmlns:a16="http://schemas.microsoft.com/office/drawing/2014/main" id="{612FE953-F419-6D4E-9BE5-45D1E6E6FD02}"/>
              </a:ext>
            </a:extLst>
          </p:cNvPr>
          <p:cNvSpPr txBox="1"/>
          <p:nvPr/>
        </p:nvSpPr>
        <p:spPr>
          <a:xfrm>
            <a:off x="6232069" y="3882387"/>
            <a:ext cx="1756263" cy="451405"/>
          </a:xfrm>
          <a:prstGeom prst="rect">
            <a:avLst/>
          </a:prstGeom>
          <a:noFill/>
          <a:ln>
            <a:noFill/>
          </a:ln>
        </p:spPr>
        <p:txBody>
          <a:bodyPr spcFirstLastPara="1" wrap="square" lIns="121900" tIns="60933" rIns="121900" bIns="60933" anchor="t" anchorCtr="0">
            <a:noAutofit/>
          </a:bodyPr>
          <a:lstStyle/>
          <a:p>
            <a:r>
              <a:rPr lang="en-US" sz="2133">
                <a:solidFill>
                  <a:srgbClr val="000000"/>
                </a:solidFill>
                <a:latin typeface="Arial" panose="020B0604020202020204"/>
                <a:ea typeface="Arial" panose="020B0604020202020204"/>
                <a:cs typeface="Arial" panose="020B0604020202020204"/>
                <a:sym typeface="Arial" panose="020B0604020202020204"/>
              </a:rPr>
              <a:t>Get Service</a:t>
            </a:r>
            <a:endParaRPr sz="2133">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442;p35">
            <a:extLst>
              <a:ext uri="{FF2B5EF4-FFF2-40B4-BE49-F238E27FC236}">
                <a16:creationId xmlns:a16="http://schemas.microsoft.com/office/drawing/2014/main" id="{1F6B0D8A-1C7F-D240-81D7-E6D2BBA712F3}"/>
              </a:ext>
            </a:extLst>
          </p:cNvPr>
          <p:cNvSpPr txBox="1"/>
          <p:nvPr/>
        </p:nvSpPr>
        <p:spPr>
          <a:xfrm>
            <a:off x="9347199" y="2811355"/>
            <a:ext cx="1374588" cy="451405"/>
          </a:xfrm>
          <a:prstGeom prst="rect">
            <a:avLst/>
          </a:prstGeom>
          <a:noFill/>
          <a:ln>
            <a:noFill/>
          </a:ln>
        </p:spPr>
        <p:txBody>
          <a:bodyPr spcFirstLastPara="1" wrap="square" lIns="121900" tIns="60933" rIns="121900" bIns="60933" anchor="t" anchorCtr="0">
            <a:noAutofit/>
          </a:bodyPr>
          <a:lstStyle/>
          <a:p>
            <a:r>
              <a:rPr lang="en-US" sz="2133">
                <a:solidFill>
                  <a:srgbClr val="000000"/>
                </a:solidFill>
                <a:latin typeface="Arial" panose="020B0604020202020204"/>
                <a:ea typeface="Arial" panose="020B0604020202020204"/>
                <a:cs typeface="Arial" panose="020B0604020202020204"/>
                <a:sym typeface="Arial" panose="020B0604020202020204"/>
              </a:rPr>
              <a:t>Register</a:t>
            </a:r>
            <a:endParaRPr sz="2133">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0" name="Google Shape;443;p35">
            <a:extLst>
              <a:ext uri="{FF2B5EF4-FFF2-40B4-BE49-F238E27FC236}">
                <a16:creationId xmlns:a16="http://schemas.microsoft.com/office/drawing/2014/main" id="{EB64964D-3B56-5A49-9487-5729CFA40F9A}"/>
              </a:ext>
            </a:extLst>
          </p:cNvPr>
          <p:cNvCxnSpPr>
            <a:stCxn id="29" idx="2"/>
            <a:endCxn id="32" idx="3"/>
          </p:cNvCxnSpPr>
          <p:nvPr/>
        </p:nvCxnSpPr>
        <p:spPr>
          <a:xfrm rot="5400000">
            <a:off x="7868800" y="4737971"/>
            <a:ext cx="858000" cy="1184400"/>
          </a:xfrm>
          <a:prstGeom prst="bentConnector2">
            <a:avLst/>
          </a:prstGeom>
          <a:noFill/>
          <a:ln w="38100" cap="flat" cmpd="tri">
            <a:solidFill>
              <a:srgbClr val="00B050"/>
            </a:solidFill>
            <a:prstDash val="solid"/>
            <a:round/>
            <a:headEnd type="none" w="sm" len="sm"/>
            <a:tailEnd type="triangle" w="med" len="med"/>
          </a:ln>
        </p:spPr>
      </p:cxnSp>
      <p:sp>
        <p:nvSpPr>
          <p:cNvPr id="41" name="Google Shape;444;p35">
            <a:extLst>
              <a:ext uri="{FF2B5EF4-FFF2-40B4-BE49-F238E27FC236}">
                <a16:creationId xmlns:a16="http://schemas.microsoft.com/office/drawing/2014/main" id="{A166448B-11FF-854B-870D-1EB5AE8E5721}"/>
              </a:ext>
            </a:extLst>
          </p:cNvPr>
          <p:cNvSpPr txBox="1"/>
          <p:nvPr/>
        </p:nvSpPr>
        <p:spPr>
          <a:xfrm>
            <a:off x="8964950" y="5101871"/>
            <a:ext cx="1651055" cy="861775"/>
          </a:xfrm>
          <a:prstGeom prst="rect">
            <a:avLst/>
          </a:prstGeom>
          <a:noFill/>
          <a:ln w="9525" cap="flat" cmpd="sng">
            <a:solidFill>
              <a:srgbClr val="00B050"/>
            </a:solidFill>
            <a:prstDash val="solid"/>
            <a:round/>
            <a:headEnd type="none" w="sm" len="sm"/>
            <a:tailEnd type="none" w="sm" len="sm"/>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Service B</a:t>
            </a:r>
          </a:p>
          <a:p>
            <a:r>
              <a:rPr lang="en-US" sz="1600">
                <a:solidFill>
                  <a:srgbClr val="000000"/>
                </a:solidFill>
                <a:latin typeface="Arial" panose="020B0604020202020204"/>
                <a:ea typeface="Arial" panose="020B0604020202020204"/>
                <a:cs typeface="Arial" panose="020B0604020202020204"/>
                <a:sym typeface="Arial" panose="020B0604020202020204"/>
              </a:rPr>
              <a:t>Version 1.0.0</a:t>
            </a:r>
          </a:p>
          <a:p>
            <a:r>
              <a:rPr lang="en-US" sz="1600">
                <a:solidFill>
                  <a:srgbClr val="000000"/>
                </a:solidFill>
                <a:latin typeface="Arial" panose="020B0604020202020204"/>
                <a:ea typeface="Arial" panose="020B0604020202020204"/>
                <a:cs typeface="Arial" panose="020B0604020202020204"/>
                <a:sym typeface="Arial" panose="020B0604020202020204"/>
              </a:rPr>
              <a:t>Instances {…}</a:t>
            </a:r>
            <a:endParaRPr sz="1600">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45;p35">
            <a:extLst>
              <a:ext uri="{FF2B5EF4-FFF2-40B4-BE49-F238E27FC236}">
                <a16:creationId xmlns:a16="http://schemas.microsoft.com/office/drawing/2014/main" id="{37D34E30-AFCE-E04A-AF33-D2971511EC2E}"/>
              </a:ext>
            </a:extLst>
          </p:cNvPr>
          <p:cNvSpPr/>
          <p:nvPr/>
        </p:nvSpPr>
        <p:spPr>
          <a:xfrm>
            <a:off x="10616006" y="2300173"/>
            <a:ext cx="907665" cy="209172"/>
          </a:xfrm>
          <a:prstGeom prst="roundRect">
            <a:avLst>
              <a:gd name="adj" fmla="val 16667"/>
            </a:avLst>
          </a:prstGeom>
          <a:solidFill>
            <a:srgbClr val="0070C0"/>
          </a:solidFill>
          <a:ln w="9525"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r>
              <a:rPr lang="en-US" sz="1333">
                <a:solidFill>
                  <a:schemeClr val="dk1"/>
                </a:solidFill>
                <a:latin typeface="Arial" panose="020B0604020202020204"/>
                <a:ea typeface="Arial" panose="020B0604020202020204"/>
                <a:cs typeface="Arial" panose="020B0604020202020204"/>
                <a:sym typeface="Arial" panose="020B0604020202020204"/>
              </a:rPr>
              <a:t>Registry</a:t>
            </a:r>
            <a:endParaRPr sz="1333">
              <a:solidFill>
                <a:schemeClr val="dk1"/>
              </a:solidFill>
              <a:latin typeface="Arial" panose="020B0604020202020204"/>
              <a:ea typeface="Arial" panose="020B0604020202020204"/>
              <a:cs typeface="Arial" panose="020B0604020202020204"/>
              <a:sym typeface="Arial" panose="020B0604020202020204"/>
            </a:endParaRPr>
          </a:p>
        </p:txBody>
      </p:sp>
      <p:sp>
        <p:nvSpPr>
          <p:cNvPr id="43" name="Google Shape;431;p35">
            <a:extLst>
              <a:ext uri="{FF2B5EF4-FFF2-40B4-BE49-F238E27FC236}">
                <a16:creationId xmlns:a16="http://schemas.microsoft.com/office/drawing/2014/main" id="{CE013009-C2AE-5A4C-8603-D1DF0469DC3E}"/>
              </a:ext>
            </a:extLst>
          </p:cNvPr>
          <p:cNvSpPr txBox="1"/>
          <p:nvPr/>
        </p:nvSpPr>
        <p:spPr>
          <a:xfrm>
            <a:off x="301151" y="4333792"/>
            <a:ext cx="4241867" cy="2031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type Registry interface {</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Register(*Service, ...</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RegisterOption</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Deregister(*Service)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GetService</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(string) ([]*Service,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ListServices</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([]*Service,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Watch(...</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WatchOption</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(Watcher,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a:t>
            </a:r>
          </a:p>
        </p:txBody>
      </p:sp>
      <p:sp>
        <p:nvSpPr>
          <p:cNvPr id="44" name="Google Shape;288;p31">
            <a:extLst>
              <a:ext uri="{FF2B5EF4-FFF2-40B4-BE49-F238E27FC236}">
                <a16:creationId xmlns:a16="http://schemas.microsoft.com/office/drawing/2014/main" id="{2E7F62B6-F71E-5644-9245-19E7E703B396}"/>
              </a:ext>
            </a:extLst>
          </p:cNvPr>
          <p:cNvSpPr/>
          <p:nvPr/>
        </p:nvSpPr>
        <p:spPr>
          <a:xfrm>
            <a:off x="301151" y="2261945"/>
            <a:ext cx="4711700" cy="1249540"/>
          </a:xfrm>
          <a:custGeom>
            <a:avLst/>
            <a:gdLst/>
            <a:ahLst/>
            <a:cxnLst/>
            <a:rect l="l" t="t" r="r" b="b"/>
            <a:pathLst>
              <a:path w="4711700" h="1691639" extrusionOk="0">
                <a:moveTo>
                  <a:pt x="0" y="0"/>
                </a:moveTo>
                <a:lnTo>
                  <a:pt x="4711190" y="0"/>
                </a:lnTo>
                <a:lnTo>
                  <a:pt x="4711190" y="1691396"/>
                </a:lnTo>
                <a:lnTo>
                  <a:pt x="0" y="1691396"/>
                </a:lnTo>
                <a:lnTo>
                  <a:pt x="0" y="0"/>
                </a:lnTo>
                <a:close/>
              </a:path>
            </a:pathLst>
          </a:custGeom>
          <a:noFill/>
          <a:ln w="9525" cap="flat" cmpd="sng">
            <a:solidFill>
              <a:srgbClr val="42424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289;p31">
            <a:extLst>
              <a:ext uri="{FF2B5EF4-FFF2-40B4-BE49-F238E27FC236}">
                <a16:creationId xmlns:a16="http://schemas.microsoft.com/office/drawing/2014/main" id="{8AE52920-07B6-F64D-A303-096935826DFF}"/>
              </a:ext>
            </a:extLst>
          </p:cNvPr>
          <p:cNvSpPr txBox="1"/>
          <p:nvPr/>
        </p:nvSpPr>
        <p:spPr>
          <a:xfrm>
            <a:off x="365851" y="2351119"/>
            <a:ext cx="4572000"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dirty="0">
                <a:solidFill>
                  <a:schemeClr val="bg1"/>
                </a:solidFill>
                <a:latin typeface="Arial" panose="020B0604020202020204"/>
                <a:ea typeface="Arial" panose="020B0604020202020204"/>
                <a:cs typeface="Arial" panose="020B0604020202020204"/>
                <a:sym typeface="Arial" panose="020B0604020202020204"/>
              </a:rPr>
              <a:t>Service</a:t>
            </a:r>
            <a:endParaRPr sz="12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46" name="Google Shape;290;p31">
            <a:extLst>
              <a:ext uri="{FF2B5EF4-FFF2-40B4-BE49-F238E27FC236}">
                <a16:creationId xmlns:a16="http://schemas.microsoft.com/office/drawing/2014/main" id="{B24FC6DA-1E3C-4E43-8C20-3F747B6712DE}"/>
              </a:ext>
            </a:extLst>
          </p:cNvPr>
          <p:cNvSpPr txBox="1"/>
          <p:nvPr/>
        </p:nvSpPr>
        <p:spPr>
          <a:xfrm>
            <a:off x="365461" y="2668068"/>
            <a:ext cx="2264410" cy="24976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Client</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47" name="Google Shape;291;p31">
            <a:extLst>
              <a:ext uri="{FF2B5EF4-FFF2-40B4-BE49-F238E27FC236}">
                <a16:creationId xmlns:a16="http://schemas.microsoft.com/office/drawing/2014/main" id="{73CA7636-6343-7F4E-9054-A9312A1870E1}"/>
              </a:ext>
            </a:extLst>
          </p:cNvPr>
          <p:cNvSpPr txBox="1"/>
          <p:nvPr/>
        </p:nvSpPr>
        <p:spPr>
          <a:xfrm>
            <a:off x="2698206" y="2668067"/>
            <a:ext cx="2239645"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Server</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48" name="Google Shape;292;p31">
            <a:extLst>
              <a:ext uri="{FF2B5EF4-FFF2-40B4-BE49-F238E27FC236}">
                <a16:creationId xmlns:a16="http://schemas.microsoft.com/office/drawing/2014/main" id="{74F8B39B-D719-344B-970C-925A33EBA113}"/>
              </a:ext>
            </a:extLst>
          </p:cNvPr>
          <p:cNvSpPr txBox="1"/>
          <p:nvPr/>
        </p:nvSpPr>
        <p:spPr>
          <a:xfrm>
            <a:off x="4074886" y="3028705"/>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047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Transport</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49" name="Google Shape;293;p31">
            <a:extLst>
              <a:ext uri="{FF2B5EF4-FFF2-40B4-BE49-F238E27FC236}">
                <a16:creationId xmlns:a16="http://schemas.microsoft.com/office/drawing/2014/main" id="{5EF0C498-BB91-7447-8904-B47127430E3A}"/>
              </a:ext>
            </a:extLst>
          </p:cNvPr>
          <p:cNvSpPr txBox="1"/>
          <p:nvPr/>
        </p:nvSpPr>
        <p:spPr>
          <a:xfrm>
            <a:off x="3157198" y="3028730"/>
            <a:ext cx="85320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130"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Selector</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77" name="Google Shape;294;p31">
            <a:extLst>
              <a:ext uri="{FF2B5EF4-FFF2-40B4-BE49-F238E27FC236}">
                <a16:creationId xmlns:a16="http://schemas.microsoft.com/office/drawing/2014/main" id="{77F83478-F7EE-7149-B85A-81826B748788}"/>
              </a:ext>
            </a:extLst>
          </p:cNvPr>
          <p:cNvSpPr txBox="1"/>
          <p:nvPr/>
        </p:nvSpPr>
        <p:spPr>
          <a:xfrm>
            <a:off x="2157606" y="3028730"/>
            <a:ext cx="956728"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defPPr rtl="0">
              <a:defRPr lang="zh-cn"/>
            </a:defPPr>
            <a:lvl1pPr marL="206375" marR="0" lvl="0" indent="0">
              <a:lnSpc>
                <a:spcPct val="100000"/>
              </a:lnSpc>
              <a:spcBef>
                <a:spcPts val="0"/>
              </a:spcBef>
              <a:spcAft>
                <a:spcPts val="0"/>
              </a:spcAft>
              <a:buNone/>
              <a:defRPr sz="1200" b="1" i="0" u="none" strike="noStrike" cap="none">
                <a:solidFill>
                  <a:schemeClr val="bg1"/>
                </a:solidFill>
                <a:latin typeface="Arial" panose="020B0604020202020204"/>
                <a:ea typeface="Arial" panose="020B0604020202020204"/>
                <a:cs typeface="Arial" panose="020B0604020202020204"/>
              </a:defRPr>
            </a:lvl1pPr>
          </a:lstStyle>
          <a:p>
            <a:r>
              <a:rPr lang="en-US" dirty="0">
                <a:sym typeface="Arial" panose="020B0604020202020204"/>
              </a:rPr>
              <a:t>Registry</a:t>
            </a:r>
            <a:endParaRPr dirty="0">
              <a:sym typeface="Arial" panose="020B0604020202020204"/>
            </a:endParaRPr>
          </a:p>
        </p:txBody>
      </p:sp>
      <p:sp>
        <p:nvSpPr>
          <p:cNvPr id="78" name="Google Shape;296;p31">
            <a:extLst>
              <a:ext uri="{FF2B5EF4-FFF2-40B4-BE49-F238E27FC236}">
                <a16:creationId xmlns:a16="http://schemas.microsoft.com/office/drawing/2014/main" id="{85C58446-2CC3-4D40-AF06-D47F8B6F8881}"/>
              </a:ext>
            </a:extLst>
          </p:cNvPr>
          <p:cNvSpPr txBox="1"/>
          <p:nvPr/>
        </p:nvSpPr>
        <p:spPr>
          <a:xfrm>
            <a:off x="365094" y="3028730"/>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defPPr rtl="0">
              <a:defRPr lang="zh-cn"/>
            </a:defPPr>
            <a:lvl1pPr marL="206375" marR="0" lvl="0" indent="0">
              <a:lnSpc>
                <a:spcPct val="100000"/>
              </a:lnSpc>
              <a:spcBef>
                <a:spcPts val="0"/>
              </a:spcBef>
              <a:spcAft>
                <a:spcPts val="0"/>
              </a:spcAft>
              <a:buNone/>
              <a:defRPr sz="1200" b="0" i="0" u="none" strike="noStrike" cap="none">
                <a:solidFill>
                  <a:schemeClr val="bg1"/>
                </a:solidFill>
                <a:latin typeface="Arial" panose="020B0604020202020204"/>
                <a:ea typeface="Arial" panose="020B0604020202020204"/>
                <a:cs typeface="Arial" panose="020B0604020202020204"/>
              </a:defRPr>
            </a:lvl1pPr>
          </a:lstStyle>
          <a:p>
            <a:r>
              <a:rPr lang="en-US" dirty="0">
                <a:sym typeface="Arial" panose="020B0604020202020204"/>
              </a:rPr>
              <a:t>Broker</a:t>
            </a:r>
            <a:endParaRPr dirty="0">
              <a:sym typeface="Arial" panose="020B0604020202020204"/>
            </a:endParaRPr>
          </a:p>
        </p:txBody>
      </p:sp>
      <p:sp>
        <p:nvSpPr>
          <p:cNvPr id="79" name="Google Shape;296;p31">
            <a:extLst>
              <a:ext uri="{FF2B5EF4-FFF2-40B4-BE49-F238E27FC236}">
                <a16:creationId xmlns:a16="http://schemas.microsoft.com/office/drawing/2014/main" id="{784E875B-9688-2649-B08D-E3296603A896}"/>
              </a:ext>
            </a:extLst>
          </p:cNvPr>
          <p:cNvSpPr txBox="1"/>
          <p:nvPr/>
        </p:nvSpPr>
        <p:spPr>
          <a:xfrm>
            <a:off x="1282782" y="3028705"/>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Codec</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177711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常见</a:t>
            </a:r>
            <a:r>
              <a:rPr lang="en-US" b="1" dirty="0" err="1">
                <a:solidFill>
                  <a:srgbClr val="000000"/>
                </a:solidFill>
                <a:latin typeface="Arial" panose="020B0604020202020204"/>
                <a:ea typeface="Arial" panose="020B0604020202020204"/>
                <a:cs typeface="Arial" panose="020B0604020202020204"/>
                <a:sym typeface="Arial" panose="020B0604020202020204"/>
              </a:rPr>
              <a:t>注册类型</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21" name="Google Shape;452;p36">
            <a:extLst>
              <a:ext uri="{FF2B5EF4-FFF2-40B4-BE49-F238E27FC236}">
                <a16:creationId xmlns:a16="http://schemas.microsoft.com/office/drawing/2014/main" id="{131D5484-8794-F446-97D3-3D5496BF343A}"/>
              </a:ext>
            </a:extLst>
          </p:cNvPr>
          <p:cNvSpPr txBox="1"/>
          <p:nvPr/>
        </p:nvSpPr>
        <p:spPr>
          <a:xfrm>
            <a:off x="138929" y="2234585"/>
            <a:ext cx="5793509" cy="92333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基于通用型注册中心，如Etcd</a:t>
            </a:r>
            <a:r>
              <a:rPr lang="en-US" dirty="0" err="1"/>
              <a:t>、</a:t>
            </a: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Consul、Zookeeper、Eureka</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基于网络广播，如mDNS、Gossip</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基于消息中间件，如NATs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045465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通用型注册中心</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pic>
        <p:nvPicPr>
          <p:cNvPr id="7" name="Google Shape;460;p37">
            <a:extLst>
              <a:ext uri="{FF2B5EF4-FFF2-40B4-BE49-F238E27FC236}">
                <a16:creationId xmlns:a16="http://schemas.microsoft.com/office/drawing/2014/main" id="{4AB37BF3-5403-F94C-9E86-241032535081}"/>
              </a:ext>
            </a:extLst>
          </p:cNvPr>
          <p:cNvPicPr preferRelativeResize="0"/>
          <p:nvPr/>
        </p:nvPicPr>
        <p:blipFill rotWithShape="1">
          <a:blip r:embed="rId2"/>
          <a:srcRect/>
          <a:stretch>
            <a:fillRect/>
          </a:stretch>
        </p:blipFill>
        <p:spPr>
          <a:xfrm>
            <a:off x="5436115" y="2732047"/>
            <a:ext cx="2219093" cy="914400"/>
          </a:xfrm>
          <a:prstGeom prst="rect">
            <a:avLst/>
          </a:prstGeom>
          <a:noFill/>
          <a:ln>
            <a:noFill/>
          </a:ln>
        </p:spPr>
      </p:pic>
      <p:pic>
        <p:nvPicPr>
          <p:cNvPr id="8" name="Google Shape;461;p37">
            <a:extLst>
              <a:ext uri="{FF2B5EF4-FFF2-40B4-BE49-F238E27FC236}">
                <a16:creationId xmlns:a16="http://schemas.microsoft.com/office/drawing/2014/main" id="{14E29F21-1D6B-6A4F-8D85-22EA82178EC2}"/>
              </a:ext>
            </a:extLst>
          </p:cNvPr>
          <p:cNvPicPr preferRelativeResize="0"/>
          <p:nvPr/>
        </p:nvPicPr>
        <p:blipFill rotWithShape="1">
          <a:blip r:embed="rId3"/>
          <a:srcRect/>
          <a:stretch>
            <a:fillRect/>
          </a:stretch>
        </p:blipFill>
        <p:spPr>
          <a:xfrm flipH="1">
            <a:off x="2376168" y="5102091"/>
            <a:ext cx="1017520" cy="1075267"/>
          </a:xfrm>
          <a:prstGeom prst="rect">
            <a:avLst/>
          </a:prstGeom>
          <a:noFill/>
          <a:ln>
            <a:noFill/>
          </a:ln>
        </p:spPr>
      </p:pic>
      <p:pic>
        <p:nvPicPr>
          <p:cNvPr id="9" name="Google Shape;462;p37">
            <a:extLst>
              <a:ext uri="{FF2B5EF4-FFF2-40B4-BE49-F238E27FC236}">
                <a16:creationId xmlns:a16="http://schemas.microsoft.com/office/drawing/2014/main" id="{38455D16-4877-1E41-9BE5-BE951D415078}"/>
              </a:ext>
            </a:extLst>
          </p:cNvPr>
          <p:cNvPicPr preferRelativeResize="0"/>
          <p:nvPr/>
        </p:nvPicPr>
        <p:blipFill rotWithShape="1">
          <a:blip r:embed="rId3"/>
          <a:srcRect/>
          <a:stretch>
            <a:fillRect/>
          </a:stretch>
        </p:blipFill>
        <p:spPr>
          <a:xfrm>
            <a:off x="9645620" y="3764815"/>
            <a:ext cx="1110715" cy="1075267"/>
          </a:xfrm>
          <a:prstGeom prst="rect">
            <a:avLst/>
          </a:prstGeom>
          <a:noFill/>
          <a:ln>
            <a:noFill/>
          </a:ln>
        </p:spPr>
      </p:pic>
      <p:pic>
        <p:nvPicPr>
          <p:cNvPr id="10" name="Google Shape;463;p37">
            <a:extLst>
              <a:ext uri="{FF2B5EF4-FFF2-40B4-BE49-F238E27FC236}">
                <a16:creationId xmlns:a16="http://schemas.microsoft.com/office/drawing/2014/main" id="{D5DD18DF-54C9-4442-8B3C-421693CAFB5B}"/>
              </a:ext>
            </a:extLst>
          </p:cNvPr>
          <p:cNvPicPr preferRelativeResize="0"/>
          <p:nvPr/>
        </p:nvPicPr>
        <p:blipFill rotWithShape="1">
          <a:blip r:embed="rId3"/>
          <a:srcRect/>
          <a:stretch>
            <a:fillRect/>
          </a:stretch>
        </p:blipFill>
        <p:spPr>
          <a:xfrm>
            <a:off x="6144138" y="4716106"/>
            <a:ext cx="1110715" cy="1075267"/>
          </a:xfrm>
          <a:prstGeom prst="rect">
            <a:avLst/>
          </a:prstGeom>
          <a:noFill/>
          <a:ln>
            <a:noFill/>
          </a:ln>
        </p:spPr>
      </p:pic>
      <p:sp>
        <p:nvSpPr>
          <p:cNvPr id="11" name="Google Shape;464;p37">
            <a:extLst>
              <a:ext uri="{FF2B5EF4-FFF2-40B4-BE49-F238E27FC236}">
                <a16:creationId xmlns:a16="http://schemas.microsoft.com/office/drawing/2014/main" id="{A1009AA8-A963-2D4B-AFB7-1C29869EA291}"/>
              </a:ext>
            </a:extLst>
          </p:cNvPr>
          <p:cNvSpPr txBox="1"/>
          <p:nvPr/>
        </p:nvSpPr>
        <p:spPr>
          <a:xfrm>
            <a:off x="2561163" y="5545151"/>
            <a:ext cx="423621"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A</a:t>
            </a:r>
          </a:p>
        </p:txBody>
      </p:sp>
      <p:sp>
        <p:nvSpPr>
          <p:cNvPr id="12" name="Google Shape;465;p37">
            <a:extLst>
              <a:ext uri="{FF2B5EF4-FFF2-40B4-BE49-F238E27FC236}">
                <a16:creationId xmlns:a16="http://schemas.microsoft.com/office/drawing/2014/main" id="{DC2B0B4A-61A2-2F4E-8501-6605B5878A37}"/>
              </a:ext>
            </a:extLst>
          </p:cNvPr>
          <p:cNvSpPr txBox="1"/>
          <p:nvPr/>
        </p:nvSpPr>
        <p:spPr>
          <a:xfrm>
            <a:off x="10086825" y="4191429"/>
            <a:ext cx="412933"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B</a:t>
            </a:r>
          </a:p>
        </p:txBody>
      </p:sp>
      <p:sp>
        <p:nvSpPr>
          <p:cNvPr id="13" name="Google Shape;466;p37">
            <a:extLst>
              <a:ext uri="{FF2B5EF4-FFF2-40B4-BE49-F238E27FC236}">
                <a16:creationId xmlns:a16="http://schemas.microsoft.com/office/drawing/2014/main" id="{77E86C96-BD4D-274C-8F20-E3005BBC426F}"/>
              </a:ext>
            </a:extLst>
          </p:cNvPr>
          <p:cNvSpPr txBox="1"/>
          <p:nvPr/>
        </p:nvSpPr>
        <p:spPr>
          <a:xfrm>
            <a:off x="6582097" y="5162479"/>
            <a:ext cx="412933"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C</a:t>
            </a:r>
          </a:p>
        </p:txBody>
      </p:sp>
      <p:cxnSp>
        <p:nvCxnSpPr>
          <p:cNvPr id="14" name="Google Shape;467;p37">
            <a:extLst>
              <a:ext uri="{FF2B5EF4-FFF2-40B4-BE49-F238E27FC236}">
                <a16:creationId xmlns:a16="http://schemas.microsoft.com/office/drawing/2014/main" id="{8372FF78-6DDB-5C4F-8F76-723E3BAD9480}"/>
              </a:ext>
            </a:extLst>
          </p:cNvPr>
          <p:cNvCxnSpPr>
            <a:stCxn id="7" idx="3"/>
          </p:cNvCxnSpPr>
          <p:nvPr/>
        </p:nvCxnSpPr>
        <p:spPr>
          <a:xfrm>
            <a:off x="7655208" y="3189247"/>
            <a:ext cx="2390800" cy="1526800"/>
          </a:xfrm>
          <a:prstGeom prst="curvedConnector3">
            <a:avLst>
              <a:gd name="adj1" fmla="val 49999"/>
            </a:avLst>
          </a:prstGeom>
          <a:noFill/>
          <a:ln w="38100" cap="flat" cmpd="sng">
            <a:solidFill>
              <a:srgbClr val="7030A0"/>
            </a:solidFill>
            <a:prstDash val="solid"/>
            <a:round/>
            <a:headEnd type="none" w="sm" len="sm"/>
            <a:tailEnd type="triangle" w="med" len="med"/>
          </a:ln>
        </p:spPr>
      </p:cxnSp>
      <p:cxnSp>
        <p:nvCxnSpPr>
          <p:cNvPr id="15" name="Google Shape;468;p37">
            <a:extLst>
              <a:ext uri="{FF2B5EF4-FFF2-40B4-BE49-F238E27FC236}">
                <a16:creationId xmlns:a16="http://schemas.microsoft.com/office/drawing/2014/main" id="{7616DE96-7C5B-B64C-8290-09666DBCE33D}"/>
              </a:ext>
            </a:extLst>
          </p:cNvPr>
          <p:cNvCxnSpPr>
            <a:stCxn id="10" idx="0"/>
            <a:endCxn id="7" idx="2"/>
          </p:cNvCxnSpPr>
          <p:nvPr/>
        </p:nvCxnSpPr>
        <p:spPr>
          <a:xfrm rot="5400000" flipH="1">
            <a:off x="6087695" y="4104306"/>
            <a:ext cx="1069600" cy="154000"/>
          </a:xfrm>
          <a:prstGeom prst="curvedConnector3">
            <a:avLst>
              <a:gd name="adj1" fmla="val 50003"/>
            </a:avLst>
          </a:prstGeom>
          <a:noFill/>
          <a:ln w="38100" cap="flat" cmpd="sng">
            <a:solidFill>
              <a:srgbClr val="00B0F0"/>
            </a:solidFill>
            <a:prstDash val="solid"/>
            <a:round/>
            <a:headEnd type="none" w="sm" len="sm"/>
            <a:tailEnd type="triangle" w="med" len="med"/>
          </a:ln>
        </p:spPr>
      </p:cxnSp>
      <p:cxnSp>
        <p:nvCxnSpPr>
          <p:cNvPr id="16" name="Google Shape;469;p37">
            <a:extLst>
              <a:ext uri="{FF2B5EF4-FFF2-40B4-BE49-F238E27FC236}">
                <a16:creationId xmlns:a16="http://schemas.microsoft.com/office/drawing/2014/main" id="{332450CB-B2A0-A844-BD3D-B6419764C64D}"/>
              </a:ext>
            </a:extLst>
          </p:cNvPr>
          <p:cNvCxnSpPr>
            <a:stCxn id="8" idx="0"/>
            <a:endCxn id="7" idx="1"/>
          </p:cNvCxnSpPr>
          <p:nvPr/>
        </p:nvCxnSpPr>
        <p:spPr>
          <a:xfrm rot="-5400000">
            <a:off x="3204128" y="2870091"/>
            <a:ext cx="1912800" cy="2551200"/>
          </a:xfrm>
          <a:prstGeom prst="curvedConnector2">
            <a:avLst/>
          </a:prstGeom>
          <a:noFill/>
          <a:ln w="38100" cap="flat" cmpd="sng">
            <a:solidFill>
              <a:srgbClr val="00B0F0"/>
            </a:solidFill>
            <a:prstDash val="solid"/>
            <a:round/>
            <a:headEnd type="none" w="sm" len="sm"/>
            <a:tailEnd type="triangle" w="med" len="med"/>
          </a:ln>
        </p:spPr>
      </p:cxnSp>
      <p:sp>
        <p:nvSpPr>
          <p:cNvPr id="17" name="Google Shape;470;p37">
            <a:extLst>
              <a:ext uri="{FF2B5EF4-FFF2-40B4-BE49-F238E27FC236}">
                <a16:creationId xmlns:a16="http://schemas.microsoft.com/office/drawing/2014/main" id="{01EC31C1-705B-344B-A760-1EC906FA7098}"/>
              </a:ext>
            </a:extLst>
          </p:cNvPr>
          <p:cNvSpPr txBox="1"/>
          <p:nvPr/>
        </p:nvSpPr>
        <p:spPr>
          <a:xfrm>
            <a:off x="2050453" y="3562584"/>
            <a:ext cx="1878885" cy="810479"/>
          </a:xfrm>
          <a:prstGeom prst="rect">
            <a:avLst/>
          </a:prstGeom>
          <a:noFill/>
          <a:ln>
            <a:noFill/>
          </a:ln>
        </p:spPr>
        <p:txBody>
          <a:bodyPr spcFirstLastPara="1" wrap="square" lIns="121900" tIns="60933" rIns="121900" bIns="60933" anchor="t" anchorCtr="0">
            <a:noAutofit/>
          </a:bodyPr>
          <a:lstStyle/>
          <a:p>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400">
                <a:solidFill>
                  <a:srgbClr val="000000"/>
                </a:solidFill>
                <a:latin typeface="Arial" panose="020B0604020202020204"/>
                <a:ea typeface="Arial" panose="020B0604020202020204"/>
                <a:cs typeface="Arial" panose="020B0604020202020204"/>
                <a:sym typeface="Arial" panose="020B0604020202020204"/>
              </a:rPr>
              <a:t>name: A</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192.168.1.2:8080</a:t>
            </a:r>
            <a:endParaRPr sz="140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8" name="Google Shape;471;p37">
            <a:extLst>
              <a:ext uri="{FF2B5EF4-FFF2-40B4-BE49-F238E27FC236}">
                <a16:creationId xmlns:a16="http://schemas.microsoft.com/office/drawing/2014/main" id="{D4281D04-FA63-EA43-A4C5-3679B65A7993}"/>
              </a:ext>
            </a:extLst>
          </p:cNvPr>
          <p:cNvCxnSpPr>
            <a:stCxn id="9" idx="0"/>
            <a:endCxn id="7" idx="3"/>
          </p:cNvCxnSpPr>
          <p:nvPr/>
        </p:nvCxnSpPr>
        <p:spPr>
          <a:xfrm rot="5400000" flipH="1">
            <a:off x="8640378" y="2204215"/>
            <a:ext cx="575600" cy="2545600"/>
          </a:xfrm>
          <a:prstGeom prst="curvedConnector2">
            <a:avLst/>
          </a:prstGeom>
          <a:noFill/>
          <a:ln w="38100" cap="flat" cmpd="sng">
            <a:solidFill>
              <a:srgbClr val="00B0F0"/>
            </a:solidFill>
            <a:prstDash val="solid"/>
            <a:round/>
            <a:headEnd type="none" w="sm" len="sm"/>
            <a:tailEnd type="triangle" w="med" len="med"/>
          </a:ln>
        </p:spPr>
      </p:cxnSp>
      <p:sp>
        <p:nvSpPr>
          <p:cNvPr id="19" name="Google Shape;472;p37">
            <a:extLst>
              <a:ext uri="{FF2B5EF4-FFF2-40B4-BE49-F238E27FC236}">
                <a16:creationId xmlns:a16="http://schemas.microsoft.com/office/drawing/2014/main" id="{311A03AD-1084-CE44-9299-A7ADF17FB60A}"/>
              </a:ext>
            </a:extLst>
          </p:cNvPr>
          <p:cNvSpPr/>
          <p:nvPr/>
        </p:nvSpPr>
        <p:spPr>
          <a:xfrm>
            <a:off x="138929" y="2257286"/>
            <a:ext cx="1015241"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register</a:t>
            </a:r>
            <a:endParaRPr sz="1467">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 name="Google Shape;473;p37">
            <a:extLst>
              <a:ext uri="{FF2B5EF4-FFF2-40B4-BE49-F238E27FC236}">
                <a16:creationId xmlns:a16="http://schemas.microsoft.com/office/drawing/2014/main" id="{57FCE322-7E55-E645-86A6-D444EBFA2225}"/>
              </a:ext>
            </a:extLst>
          </p:cNvPr>
          <p:cNvCxnSpPr/>
          <p:nvPr/>
        </p:nvCxnSpPr>
        <p:spPr>
          <a:xfrm>
            <a:off x="303632" y="2698929"/>
            <a:ext cx="406400" cy="0"/>
          </a:xfrm>
          <a:prstGeom prst="straightConnector1">
            <a:avLst/>
          </a:prstGeom>
          <a:noFill/>
          <a:ln w="22225" cap="flat" cmpd="sng">
            <a:solidFill>
              <a:srgbClr val="00B0F0"/>
            </a:solidFill>
            <a:prstDash val="solid"/>
            <a:round/>
            <a:headEnd type="none" w="sm" len="sm"/>
            <a:tailEnd type="triangle" w="med" len="med"/>
          </a:ln>
        </p:spPr>
      </p:cxnSp>
      <p:sp>
        <p:nvSpPr>
          <p:cNvPr id="22" name="Google Shape;474;p37">
            <a:extLst>
              <a:ext uri="{FF2B5EF4-FFF2-40B4-BE49-F238E27FC236}">
                <a16:creationId xmlns:a16="http://schemas.microsoft.com/office/drawing/2014/main" id="{797CA554-6FB6-6240-A1FE-1263F60DEC36}"/>
              </a:ext>
            </a:extLst>
          </p:cNvPr>
          <p:cNvSpPr/>
          <p:nvPr/>
        </p:nvSpPr>
        <p:spPr>
          <a:xfrm>
            <a:off x="990010" y="2257286"/>
            <a:ext cx="716436"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query</a:t>
            </a:r>
          </a:p>
        </p:txBody>
      </p:sp>
      <p:cxnSp>
        <p:nvCxnSpPr>
          <p:cNvPr id="23" name="Google Shape;475;p37">
            <a:extLst>
              <a:ext uri="{FF2B5EF4-FFF2-40B4-BE49-F238E27FC236}">
                <a16:creationId xmlns:a16="http://schemas.microsoft.com/office/drawing/2014/main" id="{49BDA97D-64AC-CC4E-B14A-BAAC00370BD8}"/>
              </a:ext>
            </a:extLst>
          </p:cNvPr>
          <p:cNvCxnSpPr/>
          <p:nvPr/>
        </p:nvCxnSpPr>
        <p:spPr>
          <a:xfrm>
            <a:off x="1154169" y="2701719"/>
            <a:ext cx="406400" cy="0"/>
          </a:xfrm>
          <a:prstGeom prst="straightConnector1">
            <a:avLst/>
          </a:prstGeom>
          <a:noFill/>
          <a:ln w="22225" cap="flat" cmpd="sng">
            <a:solidFill>
              <a:srgbClr val="7030A0"/>
            </a:solidFill>
            <a:prstDash val="solid"/>
            <a:round/>
            <a:headEnd type="none" w="sm" len="sm"/>
            <a:tailEnd type="triangle" w="med" len="med"/>
          </a:ln>
        </p:spPr>
      </p:cxnSp>
      <p:sp>
        <p:nvSpPr>
          <p:cNvPr id="24" name="Google Shape;476;p37">
            <a:extLst>
              <a:ext uri="{FF2B5EF4-FFF2-40B4-BE49-F238E27FC236}">
                <a16:creationId xmlns:a16="http://schemas.microsoft.com/office/drawing/2014/main" id="{9B53CD68-0182-1E48-B537-9061656830FE}"/>
              </a:ext>
            </a:extLst>
          </p:cNvPr>
          <p:cNvSpPr txBox="1"/>
          <p:nvPr/>
        </p:nvSpPr>
        <p:spPr>
          <a:xfrm>
            <a:off x="5123117" y="3894724"/>
            <a:ext cx="1745924" cy="810479"/>
          </a:xfrm>
          <a:prstGeom prst="rect">
            <a:avLst/>
          </a:prstGeom>
          <a:noFill/>
          <a:ln>
            <a:noFill/>
          </a:ln>
        </p:spPr>
        <p:txBody>
          <a:bodyPr spcFirstLastPara="1" wrap="square" lIns="121900" tIns="60933" rIns="121900" bIns="60933" anchor="t" anchorCtr="0">
            <a:noAutofit/>
          </a:bodyPr>
          <a:lstStyle/>
          <a:p>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400">
                <a:solidFill>
                  <a:srgbClr val="000000"/>
                </a:solidFill>
                <a:latin typeface="Arial" panose="020B0604020202020204"/>
                <a:ea typeface="Arial" panose="020B0604020202020204"/>
                <a:cs typeface="Arial" panose="020B0604020202020204"/>
                <a:sym typeface="Arial" panose="020B0604020202020204"/>
              </a:rPr>
              <a:t>name: C</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192.168.1.4:8082</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477;p37">
            <a:extLst>
              <a:ext uri="{FF2B5EF4-FFF2-40B4-BE49-F238E27FC236}">
                <a16:creationId xmlns:a16="http://schemas.microsoft.com/office/drawing/2014/main" id="{561211D2-00CD-FF41-9552-424B8B646D9D}"/>
              </a:ext>
            </a:extLst>
          </p:cNvPr>
          <p:cNvSpPr txBox="1"/>
          <p:nvPr/>
        </p:nvSpPr>
        <p:spPr>
          <a:xfrm>
            <a:off x="8911626" y="4610193"/>
            <a:ext cx="1937029" cy="954108"/>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name: A</a:t>
            </a:r>
          </a:p>
          <a:p>
            <a:r>
              <a:rPr lang="en-US" sz="1400">
                <a:solidFill>
                  <a:srgbClr val="000000"/>
                </a:solidFill>
                <a:latin typeface="Arial" panose="020B0604020202020204"/>
                <a:ea typeface="Arial" panose="020B0604020202020204"/>
                <a:cs typeface="Arial" panose="020B0604020202020204"/>
                <a:sym typeface="Arial" panose="020B0604020202020204"/>
              </a:rPr>
              <a:t>addr: </a:t>
            </a:r>
            <a:r>
              <a:rPr lang="en-US" sz="1200">
                <a:solidFill>
                  <a:srgbClr val="000000"/>
                </a:solidFill>
                <a:latin typeface="Arial" panose="020B0604020202020204"/>
                <a:ea typeface="Arial" panose="020B0604020202020204"/>
                <a:cs typeface="Arial" panose="020B0604020202020204"/>
                <a:sym typeface="Arial" panose="020B0604020202020204"/>
              </a:rPr>
              <a:t>192.168.1.2:8080</a:t>
            </a:r>
          </a:p>
          <a:p>
            <a:r>
              <a:rPr lang="en-US" sz="1400">
                <a:solidFill>
                  <a:srgbClr val="000000"/>
                </a:solidFill>
                <a:latin typeface="Arial" panose="020B0604020202020204"/>
                <a:ea typeface="Arial" panose="020B0604020202020204"/>
                <a:cs typeface="Arial" panose="020B0604020202020204"/>
                <a:sym typeface="Arial" panose="020B0604020202020204"/>
              </a:rPr>
              <a:t>name: C</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192.168.1.4:8082</a:t>
            </a:r>
            <a:endParaRPr sz="140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6" name="Google Shape;478;p37">
            <a:extLst>
              <a:ext uri="{FF2B5EF4-FFF2-40B4-BE49-F238E27FC236}">
                <a16:creationId xmlns:a16="http://schemas.microsoft.com/office/drawing/2014/main" id="{68729A67-E469-3141-BE31-DD2E7FF39307}"/>
              </a:ext>
            </a:extLst>
          </p:cNvPr>
          <p:cNvCxnSpPr>
            <a:stCxn id="7" idx="2"/>
            <a:endCxn id="10" idx="3"/>
          </p:cNvCxnSpPr>
          <p:nvPr/>
        </p:nvCxnSpPr>
        <p:spPr>
          <a:xfrm rot="-5400000" flipH="1">
            <a:off x="6096662" y="4095447"/>
            <a:ext cx="1607200" cy="709200"/>
          </a:xfrm>
          <a:prstGeom prst="curvedConnector4">
            <a:avLst>
              <a:gd name="adj1" fmla="val 33277"/>
              <a:gd name="adj2" fmla="val 199428"/>
            </a:avLst>
          </a:prstGeom>
          <a:noFill/>
          <a:ln w="38100" cap="flat" cmpd="sng">
            <a:solidFill>
              <a:srgbClr val="7030A0"/>
            </a:solidFill>
            <a:prstDash val="solid"/>
            <a:round/>
            <a:headEnd type="none" w="sm" len="sm"/>
            <a:tailEnd type="triangle" w="med" len="med"/>
          </a:ln>
        </p:spPr>
      </p:cxnSp>
      <p:cxnSp>
        <p:nvCxnSpPr>
          <p:cNvPr id="27" name="Google Shape;479;p37">
            <a:extLst>
              <a:ext uri="{FF2B5EF4-FFF2-40B4-BE49-F238E27FC236}">
                <a16:creationId xmlns:a16="http://schemas.microsoft.com/office/drawing/2014/main" id="{81C61523-A751-CA49-A5C5-8D8AEB695F1C}"/>
              </a:ext>
            </a:extLst>
          </p:cNvPr>
          <p:cNvCxnSpPr>
            <a:stCxn id="7" idx="1"/>
            <a:endCxn id="8" idx="1"/>
          </p:cNvCxnSpPr>
          <p:nvPr/>
        </p:nvCxnSpPr>
        <p:spPr>
          <a:xfrm flipH="1">
            <a:off x="3393715" y="3189247"/>
            <a:ext cx="2042400" cy="2450400"/>
          </a:xfrm>
          <a:prstGeom prst="curvedConnector3">
            <a:avLst>
              <a:gd name="adj1" fmla="val 50001"/>
            </a:avLst>
          </a:prstGeom>
          <a:noFill/>
          <a:ln w="38100" cap="flat" cmpd="sng">
            <a:solidFill>
              <a:srgbClr val="7030A0"/>
            </a:solidFill>
            <a:prstDash val="solid"/>
            <a:round/>
            <a:headEnd type="none" w="sm" len="sm"/>
            <a:tailEnd type="triangle" w="med" len="med"/>
          </a:ln>
        </p:spPr>
      </p:cxnSp>
      <p:sp>
        <p:nvSpPr>
          <p:cNvPr id="28" name="Google Shape;480;p37">
            <a:extLst>
              <a:ext uri="{FF2B5EF4-FFF2-40B4-BE49-F238E27FC236}">
                <a16:creationId xmlns:a16="http://schemas.microsoft.com/office/drawing/2014/main" id="{4BDD899B-D882-2B45-AB43-93C7D88724E0}"/>
              </a:ext>
            </a:extLst>
          </p:cNvPr>
          <p:cNvSpPr txBox="1"/>
          <p:nvPr/>
        </p:nvSpPr>
        <p:spPr>
          <a:xfrm>
            <a:off x="9610885" y="2606099"/>
            <a:ext cx="1874125" cy="810479"/>
          </a:xfrm>
          <a:prstGeom prst="rect">
            <a:avLst/>
          </a:prstGeom>
          <a:noFill/>
          <a:ln>
            <a:noFill/>
          </a:ln>
        </p:spPr>
        <p:txBody>
          <a:bodyPr spcFirstLastPara="1" wrap="square" lIns="121900" tIns="60933" rIns="121900" bIns="60933" anchor="t" anchorCtr="0">
            <a:noAutofit/>
          </a:bodyPr>
          <a:lstStyle/>
          <a:p>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400">
                <a:solidFill>
                  <a:srgbClr val="000000"/>
                </a:solidFill>
                <a:latin typeface="Arial" panose="020B0604020202020204"/>
                <a:ea typeface="Arial" panose="020B0604020202020204"/>
                <a:cs typeface="Arial" panose="020B0604020202020204"/>
                <a:sym typeface="Arial" panose="020B0604020202020204"/>
              </a:rPr>
              <a:t>name: B</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192.168.1.3:8081</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481;p37">
            <a:extLst>
              <a:ext uri="{FF2B5EF4-FFF2-40B4-BE49-F238E27FC236}">
                <a16:creationId xmlns:a16="http://schemas.microsoft.com/office/drawing/2014/main" id="{D00226CB-15A2-9E4A-B41F-D703FFC3AC11}"/>
              </a:ext>
            </a:extLst>
          </p:cNvPr>
          <p:cNvSpPr txBox="1"/>
          <p:nvPr/>
        </p:nvSpPr>
        <p:spPr>
          <a:xfrm>
            <a:off x="4057985" y="5253740"/>
            <a:ext cx="1937029" cy="954108"/>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name: B</a:t>
            </a:r>
          </a:p>
          <a:p>
            <a:r>
              <a:rPr lang="en-US" sz="1400">
                <a:solidFill>
                  <a:srgbClr val="000000"/>
                </a:solidFill>
                <a:latin typeface="Arial" panose="020B0604020202020204"/>
                <a:ea typeface="Arial" panose="020B0604020202020204"/>
                <a:cs typeface="Arial" panose="020B0604020202020204"/>
                <a:sym typeface="Arial" panose="020B0604020202020204"/>
              </a:rPr>
              <a:t>addr: </a:t>
            </a:r>
            <a:r>
              <a:rPr lang="en-US" sz="1200">
                <a:solidFill>
                  <a:srgbClr val="000000"/>
                </a:solidFill>
                <a:latin typeface="Arial" panose="020B0604020202020204"/>
                <a:ea typeface="Arial" panose="020B0604020202020204"/>
                <a:cs typeface="Arial" panose="020B0604020202020204"/>
                <a:sym typeface="Arial" panose="020B0604020202020204"/>
              </a:rPr>
              <a:t>192.168.1.3:8081</a:t>
            </a:r>
          </a:p>
          <a:p>
            <a:r>
              <a:rPr lang="en-US" sz="1400">
                <a:solidFill>
                  <a:srgbClr val="000000"/>
                </a:solidFill>
                <a:latin typeface="Arial" panose="020B0604020202020204"/>
                <a:ea typeface="Arial" panose="020B0604020202020204"/>
                <a:cs typeface="Arial" panose="020B0604020202020204"/>
                <a:sym typeface="Arial" panose="020B0604020202020204"/>
              </a:rPr>
              <a:t>name: C</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192.168.1.4:8082</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482;p37">
            <a:extLst>
              <a:ext uri="{FF2B5EF4-FFF2-40B4-BE49-F238E27FC236}">
                <a16:creationId xmlns:a16="http://schemas.microsoft.com/office/drawing/2014/main" id="{3A5D5FC5-C833-554B-BA2E-74BAA63301A4}"/>
              </a:ext>
            </a:extLst>
          </p:cNvPr>
          <p:cNvSpPr txBox="1"/>
          <p:nvPr/>
        </p:nvSpPr>
        <p:spPr>
          <a:xfrm>
            <a:off x="7068214" y="5400433"/>
            <a:ext cx="1937029" cy="954108"/>
          </a:xfrm>
          <a:prstGeom prst="rect">
            <a:avLst/>
          </a:prstGeom>
          <a:noFill/>
          <a:ln>
            <a:noFill/>
          </a:ln>
        </p:spPr>
        <p:txBody>
          <a:bodyPr spcFirstLastPara="1" wrap="square" lIns="121900" tIns="60933" rIns="121900" bIns="60933" anchor="t" anchorCtr="0">
            <a:noAutofit/>
          </a:bodyPr>
          <a:lstStyle/>
          <a:p>
            <a:r>
              <a:rPr lang="en-US" sz="1400">
                <a:solidFill>
                  <a:srgbClr val="000000"/>
                </a:solidFill>
                <a:latin typeface="Arial" panose="020B0604020202020204"/>
                <a:ea typeface="Arial" panose="020B0604020202020204"/>
                <a:cs typeface="Arial" panose="020B0604020202020204"/>
                <a:sym typeface="Arial" panose="020B0604020202020204"/>
              </a:rPr>
              <a:t>name: A</a:t>
            </a:r>
          </a:p>
          <a:p>
            <a:r>
              <a:rPr lang="en-US" sz="1400">
                <a:solidFill>
                  <a:srgbClr val="000000"/>
                </a:solidFill>
                <a:latin typeface="Arial" panose="020B0604020202020204"/>
                <a:ea typeface="Arial" panose="020B0604020202020204"/>
                <a:cs typeface="Arial" panose="020B0604020202020204"/>
                <a:sym typeface="Arial" panose="020B0604020202020204"/>
              </a:rPr>
              <a:t>addr: </a:t>
            </a:r>
            <a:r>
              <a:rPr lang="en-US" sz="1200">
                <a:solidFill>
                  <a:srgbClr val="000000"/>
                </a:solidFill>
                <a:latin typeface="Arial" panose="020B0604020202020204"/>
                <a:ea typeface="Arial" panose="020B0604020202020204"/>
                <a:cs typeface="Arial" panose="020B0604020202020204"/>
                <a:sym typeface="Arial" panose="020B0604020202020204"/>
              </a:rPr>
              <a:t>192.168.1.2:8080</a:t>
            </a:r>
          </a:p>
          <a:p>
            <a:r>
              <a:rPr lang="en-US" sz="1400">
                <a:solidFill>
                  <a:srgbClr val="000000"/>
                </a:solidFill>
                <a:latin typeface="Arial" panose="020B0604020202020204"/>
                <a:ea typeface="Arial" panose="020B0604020202020204"/>
                <a:cs typeface="Arial" panose="020B0604020202020204"/>
                <a:sym typeface="Arial" panose="020B0604020202020204"/>
              </a:rPr>
              <a:t>name: B</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200">
                <a:solidFill>
                  <a:srgbClr val="000000"/>
                </a:solidFill>
                <a:latin typeface="Arial" panose="020B0604020202020204"/>
                <a:ea typeface="Arial" panose="020B0604020202020204"/>
                <a:cs typeface="Arial" panose="020B0604020202020204"/>
                <a:sym typeface="Arial" panose="020B0604020202020204"/>
              </a:rPr>
              <a:t>addr: 192.168.1.3:8081</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41385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网络广播注册</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6" name="Google Shape;490;p38">
            <a:extLst>
              <a:ext uri="{FF2B5EF4-FFF2-40B4-BE49-F238E27FC236}">
                <a16:creationId xmlns:a16="http://schemas.microsoft.com/office/drawing/2014/main" id="{FAEB9390-B7A4-CA49-8767-A17AFCBF8F8B}"/>
              </a:ext>
            </a:extLst>
          </p:cNvPr>
          <p:cNvSpPr/>
          <p:nvPr/>
        </p:nvSpPr>
        <p:spPr>
          <a:xfrm>
            <a:off x="138929" y="6326323"/>
            <a:ext cx="3700975" cy="410369"/>
          </a:xfrm>
          <a:prstGeom prst="rect">
            <a:avLst/>
          </a:prstGeom>
          <a:noFill/>
          <a:ln>
            <a:noFill/>
          </a:ln>
        </p:spPr>
        <p:txBody>
          <a:bodyPr spcFirstLastPara="1" wrap="square" lIns="121900" tIns="60933" rIns="121900" bIns="60933" anchor="t" anchorCtr="0">
            <a:noAutofit/>
          </a:bodyPr>
          <a:lstStyle/>
          <a:p>
            <a:r>
              <a:rPr lang="en-US" sz="1867" b="1" dirty="0" err="1">
                <a:solidFill>
                  <a:srgbClr val="424242"/>
                </a:solidFill>
                <a:latin typeface="Arial" panose="020B0604020202020204"/>
                <a:ea typeface="Arial" panose="020B0604020202020204"/>
                <a:cs typeface="Arial" panose="020B0604020202020204"/>
                <a:sym typeface="Arial" panose="020B0604020202020204"/>
              </a:rPr>
              <a:t>mDNS</a:t>
            </a:r>
            <a:r>
              <a:rPr lang="zh-CN" altLang="en-US" sz="1867" b="1" dirty="0">
                <a:solidFill>
                  <a:srgbClr val="424242"/>
                </a:solidFill>
                <a:latin typeface="Arial" panose="020B0604020202020204"/>
                <a:ea typeface="Arial" panose="020B0604020202020204"/>
                <a:cs typeface="Arial" panose="020B0604020202020204"/>
                <a:sym typeface="Arial" panose="020B0604020202020204"/>
              </a:rPr>
              <a:t>（</a:t>
            </a:r>
            <a:r>
              <a:rPr lang="en-US" sz="1867" b="1" dirty="0" err="1">
                <a:solidFill>
                  <a:srgbClr val="424242"/>
                </a:solidFill>
                <a:latin typeface="Arial" panose="020B0604020202020204"/>
                <a:ea typeface="Arial" panose="020B0604020202020204"/>
                <a:cs typeface="Arial" panose="020B0604020202020204"/>
                <a:sym typeface="Arial" panose="020B0604020202020204"/>
              </a:rPr>
              <a:t>多路广播域名解析</a:t>
            </a:r>
            <a:r>
              <a:rPr lang="zh-CN" altLang="en-US" sz="1867" b="1" dirty="0">
                <a:solidFill>
                  <a:srgbClr val="424242"/>
                </a:solidFill>
                <a:latin typeface="Arial" panose="020B0604020202020204"/>
                <a:ea typeface="Arial" panose="020B0604020202020204"/>
                <a:cs typeface="Arial" panose="020B0604020202020204"/>
                <a:sym typeface="Arial" panose="020B0604020202020204"/>
              </a:rPr>
              <a:t>）</a:t>
            </a:r>
            <a:endParaRPr sz="1867"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Google Shape;491;p38">
            <a:extLst>
              <a:ext uri="{FF2B5EF4-FFF2-40B4-BE49-F238E27FC236}">
                <a16:creationId xmlns:a16="http://schemas.microsoft.com/office/drawing/2014/main" id="{C7DD5F04-6571-8C40-A8FB-A7A898FB38C8}"/>
              </a:ext>
            </a:extLst>
          </p:cNvPr>
          <p:cNvPicPr preferRelativeResize="0"/>
          <p:nvPr/>
        </p:nvPicPr>
        <p:blipFill rotWithShape="1">
          <a:blip r:embed="rId2"/>
          <a:srcRect/>
          <a:stretch>
            <a:fillRect/>
          </a:stretch>
        </p:blipFill>
        <p:spPr>
          <a:xfrm>
            <a:off x="3359802" y="4032012"/>
            <a:ext cx="1016000" cy="812800"/>
          </a:xfrm>
          <a:prstGeom prst="rect">
            <a:avLst/>
          </a:prstGeom>
          <a:noFill/>
          <a:ln>
            <a:noFill/>
          </a:ln>
        </p:spPr>
      </p:pic>
      <p:sp>
        <p:nvSpPr>
          <p:cNvPr id="8" name="Google Shape;492;p38">
            <a:extLst>
              <a:ext uri="{FF2B5EF4-FFF2-40B4-BE49-F238E27FC236}">
                <a16:creationId xmlns:a16="http://schemas.microsoft.com/office/drawing/2014/main" id="{84A27A28-1F3F-F44B-ABF0-A2C9BE3E16CE}"/>
              </a:ext>
            </a:extLst>
          </p:cNvPr>
          <p:cNvSpPr txBox="1"/>
          <p:nvPr/>
        </p:nvSpPr>
        <p:spPr>
          <a:xfrm>
            <a:off x="3998828" y="3867857"/>
            <a:ext cx="2032000" cy="328400"/>
          </a:xfrm>
          <a:prstGeom prst="rect">
            <a:avLst/>
          </a:prstGeom>
          <a:noFill/>
          <a:ln>
            <a:noFill/>
          </a:ln>
        </p:spPr>
        <p:txBody>
          <a:bodyPr spcFirstLastPara="1" wrap="square" lIns="121900" tIns="60933" rIns="121900" bIns="60933" anchor="t" anchorCtr="0">
            <a:noAutofit/>
          </a:bodyPr>
          <a:lstStyle/>
          <a:p>
            <a:r>
              <a:rPr lang="en-US" sz="1333" i="1">
                <a:solidFill>
                  <a:srgbClr val="000000"/>
                </a:solidFill>
                <a:latin typeface="Arial" panose="020B0604020202020204"/>
                <a:ea typeface="Arial" panose="020B0604020202020204"/>
                <a:cs typeface="Arial" panose="020B0604020202020204"/>
                <a:sym typeface="Arial" panose="020B0604020202020204"/>
              </a:rPr>
              <a:t>1. Who is service A</a:t>
            </a:r>
          </a:p>
        </p:txBody>
      </p:sp>
      <p:pic>
        <p:nvPicPr>
          <p:cNvPr id="9" name="Google Shape;493;p38">
            <a:extLst>
              <a:ext uri="{FF2B5EF4-FFF2-40B4-BE49-F238E27FC236}">
                <a16:creationId xmlns:a16="http://schemas.microsoft.com/office/drawing/2014/main" id="{945021B4-B3BA-4D42-AA2F-B7AC65D6EE84}"/>
              </a:ext>
            </a:extLst>
          </p:cNvPr>
          <p:cNvPicPr preferRelativeResize="0"/>
          <p:nvPr/>
        </p:nvPicPr>
        <p:blipFill rotWithShape="1">
          <a:blip r:embed="rId3"/>
          <a:srcRect/>
          <a:stretch>
            <a:fillRect/>
          </a:stretch>
        </p:blipFill>
        <p:spPr>
          <a:xfrm flipH="1">
            <a:off x="7496299" y="2540140"/>
            <a:ext cx="1017520" cy="1075267"/>
          </a:xfrm>
          <a:prstGeom prst="rect">
            <a:avLst/>
          </a:prstGeom>
          <a:noFill/>
          <a:ln>
            <a:noFill/>
          </a:ln>
        </p:spPr>
      </p:pic>
      <p:pic>
        <p:nvPicPr>
          <p:cNvPr id="10" name="Google Shape;494;p38">
            <a:extLst>
              <a:ext uri="{FF2B5EF4-FFF2-40B4-BE49-F238E27FC236}">
                <a16:creationId xmlns:a16="http://schemas.microsoft.com/office/drawing/2014/main" id="{98D3ADFA-2650-3741-9014-340831AE0808}"/>
              </a:ext>
            </a:extLst>
          </p:cNvPr>
          <p:cNvPicPr preferRelativeResize="0"/>
          <p:nvPr/>
        </p:nvPicPr>
        <p:blipFill rotWithShape="1">
          <a:blip r:embed="rId3"/>
          <a:srcRect/>
          <a:stretch>
            <a:fillRect/>
          </a:stretch>
        </p:blipFill>
        <p:spPr>
          <a:xfrm>
            <a:off x="8846202" y="3566393"/>
            <a:ext cx="1110715" cy="1075267"/>
          </a:xfrm>
          <a:prstGeom prst="rect">
            <a:avLst/>
          </a:prstGeom>
          <a:noFill/>
          <a:ln>
            <a:noFill/>
          </a:ln>
        </p:spPr>
      </p:pic>
      <p:pic>
        <p:nvPicPr>
          <p:cNvPr id="11" name="Google Shape;495;p38">
            <a:extLst>
              <a:ext uri="{FF2B5EF4-FFF2-40B4-BE49-F238E27FC236}">
                <a16:creationId xmlns:a16="http://schemas.microsoft.com/office/drawing/2014/main" id="{9BE42A59-95D4-D745-83F9-3D197F8419CC}"/>
              </a:ext>
            </a:extLst>
          </p:cNvPr>
          <p:cNvPicPr preferRelativeResize="0"/>
          <p:nvPr/>
        </p:nvPicPr>
        <p:blipFill rotWithShape="1">
          <a:blip r:embed="rId3"/>
          <a:srcRect/>
          <a:stretch>
            <a:fillRect/>
          </a:stretch>
        </p:blipFill>
        <p:spPr>
          <a:xfrm>
            <a:off x="6814202" y="5352812"/>
            <a:ext cx="1110715" cy="1075267"/>
          </a:xfrm>
          <a:prstGeom prst="rect">
            <a:avLst/>
          </a:prstGeom>
          <a:noFill/>
          <a:ln>
            <a:noFill/>
          </a:ln>
        </p:spPr>
      </p:pic>
      <p:sp>
        <p:nvSpPr>
          <p:cNvPr id="12" name="Google Shape;496;p38">
            <a:extLst>
              <a:ext uri="{FF2B5EF4-FFF2-40B4-BE49-F238E27FC236}">
                <a16:creationId xmlns:a16="http://schemas.microsoft.com/office/drawing/2014/main" id="{A742A592-A40D-8A4F-AB6A-D6F8C25B8457}"/>
              </a:ext>
            </a:extLst>
          </p:cNvPr>
          <p:cNvSpPr txBox="1"/>
          <p:nvPr/>
        </p:nvSpPr>
        <p:spPr>
          <a:xfrm>
            <a:off x="7681294" y="2983200"/>
            <a:ext cx="423621"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A</a:t>
            </a:r>
          </a:p>
        </p:txBody>
      </p:sp>
      <p:sp>
        <p:nvSpPr>
          <p:cNvPr id="13" name="Google Shape;497;p38">
            <a:extLst>
              <a:ext uri="{FF2B5EF4-FFF2-40B4-BE49-F238E27FC236}">
                <a16:creationId xmlns:a16="http://schemas.microsoft.com/office/drawing/2014/main" id="{CC8D10A5-3C08-554D-A734-201EAD95B0DA}"/>
              </a:ext>
            </a:extLst>
          </p:cNvPr>
          <p:cNvSpPr txBox="1"/>
          <p:nvPr/>
        </p:nvSpPr>
        <p:spPr>
          <a:xfrm>
            <a:off x="9287406" y="3993006"/>
            <a:ext cx="412933"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B</a:t>
            </a:r>
          </a:p>
        </p:txBody>
      </p:sp>
      <p:sp>
        <p:nvSpPr>
          <p:cNvPr id="14" name="Google Shape;498;p38">
            <a:extLst>
              <a:ext uri="{FF2B5EF4-FFF2-40B4-BE49-F238E27FC236}">
                <a16:creationId xmlns:a16="http://schemas.microsoft.com/office/drawing/2014/main" id="{C1E63981-A351-6347-9551-60E500AAB086}"/>
              </a:ext>
            </a:extLst>
          </p:cNvPr>
          <p:cNvSpPr txBox="1"/>
          <p:nvPr/>
        </p:nvSpPr>
        <p:spPr>
          <a:xfrm>
            <a:off x="7252161" y="5799185"/>
            <a:ext cx="412933" cy="492443"/>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C</a:t>
            </a:r>
          </a:p>
        </p:txBody>
      </p:sp>
      <p:sp>
        <p:nvSpPr>
          <p:cNvPr id="15" name="Google Shape;499;p38">
            <a:extLst>
              <a:ext uri="{FF2B5EF4-FFF2-40B4-BE49-F238E27FC236}">
                <a16:creationId xmlns:a16="http://schemas.microsoft.com/office/drawing/2014/main" id="{4EF14ACC-8D67-9D47-953C-7C6C1F5CF901}"/>
              </a:ext>
            </a:extLst>
          </p:cNvPr>
          <p:cNvSpPr txBox="1"/>
          <p:nvPr/>
        </p:nvSpPr>
        <p:spPr>
          <a:xfrm>
            <a:off x="3454868" y="4272328"/>
            <a:ext cx="421483" cy="369332"/>
          </a:xfrm>
          <a:prstGeom prst="rect">
            <a:avLst/>
          </a:prstGeom>
          <a:noFill/>
          <a:ln>
            <a:noFill/>
          </a:ln>
        </p:spPr>
        <p:txBody>
          <a:bodyPr spcFirstLastPara="1" wrap="square" lIns="121900" tIns="60933" rIns="121900" bIns="60933" anchor="t" anchorCtr="0">
            <a:noAutofit/>
          </a:bodyPr>
          <a:lstStyle/>
          <a:p>
            <a:r>
              <a:rPr lang="en-US" sz="1600">
                <a:solidFill>
                  <a:srgbClr val="000000"/>
                </a:solidFill>
                <a:latin typeface="Arial" panose="020B0604020202020204"/>
                <a:ea typeface="Arial" panose="020B0604020202020204"/>
                <a:cs typeface="Arial" panose="020B0604020202020204"/>
                <a:sym typeface="Arial" panose="020B0604020202020204"/>
              </a:rPr>
              <a:t>M</a:t>
            </a:r>
            <a:endParaRPr sz="160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 name="Google Shape;500;p38">
            <a:extLst>
              <a:ext uri="{FF2B5EF4-FFF2-40B4-BE49-F238E27FC236}">
                <a16:creationId xmlns:a16="http://schemas.microsoft.com/office/drawing/2014/main" id="{1DC03BDC-8C17-6B4F-8B8A-76A6B334F0CC}"/>
              </a:ext>
            </a:extLst>
          </p:cNvPr>
          <p:cNvCxnSpPr>
            <a:stCxn id="7" idx="3"/>
            <a:endCxn id="23" idx="1"/>
          </p:cNvCxnSpPr>
          <p:nvPr/>
        </p:nvCxnSpPr>
        <p:spPr>
          <a:xfrm>
            <a:off x="4375802" y="4438412"/>
            <a:ext cx="1277200" cy="198400"/>
          </a:xfrm>
          <a:prstGeom prst="curvedConnector3">
            <a:avLst>
              <a:gd name="adj1" fmla="val 50000"/>
            </a:avLst>
          </a:prstGeom>
          <a:noFill/>
          <a:ln w="38100" cap="flat" cmpd="sng">
            <a:solidFill>
              <a:srgbClr val="7030A0"/>
            </a:solidFill>
            <a:prstDash val="solid"/>
            <a:round/>
            <a:headEnd type="none" w="sm" len="sm"/>
            <a:tailEnd type="triangle" w="med" len="med"/>
          </a:ln>
        </p:spPr>
      </p:cxnSp>
      <p:cxnSp>
        <p:nvCxnSpPr>
          <p:cNvPr id="17" name="Google Shape;502;p38">
            <a:extLst>
              <a:ext uri="{FF2B5EF4-FFF2-40B4-BE49-F238E27FC236}">
                <a16:creationId xmlns:a16="http://schemas.microsoft.com/office/drawing/2014/main" id="{8DB9647C-36FB-3D49-8897-A98E60873B13}"/>
              </a:ext>
            </a:extLst>
          </p:cNvPr>
          <p:cNvCxnSpPr>
            <a:stCxn id="23" idx="2"/>
            <a:endCxn id="11" idx="1"/>
          </p:cNvCxnSpPr>
          <p:nvPr/>
        </p:nvCxnSpPr>
        <p:spPr>
          <a:xfrm rot="-5400000" flipH="1">
            <a:off x="6200230" y="5276413"/>
            <a:ext cx="813200" cy="414800"/>
          </a:xfrm>
          <a:prstGeom prst="curvedConnector2">
            <a:avLst/>
          </a:prstGeom>
          <a:noFill/>
          <a:ln w="38100" cap="flat" cmpd="sng">
            <a:solidFill>
              <a:srgbClr val="7030A0"/>
            </a:solidFill>
            <a:prstDash val="solid"/>
            <a:round/>
            <a:headEnd type="none" w="sm" len="sm"/>
            <a:tailEnd type="triangle" w="med" len="med"/>
          </a:ln>
        </p:spPr>
      </p:cxnSp>
      <p:pic>
        <p:nvPicPr>
          <p:cNvPr id="18" name="Google Shape;503;p38">
            <a:extLst>
              <a:ext uri="{FF2B5EF4-FFF2-40B4-BE49-F238E27FC236}">
                <a16:creationId xmlns:a16="http://schemas.microsoft.com/office/drawing/2014/main" id="{02B4F1A8-5979-5D4D-A12A-43E5E0900FAA}"/>
              </a:ext>
            </a:extLst>
          </p:cNvPr>
          <p:cNvPicPr preferRelativeResize="0"/>
          <p:nvPr/>
        </p:nvPicPr>
        <p:blipFill rotWithShape="1">
          <a:blip r:embed="rId4"/>
          <a:srcRect/>
          <a:stretch>
            <a:fillRect/>
          </a:stretch>
        </p:blipFill>
        <p:spPr>
          <a:xfrm flipH="1">
            <a:off x="7011584" y="2657449"/>
            <a:ext cx="595207" cy="569587"/>
          </a:xfrm>
          <a:prstGeom prst="rect">
            <a:avLst/>
          </a:prstGeom>
          <a:noFill/>
          <a:ln>
            <a:noFill/>
          </a:ln>
        </p:spPr>
      </p:pic>
      <p:cxnSp>
        <p:nvCxnSpPr>
          <p:cNvPr id="19" name="Google Shape;504;p38">
            <a:extLst>
              <a:ext uri="{FF2B5EF4-FFF2-40B4-BE49-F238E27FC236}">
                <a16:creationId xmlns:a16="http://schemas.microsoft.com/office/drawing/2014/main" id="{24203302-0CA9-C240-AEF8-AFBBF0B54B8D}"/>
              </a:ext>
            </a:extLst>
          </p:cNvPr>
          <p:cNvCxnSpPr>
            <a:stCxn id="23" idx="0"/>
            <a:endCxn id="9" idx="2"/>
          </p:cNvCxnSpPr>
          <p:nvPr/>
        </p:nvCxnSpPr>
        <p:spPr>
          <a:xfrm rot="-5400000">
            <a:off x="6911830" y="3102958"/>
            <a:ext cx="580800" cy="1605600"/>
          </a:xfrm>
          <a:prstGeom prst="curvedConnector3">
            <a:avLst>
              <a:gd name="adj1" fmla="val 49996"/>
            </a:avLst>
          </a:prstGeom>
          <a:noFill/>
          <a:ln w="38100" cap="flat" cmpd="sng">
            <a:solidFill>
              <a:srgbClr val="7030A0"/>
            </a:solidFill>
            <a:prstDash val="solid"/>
            <a:round/>
            <a:headEnd type="none" w="sm" len="sm"/>
            <a:tailEnd type="triangle" w="med" len="med"/>
          </a:ln>
        </p:spPr>
      </p:cxnSp>
      <p:cxnSp>
        <p:nvCxnSpPr>
          <p:cNvPr id="20" name="Google Shape;505;p38">
            <a:extLst>
              <a:ext uri="{FF2B5EF4-FFF2-40B4-BE49-F238E27FC236}">
                <a16:creationId xmlns:a16="http://schemas.microsoft.com/office/drawing/2014/main" id="{0F2A7CCF-F59C-FD4C-BA58-BB48B6554B71}"/>
              </a:ext>
            </a:extLst>
          </p:cNvPr>
          <p:cNvCxnSpPr>
            <a:endCxn id="10" idx="1"/>
          </p:cNvCxnSpPr>
          <p:nvPr/>
        </p:nvCxnSpPr>
        <p:spPr>
          <a:xfrm rot="10800000" flipH="1">
            <a:off x="7093402" y="4104026"/>
            <a:ext cx="1752800" cy="410800"/>
          </a:xfrm>
          <a:prstGeom prst="curvedConnector3">
            <a:avLst>
              <a:gd name="adj1" fmla="val 50001"/>
            </a:avLst>
          </a:prstGeom>
          <a:noFill/>
          <a:ln w="38100" cap="flat" cmpd="sng">
            <a:solidFill>
              <a:srgbClr val="00B0F0"/>
            </a:solidFill>
            <a:prstDash val="solid"/>
            <a:round/>
            <a:headEnd type="none" w="sm" len="sm"/>
            <a:tailEnd type="triangle" w="med" len="med"/>
          </a:ln>
        </p:spPr>
      </p:cxnSp>
      <p:cxnSp>
        <p:nvCxnSpPr>
          <p:cNvPr id="22" name="Google Shape;506;p38">
            <a:extLst>
              <a:ext uri="{FF2B5EF4-FFF2-40B4-BE49-F238E27FC236}">
                <a16:creationId xmlns:a16="http://schemas.microsoft.com/office/drawing/2014/main" id="{B25B7146-7631-1249-8BEE-4460C2809B98}"/>
              </a:ext>
            </a:extLst>
          </p:cNvPr>
          <p:cNvCxnSpPr>
            <a:stCxn id="18" idx="3"/>
            <a:endCxn id="23" idx="0"/>
          </p:cNvCxnSpPr>
          <p:nvPr/>
        </p:nvCxnSpPr>
        <p:spPr>
          <a:xfrm flipH="1">
            <a:off x="6399583" y="2942242"/>
            <a:ext cx="612000" cy="1254000"/>
          </a:xfrm>
          <a:prstGeom prst="curvedConnector2">
            <a:avLst/>
          </a:prstGeom>
          <a:noFill/>
          <a:ln w="38100" cap="flat" cmpd="sng">
            <a:solidFill>
              <a:srgbClr val="00B0F0"/>
            </a:solidFill>
            <a:prstDash val="solid"/>
            <a:round/>
            <a:headEnd type="none" w="sm" len="sm"/>
            <a:tailEnd type="triangle" w="med" len="med"/>
          </a:ln>
        </p:spPr>
      </p:cxnSp>
      <p:pic>
        <p:nvPicPr>
          <p:cNvPr id="23" name="Google Shape;501;p38">
            <a:extLst>
              <a:ext uri="{FF2B5EF4-FFF2-40B4-BE49-F238E27FC236}">
                <a16:creationId xmlns:a16="http://schemas.microsoft.com/office/drawing/2014/main" id="{549984FE-3C81-8B41-B47E-AA9719BA60FF}"/>
              </a:ext>
            </a:extLst>
          </p:cNvPr>
          <p:cNvPicPr preferRelativeResize="0"/>
          <p:nvPr/>
        </p:nvPicPr>
        <p:blipFill rotWithShape="1">
          <a:blip r:embed="rId5"/>
          <a:srcRect/>
          <a:stretch>
            <a:fillRect/>
          </a:stretch>
        </p:blipFill>
        <p:spPr>
          <a:xfrm>
            <a:off x="5652983" y="4196159"/>
            <a:ext cx="1492897" cy="881055"/>
          </a:xfrm>
          <a:prstGeom prst="rect">
            <a:avLst/>
          </a:prstGeom>
          <a:noFill/>
          <a:ln>
            <a:noFill/>
          </a:ln>
        </p:spPr>
      </p:pic>
      <p:cxnSp>
        <p:nvCxnSpPr>
          <p:cNvPr id="24" name="Google Shape;507;p38">
            <a:extLst>
              <a:ext uri="{FF2B5EF4-FFF2-40B4-BE49-F238E27FC236}">
                <a16:creationId xmlns:a16="http://schemas.microsoft.com/office/drawing/2014/main" id="{72294C56-F67B-D143-8FCC-B274E9662853}"/>
              </a:ext>
            </a:extLst>
          </p:cNvPr>
          <p:cNvCxnSpPr>
            <a:stCxn id="23" idx="3"/>
            <a:endCxn id="10" idx="2"/>
          </p:cNvCxnSpPr>
          <p:nvPr/>
        </p:nvCxnSpPr>
        <p:spPr>
          <a:xfrm>
            <a:off x="7145879" y="4636685"/>
            <a:ext cx="2255600" cy="4800"/>
          </a:xfrm>
          <a:prstGeom prst="curvedConnector4">
            <a:avLst>
              <a:gd name="adj1" fmla="val 37691"/>
              <a:gd name="adj2" fmla="val 6453625"/>
            </a:avLst>
          </a:prstGeom>
          <a:noFill/>
          <a:ln w="38100" cap="flat" cmpd="sng">
            <a:solidFill>
              <a:srgbClr val="7030A0"/>
            </a:solidFill>
            <a:prstDash val="solid"/>
            <a:round/>
            <a:headEnd type="none" w="sm" len="sm"/>
            <a:tailEnd type="triangle" w="med" len="med"/>
          </a:ln>
        </p:spPr>
      </p:cxnSp>
      <p:pic>
        <p:nvPicPr>
          <p:cNvPr id="25" name="Google Shape;508;p38">
            <a:extLst>
              <a:ext uri="{FF2B5EF4-FFF2-40B4-BE49-F238E27FC236}">
                <a16:creationId xmlns:a16="http://schemas.microsoft.com/office/drawing/2014/main" id="{48B56C27-9787-E042-BE74-1D0955FAA6DE}"/>
              </a:ext>
            </a:extLst>
          </p:cNvPr>
          <p:cNvPicPr preferRelativeResize="0"/>
          <p:nvPr/>
        </p:nvPicPr>
        <p:blipFill rotWithShape="1">
          <a:blip r:embed="rId6"/>
          <a:srcRect/>
          <a:stretch>
            <a:fillRect/>
          </a:stretch>
        </p:blipFill>
        <p:spPr>
          <a:xfrm rot="1733291" flipH="1">
            <a:off x="8365200" y="2549037"/>
            <a:ext cx="249457" cy="321669"/>
          </a:xfrm>
          <a:prstGeom prst="rect">
            <a:avLst/>
          </a:prstGeom>
          <a:noFill/>
          <a:ln>
            <a:noFill/>
          </a:ln>
        </p:spPr>
      </p:pic>
      <p:cxnSp>
        <p:nvCxnSpPr>
          <p:cNvPr id="26" name="Google Shape;509;p38">
            <a:extLst>
              <a:ext uri="{FF2B5EF4-FFF2-40B4-BE49-F238E27FC236}">
                <a16:creationId xmlns:a16="http://schemas.microsoft.com/office/drawing/2014/main" id="{B57263C2-628D-E649-B3C1-BB9451A247D3}"/>
              </a:ext>
            </a:extLst>
          </p:cNvPr>
          <p:cNvCxnSpPr>
            <a:endCxn id="7" idx="2"/>
          </p:cNvCxnSpPr>
          <p:nvPr/>
        </p:nvCxnSpPr>
        <p:spPr>
          <a:xfrm rot="10800000">
            <a:off x="3867802" y="4844812"/>
            <a:ext cx="2032000" cy="101600"/>
          </a:xfrm>
          <a:prstGeom prst="curvedConnector2">
            <a:avLst/>
          </a:prstGeom>
          <a:noFill/>
          <a:ln w="38100" cap="flat" cmpd="sng">
            <a:solidFill>
              <a:srgbClr val="00B0F0"/>
            </a:solidFill>
            <a:prstDash val="solid"/>
            <a:round/>
            <a:headEnd type="none" w="sm" len="sm"/>
            <a:tailEnd type="triangle" w="med" len="med"/>
          </a:ln>
        </p:spPr>
      </p:cxnSp>
      <p:cxnSp>
        <p:nvCxnSpPr>
          <p:cNvPr id="27" name="Google Shape;510;p38">
            <a:extLst>
              <a:ext uri="{FF2B5EF4-FFF2-40B4-BE49-F238E27FC236}">
                <a16:creationId xmlns:a16="http://schemas.microsoft.com/office/drawing/2014/main" id="{CD6360BA-94A3-9D46-9269-5EB8E584DFDA}"/>
              </a:ext>
            </a:extLst>
          </p:cNvPr>
          <p:cNvCxnSpPr>
            <a:stCxn id="23" idx="2"/>
            <a:endCxn id="11" idx="0"/>
          </p:cNvCxnSpPr>
          <p:nvPr/>
        </p:nvCxnSpPr>
        <p:spPr>
          <a:xfrm rot="-5400000" flipH="1">
            <a:off x="6746630" y="4730013"/>
            <a:ext cx="275600" cy="970000"/>
          </a:xfrm>
          <a:prstGeom prst="curvedConnector3">
            <a:avLst>
              <a:gd name="adj1" fmla="val 50000"/>
            </a:avLst>
          </a:prstGeom>
          <a:noFill/>
          <a:ln w="38100" cap="flat" cmpd="sng">
            <a:solidFill>
              <a:srgbClr val="00B0F0"/>
            </a:solidFill>
            <a:prstDash val="solid"/>
            <a:round/>
            <a:headEnd type="none" w="sm" len="sm"/>
            <a:tailEnd type="triangle" w="med" len="med"/>
          </a:ln>
        </p:spPr>
      </p:cxnSp>
      <p:sp>
        <p:nvSpPr>
          <p:cNvPr id="28" name="Google Shape;511;p38">
            <a:extLst>
              <a:ext uri="{FF2B5EF4-FFF2-40B4-BE49-F238E27FC236}">
                <a16:creationId xmlns:a16="http://schemas.microsoft.com/office/drawing/2014/main" id="{C603E5F8-0C76-1644-B5B5-3547CFF84045}"/>
              </a:ext>
            </a:extLst>
          </p:cNvPr>
          <p:cNvSpPr txBox="1"/>
          <p:nvPr/>
        </p:nvSpPr>
        <p:spPr>
          <a:xfrm>
            <a:off x="6415661" y="6455618"/>
            <a:ext cx="2864460" cy="328295"/>
          </a:xfrm>
          <a:prstGeom prst="rect">
            <a:avLst/>
          </a:prstGeom>
          <a:noFill/>
          <a:ln>
            <a:noFill/>
          </a:ln>
        </p:spPr>
        <p:txBody>
          <a:bodyPr spcFirstLastPara="1" wrap="square" lIns="121900" tIns="60933" rIns="121900" bIns="60933" anchor="t" anchorCtr="0">
            <a:noAutofit/>
          </a:bodyPr>
          <a:lstStyle/>
          <a:p>
            <a:r>
              <a:rPr lang="en-US" sz="1333" i="1">
                <a:solidFill>
                  <a:srgbClr val="000000"/>
                </a:solidFill>
                <a:latin typeface="Arial" panose="020B0604020202020204"/>
                <a:ea typeface="Arial" panose="020B0604020202020204"/>
                <a:cs typeface="Arial" panose="020B0604020202020204"/>
                <a:sym typeface="Arial" panose="020B0604020202020204"/>
              </a:rPr>
              <a:t>3. Update A is at 192.168.1.2:8080</a:t>
            </a:r>
          </a:p>
        </p:txBody>
      </p:sp>
      <p:pic>
        <p:nvPicPr>
          <p:cNvPr id="29" name="Google Shape;512;p38">
            <a:extLst>
              <a:ext uri="{FF2B5EF4-FFF2-40B4-BE49-F238E27FC236}">
                <a16:creationId xmlns:a16="http://schemas.microsoft.com/office/drawing/2014/main" id="{A5AE4DAC-AC02-7247-B8C6-098FE71B2798}"/>
              </a:ext>
            </a:extLst>
          </p:cNvPr>
          <p:cNvPicPr preferRelativeResize="0"/>
          <p:nvPr/>
        </p:nvPicPr>
        <p:blipFill rotWithShape="1">
          <a:blip r:embed="rId7"/>
          <a:srcRect/>
          <a:stretch>
            <a:fillRect/>
          </a:stretch>
        </p:blipFill>
        <p:spPr>
          <a:xfrm rot="2157154">
            <a:off x="9938937" y="3804831"/>
            <a:ext cx="156460" cy="230964"/>
          </a:xfrm>
          <a:prstGeom prst="rect">
            <a:avLst/>
          </a:prstGeom>
          <a:noFill/>
          <a:ln>
            <a:noFill/>
          </a:ln>
        </p:spPr>
      </p:pic>
      <p:pic>
        <p:nvPicPr>
          <p:cNvPr id="30" name="Google Shape;513;p38">
            <a:extLst>
              <a:ext uri="{FF2B5EF4-FFF2-40B4-BE49-F238E27FC236}">
                <a16:creationId xmlns:a16="http://schemas.microsoft.com/office/drawing/2014/main" id="{6471AF06-A9FD-C543-915E-8B864B1EF814}"/>
              </a:ext>
            </a:extLst>
          </p:cNvPr>
          <p:cNvPicPr preferRelativeResize="0"/>
          <p:nvPr/>
        </p:nvPicPr>
        <p:blipFill rotWithShape="1">
          <a:blip r:embed="rId7"/>
          <a:srcRect/>
          <a:stretch>
            <a:fillRect/>
          </a:stretch>
        </p:blipFill>
        <p:spPr>
          <a:xfrm rot="2157154">
            <a:off x="7853004" y="5560914"/>
            <a:ext cx="160859" cy="237459"/>
          </a:xfrm>
          <a:prstGeom prst="rect">
            <a:avLst/>
          </a:prstGeom>
          <a:noFill/>
          <a:ln>
            <a:noFill/>
          </a:ln>
        </p:spPr>
      </p:pic>
      <p:sp>
        <p:nvSpPr>
          <p:cNvPr id="32" name="Google Shape;515;p38">
            <a:extLst>
              <a:ext uri="{FF2B5EF4-FFF2-40B4-BE49-F238E27FC236}">
                <a16:creationId xmlns:a16="http://schemas.microsoft.com/office/drawing/2014/main" id="{87FAF501-7412-0849-90CA-891846CAB1C1}"/>
              </a:ext>
            </a:extLst>
          </p:cNvPr>
          <p:cNvSpPr txBox="1"/>
          <p:nvPr/>
        </p:nvSpPr>
        <p:spPr>
          <a:xfrm>
            <a:off x="6893696" y="2004369"/>
            <a:ext cx="2603705" cy="533480"/>
          </a:xfrm>
          <a:prstGeom prst="rect">
            <a:avLst/>
          </a:prstGeom>
          <a:noFill/>
          <a:ln>
            <a:noFill/>
          </a:ln>
        </p:spPr>
        <p:txBody>
          <a:bodyPr spcFirstLastPara="1" wrap="square" lIns="121900" tIns="60933" rIns="121900" bIns="60933" anchor="t" anchorCtr="0">
            <a:noAutofit/>
          </a:bodyPr>
          <a:lstStyle/>
          <a:p>
            <a:r>
              <a:rPr lang="en-US" sz="1333" i="1">
                <a:solidFill>
                  <a:srgbClr val="000000"/>
                </a:solidFill>
                <a:latin typeface="Arial" panose="020B0604020202020204"/>
                <a:ea typeface="Arial" panose="020B0604020202020204"/>
                <a:cs typeface="Arial" panose="020B0604020202020204"/>
                <a:sym typeface="Arial" panose="020B0604020202020204"/>
              </a:rPr>
              <a:t>2. Hey! I am A</a:t>
            </a:r>
          </a:p>
          <a:p>
            <a:r>
              <a:rPr lang="en-US" sz="1333" i="1">
                <a:solidFill>
                  <a:srgbClr val="000000"/>
                </a:solidFill>
                <a:latin typeface="Arial" panose="020B0604020202020204"/>
                <a:ea typeface="Arial" panose="020B0604020202020204"/>
                <a:cs typeface="Arial" panose="020B0604020202020204"/>
                <a:sym typeface="Arial" panose="020B0604020202020204"/>
              </a:rPr>
              <a:t>My Addr is at 192.168.1.2:8080</a:t>
            </a:r>
          </a:p>
        </p:txBody>
      </p:sp>
      <p:sp>
        <p:nvSpPr>
          <p:cNvPr id="33" name="Google Shape;516;p38">
            <a:extLst>
              <a:ext uri="{FF2B5EF4-FFF2-40B4-BE49-F238E27FC236}">
                <a16:creationId xmlns:a16="http://schemas.microsoft.com/office/drawing/2014/main" id="{39C4B5E1-388A-394D-B4AF-5C023F5E066F}"/>
              </a:ext>
            </a:extLst>
          </p:cNvPr>
          <p:cNvSpPr txBox="1"/>
          <p:nvPr/>
        </p:nvSpPr>
        <p:spPr>
          <a:xfrm>
            <a:off x="8846202" y="4909950"/>
            <a:ext cx="2864460" cy="328295"/>
          </a:xfrm>
          <a:prstGeom prst="rect">
            <a:avLst/>
          </a:prstGeom>
          <a:noFill/>
          <a:ln>
            <a:noFill/>
          </a:ln>
        </p:spPr>
        <p:txBody>
          <a:bodyPr spcFirstLastPara="1" wrap="square" lIns="121900" tIns="60933" rIns="121900" bIns="60933" anchor="t" anchorCtr="0">
            <a:noAutofit/>
          </a:bodyPr>
          <a:lstStyle/>
          <a:p>
            <a:r>
              <a:rPr lang="en-US" sz="1333" i="1">
                <a:solidFill>
                  <a:srgbClr val="000000"/>
                </a:solidFill>
                <a:latin typeface="Arial" panose="020B0604020202020204"/>
                <a:ea typeface="Arial" panose="020B0604020202020204"/>
                <a:cs typeface="Arial" panose="020B0604020202020204"/>
                <a:sym typeface="Arial" panose="020B0604020202020204"/>
              </a:rPr>
              <a:t>3. Update A is at 192.168.1.2:8080</a:t>
            </a:r>
          </a:p>
        </p:txBody>
      </p:sp>
      <p:sp>
        <p:nvSpPr>
          <p:cNvPr id="34" name="Google Shape;517;p38">
            <a:extLst>
              <a:ext uri="{FF2B5EF4-FFF2-40B4-BE49-F238E27FC236}">
                <a16:creationId xmlns:a16="http://schemas.microsoft.com/office/drawing/2014/main" id="{BE6A3C2D-F2EC-9F46-9593-575A54D77CCD}"/>
              </a:ext>
            </a:extLst>
          </p:cNvPr>
          <p:cNvSpPr txBox="1"/>
          <p:nvPr/>
        </p:nvSpPr>
        <p:spPr>
          <a:xfrm>
            <a:off x="687892" y="4414942"/>
            <a:ext cx="2864460" cy="328295"/>
          </a:xfrm>
          <a:prstGeom prst="rect">
            <a:avLst/>
          </a:prstGeom>
          <a:noFill/>
          <a:ln>
            <a:noFill/>
          </a:ln>
        </p:spPr>
        <p:txBody>
          <a:bodyPr spcFirstLastPara="1" wrap="square" lIns="121900" tIns="60933" rIns="121900" bIns="60933" anchor="t" anchorCtr="0">
            <a:noAutofit/>
          </a:bodyPr>
          <a:lstStyle/>
          <a:p>
            <a:r>
              <a:rPr lang="en-US" sz="1333" i="1">
                <a:solidFill>
                  <a:srgbClr val="000000"/>
                </a:solidFill>
                <a:latin typeface="Arial" panose="020B0604020202020204"/>
                <a:ea typeface="Arial" panose="020B0604020202020204"/>
                <a:cs typeface="Arial" panose="020B0604020202020204"/>
                <a:sym typeface="Arial" panose="020B0604020202020204"/>
              </a:rPr>
              <a:t>3. Update A is at 192.168.1.2:8080</a:t>
            </a:r>
          </a:p>
        </p:txBody>
      </p:sp>
      <p:sp>
        <p:nvSpPr>
          <p:cNvPr id="35" name="Google Shape;518;p38">
            <a:extLst>
              <a:ext uri="{FF2B5EF4-FFF2-40B4-BE49-F238E27FC236}">
                <a16:creationId xmlns:a16="http://schemas.microsoft.com/office/drawing/2014/main" id="{B1708993-BF74-BB47-B5B1-0E3E0C933C8A}"/>
              </a:ext>
            </a:extLst>
          </p:cNvPr>
          <p:cNvSpPr/>
          <p:nvPr/>
        </p:nvSpPr>
        <p:spPr>
          <a:xfrm>
            <a:off x="1187854" y="2491236"/>
            <a:ext cx="998564"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广播位置</a:t>
            </a:r>
            <a:endParaRPr sz="1467">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6" name="Google Shape;519;p38">
            <a:extLst>
              <a:ext uri="{FF2B5EF4-FFF2-40B4-BE49-F238E27FC236}">
                <a16:creationId xmlns:a16="http://schemas.microsoft.com/office/drawing/2014/main" id="{2C77A411-1DBF-C241-AB19-24AC6D0839E7}"/>
              </a:ext>
            </a:extLst>
          </p:cNvPr>
          <p:cNvCxnSpPr/>
          <p:nvPr/>
        </p:nvCxnSpPr>
        <p:spPr>
          <a:xfrm>
            <a:off x="1352559" y="2932880"/>
            <a:ext cx="678073" cy="0"/>
          </a:xfrm>
          <a:prstGeom prst="straightConnector1">
            <a:avLst/>
          </a:prstGeom>
          <a:noFill/>
          <a:ln w="22225" cap="flat" cmpd="sng">
            <a:solidFill>
              <a:srgbClr val="00B0F0"/>
            </a:solidFill>
            <a:prstDash val="solid"/>
            <a:round/>
            <a:headEnd type="none" w="sm" len="sm"/>
            <a:tailEnd type="triangle" w="med" len="med"/>
          </a:ln>
        </p:spPr>
      </p:cxnSp>
      <p:sp>
        <p:nvSpPr>
          <p:cNvPr id="37" name="Google Shape;520;p38">
            <a:extLst>
              <a:ext uri="{FF2B5EF4-FFF2-40B4-BE49-F238E27FC236}">
                <a16:creationId xmlns:a16="http://schemas.microsoft.com/office/drawing/2014/main" id="{07152763-3EA9-1845-B54A-5517B3164E6F}"/>
              </a:ext>
            </a:extLst>
          </p:cNvPr>
          <p:cNvSpPr/>
          <p:nvPr/>
        </p:nvSpPr>
        <p:spPr>
          <a:xfrm>
            <a:off x="189590" y="2483043"/>
            <a:ext cx="998564"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广播查询</a:t>
            </a:r>
            <a:endParaRPr sz="1467">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8" name="Google Shape;521;p38">
            <a:extLst>
              <a:ext uri="{FF2B5EF4-FFF2-40B4-BE49-F238E27FC236}">
                <a16:creationId xmlns:a16="http://schemas.microsoft.com/office/drawing/2014/main" id="{28E87F6A-E096-2349-939F-892989119072}"/>
              </a:ext>
            </a:extLst>
          </p:cNvPr>
          <p:cNvCxnSpPr/>
          <p:nvPr/>
        </p:nvCxnSpPr>
        <p:spPr>
          <a:xfrm>
            <a:off x="353750" y="2927476"/>
            <a:ext cx="681799" cy="5404"/>
          </a:xfrm>
          <a:prstGeom prst="straightConnector1">
            <a:avLst/>
          </a:prstGeom>
          <a:noFill/>
          <a:ln w="22225" cap="flat" cmpd="sng">
            <a:solidFill>
              <a:srgbClr val="7030A0"/>
            </a:solidFill>
            <a:prstDash val="solid"/>
            <a:round/>
            <a:headEnd type="none" w="sm" len="sm"/>
            <a:tailEnd type="triangle" w="med" len="med"/>
          </a:ln>
        </p:spPr>
      </p:cxnSp>
    </p:spTree>
    <p:extLst>
      <p:ext uri="{BB962C8B-B14F-4D97-AF65-F5344CB8AC3E}">
        <p14:creationId xmlns:p14="http://schemas.microsoft.com/office/powerpoint/2010/main" val="3987930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a:t>
            </a:r>
            <a:r>
              <a:rPr lang="en-US" b="1" dirty="0" err="1">
                <a:solidFill>
                  <a:srgbClr val="000000"/>
                </a:solidFill>
                <a:latin typeface="Arial" panose="020B0604020202020204"/>
                <a:ea typeface="Arial" panose="020B0604020202020204"/>
                <a:cs typeface="Arial" panose="020B0604020202020204"/>
                <a:sym typeface="Arial" panose="020B0604020202020204"/>
              </a:rPr>
              <a:t>消息中间件注册</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40" name="Google Shape;530;p39">
            <a:extLst>
              <a:ext uri="{FF2B5EF4-FFF2-40B4-BE49-F238E27FC236}">
                <a16:creationId xmlns:a16="http://schemas.microsoft.com/office/drawing/2014/main" id="{E068ED84-AA5A-4248-9498-A079DC8DE9C4}"/>
              </a:ext>
            </a:extLst>
          </p:cNvPr>
          <p:cNvSpPr/>
          <p:nvPr/>
        </p:nvSpPr>
        <p:spPr>
          <a:xfrm>
            <a:off x="134062" y="2408321"/>
            <a:ext cx="872461"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register</a:t>
            </a:r>
            <a:endParaRPr sz="1467">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1" name="Google Shape;531;p39">
            <a:extLst>
              <a:ext uri="{FF2B5EF4-FFF2-40B4-BE49-F238E27FC236}">
                <a16:creationId xmlns:a16="http://schemas.microsoft.com/office/drawing/2014/main" id="{0910139E-FFDC-FE46-8568-2BBFCB53EFD6}"/>
              </a:ext>
            </a:extLst>
          </p:cNvPr>
          <p:cNvCxnSpPr/>
          <p:nvPr/>
        </p:nvCxnSpPr>
        <p:spPr>
          <a:xfrm rot="10800000" flipH="1">
            <a:off x="281334" y="2885225"/>
            <a:ext cx="458163" cy="2283"/>
          </a:xfrm>
          <a:prstGeom prst="straightConnector1">
            <a:avLst/>
          </a:prstGeom>
          <a:noFill/>
          <a:ln w="22225" cap="flat" cmpd="sng">
            <a:solidFill>
              <a:srgbClr val="7030A0"/>
            </a:solidFill>
            <a:prstDash val="solid"/>
            <a:round/>
            <a:headEnd type="none" w="sm" len="sm"/>
            <a:tailEnd type="triangle" w="med" len="med"/>
          </a:ln>
        </p:spPr>
      </p:cxnSp>
      <p:sp>
        <p:nvSpPr>
          <p:cNvPr id="42" name="Google Shape;532;p39">
            <a:extLst>
              <a:ext uri="{FF2B5EF4-FFF2-40B4-BE49-F238E27FC236}">
                <a16:creationId xmlns:a16="http://schemas.microsoft.com/office/drawing/2014/main" id="{E354CD1F-10C5-4C45-AE0F-EBDDEA40A327}"/>
              </a:ext>
            </a:extLst>
          </p:cNvPr>
          <p:cNvSpPr/>
          <p:nvPr/>
        </p:nvSpPr>
        <p:spPr>
          <a:xfrm>
            <a:off x="1006523" y="2431544"/>
            <a:ext cx="757045" cy="348813"/>
          </a:xfrm>
          <a:prstGeom prst="rect">
            <a:avLst/>
          </a:prstGeom>
          <a:noFill/>
          <a:ln>
            <a:noFill/>
          </a:ln>
        </p:spPr>
        <p:txBody>
          <a:bodyPr spcFirstLastPara="1" wrap="square" lIns="121900" tIns="60933" rIns="121900" bIns="60933" anchor="t" anchorCtr="0">
            <a:noAutofit/>
          </a:bodyPr>
          <a:lstStyle/>
          <a:p>
            <a:r>
              <a:rPr lang="en-US" sz="1467">
                <a:solidFill>
                  <a:srgbClr val="000000"/>
                </a:solidFill>
                <a:latin typeface="Arial" panose="020B0604020202020204"/>
                <a:ea typeface="Arial" panose="020B0604020202020204"/>
                <a:cs typeface="Arial" panose="020B0604020202020204"/>
                <a:sym typeface="Arial" panose="020B0604020202020204"/>
              </a:rPr>
              <a:t>Query</a:t>
            </a:r>
          </a:p>
        </p:txBody>
      </p:sp>
      <p:cxnSp>
        <p:nvCxnSpPr>
          <p:cNvPr id="43" name="Google Shape;533;p39">
            <a:extLst>
              <a:ext uri="{FF2B5EF4-FFF2-40B4-BE49-F238E27FC236}">
                <a16:creationId xmlns:a16="http://schemas.microsoft.com/office/drawing/2014/main" id="{4E1FE010-B4A6-5649-98FB-7BFF614E2B9B}"/>
              </a:ext>
            </a:extLst>
          </p:cNvPr>
          <p:cNvCxnSpPr/>
          <p:nvPr/>
        </p:nvCxnSpPr>
        <p:spPr>
          <a:xfrm>
            <a:off x="1167198" y="2875732"/>
            <a:ext cx="440815" cy="0"/>
          </a:xfrm>
          <a:prstGeom prst="straightConnector1">
            <a:avLst/>
          </a:prstGeom>
          <a:noFill/>
          <a:ln w="22225" cap="flat" cmpd="sng">
            <a:solidFill>
              <a:srgbClr val="FF0000"/>
            </a:solidFill>
            <a:prstDash val="solid"/>
            <a:round/>
            <a:headEnd type="none" w="sm" len="sm"/>
            <a:tailEnd type="triangle" w="med" len="med"/>
          </a:ln>
        </p:spPr>
      </p:cxnSp>
      <p:pic>
        <p:nvPicPr>
          <p:cNvPr id="44" name="Google Shape;534;p39">
            <a:extLst>
              <a:ext uri="{FF2B5EF4-FFF2-40B4-BE49-F238E27FC236}">
                <a16:creationId xmlns:a16="http://schemas.microsoft.com/office/drawing/2014/main" id="{E56D9566-41B1-F04B-859A-1D1CA3294522}"/>
              </a:ext>
            </a:extLst>
          </p:cNvPr>
          <p:cNvPicPr preferRelativeResize="0"/>
          <p:nvPr/>
        </p:nvPicPr>
        <p:blipFill rotWithShape="1">
          <a:blip r:embed="rId2"/>
          <a:srcRect/>
          <a:stretch>
            <a:fillRect/>
          </a:stretch>
        </p:blipFill>
        <p:spPr>
          <a:xfrm>
            <a:off x="6336015" y="3543635"/>
            <a:ext cx="1337044" cy="401113"/>
          </a:xfrm>
          <a:prstGeom prst="rect">
            <a:avLst/>
          </a:prstGeom>
          <a:noFill/>
          <a:ln>
            <a:noFill/>
          </a:ln>
        </p:spPr>
      </p:pic>
      <p:sp>
        <p:nvSpPr>
          <p:cNvPr id="45" name="Google Shape;535;p39">
            <a:extLst>
              <a:ext uri="{FF2B5EF4-FFF2-40B4-BE49-F238E27FC236}">
                <a16:creationId xmlns:a16="http://schemas.microsoft.com/office/drawing/2014/main" id="{67C64585-C642-7C4E-98A3-95611763847A}"/>
              </a:ext>
            </a:extLst>
          </p:cNvPr>
          <p:cNvSpPr txBox="1"/>
          <p:nvPr/>
        </p:nvSpPr>
        <p:spPr>
          <a:xfrm>
            <a:off x="6033459" y="3306357"/>
            <a:ext cx="1999763" cy="838137"/>
          </a:xfrm>
          <a:prstGeom prst="rect">
            <a:avLst/>
          </a:prstGeom>
          <a:noFill/>
          <a:ln w="25400" cap="flat" cmpd="sng">
            <a:solidFill>
              <a:srgbClr val="342E22"/>
            </a:solidFill>
            <a:prstDash val="dot"/>
            <a:round/>
            <a:headEnd type="none" w="sm" len="sm"/>
            <a:tailEnd type="none" w="sm" len="sm"/>
          </a:ln>
        </p:spPr>
        <p:txBody>
          <a:bodyPr spcFirstLastPara="1" wrap="square" lIns="121900" tIns="60933" rIns="121900" bIns="60933" anchor="t" anchorCtr="0">
            <a:noAutofit/>
          </a:bodyPr>
          <a:lstStyle/>
          <a:p>
            <a:endParaRPr sz="1867">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6" name="Google Shape;536;p39">
            <a:extLst>
              <a:ext uri="{FF2B5EF4-FFF2-40B4-BE49-F238E27FC236}">
                <a16:creationId xmlns:a16="http://schemas.microsoft.com/office/drawing/2014/main" id="{D23CF6F6-D138-6A46-A47A-955E7B33B56D}"/>
              </a:ext>
            </a:extLst>
          </p:cNvPr>
          <p:cNvCxnSpPr>
            <a:cxnSpLocks/>
            <a:stCxn id="63" idx="1"/>
            <a:endCxn id="45" idx="3"/>
          </p:cNvCxnSpPr>
          <p:nvPr/>
        </p:nvCxnSpPr>
        <p:spPr>
          <a:xfrm rot="10800000">
            <a:off x="8033249" y="3725328"/>
            <a:ext cx="2197200" cy="1423600"/>
          </a:xfrm>
          <a:prstGeom prst="curvedConnector3">
            <a:avLst>
              <a:gd name="adj1" fmla="val 50001"/>
            </a:avLst>
          </a:prstGeom>
          <a:noFill/>
          <a:ln w="38100" cap="flat" cmpd="sng">
            <a:solidFill>
              <a:srgbClr val="FF0000"/>
            </a:solidFill>
            <a:prstDash val="solid"/>
            <a:round/>
            <a:headEnd type="none" w="sm" len="sm"/>
            <a:tailEnd type="triangle" w="med" len="med"/>
          </a:ln>
        </p:spPr>
      </p:cxnSp>
      <p:sp>
        <p:nvSpPr>
          <p:cNvPr id="47" name="Google Shape;538;p39">
            <a:extLst>
              <a:ext uri="{FF2B5EF4-FFF2-40B4-BE49-F238E27FC236}">
                <a16:creationId xmlns:a16="http://schemas.microsoft.com/office/drawing/2014/main" id="{A0583B92-43D7-EE43-B941-6B2B6670DC59}"/>
              </a:ext>
            </a:extLst>
          </p:cNvPr>
          <p:cNvSpPr/>
          <p:nvPr/>
        </p:nvSpPr>
        <p:spPr>
          <a:xfrm>
            <a:off x="1753911" y="4160929"/>
            <a:ext cx="1417483" cy="574516"/>
          </a:xfrm>
          <a:prstGeom prst="rect">
            <a:avLst/>
          </a:prstGeom>
          <a:noFill/>
          <a:ln>
            <a:noFill/>
          </a:ln>
        </p:spPr>
        <p:txBody>
          <a:bodyPr spcFirstLastPara="1" wrap="square" lIns="121900" tIns="60933" rIns="121900" bIns="60933" anchor="t" anchorCtr="0">
            <a:noAutofit/>
          </a:bodyPr>
          <a:lstStyle/>
          <a:p>
            <a:r>
              <a:rPr lang="en-US" sz="1467">
                <a:solidFill>
                  <a:srgbClr val="7030A0"/>
                </a:solidFill>
                <a:latin typeface="Arial" panose="020B0604020202020204"/>
                <a:ea typeface="Arial" panose="020B0604020202020204"/>
                <a:cs typeface="Arial" panose="020B0604020202020204"/>
                <a:sym typeface="Arial" panose="020B0604020202020204"/>
              </a:rPr>
              <a:t>Sub</a:t>
            </a:r>
          </a:p>
          <a:p>
            <a:r>
              <a:rPr lang="en-US" sz="1467">
                <a:solidFill>
                  <a:srgbClr val="000000"/>
                </a:solidFill>
                <a:latin typeface="Arial" panose="020B0604020202020204"/>
                <a:ea typeface="Arial" panose="020B0604020202020204"/>
                <a:cs typeface="Arial" panose="020B0604020202020204"/>
                <a:sym typeface="Arial" panose="020B0604020202020204"/>
              </a:rPr>
              <a:t>Topic：</a:t>
            </a:r>
            <a:r>
              <a:rPr lang="en-US" sz="1467">
                <a:solidFill>
                  <a:srgbClr val="30BE47"/>
                </a:solidFill>
                <a:latin typeface="Arial" panose="020B0604020202020204"/>
                <a:ea typeface="Arial" panose="020B0604020202020204"/>
                <a:cs typeface="Arial" panose="020B0604020202020204"/>
                <a:sym typeface="Arial" panose="020B0604020202020204"/>
              </a:rPr>
              <a:t>query</a:t>
            </a:r>
          </a:p>
        </p:txBody>
      </p:sp>
      <p:cxnSp>
        <p:nvCxnSpPr>
          <p:cNvPr id="48" name="Google Shape;539;p39">
            <a:extLst>
              <a:ext uri="{FF2B5EF4-FFF2-40B4-BE49-F238E27FC236}">
                <a16:creationId xmlns:a16="http://schemas.microsoft.com/office/drawing/2014/main" id="{9E6D12E7-B2E2-2D47-95E9-05AF26831326}"/>
              </a:ext>
            </a:extLst>
          </p:cNvPr>
          <p:cNvCxnSpPr>
            <a:cxnSpLocks/>
            <a:stCxn id="52" idx="0"/>
            <a:endCxn id="45" idx="0"/>
          </p:cNvCxnSpPr>
          <p:nvPr/>
        </p:nvCxnSpPr>
        <p:spPr>
          <a:xfrm rot="5400000" flipH="1" flipV="1">
            <a:off x="3992464" y="1918616"/>
            <a:ext cx="1653136" cy="4428618"/>
          </a:xfrm>
          <a:prstGeom prst="curvedConnector3">
            <a:avLst>
              <a:gd name="adj1" fmla="val 113828"/>
            </a:avLst>
          </a:prstGeom>
          <a:noFill/>
          <a:ln w="38100" cap="flat" cmpd="sng">
            <a:solidFill>
              <a:srgbClr val="7030A0"/>
            </a:solidFill>
            <a:prstDash val="solid"/>
            <a:round/>
            <a:headEnd type="none" w="sm" len="sm"/>
            <a:tailEnd type="triangle" w="med" len="med"/>
          </a:ln>
        </p:spPr>
      </p:cxnSp>
      <p:sp>
        <p:nvSpPr>
          <p:cNvPr id="49" name="Google Shape;541;p39">
            <a:extLst>
              <a:ext uri="{FF2B5EF4-FFF2-40B4-BE49-F238E27FC236}">
                <a16:creationId xmlns:a16="http://schemas.microsoft.com/office/drawing/2014/main" id="{CA4D38E2-1533-4B48-BEEF-686574EE4D40}"/>
              </a:ext>
            </a:extLst>
          </p:cNvPr>
          <p:cNvSpPr txBox="1"/>
          <p:nvPr/>
        </p:nvSpPr>
        <p:spPr>
          <a:xfrm>
            <a:off x="5172001" y="1953107"/>
            <a:ext cx="1443131" cy="697627"/>
          </a:xfrm>
          <a:prstGeom prst="rect">
            <a:avLst/>
          </a:prstGeom>
          <a:noFill/>
          <a:ln>
            <a:noFill/>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如何注册？</a:t>
            </a:r>
            <a:endParaRPr sz="1867">
              <a:solidFill>
                <a:srgbClr val="000000"/>
              </a:solidFill>
              <a:latin typeface="Arial" panose="020B0604020202020204"/>
              <a:ea typeface="Arial" panose="020B0604020202020204"/>
              <a:cs typeface="Arial" panose="020B0604020202020204"/>
              <a:sym typeface="Arial" panose="020B0604020202020204"/>
            </a:endParaRPr>
          </a:p>
          <a:p>
            <a:r>
              <a:rPr lang="en-US" sz="1867">
                <a:solidFill>
                  <a:srgbClr val="000000"/>
                </a:solidFill>
                <a:latin typeface="Arial" panose="020B0604020202020204"/>
                <a:ea typeface="Arial" panose="020B0604020202020204"/>
                <a:cs typeface="Arial" panose="020B0604020202020204"/>
                <a:sym typeface="Arial" panose="020B0604020202020204"/>
              </a:rPr>
              <a:t>如何发现？</a:t>
            </a:r>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2;p39">
            <a:extLst>
              <a:ext uri="{FF2B5EF4-FFF2-40B4-BE49-F238E27FC236}">
                <a16:creationId xmlns:a16="http://schemas.microsoft.com/office/drawing/2014/main" id="{1D77465E-C270-F049-A1C0-1DA08712F95A}"/>
              </a:ext>
            </a:extLst>
          </p:cNvPr>
          <p:cNvSpPr/>
          <p:nvPr/>
        </p:nvSpPr>
        <p:spPr>
          <a:xfrm>
            <a:off x="2204199" y="4959493"/>
            <a:ext cx="1622389" cy="865837"/>
          </a:xfrm>
          <a:prstGeom prst="rect">
            <a:avLst/>
          </a:prstGeom>
          <a:solidFill>
            <a:schemeClr val="l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52" name="Google Shape;540;p39">
            <a:extLst>
              <a:ext uri="{FF2B5EF4-FFF2-40B4-BE49-F238E27FC236}">
                <a16:creationId xmlns:a16="http://schemas.microsoft.com/office/drawing/2014/main" id="{8400F6EC-9329-E64B-9381-F64D458D3915}"/>
              </a:ext>
            </a:extLst>
          </p:cNvPr>
          <p:cNvSpPr/>
          <p:nvPr/>
        </p:nvSpPr>
        <p:spPr>
          <a:xfrm>
            <a:off x="2194052" y="4959493"/>
            <a:ext cx="821341" cy="299568"/>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Listen</a:t>
            </a:r>
          </a:p>
        </p:txBody>
      </p:sp>
      <p:sp>
        <p:nvSpPr>
          <p:cNvPr id="55" name="Google Shape;543;p39">
            <a:extLst>
              <a:ext uri="{FF2B5EF4-FFF2-40B4-BE49-F238E27FC236}">
                <a16:creationId xmlns:a16="http://schemas.microsoft.com/office/drawing/2014/main" id="{1984C5CE-2662-8C44-B1F6-A7D9AA57CEA1}"/>
              </a:ext>
            </a:extLst>
          </p:cNvPr>
          <p:cNvSpPr/>
          <p:nvPr/>
        </p:nvSpPr>
        <p:spPr>
          <a:xfrm>
            <a:off x="2380388" y="5298748"/>
            <a:ext cx="1270007" cy="410369"/>
          </a:xfrm>
          <a:prstGeom prst="rect">
            <a:avLst/>
          </a:prstGeom>
          <a:noFill/>
          <a:ln>
            <a:noFill/>
          </a:ln>
        </p:spPr>
        <p:txBody>
          <a:bodyPr spcFirstLastPara="1" wrap="square" lIns="121900" tIns="60933" rIns="121900" bIns="60933" anchor="t" anchorCtr="0">
            <a:noAutofit/>
          </a:bodyPr>
          <a:lstStyle/>
          <a:p>
            <a:r>
              <a:rPr lang="en-US" sz="1867" dirty="0">
                <a:solidFill>
                  <a:srgbClr val="000000"/>
                </a:solidFill>
                <a:latin typeface="Arial" panose="020B0604020202020204"/>
                <a:ea typeface="Arial" panose="020B0604020202020204"/>
                <a:cs typeface="Arial" panose="020B0604020202020204"/>
                <a:sym typeface="Arial" panose="020B0604020202020204"/>
              </a:rPr>
              <a:t>Service A</a:t>
            </a:r>
          </a:p>
        </p:txBody>
      </p:sp>
      <p:cxnSp>
        <p:nvCxnSpPr>
          <p:cNvPr id="56" name="Google Shape;544;p39">
            <a:extLst>
              <a:ext uri="{FF2B5EF4-FFF2-40B4-BE49-F238E27FC236}">
                <a16:creationId xmlns:a16="http://schemas.microsoft.com/office/drawing/2014/main" id="{B2EECB33-E571-D54B-AFED-2FF44819842C}"/>
              </a:ext>
            </a:extLst>
          </p:cNvPr>
          <p:cNvCxnSpPr>
            <a:cxnSpLocks/>
            <a:stCxn id="52" idx="3"/>
          </p:cNvCxnSpPr>
          <p:nvPr/>
        </p:nvCxnSpPr>
        <p:spPr>
          <a:xfrm rot="10800000" flipH="1">
            <a:off x="3015393" y="3444877"/>
            <a:ext cx="3637600" cy="1664400"/>
          </a:xfrm>
          <a:prstGeom prst="curvedConnector3">
            <a:avLst>
              <a:gd name="adj1" fmla="val 15218"/>
            </a:avLst>
          </a:prstGeom>
          <a:noFill/>
          <a:ln w="38100" cap="flat" cmpd="sng">
            <a:solidFill>
              <a:srgbClr val="FF0000"/>
            </a:solidFill>
            <a:prstDash val="solid"/>
            <a:round/>
            <a:headEnd type="none" w="sm" len="sm"/>
            <a:tailEnd type="triangle" w="med" len="med"/>
          </a:ln>
        </p:spPr>
      </p:cxnSp>
      <p:sp>
        <p:nvSpPr>
          <p:cNvPr id="57" name="Google Shape;545;p39">
            <a:extLst>
              <a:ext uri="{FF2B5EF4-FFF2-40B4-BE49-F238E27FC236}">
                <a16:creationId xmlns:a16="http://schemas.microsoft.com/office/drawing/2014/main" id="{16F00C96-8402-2B4E-BA8F-D14D57831698}"/>
              </a:ext>
            </a:extLst>
          </p:cNvPr>
          <p:cNvSpPr txBox="1"/>
          <p:nvPr/>
        </p:nvSpPr>
        <p:spPr>
          <a:xfrm>
            <a:off x="3918117" y="4358172"/>
            <a:ext cx="2177883" cy="533480"/>
          </a:xfrm>
          <a:prstGeom prst="rect">
            <a:avLst/>
          </a:prstGeom>
          <a:noFill/>
          <a:ln>
            <a:noFill/>
          </a:ln>
        </p:spPr>
        <p:txBody>
          <a:bodyPr spcFirstLastPara="1" wrap="square" lIns="121900" tIns="60933" rIns="121900" bIns="60933" anchor="t" anchorCtr="0">
            <a:noAutofit/>
          </a:bodyPr>
          <a:lstStyle/>
          <a:p>
            <a:r>
              <a:rPr lang="en-US" sz="1467" dirty="0">
                <a:solidFill>
                  <a:srgbClr val="00B0F0"/>
                </a:solidFill>
                <a:latin typeface="Arial" panose="020B0604020202020204"/>
                <a:ea typeface="Arial" panose="020B0604020202020204"/>
                <a:cs typeface="Arial" panose="020B0604020202020204"/>
                <a:sym typeface="Arial" panose="020B0604020202020204"/>
              </a:rPr>
              <a:t>Pub </a:t>
            </a:r>
            <a:r>
              <a:rPr lang="en-US" sz="1467" dirty="0">
                <a:solidFill>
                  <a:srgbClr val="342E22"/>
                </a:solidFill>
                <a:latin typeface="Arial" panose="020B0604020202020204"/>
                <a:ea typeface="Arial" panose="020B0604020202020204"/>
                <a:cs typeface="Arial" panose="020B0604020202020204"/>
                <a:sym typeface="Arial" panose="020B0604020202020204"/>
              </a:rPr>
              <a:t>to </a:t>
            </a:r>
            <a:r>
              <a:rPr lang="en-US" sz="1467" dirty="0" err="1">
                <a:solidFill>
                  <a:srgbClr val="342E22"/>
                </a:solidFill>
                <a:latin typeface="Arial" panose="020B0604020202020204"/>
                <a:ea typeface="Arial" panose="020B0604020202020204"/>
                <a:cs typeface="Arial" panose="020B0604020202020204"/>
                <a:sym typeface="Arial" panose="020B0604020202020204"/>
              </a:rPr>
              <a:t>Addr</a:t>
            </a:r>
            <a:r>
              <a:rPr lang="en-US" sz="1467" dirty="0">
                <a:solidFill>
                  <a:srgbClr val="342E22"/>
                </a:solidFill>
                <a:latin typeface="Arial" panose="020B0604020202020204"/>
                <a:ea typeface="Arial" panose="020B0604020202020204"/>
                <a:cs typeface="Arial" panose="020B0604020202020204"/>
                <a:sym typeface="Arial" panose="020B0604020202020204"/>
              </a:rPr>
              <a:t>-B</a:t>
            </a:r>
          </a:p>
          <a:p>
            <a:r>
              <a:rPr lang="en-US" sz="1200" dirty="0" err="1">
                <a:solidFill>
                  <a:srgbClr val="000000"/>
                </a:solidFill>
                <a:latin typeface="Arial" panose="020B0604020202020204"/>
                <a:ea typeface="Arial" panose="020B0604020202020204"/>
                <a:cs typeface="Arial" panose="020B0604020202020204"/>
                <a:sym typeface="Arial" panose="020B0604020202020204"/>
              </a:rPr>
              <a:t>addr</a:t>
            </a:r>
            <a:r>
              <a:rPr lang="en-US" sz="1200" dirty="0">
                <a:solidFill>
                  <a:srgbClr val="000000"/>
                </a:solidFill>
                <a:latin typeface="Arial" panose="020B0604020202020204"/>
                <a:ea typeface="Arial" panose="020B0604020202020204"/>
                <a:cs typeface="Arial" panose="020B0604020202020204"/>
                <a:sym typeface="Arial" panose="020B0604020202020204"/>
              </a:rPr>
              <a:t>: 192.168.1.2:8080</a:t>
            </a:r>
          </a:p>
        </p:txBody>
      </p:sp>
      <p:sp>
        <p:nvSpPr>
          <p:cNvPr id="58" name="Google Shape;546;p39">
            <a:extLst>
              <a:ext uri="{FF2B5EF4-FFF2-40B4-BE49-F238E27FC236}">
                <a16:creationId xmlns:a16="http://schemas.microsoft.com/office/drawing/2014/main" id="{F966C024-8026-6A46-AFAD-DB2D0520177F}"/>
              </a:ext>
            </a:extLst>
          </p:cNvPr>
          <p:cNvSpPr/>
          <p:nvPr/>
        </p:nvSpPr>
        <p:spPr>
          <a:xfrm>
            <a:off x="10244531" y="5016098"/>
            <a:ext cx="1622389" cy="771987"/>
          </a:xfrm>
          <a:prstGeom prst="rect">
            <a:avLst/>
          </a:prstGeom>
          <a:solidFill>
            <a:schemeClr val="lt1"/>
          </a:solidFill>
          <a:ln w="25400" cap="flat" cmpd="sng">
            <a:solidFill>
              <a:srgbClr val="AE4E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panose="020B0604020202020204"/>
              <a:ea typeface="Arial" panose="020B0604020202020204"/>
              <a:cs typeface="Arial" panose="020B0604020202020204"/>
              <a:sym typeface="Arial" panose="020B0604020202020204"/>
            </a:endParaRPr>
          </a:p>
        </p:txBody>
      </p:sp>
      <p:sp>
        <p:nvSpPr>
          <p:cNvPr id="59" name="Google Shape;547;p39">
            <a:extLst>
              <a:ext uri="{FF2B5EF4-FFF2-40B4-BE49-F238E27FC236}">
                <a16:creationId xmlns:a16="http://schemas.microsoft.com/office/drawing/2014/main" id="{6120A8D9-6004-7D4B-8E86-207B188D5FAE}"/>
              </a:ext>
            </a:extLst>
          </p:cNvPr>
          <p:cNvSpPr/>
          <p:nvPr/>
        </p:nvSpPr>
        <p:spPr>
          <a:xfrm>
            <a:off x="10468054" y="5318434"/>
            <a:ext cx="1270007" cy="410369"/>
          </a:xfrm>
          <a:prstGeom prst="rect">
            <a:avLst/>
          </a:prstGeom>
          <a:noFill/>
          <a:ln>
            <a:noFill/>
          </a:ln>
        </p:spPr>
        <p:txBody>
          <a:bodyPr spcFirstLastPara="1" wrap="square" lIns="121900" tIns="60933" rIns="121900" bIns="60933" anchor="t" anchorCtr="0">
            <a:noAutofit/>
          </a:bodyPr>
          <a:lstStyle/>
          <a:p>
            <a:r>
              <a:rPr lang="en-US" sz="1867" dirty="0">
                <a:solidFill>
                  <a:srgbClr val="000000"/>
                </a:solidFill>
                <a:latin typeface="Arial" panose="020B0604020202020204"/>
                <a:ea typeface="Arial" panose="020B0604020202020204"/>
                <a:cs typeface="Arial" panose="020B0604020202020204"/>
                <a:sym typeface="Arial" panose="020B0604020202020204"/>
              </a:rPr>
              <a:t>Service B</a:t>
            </a:r>
          </a:p>
        </p:txBody>
      </p:sp>
      <p:sp>
        <p:nvSpPr>
          <p:cNvPr id="60" name="Google Shape;548;p39">
            <a:extLst>
              <a:ext uri="{FF2B5EF4-FFF2-40B4-BE49-F238E27FC236}">
                <a16:creationId xmlns:a16="http://schemas.microsoft.com/office/drawing/2014/main" id="{75406720-922B-424E-AB68-2725AF0526FF}"/>
              </a:ext>
            </a:extLst>
          </p:cNvPr>
          <p:cNvSpPr txBox="1"/>
          <p:nvPr/>
        </p:nvSpPr>
        <p:spPr>
          <a:xfrm>
            <a:off x="8618431" y="4951377"/>
            <a:ext cx="2177883" cy="718145"/>
          </a:xfrm>
          <a:prstGeom prst="rect">
            <a:avLst/>
          </a:prstGeom>
          <a:noFill/>
          <a:ln>
            <a:noFill/>
          </a:ln>
        </p:spPr>
        <p:txBody>
          <a:bodyPr spcFirstLastPara="1" wrap="square" lIns="121900" tIns="60933" rIns="121900" bIns="60933" anchor="t" anchorCtr="0">
            <a:noAutofit/>
          </a:bodyPr>
          <a:lstStyle/>
          <a:p>
            <a:r>
              <a:rPr lang="en-US" sz="1467">
                <a:solidFill>
                  <a:srgbClr val="00B0F0"/>
                </a:solidFill>
                <a:latin typeface="Arial" panose="020B0604020202020204"/>
                <a:ea typeface="Arial" panose="020B0604020202020204"/>
                <a:cs typeface="Arial" panose="020B0604020202020204"/>
                <a:sym typeface="Arial" panose="020B0604020202020204"/>
              </a:rPr>
              <a:t>Pub</a:t>
            </a:r>
          </a:p>
          <a:p>
            <a:r>
              <a:rPr lang="en-US" sz="1200">
                <a:solidFill>
                  <a:srgbClr val="000000"/>
                </a:solidFill>
                <a:latin typeface="Arial" panose="020B0604020202020204"/>
                <a:ea typeface="Arial" panose="020B0604020202020204"/>
                <a:cs typeface="Arial" panose="020B0604020202020204"/>
                <a:sym typeface="Arial" panose="020B0604020202020204"/>
              </a:rPr>
              <a:t>Service: service A</a:t>
            </a:r>
          </a:p>
          <a:p>
            <a:r>
              <a:rPr lang="en-US" sz="1200">
                <a:solidFill>
                  <a:srgbClr val="000000"/>
                </a:solidFill>
                <a:latin typeface="Arial" panose="020B0604020202020204"/>
                <a:ea typeface="Arial" panose="020B0604020202020204"/>
                <a:cs typeface="Arial" panose="020B0604020202020204"/>
                <a:sym typeface="Arial" panose="020B0604020202020204"/>
              </a:rPr>
              <a:t>Reply: Addr-B</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0;p39">
            <a:extLst>
              <a:ext uri="{FF2B5EF4-FFF2-40B4-BE49-F238E27FC236}">
                <a16:creationId xmlns:a16="http://schemas.microsoft.com/office/drawing/2014/main" id="{47835656-1844-9941-A745-98C3C61B7140}"/>
              </a:ext>
            </a:extLst>
          </p:cNvPr>
          <p:cNvSpPr txBox="1"/>
          <p:nvPr/>
        </p:nvSpPr>
        <p:spPr>
          <a:xfrm>
            <a:off x="8234621" y="5041485"/>
            <a:ext cx="378736" cy="410369"/>
          </a:xfrm>
          <a:prstGeom prst="rect">
            <a:avLst/>
          </a:prstGeom>
          <a:noFill/>
          <a:ln w="9525" cap="flat" cmpd="sng">
            <a:solidFill>
              <a:srgbClr val="00704E"/>
            </a:solidFill>
            <a:prstDash val="dash"/>
            <a:round/>
            <a:headEnd type="none" w="sm" len="sm"/>
            <a:tailEnd type="none" w="sm" len="sm"/>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2</a:t>
            </a:r>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1;p39">
            <a:extLst>
              <a:ext uri="{FF2B5EF4-FFF2-40B4-BE49-F238E27FC236}">
                <a16:creationId xmlns:a16="http://schemas.microsoft.com/office/drawing/2014/main" id="{898D57F8-F7DD-5B41-BE99-520269A65481}"/>
              </a:ext>
            </a:extLst>
          </p:cNvPr>
          <p:cNvSpPr txBox="1"/>
          <p:nvPr/>
        </p:nvSpPr>
        <p:spPr>
          <a:xfrm>
            <a:off x="3777631" y="4004684"/>
            <a:ext cx="378736" cy="410369"/>
          </a:xfrm>
          <a:prstGeom prst="rect">
            <a:avLst/>
          </a:prstGeom>
          <a:noFill/>
          <a:ln w="9525" cap="flat" cmpd="sng">
            <a:solidFill>
              <a:srgbClr val="00704E"/>
            </a:solidFill>
            <a:prstDash val="dash"/>
            <a:round/>
            <a:headEnd type="none" w="sm" len="sm"/>
            <a:tailEnd type="none" w="sm" len="sm"/>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3</a:t>
            </a:r>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37;p39">
            <a:extLst>
              <a:ext uri="{FF2B5EF4-FFF2-40B4-BE49-F238E27FC236}">
                <a16:creationId xmlns:a16="http://schemas.microsoft.com/office/drawing/2014/main" id="{B6FE7A79-93A1-594C-9FA8-DF5E1FA8F76D}"/>
              </a:ext>
            </a:extLst>
          </p:cNvPr>
          <p:cNvSpPr/>
          <p:nvPr/>
        </p:nvSpPr>
        <p:spPr>
          <a:xfrm>
            <a:off x="10230450" y="4999144"/>
            <a:ext cx="821341" cy="299568"/>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r>
              <a:rPr lang="en-US" sz="1200">
                <a:solidFill>
                  <a:schemeClr val="lt1"/>
                </a:solidFill>
                <a:latin typeface="Arial" panose="020B0604020202020204"/>
                <a:ea typeface="Arial" panose="020B0604020202020204"/>
                <a:cs typeface="Arial" panose="020B0604020202020204"/>
                <a:sym typeface="Arial" panose="020B0604020202020204"/>
              </a:rPr>
              <a:t>Query</a:t>
            </a:r>
          </a:p>
        </p:txBody>
      </p:sp>
      <p:cxnSp>
        <p:nvCxnSpPr>
          <p:cNvPr id="64" name="Google Shape;552;p39">
            <a:extLst>
              <a:ext uri="{FF2B5EF4-FFF2-40B4-BE49-F238E27FC236}">
                <a16:creationId xmlns:a16="http://schemas.microsoft.com/office/drawing/2014/main" id="{48CB2029-6E6E-0F47-AE76-BA6CAFA8826E}"/>
              </a:ext>
            </a:extLst>
          </p:cNvPr>
          <p:cNvCxnSpPr>
            <a:cxnSpLocks/>
            <a:endCxn id="63" idx="0"/>
          </p:cNvCxnSpPr>
          <p:nvPr/>
        </p:nvCxnSpPr>
        <p:spPr>
          <a:xfrm>
            <a:off x="8033222" y="3582026"/>
            <a:ext cx="2607899" cy="1417118"/>
          </a:xfrm>
          <a:prstGeom prst="curvedConnector2">
            <a:avLst/>
          </a:prstGeom>
          <a:noFill/>
          <a:ln w="38100" cap="flat" cmpd="sng">
            <a:solidFill>
              <a:srgbClr val="FF0000"/>
            </a:solidFill>
            <a:prstDash val="solid"/>
            <a:round/>
            <a:headEnd type="none" w="sm" len="sm"/>
            <a:tailEnd type="triangle" w="med" len="med"/>
          </a:ln>
        </p:spPr>
      </p:cxnSp>
      <p:sp>
        <p:nvSpPr>
          <p:cNvPr id="65" name="Google Shape;553;p39">
            <a:extLst>
              <a:ext uri="{FF2B5EF4-FFF2-40B4-BE49-F238E27FC236}">
                <a16:creationId xmlns:a16="http://schemas.microsoft.com/office/drawing/2014/main" id="{09B99E89-7A80-6740-B33F-3C3D9F3F5462}"/>
              </a:ext>
            </a:extLst>
          </p:cNvPr>
          <p:cNvSpPr txBox="1"/>
          <p:nvPr/>
        </p:nvSpPr>
        <p:spPr>
          <a:xfrm>
            <a:off x="10014117" y="3524919"/>
            <a:ext cx="2177883" cy="533480"/>
          </a:xfrm>
          <a:prstGeom prst="rect">
            <a:avLst/>
          </a:prstGeom>
          <a:noFill/>
          <a:ln>
            <a:noFill/>
          </a:ln>
        </p:spPr>
        <p:txBody>
          <a:bodyPr spcFirstLastPara="1" wrap="square" lIns="121900" tIns="60933" rIns="121900" bIns="60933" anchor="t" anchorCtr="0">
            <a:noAutofit/>
          </a:bodyPr>
          <a:lstStyle/>
          <a:p>
            <a:r>
              <a:rPr lang="en-US" sz="1467">
                <a:solidFill>
                  <a:srgbClr val="00B0F0"/>
                </a:solidFill>
                <a:latin typeface="Arial" panose="020B0604020202020204"/>
                <a:ea typeface="Arial" panose="020B0604020202020204"/>
                <a:cs typeface="Arial" panose="020B0604020202020204"/>
                <a:sym typeface="Arial" panose="020B0604020202020204"/>
              </a:rPr>
              <a:t>Pub</a:t>
            </a:r>
          </a:p>
          <a:p>
            <a:r>
              <a:rPr lang="en-US" sz="1200">
                <a:solidFill>
                  <a:srgbClr val="000000"/>
                </a:solidFill>
                <a:latin typeface="Arial" panose="020B0604020202020204"/>
                <a:ea typeface="Arial" panose="020B0604020202020204"/>
                <a:cs typeface="Arial" panose="020B0604020202020204"/>
                <a:sym typeface="Arial" panose="020B0604020202020204"/>
              </a:rPr>
              <a:t>ServiceA: 192.168.1.2:8080</a:t>
            </a:r>
          </a:p>
        </p:txBody>
      </p:sp>
      <p:sp>
        <p:nvSpPr>
          <p:cNvPr id="66" name="Google Shape;554;p39">
            <a:extLst>
              <a:ext uri="{FF2B5EF4-FFF2-40B4-BE49-F238E27FC236}">
                <a16:creationId xmlns:a16="http://schemas.microsoft.com/office/drawing/2014/main" id="{CC7A3C48-70B2-0640-A034-15D22E2B8A51}"/>
              </a:ext>
            </a:extLst>
          </p:cNvPr>
          <p:cNvSpPr txBox="1"/>
          <p:nvPr/>
        </p:nvSpPr>
        <p:spPr>
          <a:xfrm>
            <a:off x="9630308" y="3615028"/>
            <a:ext cx="378736" cy="410369"/>
          </a:xfrm>
          <a:prstGeom prst="rect">
            <a:avLst/>
          </a:prstGeom>
          <a:noFill/>
          <a:ln w="9525" cap="flat" cmpd="sng">
            <a:solidFill>
              <a:srgbClr val="00704E"/>
            </a:solidFill>
            <a:prstDash val="dash"/>
            <a:round/>
            <a:headEnd type="none" w="sm" len="sm"/>
            <a:tailEnd type="none" w="sm" len="sm"/>
          </a:ln>
        </p:spPr>
        <p:txBody>
          <a:bodyPr spcFirstLastPara="1" wrap="square" lIns="121900" tIns="60933" rIns="121900" bIns="60933" anchor="t" anchorCtr="0">
            <a:noAutofit/>
          </a:bodyPr>
          <a:lstStyle/>
          <a:p>
            <a:r>
              <a:rPr lang="en-US" sz="1867">
                <a:solidFill>
                  <a:srgbClr val="000000"/>
                </a:solidFill>
                <a:latin typeface="Arial" panose="020B0604020202020204"/>
                <a:ea typeface="Arial" panose="020B0604020202020204"/>
                <a:cs typeface="Arial" panose="020B0604020202020204"/>
                <a:sym typeface="Arial" panose="020B0604020202020204"/>
              </a:rPr>
              <a:t>4</a:t>
            </a:r>
            <a:endParaRPr sz="1867">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29;p39">
            <a:extLst>
              <a:ext uri="{FF2B5EF4-FFF2-40B4-BE49-F238E27FC236}">
                <a16:creationId xmlns:a16="http://schemas.microsoft.com/office/drawing/2014/main" id="{E90FFD9C-7B03-7244-8787-8162BDD66DC6}"/>
              </a:ext>
            </a:extLst>
          </p:cNvPr>
          <p:cNvSpPr/>
          <p:nvPr/>
        </p:nvSpPr>
        <p:spPr>
          <a:xfrm>
            <a:off x="72996" y="6470100"/>
            <a:ext cx="3753592" cy="410369"/>
          </a:xfrm>
          <a:prstGeom prst="rect">
            <a:avLst/>
          </a:prstGeom>
          <a:noFill/>
          <a:ln>
            <a:noFill/>
          </a:ln>
        </p:spPr>
        <p:txBody>
          <a:bodyPr spcFirstLastPara="1" wrap="square" lIns="121900" tIns="60933" rIns="121900" bIns="60933" anchor="t" anchorCtr="0">
            <a:noAutofit/>
          </a:bodyPr>
          <a:lstStyle/>
          <a:p>
            <a:r>
              <a:rPr lang="en-US" sz="1867" b="1" dirty="0" err="1">
                <a:solidFill>
                  <a:srgbClr val="424242"/>
                </a:solidFill>
                <a:latin typeface="Arial" panose="020B0604020202020204"/>
                <a:ea typeface="Arial" panose="020B0604020202020204"/>
                <a:cs typeface="Arial" panose="020B0604020202020204"/>
                <a:sym typeface="Arial" panose="020B0604020202020204"/>
              </a:rPr>
              <a:t>基于NATs消息系统Pub</a:t>
            </a:r>
            <a:r>
              <a:rPr lang="en-US" sz="1867" b="1" dirty="0">
                <a:solidFill>
                  <a:srgbClr val="424242"/>
                </a:solidFill>
                <a:latin typeface="Arial" panose="020B0604020202020204"/>
                <a:ea typeface="Arial" panose="020B0604020202020204"/>
                <a:cs typeface="Arial" panose="020B0604020202020204"/>
                <a:sym typeface="Arial" panose="020B0604020202020204"/>
              </a:rPr>
              <a:t>/</a:t>
            </a:r>
            <a:r>
              <a:rPr lang="en-US" sz="1867" b="1" dirty="0" err="1">
                <a:solidFill>
                  <a:srgbClr val="424242"/>
                </a:solidFill>
                <a:latin typeface="Arial" panose="020B0604020202020204"/>
                <a:ea typeface="Arial" panose="020B0604020202020204"/>
                <a:cs typeface="Arial" panose="020B0604020202020204"/>
                <a:sym typeface="Arial" panose="020B0604020202020204"/>
              </a:rPr>
              <a:t>Sub注册</a:t>
            </a:r>
            <a:endParaRPr sz="1867" dirty="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800027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Re</a:t>
            </a:r>
            <a:r>
              <a:rPr lang="en-US" altLang="zh-CN" b="1" dirty="0">
                <a:solidFill>
                  <a:srgbClr val="000000"/>
                </a:solidFill>
                <a:latin typeface="Arial" panose="020B0604020202020204"/>
                <a:ea typeface="Arial" panose="020B0604020202020204"/>
                <a:cs typeface="Arial" panose="020B0604020202020204"/>
                <a:sym typeface="Arial" panose="020B0604020202020204"/>
              </a:rPr>
              <a:t>gistry</a:t>
            </a:r>
            <a:r>
              <a:rPr lang="zh-CN" altLang="en-US" b="1" dirty="0">
                <a:solidFill>
                  <a:srgbClr val="000000"/>
                </a:solidFill>
                <a:latin typeface="Arial" panose="020B0604020202020204"/>
                <a:ea typeface="Arial" panose="020B0604020202020204"/>
                <a:cs typeface="Arial" panose="020B0604020202020204"/>
                <a:sym typeface="Arial" panose="020B0604020202020204"/>
              </a:rPr>
              <a:t> 支持的注册插件</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2" name="矩形 1">
            <a:extLst>
              <a:ext uri="{FF2B5EF4-FFF2-40B4-BE49-F238E27FC236}">
                <a16:creationId xmlns:a16="http://schemas.microsoft.com/office/drawing/2014/main" id="{834ADF67-BE35-1B43-AF2C-C66E686098F0}"/>
              </a:ext>
            </a:extLst>
          </p:cNvPr>
          <p:cNvSpPr/>
          <p:nvPr/>
        </p:nvSpPr>
        <p:spPr>
          <a:xfrm>
            <a:off x="238537" y="6338803"/>
            <a:ext cx="6484883" cy="369332"/>
          </a:xfrm>
          <a:prstGeom prst="rect">
            <a:avLst/>
          </a:prstGeom>
        </p:spPr>
        <p:txBody>
          <a:bodyPr wrap="square">
            <a:spAutoFit/>
          </a:bodyPr>
          <a:lstStyle/>
          <a:p>
            <a:r>
              <a:rPr lang="zh-CN" altLang="en-US" dirty="0"/>
              <a:t>源码目录：</a:t>
            </a:r>
            <a:r>
              <a:rPr lang="en" altLang="zh-CN" dirty="0"/>
              <a:t>go-micro/plugins/registry</a:t>
            </a:r>
            <a:endParaRPr lang="zh-CN" altLang="en-US" dirty="0"/>
          </a:p>
        </p:txBody>
      </p:sp>
      <p:sp>
        <p:nvSpPr>
          <p:cNvPr id="4" name="矩形 3">
            <a:extLst>
              <a:ext uri="{FF2B5EF4-FFF2-40B4-BE49-F238E27FC236}">
                <a16:creationId xmlns:a16="http://schemas.microsoft.com/office/drawing/2014/main" id="{9F244479-E684-CB4C-B4BB-120C378F2527}"/>
              </a:ext>
            </a:extLst>
          </p:cNvPr>
          <p:cNvSpPr/>
          <p:nvPr/>
        </p:nvSpPr>
        <p:spPr>
          <a:xfrm>
            <a:off x="373952" y="1927317"/>
            <a:ext cx="6096000" cy="3970318"/>
          </a:xfrm>
          <a:prstGeom prst="rect">
            <a:avLst/>
          </a:prstGeom>
        </p:spPr>
        <p:txBody>
          <a:bodyPr>
            <a:spAutoFit/>
          </a:bodyPr>
          <a:lstStyle/>
          <a:p>
            <a:r>
              <a:rPr lang="en-US" altLang="zh-CN" dirty="0"/>
              <a:t>registry</a:t>
            </a:r>
            <a:endParaRPr lang="zh-CN" altLang="en-US" dirty="0"/>
          </a:p>
          <a:p>
            <a:pPr lvl="1"/>
            <a:r>
              <a:rPr lang="zh-CN" altLang="en-US" dirty="0"/>
              <a:t>├── cache</a:t>
            </a:r>
          </a:p>
          <a:p>
            <a:pPr lvl="1"/>
            <a:r>
              <a:rPr lang="zh-CN" altLang="en-US" dirty="0"/>
              <a:t>├── consul</a:t>
            </a:r>
          </a:p>
          <a:p>
            <a:pPr lvl="1"/>
            <a:r>
              <a:rPr lang="zh-CN" altLang="en-US" dirty="0"/>
              <a:t>├── etcd</a:t>
            </a:r>
          </a:p>
          <a:p>
            <a:pPr lvl="1"/>
            <a:r>
              <a:rPr lang="zh-CN" altLang="en-US" dirty="0"/>
              <a:t>├── eureka</a:t>
            </a:r>
          </a:p>
          <a:p>
            <a:pPr lvl="1"/>
            <a:r>
              <a:rPr lang="zh-CN" altLang="en-US" dirty="0"/>
              <a:t>├── gossip</a:t>
            </a:r>
          </a:p>
          <a:p>
            <a:pPr lvl="1"/>
            <a:r>
              <a:rPr lang="zh-CN" altLang="en-US" dirty="0"/>
              <a:t>├── kubernetes</a:t>
            </a:r>
          </a:p>
          <a:p>
            <a:pPr lvl="1"/>
            <a:r>
              <a:rPr lang="zh-CN" altLang="en-US" dirty="0"/>
              <a:t>├── mdns</a:t>
            </a:r>
          </a:p>
          <a:p>
            <a:pPr lvl="1"/>
            <a:r>
              <a:rPr lang="zh-CN" altLang="en-US" dirty="0"/>
              <a:t>├── memory</a:t>
            </a:r>
          </a:p>
          <a:p>
            <a:pPr lvl="1"/>
            <a:r>
              <a:rPr lang="zh-CN" altLang="en-US" dirty="0"/>
              <a:t>├── multi</a:t>
            </a:r>
          </a:p>
          <a:p>
            <a:pPr lvl="1"/>
            <a:r>
              <a:rPr lang="zh-CN" altLang="en-US" dirty="0"/>
              <a:t>├── nacos</a:t>
            </a:r>
          </a:p>
          <a:p>
            <a:pPr lvl="1"/>
            <a:r>
              <a:rPr lang="zh-CN" altLang="en-US" dirty="0"/>
              <a:t>├── nats</a:t>
            </a:r>
          </a:p>
          <a:p>
            <a:pPr lvl="1"/>
            <a:r>
              <a:rPr lang="zh-CN" altLang="en-US" dirty="0"/>
              <a:t>├── proxy</a:t>
            </a:r>
          </a:p>
          <a:p>
            <a:pPr lvl="1"/>
            <a:r>
              <a:rPr lang="zh-CN" altLang="en-US" dirty="0"/>
              <a:t>└── zookeeper</a:t>
            </a:r>
          </a:p>
        </p:txBody>
      </p:sp>
    </p:spTree>
    <p:extLst>
      <p:ext uri="{BB962C8B-B14F-4D97-AF65-F5344CB8AC3E}">
        <p14:creationId xmlns:p14="http://schemas.microsoft.com/office/powerpoint/2010/main" val="2424973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30" y="1604260"/>
            <a:ext cx="2761434" cy="400109"/>
          </a:xfrm>
          <a:prstGeom prst="rect">
            <a:avLst/>
          </a:prstGeom>
          <a:noFill/>
          <a:ln>
            <a:noFill/>
          </a:ln>
        </p:spPr>
        <p:txBody>
          <a:bodyPr spcFirstLastPara="1" wrap="square" lIns="121900" tIns="60933" rIns="121900" bIns="60933" anchor="t" anchorCtr="0">
            <a:noAutofit/>
          </a:bodyPr>
          <a:lstStyle/>
          <a:p>
            <a:r>
              <a:rPr lang="en-US" altLang="zh-CN" b="1" dirty="0">
                <a:solidFill>
                  <a:srgbClr val="000000"/>
                </a:solidFill>
                <a:latin typeface="Arial" panose="020B0604020202020204"/>
                <a:ea typeface="Arial" panose="020B0604020202020204"/>
                <a:cs typeface="Arial" panose="020B0604020202020204"/>
                <a:sym typeface="Arial" panose="020B0604020202020204"/>
              </a:rPr>
              <a:t>Transport</a:t>
            </a:r>
            <a:r>
              <a:rPr lang="zh-CN" altLang="en-US" b="1" dirty="0">
                <a:solidFill>
                  <a:srgbClr val="000000"/>
                </a:solidFill>
                <a:latin typeface="Arial" panose="020B0604020202020204"/>
                <a:ea typeface="Arial" panose="020B0604020202020204"/>
                <a:cs typeface="Arial" panose="020B0604020202020204"/>
                <a:sym typeface="Arial" panose="020B0604020202020204"/>
              </a:rPr>
              <a:t> 同步通信组件</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34" name="Google Shape;604;p42">
            <a:extLst>
              <a:ext uri="{FF2B5EF4-FFF2-40B4-BE49-F238E27FC236}">
                <a16:creationId xmlns:a16="http://schemas.microsoft.com/office/drawing/2014/main" id="{57F1B7AC-936B-2948-AEBD-575D77ADD108}"/>
              </a:ext>
            </a:extLst>
          </p:cNvPr>
          <p:cNvSpPr txBox="1"/>
          <p:nvPr/>
        </p:nvSpPr>
        <p:spPr>
          <a:xfrm>
            <a:off x="138930" y="4872222"/>
            <a:ext cx="5550815"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type Transport interface {</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Dial(</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addr</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string, opts ...</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DialOption</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(Client,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Listen(</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addr</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string, opts ...</a:t>
            </a:r>
            <a:r>
              <a:rPr lang="en-US" sz="1400" b="0" i="0" u="none" strike="noStrike" cap="none" dirty="0" err="1">
                <a:solidFill>
                  <a:srgbClr val="7F7F7F"/>
                </a:solidFill>
                <a:latin typeface="Arial" panose="020B0604020202020204"/>
                <a:ea typeface="Arial" panose="020B0604020202020204"/>
                <a:cs typeface="Arial" panose="020B0604020202020204"/>
                <a:sym typeface="Arial" panose="020B0604020202020204"/>
              </a:rPr>
              <a:t>ListenOption</a:t>
            </a: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 (Listener, error)</a:t>
            </a:r>
            <a:b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br>
            <a:r>
              <a:rPr lang="en-US" sz="1400" b="0" i="0" u="none" strike="noStrike" cap="none" dirty="0">
                <a:solidFill>
                  <a:srgbClr val="7F7F7F"/>
                </a:solidFill>
                <a:latin typeface="Arial" panose="020B0604020202020204"/>
                <a:ea typeface="Arial" panose="020B0604020202020204"/>
                <a:cs typeface="Arial" panose="020B0604020202020204"/>
                <a:sym typeface="Arial" panose="020B0604020202020204"/>
              </a:rPr>
              <a:t>}</a:t>
            </a:r>
          </a:p>
        </p:txBody>
      </p:sp>
      <p:pic>
        <p:nvPicPr>
          <p:cNvPr id="3" name="图片 2">
            <a:extLst>
              <a:ext uri="{FF2B5EF4-FFF2-40B4-BE49-F238E27FC236}">
                <a16:creationId xmlns:a16="http://schemas.microsoft.com/office/drawing/2014/main" id="{BA270469-E4CA-2146-AD7F-FB4F2D46BCA5}"/>
              </a:ext>
            </a:extLst>
          </p:cNvPr>
          <p:cNvPicPr>
            <a:picLocks noChangeAspect="1"/>
          </p:cNvPicPr>
          <p:nvPr/>
        </p:nvPicPr>
        <p:blipFill>
          <a:blip r:embed="rId2"/>
          <a:stretch>
            <a:fillRect/>
          </a:stretch>
        </p:blipFill>
        <p:spPr>
          <a:xfrm>
            <a:off x="6746875" y="2004369"/>
            <a:ext cx="4927600" cy="1346200"/>
          </a:xfrm>
          <a:prstGeom prst="rect">
            <a:avLst/>
          </a:prstGeom>
        </p:spPr>
      </p:pic>
      <p:sp>
        <p:nvSpPr>
          <p:cNvPr id="82" name="Google Shape;288;p31">
            <a:extLst>
              <a:ext uri="{FF2B5EF4-FFF2-40B4-BE49-F238E27FC236}">
                <a16:creationId xmlns:a16="http://schemas.microsoft.com/office/drawing/2014/main" id="{03777751-AA38-704A-AC26-DA4AB21E23F6}"/>
              </a:ext>
            </a:extLst>
          </p:cNvPr>
          <p:cNvSpPr/>
          <p:nvPr/>
        </p:nvSpPr>
        <p:spPr>
          <a:xfrm>
            <a:off x="268287" y="2382384"/>
            <a:ext cx="4711700" cy="1249540"/>
          </a:xfrm>
          <a:custGeom>
            <a:avLst/>
            <a:gdLst/>
            <a:ahLst/>
            <a:cxnLst/>
            <a:rect l="l" t="t" r="r" b="b"/>
            <a:pathLst>
              <a:path w="4711700" h="1691639" extrusionOk="0">
                <a:moveTo>
                  <a:pt x="0" y="0"/>
                </a:moveTo>
                <a:lnTo>
                  <a:pt x="4711190" y="0"/>
                </a:lnTo>
                <a:lnTo>
                  <a:pt x="4711190" y="1691396"/>
                </a:lnTo>
                <a:lnTo>
                  <a:pt x="0" y="1691396"/>
                </a:lnTo>
                <a:lnTo>
                  <a:pt x="0" y="0"/>
                </a:lnTo>
                <a:close/>
              </a:path>
            </a:pathLst>
          </a:custGeom>
          <a:noFill/>
          <a:ln w="9525" cap="flat" cmpd="sng">
            <a:solidFill>
              <a:srgbClr val="42424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289;p31">
            <a:extLst>
              <a:ext uri="{FF2B5EF4-FFF2-40B4-BE49-F238E27FC236}">
                <a16:creationId xmlns:a16="http://schemas.microsoft.com/office/drawing/2014/main" id="{E6BD4F8A-88FB-FE44-8950-F1EB05176185}"/>
              </a:ext>
            </a:extLst>
          </p:cNvPr>
          <p:cNvSpPr txBox="1"/>
          <p:nvPr/>
        </p:nvSpPr>
        <p:spPr>
          <a:xfrm>
            <a:off x="332987" y="2471558"/>
            <a:ext cx="4572000"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dirty="0">
                <a:solidFill>
                  <a:schemeClr val="bg1"/>
                </a:solidFill>
                <a:latin typeface="Arial" panose="020B0604020202020204"/>
                <a:ea typeface="Arial" panose="020B0604020202020204"/>
                <a:cs typeface="Arial" panose="020B0604020202020204"/>
                <a:sym typeface="Arial" panose="020B0604020202020204"/>
              </a:rPr>
              <a:t>Service</a:t>
            </a:r>
            <a:endParaRPr sz="12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4" name="Google Shape;290;p31">
            <a:extLst>
              <a:ext uri="{FF2B5EF4-FFF2-40B4-BE49-F238E27FC236}">
                <a16:creationId xmlns:a16="http://schemas.microsoft.com/office/drawing/2014/main" id="{DB1D64C6-15BF-BF4A-A259-6826271DA957}"/>
              </a:ext>
            </a:extLst>
          </p:cNvPr>
          <p:cNvSpPr txBox="1"/>
          <p:nvPr/>
        </p:nvSpPr>
        <p:spPr>
          <a:xfrm>
            <a:off x="332597" y="2788507"/>
            <a:ext cx="2264410" cy="24976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Client</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85" name="Google Shape;291;p31">
            <a:extLst>
              <a:ext uri="{FF2B5EF4-FFF2-40B4-BE49-F238E27FC236}">
                <a16:creationId xmlns:a16="http://schemas.microsoft.com/office/drawing/2014/main" id="{095954BC-ECD5-3A46-9296-2DB1C491BBB3}"/>
              </a:ext>
            </a:extLst>
          </p:cNvPr>
          <p:cNvSpPr txBox="1"/>
          <p:nvPr/>
        </p:nvSpPr>
        <p:spPr>
          <a:xfrm>
            <a:off x="2665342" y="2788506"/>
            <a:ext cx="2239645" cy="253851"/>
          </a:xfrm>
          <a:prstGeom prst="rect">
            <a:avLst/>
          </a:prstGeom>
          <a:solidFill>
            <a:schemeClr val="tx1"/>
          </a:solidFill>
          <a:ln w="9525" cap="flat" cmpd="sng">
            <a:solidFill>
              <a:schemeClr val="bg1"/>
            </a:solidFill>
            <a:prstDash val="solid"/>
            <a:round/>
            <a:headEnd type="none" w="sm" len="sm"/>
            <a:tailEnd type="none" w="sm" len="sm"/>
          </a:ln>
        </p:spPr>
        <p:txBody>
          <a:bodyPr spcFirstLastPara="1" wrap="square" lIns="0" tIns="111125" rIns="0" bIns="0" anchor="b" anchorCtr="0">
            <a:noAutofit/>
          </a:bodyPr>
          <a:lstStyle/>
          <a:p>
            <a:pPr marL="0" marR="0" lvl="0" indent="0" algn="ctr" rtl="0">
              <a:lnSpc>
                <a:spcPct val="100000"/>
              </a:lnSpc>
              <a:spcBef>
                <a:spcPts val="0"/>
              </a:spcBef>
              <a:spcAft>
                <a:spcPts val="0"/>
              </a:spcAft>
              <a:buNone/>
            </a:pPr>
            <a:r>
              <a:rPr lang="en-US" sz="1200" b="1" i="0" u="none" strike="noStrike" cap="none">
                <a:solidFill>
                  <a:schemeClr val="bg1"/>
                </a:solidFill>
                <a:latin typeface="Arial" panose="020B0604020202020204"/>
                <a:ea typeface="Arial" panose="020B0604020202020204"/>
                <a:cs typeface="Arial" panose="020B0604020202020204"/>
                <a:sym typeface="Arial" panose="020B0604020202020204"/>
              </a:rPr>
              <a:t>Server</a:t>
            </a:r>
            <a:endParaRPr sz="1200" b="1"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86" name="Google Shape;292;p31">
            <a:extLst>
              <a:ext uri="{FF2B5EF4-FFF2-40B4-BE49-F238E27FC236}">
                <a16:creationId xmlns:a16="http://schemas.microsoft.com/office/drawing/2014/main" id="{E523ADAE-4D27-624E-A4D2-52B29C4B5A7B}"/>
              </a:ext>
            </a:extLst>
          </p:cNvPr>
          <p:cNvSpPr txBox="1"/>
          <p:nvPr/>
        </p:nvSpPr>
        <p:spPr>
          <a:xfrm>
            <a:off x="3802662" y="3149144"/>
            <a:ext cx="1102326" cy="416559"/>
          </a:xfrm>
          <a:prstGeom prst="rect">
            <a:avLst/>
          </a:prstGeom>
          <a:solidFill>
            <a:schemeClr val="accent6">
              <a:lumMod val="50000"/>
            </a:schemeClr>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defPPr rtl="0">
              <a:defRPr lang="zh-cn"/>
            </a:defPPr>
            <a:lvl1pPr marL="206375" marR="0" lvl="0" indent="0">
              <a:lnSpc>
                <a:spcPct val="100000"/>
              </a:lnSpc>
              <a:spcBef>
                <a:spcPts val="0"/>
              </a:spcBef>
              <a:spcAft>
                <a:spcPts val="0"/>
              </a:spcAft>
              <a:buNone/>
              <a:defRPr sz="1200" b="1" i="0" u="none" strike="noStrike" cap="none">
                <a:solidFill>
                  <a:schemeClr val="bg1"/>
                </a:solidFill>
                <a:latin typeface="Arial" panose="020B0604020202020204"/>
                <a:ea typeface="Arial" panose="020B0604020202020204"/>
                <a:cs typeface="Arial" panose="020B0604020202020204"/>
              </a:defRPr>
            </a:lvl1pPr>
          </a:lstStyle>
          <a:p>
            <a:r>
              <a:rPr lang="en-US" dirty="0">
                <a:sym typeface="Arial" panose="020B0604020202020204"/>
              </a:rPr>
              <a:t>Transport</a:t>
            </a:r>
            <a:endParaRPr dirty="0">
              <a:sym typeface="Arial" panose="020B0604020202020204"/>
            </a:endParaRPr>
          </a:p>
        </p:txBody>
      </p:sp>
      <p:sp>
        <p:nvSpPr>
          <p:cNvPr id="87" name="Google Shape;293;p31">
            <a:extLst>
              <a:ext uri="{FF2B5EF4-FFF2-40B4-BE49-F238E27FC236}">
                <a16:creationId xmlns:a16="http://schemas.microsoft.com/office/drawing/2014/main" id="{2578EF4D-192A-F24B-A283-2E40585EB23E}"/>
              </a:ext>
            </a:extLst>
          </p:cNvPr>
          <p:cNvSpPr txBox="1"/>
          <p:nvPr/>
        </p:nvSpPr>
        <p:spPr>
          <a:xfrm>
            <a:off x="2949457" y="3149144"/>
            <a:ext cx="85320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151130"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Selector</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88" name="Google Shape;294;p31">
            <a:extLst>
              <a:ext uri="{FF2B5EF4-FFF2-40B4-BE49-F238E27FC236}">
                <a16:creationId xmlns:a16="http://schemas.microsoft.com/office/drawing/2014/main" id="{470C9868-7525-E343-BEDC-6534A4517B24}"/>
              </a:ext>
            </a:extLst>
          </p:cNvPr>
          <p:cNvSpPr txBox="1"/>
          <p:nvPr/>
        </p:nvSpPr>
        <p:spPr>
          <a:xfrm>
            <a:off x="2096166" y="3149169"/>
            <a:ext cx="837341"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defPPr rtl="0">
              <a:defRPr lang="zh-cn"/>
            </a:defPPr>
            <a:lvl1pPr marL="151130" marR="0" lvl="0" indent="0">
              <a:lnSpc>
                <a:spcPct val="100000"/>
              </a:lnSpc>
              <a:spcBef>
                <a:spcPts val="0"/>
              </a:spcBef>
              <a:spcAft>
                <a:spcPts val="0"/>
              </a:spcAft>
              <a:buNone/>
              <a:defRPr sz="1200" b="0" i="0" u="none" strike="noStrike" cap="none">
                <a:solidFill>
                  <a:schemeClr val="bg1"/>
                </a:solidFill>
                <a:latin typeface="Arial" panose="020B0604020202020204"/>
                <a:ea typeface="Arial" panose="020B0604020202020204"/>
                <a:cs typeface="Arial" panose="020B0604020202020204"/>
              </a:defRPr>
            </a:lvl1pPr>
          </a:lstStyle>
          <a:p>
            <a:r>
              <a:rPr lang="en-US" dirty="0">
                <a:sym typeface="Arial" panose="020B0604020202020204"/>
              </a:rPr>
              <a:t>Registry</a:t>
            </a:r>
            <a:endParaRPr dirty="0">
              <a:sym typeface="Arial" panose="020B0604020202020204"/>
            </a:endParaRPr>
          </a:p>
        </p:txBody>
      </p:sp>
      <p:sp>
        <p:nvSpPr>
          <p:cNvPr id="89" name="Google Shape;296;p31">
            <a:extLst>
              <a:ext uri="{FF2B5EF4-FFF2-40B4-BE49-F238E27FC236}">
                <a16:creationId xmlns:a16="http://schemas.microsoft.com/office/drawing/2014/main" id="{EA1D3A17-F1AE-E44D-A343-21D0258727FE}"/>
              </a:ext>
            </a:extLst>
          </p:cNvPr>
          <p:cNvSpPr txBox="1"/>
          <p:nvPr/>
        </p:nvSpPr>
        <p:spPr>
          <a:xfrm>
            <a:off x="332230" y="3149169"/>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defPPr rtl="0">
              <a:defRPr lang="zh-cn"/>
            </a:defPPr>
            <a:lvl1pPr marL="206375" marR="0" lvl="0" indent="0">
              <a:lnSpc>
                <a:spcPct val="100000"/>
              </a:lnSpc>
              <a:spcBef>
                <a:spcPts val="0"/>
              </a:spcBef>
              <a:spcAft>
                <a:spcPts val="0"/>
              </a:spcAft>
              <a:buNone/>
              <a:defRPr sz="1200" b="0" i="0" u="none" strike="noStrike" cap="none">
                <a:solidFill>
                  <a:schemeClr val="bg1"/>
                </a:solidFill>
                <a:latin typeface="Arial" panose="020B0604020202020204"/>
                <a:ea typeface="Arial" panose="020B0604020202020204"/>
                <a:cs typeface="Arial" panose="020B0604020202020204"/>
              </a:defRPr>
            </a:lvl1pPr>
          </a:lstStyle>
          <a:p>
            <a:r>
              <a:rPr lang="en-US" dirty="0">
                <a:sym typeface="Arial" panose="020B0604020202020204"/>
              </a:rPr>
              <a:t>Broker</a:t>
            </a:r>
            <a:endParaRPr dirty="0">
              <a:sym typeface="Arial" panose="020B0604020202020204"/>
            </a:endParaRPr>
          </a:p>
        </p:txBody>
      </p:sp>
      <p:sp>
        <p:nvSpPr>
          <p:cNvPr id="90" name="Google Shape;296;p31">
            <a:extLst>
              <a:ext uri="{FF2B5EF4-FFF2-40B4-BE49-F238E27FC236}">
                <a16:creationId xmlns:a16="http://schemas.microsoft.com/office/drawing/2014/main" id="{3EC5D365-C58F-4D41-A16C-9782ECC71BA1}"/>
              </a:ext>
            </a:extLst>
          </p:cNvPr>
          <p:cNvSpPr txBox="1"/>
          <p:nvPr/>
        </p:nvSpPr>
        <p:spPr>
          <a:xfrm>
            <a:off x="1207054" y="3149144"/>
            <a:ext cx="862965" cy="416559"/>
          </a:xfrm>
          <a:prstGeom prst="rect">
            <a:avLst/>
          </a:prstGeom>
          <a:solidFill>
            <a:schemeClr val="tx1"/>
          </a:solidFill>
          <a:ln w="28575" cap="flat" cmpd="sng">
            <a:solidFill>
              <a:schemeClr val="bg1"/>
            </a:solidFill>
            <a:prstDash val="solid"/>
            <a:round/>
            <a:headEnd type="none" w="sm" len="sm"/>
            <a:tailEnd type="none" w="sm" len="sm"/>
          </a:ln>
        </p:spPr>
        <p:txBody>
          <a:bodyPr spcFirstLastPara="1" wrap="square" lIns="0" tIns="111125" rIns="0" bIns="0" anchor="t" anchorCtr="0">
            <a:noAutofit/>
          </a:bodyPr>
          <a:lstStyle/>
          <a:p>
            <a:pPr marL="206375" marR="0" lvl="0" indent="0" algn="l" rtl="0">
              <a:lnSpc>
                <a:spcPct val="100000"/>
              </a:lnSpc>
              <a:spcBef>
                <a:spcPts val="0"/>
              </a:spcBef>
              <a:spcAft>
                <a:spcPts val="0"/>
              </a:spcAft>
              <a:buNone/>
            </a:pPr>
            <a:r>
              <a:rPr lang="en-US" sz="1200" b="0" i="0" u="none" strike="noStrike" cap="none" dirty="0">
                <a:solidFill>
                  <a:schemeClr val="bg1"/>
                </a:solidFill>
                <a:latin typeface="Arial" panose="020B0604020202020204"/>
                <a:ea typeface="Arial" panose="020B0604020202020204"/>
                <a:cs typeface="Arial" panose="020B0604020202020204"/>
                <a:sym typeface="Arial" panose="020B0604020202020204"/>
              </a:rPr>
              <a:t>Codec</a:t>
            </a:r>
            <a:endParaRPr sz="12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719397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30" y="1604260"/>
            <a:ext cx="2761434" cy="400109"/>
          </a:xfrm>
          <a:prstGeom prst="rect">
            <a:avLst/>
          </a:prstGeom>
          <a:noFill/>
          <a:ln>
            <a:noFill/>
          </a:ln>
        </p:spPr>
        <p:txBody>
          <a:bodyPr spcFirstLastPara="1" wrap="square" lIns="121900" tIns="60933" rIns="121900" bIns="60933" anchor="t" anchorCtr="0">
            <a:noAutofit/>
          </a:bodyPr>
          <a:lstStyle/>
          <a:p>
            <a:r>
              <a:rPr lang="en-US" altLang="zh-CN" b="1" dirty="0">
                <a:solidFill>
                  <a:srgbClr val="000000"/>
                </a:solidFill>
                <a:latin typeface="Arial" panose="020B0604020202020204"/>
                <a:ea typeface="Arial" panose="020B0604020202020204"/>
                <a:cs typeface="Arial" panose="020B0604020202020204"/>
                <a:sym typeface="Arial" panose="020B0604020202020204"/>
              </a:rPr>
              <a:t>Transport</a:t>
            </a:r>
            <a:r>
              <a:rPr lang="zh-CN" altLang="en-US" b="1" dirty="0">
                <a:solidFill>
                  <a:srgbClr val="000000"/>
                </a:solidFill>
                <a:latin typeface="Arial" panose="020B0604020202020204"/>
                <a:ea typeface="Arial" panose="020B0604020202020204"/>
                <a:cs typeface="Arial" panose="020B0604020202020204"/>
                <a:sym typeface="Arial" panose="020B0604020202020204"/>
              </a:rPr>
              <a:t> 通信模型</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7" name="Google Shape;613;p43">
            <a:extLst>
              <a:ext uri="{FF2B5EF4-FFF2-40B4-BE49-F238E27FC236}">
                <a16:creationId xmlns:a16="http://schemas.microsoft.com/office/drawing/2014/main" id="{3B24DE1D-CBAB-B049-854C-F1F062271D3A}"/>
              </a:ext>
            </a:extLst>
          </p:cNvPr>
          <p:cNvSpPr/>
          <p:nvPr/>
        </p:nvSpPr>
        <p:spPr>
          <a:xfrm>
            <a:off x="632896" y="2526001"/>
            <a:ext cx="2265238" cy="3360449"/>
          </a:xfrm>
          <a:prstGeom prst="rect">
            <a:avLst/>
          </a:prstGeom>
          <a:solidFill>
            <a:schemeClr val="accent2"/>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8" name="Google Shape;614;p43">
            <a:extLst>
              <a:ext uri="{FF2B5EF4-FFF2-40B4-BE49-F238E27FC236}">
                <a16:creationId xmlns:a16="http://schemas.microsoft.com/office/drawing/2014/main" id="{AE66497C-C32B-9540-9515-22B67D80877D}"/>
              </a:ext>
            </a:extLst>
          </p:cNvPr>
          <p:cNvSpPr/>
          <p:nvPr/>
        </p:nvSpPr>
        <p:spPr>
          <a:xfrm>
            <a:off x="3633799" y="2526001"/>
            <a:ext cx="2032796" cy="3360449"/>
          </a:xfrm>
          <a:prstGeom prst="rect">
            <a:avLst/>
          </a:prstGeom>
          <a:solidFill>
            <a:schemeClr val="accent2"/>
          </a:solidFill>
          <a:ln w="3175"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9" name="Google Shape;615;p43">
            <a:extLst>
              <a:ext uri="{FF2B5EF4-FFF2-40B4-BE49-F238E27FC236}">
                <a16:creationId xmlns:a16="http://schemas.microsoft.com/office/drawing/2014/main" id="{D77E2D90-9BFF-E144-9F66-BE297883C4A5}"/>
              </a:ext>
            </a:extLst>
          </p:cNvPr>
          <p:cNvSpPr txBox="1"/>
          <p:nvPr/>
        </p:nvSpPr>
        <p:spPr>
          <a:xfrm>
            <a:off x="1012162" y="2141940"/>
            <a:ext cx="947200" cy="400000"/>
          </a:xfrm>
          <a:prstGeom prst="rect">
            <a:avLst/>
          </a:prstGeom>
          <a:noFill/>
          <a:ln>
            <a:noFill/>
          </a:ln>
        </p:spPr>
        <p:txBody>
          <a:bodyPr spcFirstLastPara="1" wrap="square" lIns="121900" tIns="60933" rIns="121900" bIns="60933" anchor="t" anchorCtr="0">
            <a:noAutofit/>
          </a:bodyPr>
          <a:lstStyle/>
          <a:p>
            <a:r>
              <a:rPr lang="en-US">
                <a:solidFill>
                  <a:srgbClr val="000000"/>
                </a:solidFill>
                <a:latin typeface="Arial" panose="020B0604020202020204"/>
                <a:ea typeface="Arial" panose="020B0604020202020204"/>
                <a:cs typeface="Arial" panose="020B0604020202020204"/>
                <a:sym typeface="Arial" panose="020B0604020202020204"/>
              </a:rPr>
              <a:t>Client</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616;p43">
            <a:extLst>
              <a:ext uri="{FF2B5EF4-FFF2-40B4-BE49-F238E27FC236}">
                <a16:creationId xmlns:a16="http://schemas.microsoft.com/office/drawing/2014/main" id="{0BE11E4C-861E-654E-B960-AADF94BCF66E}"/>
              </a:ext>
            </a:extLst>
          </p:cNvPr>
          <p:cNvSpPr txBox="1"/>
          <p:nvPr/>
        </p:nvSpPr>
        <p:spPr>
          <a:xfrm>
            <a:off x="4017766" y="2153551"/>
            <a:ext cx="1203600" cy="400000"/>
          </a:xfrm>
          <a:prstGeom prst="rect">
            <a:avLst/>
          </a:prstGeom>
          <a:noFill/>
          <a:ln>
            <a:noFill/>
          </a:ln>
        </p:spPr>
        <p:txBody>
          <a:bodyPr spcFirstLastPara="1" wrap="square" lIns="121900" tIns="60933" rIns="121900" bIns="60933" anchor="t" anchorCtr="0">
            <a:noAutofit/>
          </a:bodyPr>
          <a:lstStyle/>
          <a:p>
            <a:r>
              <a:rPr lang="en-US" dirty="0">
                <a:solidFill>
                  <a:srgbClr val="000000"/>
                </a:solidFill>
                <a:latin typeface="Arial" panose="020B0604020202020204"/>
                <a:ea typeface="Arial" panose="020B0604020202020204"/>
                <a:cs typeface="Arial" panose="020B0604020202020204"/>
                <a:sym typeface="Arial" panose="020B0604020202020204"/>
              </a:rPr>
              <a:t>Server</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617;p43">
            <a:extLst>
              <a:ext uri="{FF2B5EF4-FFF2-40B4-BE49-F238E27FC236}">
                <a16:creationId xmlns:a16="http://schemas.microsoft.com/office/drawing/2014/main" id="{884E4586-5A29-0447-AF9C-4FA2BB861075}"/>
              </a:ext>
            </a:extLst>
          </p:cNvPr>
          <p:cNvSpPr/>
          <p:nvPr/>
        </p:nvSpPr>
        <p:spPr>
          <a:xfrm>
            <a:off x="3754926" y="2787173"/>
            <a:ext cx="1804299" cy="273599"/>
          </a:xfrm>
          <a:prstGeom prst="rect">
            <a:avLst/>
          </a:prstGeom>
          <a:solidFill>
            <a:srgbClr val="FF0089"/>
          </a:solidFill>
          <a:ln w="3175"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Handler</a:t>
            </a:r>
          </a:p>
        </p:txBody>
      </p:sp>
      <p:sp>
        <p:nvSpPr>
          <p:cNvPr id="12" name="Google Shape;618;p43">
            <a:extLst>
              <a:ext uri="{FF2B5EF4-FFF2-40B4-BE49-F238E27FC236}">
                <a16:creationId xmlns:a16="http://schemas.microsoft.com/office/drawing/2014/main" id="{CF5E20C8-5DD3-524B-AED5-5E7FECC629A9}"/>
              </a:ext>
            </a:extLst>
          </p:cNvPr>
          <p:cNvSpPr txBox="1"/>
          <p:nvPr/>
        </p:nvSpPr>
        <p:spPr>
          <a:xfrm>
            <a:off x="138929" y="6507840"/>
            <a:ext cx="11776845" cy="400000"/>
          </a:xfrm>
          <a:prstGeom prst="rect">
            <a:avLst/>
          </a:prstGeom>
          <a:noFill/>
          <a:ln>
            <a:noFill/>
          </a:ln>
        </p:spPr>
        <p:txBody>
          <a:bodyPr spcFirstLastPara="1" wrap="square" lIns="121900" tIns="60933" rIns="121900" bIns="60933" anchor="t" anchorCtr="0">
            <a:noAutofit/>
          </a:bodyPr>
          <a:lstStyle/>
          <a:p>
            <a:r>
              <a:rPr lang="en-US" sz="1600" dirty="0" err="1">
                <a:solidFill>
                  <a:srgbClr val="FF0000"/>
                </a:solidFill>
                <a:latin typeface="Arial" panose="020B0604020202020204"/>
                <a:ea typeface="Arial" panose="020B0604020202020204"/>
                <a:cs typeface="Arial" panose="020B0604020202020204"/>
                <a:sym typeface="Arial" panose="020B0604020202020204"/>
              </a:rPr>
              <a:t>注：为了简化，忽略了Codec模块。虚箭头所指为逻辑调用，并非直接调用</a:t>
            </a:r>
            <a:r>
              <a:rPr lang="zh-CN" altLang="en-US" sz="1600" dirty="0">
                <a:solidFill>
                  <a:srgbClr val="FF0000"/>
                </a:solidFill>
                <a:latin typeface="Arial" panose="020B0604020202020204"/>
                <a:ea typeface="Arial" panose="020B0604020202020204"/>
                <a:cs typeface="Arial" panose="020B0604020202020204"/>
                <a:sym typeface="Arial" panose="020B0604020202020204"/>
              </a:rPr>
              <a:t>。通信模型基于</a:t>
            </a:r>
            <a:r>
              <a:rPr lang="en-US" altLang="zh-CN" sz="1600" dirty="0">
                <a:solidFill>
                  <a:srgbClr val="FF0000"/>
                </a:solidFill>
                <a:latin typeface="Arial" panose="020B0604020202020204"/>
                <a:ea typeface="Arial" panose="020B0604020202020204"/>
                <a:cs typeface="Arial" panose="020B0604020202020204"/>
                <a:sym typeface="Arial" panose="020B0604020202020204"/>
              </a:rPr>
              <a:t>HTTP</a:t>
            </a:r>
            <a:r>
              <a:rPr lang="zh-CN" altLang="en-US" sz="1600" dirty="0">
                <a:solidFill>
                  <a:srgbClr val="FF0000"/>
                </a:solidFill>
                <a:latin typeface="Arial" panose="020B0604020202020204"/>
                <a:ea typeface="Arial" panose="020B0604020202020204"/>
                <a:cs typeface="Arial" panose="020B0604020202020204"/>
                <a:sym typeface="Arial" panose="020B0604020202020204"/>
              </a:rPr>
              <a:t>，其它插件大同小异</a:t>
            </a:r>
            <a:endParaRPr sz="1600" dirty="0">
              <a:solidFill>
                <a:srgbClr val="FF0000"/>
              </a:solidFill>
              <a:latin typeface="Arial" panose="020B0604020202020204"/>
              <a:ea typeface="Arial" panose="020B0604020202020204"/>
              <a:cs typeface="Arial" panose="020B0604020202020204"/>
              <a:sym typeface="Arial" panose="020B0604020202020204"/>
            </a:endParaRPr>
          </a:p>
        </p:txBody>
      </p:sp>
      <p:sp>
        <p:nvSpPr>
          <p:cNvPr id="13" name="Google Shape;619;p43">
            <a:extLst>
              <a:ext uri="{FF2B5EF4-FFF2-40B4-BE49-F238E27FC236}">
                <a16:creationId xmlns:a16="http://schemas.microsoft.com/office/drawing/2014/main" id="{1AA08787-99E4-8F45-8411-993603205E4C}"/>
              </a:ext>
            </a:extLst>
          </p:cNvPr>
          <p:cNvSpPr/>
          <p:nvPr/>
        </p:nvSpPr>
        <p:spPr>
          <a:xfrm>
            <a:off x="744157" y="3203041"/>
            <a:ext cx="2047309" cy="2526676"/>
          </a:xfrm>
          <a:prstGeom prst="rect">
            <a:avLst/>
          </a:prstGeom>
          <a:solidFill>
            <a:schemeClr val="accent3">
              <a:lumMod val="75000"/>
            </a:schemeClr>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620;p43">
            <a:extLst>
              <a:ext uri="{FF2B5EF4-FFF2-40B4-BE49-F238E27FC236}">
                <a16:creationId xmlns:a16="http://schemas.microsoft.com/office/drawing/2014/main" id="{D4396FEE-51D0-4D42-A62D-2480CA13DEA5}"/>
              </a:ext>
            </a:extLst>
          </p:cNvPr>
          <p:cNvSpPr/>
          <p:nvPr/>
        </p:nvSpPr>
        <p:spPr>
          <a:xfrm>
            <a:off x="987011" y="3536413"/>
            <a:ext cx="1551071" cy="2010569"/>
          </a:xfrm>
          <a:prstGeom prst="rect">
            <a:avLst/>
          </a:prstGeom>
          <a:solidFill>
            <a:schemeClr val="accent2">
              <a:lumMod val="60000"/>
              <a:lumOff val="40000"/>
            </a:schemeClr>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15" name="Google Shape;621;p43">
            <a:extLst>
              <a:ext uri="{FF2B5EF4-FFF2-40B4-BE49-F238E27FC236}">
                <a16:creationId xmlns:a16="http://schemas.microsoft.com/office/drawing/2014/main" id="{F8A5DF92-5C3B-2544-ADCD-3882AC7EFB95}"/>
              </a:ext>
            </a:extLst>
          </p:cNvPr>
          <p:cNvSpPr txBox="1"/>
          <p:nvPr/>
        </p:nvSpPr>
        <p:spPr>
          <a:xfrm>
            <a:off x="1025938" y="3502417"/>
            <a:ext cx="947200" cy="307600"/>
          </a:xfrm>
          <a:prstGeom prst="rect">
            <a:avLst/>
          </a:prstGeom>
          <a:noFill/>
          <a:ln>
            <a:noFill/>
          </a:ln>
        </p:spPr>
        <p:txBody>
          <a:bodyPr spcFirstLastPara="1" wrap="square" lIns="121900" tIns="60933" rIns="121900" bIns="60933" anchor="t" anchorCtr="0">
            <a:noAutofit/>
          </a:bodyPr>
          <a:lstStyle/>
          <a:p>
            <a:r>
              <a:rPr lang="en-US" sz="1200">
                <a:solidFill>
                  <a:schemeClr val="lt1"/>
                </a:solidFill>
                <a:latin typeface="Arial" panose="020B0604020202020204"/>
                <a:ea typeface="Arial" panose="020B0604020202020204"/>
                <a:cs typeface="Arial" panose="020B0604020202020204"/>
                <a:sym typeface="Arial" panose="020B0604020202020204"/>
              </a:rPr>
              <a:t>trClient</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16" name="Google Shape;622;p43">
            <a:extLst>
              <a:ext uri="{FF2B5EF4-FFF2-40B4-BE49-F238E27FC236}">
                <a16:creationId xmlns:a16="http://schemas.microsoft.com/office/drawing/2014/main" id="{7F470783-315D-3040-BD3F-ED04D3506CB0}"/>
              </a:ext>
            </a:extLst>
          </p:cNvPr>
          <p:cNvSpPr/>
          <p:nvPr/>
        </p:nvSpPr>
        <p:spPr>
          <a:xfrm>
            <a:off x="734668" y="2787241"/>
            <a:ext cx="2058756" cy="262335"/>
          </a:xfrm>
          <a:prstGeom prst="rect">
            <a:avLst/>
          </a:prstGeom>
          <a:solidFill>
            <a:srgbClr val="FF0089"/>
          </a:solidFill>
          <a:ln w="3175"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Call</a:t>
            </a:r>
            <a:endParaRPr>
              <a:solidFill>
                <a:schemeClr val="bg1"/>
              </a:solidFill>
              <a:latin typeface="Arial" panose="020B0604020202020204"/>
              <a:ea typeface="Arial" panose="020B0604020202020204"/>
              <a:cs typeface="Arial" panose="020B0604020202020204"/>
              <a:sym typeface="Arial" panose="020B0604020202020204"/>
            </a:endParaRPr>
          </a:p>
        </p:txBody>
      </p:sp>
      <p:cxnSp>
        <p:nvCxnSpPr>
          <p:cNvPr id="17" name="Google Shape;623;p43">
            <a:extLst>
              <a:ext uri="{FF2B5EF4-FFF2-40B4-BE49-F238E27FC236}">
                <a16:creationId xmlns:a16="http://schemas.microsoft.com/office/drawing/2014/main" id="{7A566BDD-7336-C245-864F-7F7F3826397B}"/>
              </a:ext>
            </a:extLst>
          </p:cNvPr>
          <p:cNvCxnSpPr>
            <a:cxnSpLocks/>
            <a:stCxn id="16" idx="3"/>
            <a:endCxn id="11" idx="1"/>
          </p:cNvCxnSpPr>
          <p:nvPr/>
        </p:nvCxnSpPr>
        <p:spPr>
          <a:xfrm>
            <a:off x="2793424" y="2918409"/>
            <a:ext cx="961502" cy="5564"/>
          </a:xfrm>
          <a:prstGeom prst="straightConnector1">
            <a:avLst/>
          </a:prstGeom>
          <a:noFill/>
          <a:ln w="22225" cap="flat" cmpd="sng">
            <a:solidFill>
              <a:schemeClr val="tx1"/>
            </a:solidFill>
            <a:prstDash val="sysDash"/>
            <a:round/>
            <a:headEnd type="none" w="sm" len="sm"/>
            <a:tailEnd type="arrow" w="med" len="med"/>
          </a:ln>
        </p:spPr>
      </p:cxnSp>
      <p:sp>
        <p:nvSpPr>
          <p:cNvPr id="18" name="Google Shape;624;p43">
            <a:extLst>
              <a:ext uri="{FF2B5EF4-FFF2-40B4-BE49-F238E27FC236}">
                <a16:creationId xmlns:a16="http://schemas.microsoft.com/office/drawing/2014/main" id="{AA39DFDE-7DF9-5D47-AADC-FC45310785BC}"/>
              </a:ext>
            </a:extLst>
          </p:cNvPr>
          <p:cNvSpPr/>
          <p:nvPr/>
        </p:nvSpPr>
        <p:spPr>
          <a:xfrm>
            <a:off x="3754924" y="3203040"/>
            <a:ext cx="1804300" cy="2526675"/>
          </a:xfrm>
          <a:prstGeom prst="rect">
            <a:avLst/>
          </a:prstGeom>
          <a:solidFill>
            <a:schemeClr val="accent3">
              <a:lumMod val="75000"/>
            </a:schemeClr>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625;p43">
            <a:extLst>
              <a:ext uri="{FF2B5EF4-FFF2-40B4-BE49-F238E27FC236}">
                <a16:creationId xmlns:a16="http://schemas.microsoft.com/office/drawing/2014/main" id="{2583683B-0B6E-9B49-920B-985A71755880}"/>
              </a:ext>
            </a:extLst>
          </p:cNvPr>
          <p:cNvSpPr/>
          <p:nvPr/>
        </p:nvSpPr>
        <p:spPr>
          <a:xfrm>
            <a:off x="3913747" y="3556660"/>
            <a:ext cx="1519435" cy="1990322"/>
          </a:xfrm>
          <a:prstGeom prst="rect">
            <a:avLst/>
          </a:prstGeom>
          <a:solidFill>
            <a:schemeClr val="accent2">
              <a:lumMod val="60000"/>
              <a:lumOff val="40000"/>
            </a:schemeClr>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20" name="Google Shape;626;p43">
            <a:extLst>
              <a:ext uri="{FF2B5EF4-FFF2-40B4-BE49-F238E27FC236}">
                <a16:creationId xmlns:a16="http://schemas.microsoft.com/office/drawing/2014/main" id="{3F5D6556-D221-BB44-B50C-2D65D9F659E3}"/>
              </a:ext>
            </a:extLst>
          </p:cNvPr>
          <p:cNvSpPr txBox="1"/>
          <p:nvPr/>
        </p:nvSpPr>
        <p:spPr>
          <a:xfrm>
            <a:off x="3928998" y="3536417"/>
            <a:ext cx="947200" cy="307600"/>
          </a:xfrm>
          <a:prstGeom prst="rect">
            <a:avLst/>
          </a:prstGeom>
          <a:noFill/>
          <a:ln>
            <a:noFill/>
          </a:ln>
        </p:spPr>
        <p:txBody>
          <a:bodyPr spcFirstLastPara="1" wrap="square" lIns="121900" tIns="60933" rIns="121900" bIns="60933" anchor="t" anchorCtr="0">
            <a:noAutofit/>
          </a:bodyPr>
          <a:lstStyle/>
          <a:p>
            <a:r>
              <a:rPr lang="en-US" sz="1200">
                <a:solidFill>
                  <a:schemeClr val="lt1"/>
                </a:solidFill>
                <a:latin typeface="Arial" panose="020B0604020202020204"/>
                <a:ea typeface="Arial" panose="020B0604020202020204"/>
                <a:cs typeface="Arial" panose="020B0604020202020204"/>
                <a:sym typeface="Arial" panose="020B0604020202020204"/>
              </a:rPr>
              <a:t>Listener</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21" name="Google Shape;627;p43">
            <a:extLst>
              <a:ext uri="{FF2B5EF4-FFF2-40B4-BE49-F238E27FC236}">
                <a16:creationId xmlns:a16="http://schemas.microsoft.com/office/drawing/2014/main" id="{1A23A86A-A6E0-4D48-8760-457E56960E84}"/>
              </a:ext>
            </a:extLst>
          </p:cNvPr>
          <p:cNvSpPr/>
          <p:nvPr/>
        </p:nvSpPr>
        <p:spPr>
          <a:xfrm>
            <a:off x="4058105" y="3773033"/>
            <a:ext cx="1238749" cy="262335"/>
          </a:xfrm>
          <a:prstGeom prst="rect">
            <a:avLst/>
          </a:prstGeom>
          <a:solidFill>
            <a:srgbClr val="FF0089"/>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Accept</a:t>
            </a:r>
            <a:endParaRPr>
              <a:solidFill>
                <a:schemeClr val="bg1"/>
              </a:solidFill>
              <a:latin typeface="Arial" panose="020B0604020202020204"/>
              <a:ea typeface="Arial" panose="020B0604020202020204"/>
              <a:cs typeface="Arial" panose="020B0604020202020204"/>
              <a:sym typeface="Arial" panose="020B0604020202020204"/>
            </a:endParaRPr>
          </a:p>
        </p:txBody>
      </p:sp>
      <p:sp>
        <p:nvSpPr>
          <p:cNvPr id="22" name="Google Shape;628;p43">
            <a:extLst>
              <a:ext uri="{FF2B5EF4-FFF2-40B4-BE49-F238E27FC236}">
                <a16:creationId xmlns:a16="http://schemas.microsoft.com/office/drawing/2014/main" id="{461313E1-FD78-E046-9FBE-530B736DA15F}"/>
              </a:ext>
            </a:extLst>
          </p:cNvPr>
          <p:cNvSpPr/>
          <p:nvPr/>
        </p:nvSpPr>
        <p:spPr>
          <a:xfrm>
            <a:off x="4058105" y="4177637"/>
            <a:ext cx="1238751" cy="1264229"/>
          </a:xfrm>
          <a:prstGeom prst="rect">
            <a:avLst/>
          </a:prstGeom>
          <a:solidFill>
            <a:srgbClr val="FF0089"/>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629;p43">
            <a:extLst>
              <a:ext uri="{FF2B5EF4-FFF2-40B4-BE49-F238E27FC236}">
                <a16:creationId xmlns:a16="http://schemas.microsoft.com/office/drawing/2014/main" id="{B6039F66-E7F6-8C4F-8B86-7D8E04DD48C5}"/>
              </a:ext>
            </a:extLst>
          </p:cNvPr>
          <p:cNvSpPr txBox="1"/>
          <p:nvPr/>
        </p:nvSpPr>
        <p:spPr>
          <a:xfrm>
            <a:off x="4078369" y="4227417"/>
            <a:ext cx="947200" cy="308000"/>
          </a:xfrm>
          <a:prstGeom prst="rect">
            <a:avLst/>
          </a:prstGeom>
          <a:noFill/>
          <a:ln>
            <a:noFill/>
          </a:ln>
        </p:spPr>
        <p:txBody>
          <a:bodyPr spcFirstLastPara="1" wrap="square" lIns="121900" tIns="60933" rIns="121900" bIns="60933" anchor="t" anchorCtr="0">
            <a:noAutofit/>
          </a:bodyPr>
          <a:lstStyle/>
          <a:p>
            <a:r>
              <a:rPr lang="en-US" sz="1200" dirty="0" err="1">
                <a:solidFill>
                  <a:schemeClr val="bg1"/>
                </a:solidFill>
                <a:latin typeface="Arial" panose="020B0604020202020204"/>
                <a:ea typeface="Arial" panose="020B0604020202020204"/>
                <a:cs typeface="Arial" panose="020B0604020202020204"/>
                <a:sym typeface="Arial" panose="020B0604020202020204"/>
              </a:rPr>
              <a:t>trSocket</a:t>
            </a:r>
            <a:endParaRPr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4" name="Google Shape;630;p43">
            <a:extLst>
              <a:ext uri="{FF2B5EF4-FFF2-40B4-BE49-F238E27FC236}">
                <a16:creationId xmlns:a16="http://schemas.microsoft.com/office/drawing/2014/main" id="{99DCA5CB-328E-8440-80F6-355AC52C9DA9}"/>
              </a:ext>
            </a:extLst>
          </p:cNvPr>
          <p:cNvSpPr/>
          <p:nvPr/>
        </p:nvSpPr>
        <p:spPr>
          <a:xfrm>
            <a:off x="4232487" y="4620909"/>
            <a:ext cx="842503" cy="262335"/>
          </a:xfrm>
          <a:prstGeom prst="rect">
            <a:avLst/>
          </a:prstGeom>
          <a:solidFill>
            <a:srgbClr val="0A0457"/>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Rcv</a:t>
            </a:r>
            <a:endParaRPr>
              <a:solidFill>
                <a:schemeClr val="bg1"/>
              </a:solidFill>
              <a:latin typeface="Arial" panose="020B0604020202020204"/>
              <a:ea typeface="Arial" panose="020B0604020202020204"/>
              <a:cs typeface="Arial" panose="020B0604020202020204"/>
              <a:sym typeface="Arial" panose="020B0604020202020204"/>
            </a:endParaRPr>
          </a:p>
        </p:txBody>
      </p:sp>
      <p:sp>
        <p:nvSpPr>
          <p:cNvPr id="25" name="Google Shape;631;p43">
            <a:extLst>
              <a:ext uri="{FF2B5EF4-FFF2-40B4-BE49-F238E27FC236}">
                <a16:creationId xmlns:a16="http://schemas.microsoft.com/office/drawing/2014/main" id="{A8263F03-1B44-524B-A2AE-04A77A6E0371}"/>
              </a:ext>
            </a:extLst>
          </p:cNvPr>
          <p:cNvSpPr/>
          <p:nvPr/>
        </p:nvSpPr>
        <p:spPr>
          <a:xfrm>
            <a:off x="4222273" y="5000157"/>
            <a:ext cx="842503" cy="262335"/>
          </a:xfrm>
          <a:prstGeom prst="rect">
            <a:avLst/>
          </a:prstGeom>
          <a:solidFill>
            <a:srgbClr val="0A0457"/>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Send</a:t>
            </a:r>
            <a:endParaRPr>
              <a:solidFill>
                <a:schemeClr val="bg1"/>
              </a:solidFill>
              <a:latin typeface="Arial" panose="020B0604020202020204"/>
              <a:ea typeface="Arial" panose="020B0604020202020204"/>
              <a:cs typeface="Arial" panose="020B0604020202020204"/>
              <a:sym typeface="Arial" panose="020B0604020202020204"/>
            </a:endParaRPr>
          </a:p>
        </p:txBody>
      </p:sp>
      <p:sp>
        <p:nvSpPr>
          <p:cNvPr id="26" name="Google Shape;632;p43">
            <a:extLst>
              <a:ext uri="{FF2B5EF4-FFF2-40B4-BE49-F238E27FC236}">
                <a16:creationId xmlns:a16="http://schemas.microsoft.com/office/drawing/2014/main" id="{0D3319A5-B03B-754F-9C93-E3265B3863A9}"/>
              </a:ext>
            </a:extLst>
          </p:cNvPr>
          <p:cNvSpPr/>
          <p:nvPr/>
        </p:nvSpPr>
        <p:spPr>
          <a:xfrm>
            <a:off x="3744630" y="3128017"/>
            <a:ext cx="1519600" cy="400000"/>
          </a:xfrm>
          <a:prstGeom prst="rect">
            <a:avLst/>
          </a:prstGeom>
          <a:noFill/>
          <a:ln>
            <a:noFill/>
          </a:ln>
        </p:spPr>
        <p:txBody>
          <a:bodyPr spcFirstLastPara="1" wrap="square" lIns="121900" tIns="60933" rIns="121900" bIns="60933" anchor="t" anchorCtr="0">
            <a:noAutofit/>
          </a:bodyPr>
          <a:lstStyle/>
          <a:p>
            <a:r>
              <a:rPr lang="en-US" dirty="0">
                <a:solidFill>
                  <a:schemeClr val="bg1"/>
                </a:solidFill>
                <a:latin typeface="Arial" panose="020B0604020202020204"/>
                <a:ea typeface="Arial" panose="020B0604020202020204"/>
                <a:cs typeface="Arial" panose="020B0604020202020204"/>
                <a:sym typeface="Arial" panose="020B0604020202020204"/>
              </a:rPr>
              <a:t>Transport</a:t>
            </a:r>
            <a:endParaRPr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7" name="Google Shape;633;p43">
            <a:extLst>
              <a:ext uri="{FF2B5EF4-FFF2-40B4-BE49-F238E27FC236}">
                <a16:creationId xmlns:a16="http://schemas.microsoft.com/office/drawing/2014/main" id="{B2EFF518-7288-4E49-A702-B6F5C6A9BD07}"/>
              </a:ext>
            </a:extLst>
          </p:cNvPr>
          <p:cNvCxnSpPr>
            <a:cxnSpLocks/>
            <a:stCxn id="28" idx="3"/>
            <a:endCxn id="21" idx="1"/>
          </p:cNvCxnSpPr>
          <p:nvPr/>
        </p:nvCxnSpPr>
        <p:spPr>
          <a:xfrm flipV="1">
            <a:off x="2463480" y="3904201"/>
            <a:ext cx="1594625" cy="4242"/>
          </a:xfrm>
          <a:prstGeom prst="straightConnector1">
            <a:avLst/>
          </a:prstGeom>
          <a:noFill/>
          <a:ln w="22225" cap="flat" cmpd="sng">
            <a:solidFill>
              <a:schemeClr val="tx1"/>
            </a:solidFill>
            <a:prstDash val="sysDash"/>
            <a:round/>
            <a:headEnd type="none" w="sm" len="sm"/>
            <a:tailEnd type="arrow" w="med" len="med"/>
          </a:ln>
        </p:spPr>
      </p:cxnSp>
      <p:sp>
        <p:nvSpPr>
          <p:cNvPr id="28" name="Google Shape;634;p43">
            <a:extLst>
              <a:ext uri="{FF2B5EF4-FFF2-40B4-BE49-F238E27FC236}">
                <a16:creationId xmlns:a16="http://schemas.microsoft.com/office/drawing/2014/main" id="{5C5D53EE-F2F3-364B-BF8C-2ACBBEF71BD5}"/>
              </a:ext>
            </a:extLst>
          </p:cNvPr>
          <p:cNvSpPr/>
          <p:nvPr/>
        </p:nvSpPr>
        <p:spPr>
          <a:xfrm>
            <a:off x="1119468" y="3777275"/>
            <a:ext cx="1344012" cy="262335"/>
          </a:xfrm>
          <a:prstGeom prst="rect">
            <a:avLst/>
          </a:prstGeom>
          <a:solidFill>
            <a:srgbClr val="FF0089"/>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Dial</a:t>
            </a:r>
            <a:endParaRPr>
              <a:solidFill>
                <a:schemeClr val="bg1"/>
              </a:solidFill>
              <a:latin typeface="Arial" panose="020B0604020202020204"/>
              <a:ea typeface="Arial" panose="020B0604020202020204"/>
              <a:cs typeface="Arial" panose="020B0604020202020204"/>
              <a:sym typeface="Arial" panose="020B0604020202020204"/>
            </a:endParaRPr>
          </a:p>
        </p:txBody>
      </p:sp>
      <p:sp>
        <p:nvSpPr>
          <p:cNvPr id="29" name="Google Shape;635;p43">
            <a:extLst>
              <a:ext uri="{FF2B5EF4-FFF2-40B4-BE49-F238E27FC236}">
                <a16:creationId xmlns:a16="http://schemas.microsoft.com/office/drawing/2014/main" id="{62449FAC-F052-A64B-9AD5-A1A3E0DD4CB8}"/>
              </a:ext>
            </a:extLst>
          </p:cNvPr>
          <p:cNvSpPr/>
          <p:nvPr/>
        </p:nvSpPr>
        <p:spPr>
          <a:xfrm>
            <a:off x="734670" y="3154917"/>
            <a:ext cx="1344000" cy="400000"/>
          </a:xfrm>
          <a:prstGeom prst="rect">
            <a:avLst/>
          </a:prstGeom>
          <a:noFill/>
          <a:ln>
            <a:noFill/>
          </a:ln>
        </p:spPr>
        <p:txBody>
          <a:bodyPr spcFirstLastPara="1" wrap="square" lIns="121900" tIns="60933" rIns="121900" bIns="60933" anchor="t" anchorCtr="0">
            <a:noAutofit/>
          </a:bodyPr>
          <a:lstStyle/>
          <a:p>
            <a:r>
              <a:rPr lang="en-US" dirty="0">
                <a:solidFill>
                  <a:schemeClr val="bg1"/>
                </a:solidFill>
                <a:latin typeface="Arial" panose="020B0604020202020204"/>
                <a:ea typeface="Arial" panose="020B0604020202020204"/>
                <a:cs typeface="Arial" panose="020B0604020202020204"/>
                <a:sym typeface="Arial" panose="020B0604020202020204"/>
              </a:rPr>
              <a:t>Transport</a:t>
            </a:r>
            <a:endParaRPr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30" name="Google Shape;636;p43">
            <a:extLst>
              <a:ext uri="{FF2B5EF4-FFF2-40B4-BE49-F238E27FC236}">
                <a16:creationId xmlns:a16="http://schemas.microsoft.com/office/drawing/2014/main" id="{B97C2DCA-81E2-F94C-A5EE-357CBAAA3619}"/>
              </a:ext>
            </a:extLst>
          </p:cNvPr>
          <p:cNvSpPr txBox="1"/>
          <p:nvPr/>
        </p:nvSpPr>
        <p:spPr>
          <a:xfrm>
            <a:off x="7551236" y="2052993"/>
            <a:ext cx="3072400" cy="542675"/>
          </a:xfrm>
          <a:prstGeom prst="rect">
            <a:avLst/>
          </a:prstGeom>
          <a:noFill/>
          <a:ln>
            <a:noFill/>
          </a:ln>
        </p:spPr>
        <p:txBody>
          <a:bodyPr spcFirstLastPara="1" wrap="square" lIns="121900" tIns="60933" rIns="121900" bIns="60933" anchor="t" anchorCtr="0">
            <a:noAutofit/>
          </a:bodyPr>
          <a:lstStyle/>
          <a:p>
            <a:r>
              <a:rPr lang="en-US" dirty="0">
                <a:solidFill>
                  <a:srgbClr val="000000"/>
                </a:solidFill>
                <a:latin typeface="Arial" panose="020B0604020202020204"/>
                <a:ea typeface="Arial" panose="020B0604020202020204"/>
                <a:cs typeface="Arial" panose="020B0604020202020204"/>
                <a:sym typeface="Arial" panose="020B0604020202020204"/>
              </a:rPr>
              <a:t>client =&gt; server</a:t>
            </a:r>
          </a:p>
          <a:p>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637;p43">
            <a:extLst>
              <a:ext uri="{FF2B5EF4-FFF2-40B4-BE49-F238E27FC236}">
                <a16:creationId xmlns:a16="http://schemas.microsoft.com/office/drawing/2014/main" id="{08C65404-DB3B-9443-B403-C56515CB6A33}"/>
              </a:ext>
            </a:extLst>
          </p:cNvPr>
          <p:cNvSpPr txBox="1"/>
          <p:nvPr/>
        </p:nvSpPr>
        <p:spPr>
          <a:xfrm>
            <a:off x="7116402" y="2945570"/>
            <a:ext cx="3670800" cy="677200"/>
          </a:xfrm>
          <a:prstGeom prst="rect">
            <a:avLst/>
          </a:prstGeom>
          <a:noFill/>
          <a:ln>
            <a:noFill/>
          </a:ln>
        </p:spPr>
        <p:txBody>
          <a:bodyPr spcFirstLastPara="1" wrap="square" lIns="121900" tIns="60933" rIns="121900" bIns="60933" anchor="t" anchorCtr="0">
            <a:noAutofit/>
          </a:bodyPr>
          <a:lstStyle/>
          <a:p>
            <a:r>
              <a:rPr lang="en-US" dirty="0" err="1">
                <a:solidFill>
                  <a:srgbClr val="000000"/>
                </a:solidFill>
                <a:latin typeface="Arial" panose="020B0604020202020204"/>
                <a:ea typeface="Arial" panose="020B0604020202020204"/>
                <a:cs typeface="Arial" panose="020B0604020202020204"/>
                <a:sym typeface="Arial" panose="020B0604020202020204"/>
              </a:rPr>
              <a:t>client.Call</a:t>
            </a:r>
            <a:r>
              <a:rPr lang="en-US" dirty="0">
                <a:solidFill>
                  <a:srgbClr val="000000"/>
                </a:solidFill>
                <a:latin typeface="Arial" panose="020B0604020202020204"/>
                <a:ea typeface="Arial" panose="020B0604020202020204"/>
                <a:cs typeface="Arial" panose="020B0604020202020204"/>
                <a:sym typeface="Arial" panose="020B0604020202020204"/>
              </a:rPr>
              <a:t> =&gt; </a:t>
            </a:r>
            <a:r>
              <a:rPr lang="en-US" dirty="0" err="1">
                <a:solidFill>
                  <a:srgbClr val="000000"/>
                </a:solidFill>
                <a:latin typeface="Arial" panose="020B0604020202020204"/>
                <a:ea typeface="Arial" panose="020B0604020202020204"/>
                <a:cs typeface="Arial" panose="020B0604020202020204"/>
                <a:sym typeface="Arial" panose="020B0604020202020204"/>
              </a:rPr>
              <a:t>server.Handler</a:t>
            </a:r>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638;p43">
            <a:extLst>
              <a:ext uri="{FF2B5EF4-FFF2-40B4-BE49-F238E27FC236}">
                <a16:creationId xmlns:a16="http://schemas.microsoft.com/office/drawing/2014/main" id="{DBEA3F85-4958-894B-9FAC-5FAD9E19B8CF}"/>
              </a:ext>
            </a:extLst>
          </p:cNvPr>
          <p:cNvSpPr txBox="1"/>
          <p:nvPr/>
        </p:nvSpPr>
        <p:spPr>
          <a:xfrm>
            <a:off x="5948355" y="3783431"/>
            <a:ext cx="5568792" cy="677200"/>
          </a:xfrm>
          <a:prstGeom prst="rect">
            <a:avLst/>
          </a:prstGeom>
          <a:noFill/>
          <a:ln>
            <a:noFill/>
          </a:ln>
        </p:spPr>
        <p:txBody>
          <a:bodyPr spcFirstLastPara="1" wrap="square" lIns="121900" tIns="60933" rIns="121900" bIns="60933" anchor="t" anchorCtr="0">
            <a:noAutofit/>
          </a:bodyPr>
          <a:lstStyle/>
          <a:p>
            <a:r>
              <a:rPr lang="en-US" altLang="zh-CN" dirty="0" err="1">
                <a:solidFill>
                  <a:srgbClr val="000000"/>
                </a:solidFill>
                <a:ea typeface="Arial" panose="020B0604020202020204"/>
                <a:cs typeface="Arial" panose="020B0604020202020204"/>
                <a:sym typeface="Arial" panose="020B0604020202020204"/>
              </a:rPr>
              <a:t>client.</a:t>
            </a:r>
            <a:r>
              <a:rPr lang="en-US" altLang="zh-CN" dirty="0" err="1">
                <a:solidFill>
                  <a:srgbClr val="000000"/>
                </a:solidFill>
                <a:latin typeface="Arial" panose="020B0604020202020204"/>
                <a:ea typeface="Arial" panose="020B0604020202020204"/>
                <a:cs typeface="Arial" panose="020B0604020202020204"/>
                <a:sym typeface="Arial" panose="020B0604020202020204"/>
              </a:rPr>
              <a:t>T</a:t>
            </a:r>
            <a:r>
              <a:rPr lang="en-US" dirty="0" err="1">
                <a:solidFill>
                  <a:srgbClr val="000000"/>
                </a:solidFill>
                <a:latin typeface="Arial" panose="020B0604020202020204"/>
                <a:ea typeface="Arial" panose="020B0604020202020204"/>
                <a:cs typeface="Arial" panose="020B0604020202020204"/>
                <a:sym typeface="Arial" panose="020B0604020202020204"/>
              </a:rPr>
              <a:t>ransport.client</a:t>
            </a:r>
            <a:r>
              <a:rPr lang="en-US" dirty="0">
                <a:solidFill>
                  <a:srgbClr val="000000"/>
                </a:solidFill>
                <a:latin typeface="Arial" panose="020B0604020202020204"/>
                <a:ea typeface="Arial" panose="020B0604020202020204"/>
                <a:cs typeface="Arial" panose="020B0604020202020204"/>
                <a:sym typeface="Arial" panose="020B0604020202020204"/>
              </a:rPr>
              <a:t> =&gt; </a:t>
            </a:r>
            <a:r>
              <a:rPr lang="en-US" altLang="zh-CN" dirty="0" err="1">
                <a:solidFill>
                  <a:srgbClr val="000000"/>
                </a:solidFill>
                <a:latin typeface="Arial" panose="020B0604020202020204"/>
                <a:ea typeface="Arial" panose="020B0604020202020204"/>
                <a:cs typeface="Arial" panose="020B0604020202020204"/>
                <a:sym typeface="Arial" panose="020B0604020202020204"/>
              </a:rPr>
              <a:t>server.T</a:t>
            </a:r>
            <a:r>
              <a:rPr lang="en-US" dirty="0" err="1">
                <a:solidFill>
                  <a:srgbClr val="000000"/>
                </a:solidFill>
                <a:latin typeface="Arial" panose="020B0604020202020204"/>
                <a:ea typeface="Arial" panose="020B0604020202020204"/>
                <a:cs typeface="Arial" panose="020B0604020202020204"/>
                <a:sym typeface="Arial" panose="020B0604020202020204"/>
              </a:rPr>
              <a:t>ransport.listener</a:t>
            </a:r>
            <a:endParaRPr dirty="0">
              <a:solidFill>
                <a:srgbClr val="000000"/>
              </a:solidFill>
              <a:latin typeface="Arial" panose="020B0604020202020204"/>
              <a:ea typeface="Arial" panose="020B0604020202020204"/>
              <a:cs typeface="Arial" panose="020B0604020202020204"/>
              <a:sym typeface="Arial" panose="020B0604020202020204"/>
            </a:endParaRPr>
          </a:p>
          <a:p>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639;p43">
            <a:extLst>
              <a:ext uri="{FF2B5EF4-FFF2-40B4-BE49-F238E27FC236}">
                <a16:creationId xmlns:a16="http://schemas.microsoft.com/office/drawing/2014/main" id="{CA8E057C-FFFA-BC49-BBD6-2D1E8E9264D1}"/>
              </a:ext>
            </a:extLst>
          </p:cNvPr>
          <p:cNvSpPr/>
          <p:nvPr/>
        </p:nvSpPr>
        <p:spPr>
          <a:xfrm>
            <a:off x="6096000" y="4597240"/>
            <a:ext cx="5320804" cy="400000"/>
          </a:xfrm>
          <a:prstGeom prst="rect">
            <a:avLst/>
          </a:prstGeom>
          <a:noFill/>
          <a:ln>
            <a:noFill/>
          </a:ln>
        </p:spPr>
        <p:txBody>
          <a:bodyPr spcFirstLastPara="1" wrap="square" lIns="121900" tIns="60933" rIns="121900" bIns="60933" anchor="t" anchorCtr="0">
            <a:noAutofit/>
          </a:bodyPr>
          <a:lstStyle/>
          <a:p>
            <a:r>
              <a:rPr lang="en-US" altLang="zh-CN" dirty="0" err="1">
                <a:solidFill>
                  <a:srgbClr val="000000"/>
                </a:solidFill>
                <a:ea typeface="Arial" panose="020B0604020202020204"/>
                <a:cs typeface="Arial" panose="020B0604020202020204"/>
                <a:sym typeface="Arial" panose="020B0604020202020204"/>
              </a:rPr>
              <a:t>client.Transport</a:t>
            </a:r>
            <a:r>
              <a:rPr lang="en-US" dirty="0" err="1">
                <a:solidFill>
                  <a:srgbClr val="000000"/>
                </a:solidFill>
                <a:latin typeface="Arial" panose="020B0604020202020204"/>
                <a:ea typeface="Arial" panose="020B0604020202020204"/>
                <a:cs typeface="Arial" panose="020B0604020202020204"/>
                <a:sym typeface="Arial" panose="020B0604020202020204"/>
              </a:rPr>
              <a:t>.Dial</a:t>
            </a:r>
            <a:r>
              <a:rPr lang="en-US" dirty="0">
                <a:solidFill>
                  <a:srgbClr val="000000"/>
                </a:solidFill>
                <a:latin typeface="Arial" panose="020B0604020202020204"/>
                <a:ea typeface="Arial" panose="020B0604020202020204"/>
                <a:cs typeface="Arial" panose="020B0604020202020204"/>
                <a:sym typeface="Arial" panose="020B0604020202020204"/>
              </a:rPr>
              <a:t> =&gt; </a:t>
            </a:r>
            <a:r>
              <a:rPr lang="en-US" altLang="zh-CN" dirty="0" err="1">
                <a:solidFill>
                  <a:srgbClr val="000000"/>
                </a:solidFill>
                <a:ea typeface="Arial" panose="020B0604020202020204"/>
                <a:cs typeface="Arial" panose="020B0604020202020204"/>
                <a:sym typeface="Arial" panose="020B0604020202020204"/>
              </a:rPr>
              <a:t>server.Transport.</a:t>
            </a:r>
            <a:r>
              <a:rPr lang="en-US" dirty="0" err="1">
                <a:solidFill>
                  <a:srgbClr val="000000"/>
                </a:solidFill>
                <a:latin typeface="Arial" panose="020B0604020202020204"/>
                <a:ea typeface="Arial" panose="020B0604020202020204"/>
                <a:cs typeface="Arial" panose="020B0604020202020204"/>
                <a:sym typeface="Arial" panose="020B0604020202020204"/>
              </a:rPr>
              <a:t>Accept</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640;p43">
            <a:extLst>
              <a:ext uri="{FF2B5EF4-FFF2-40B4-BE49-F238E27FC236}">
                <a16:creationId xmlns:a16="http://schemas.microsoft.com/office/drawing/2014/main" id="{0FB644DA-1518-5F44-B65F-8E5F16DC13C5}"/>
              </a:ext>
            </a:extLst>
          </p:cNvPr>
          <p:cNvSpPr/>
          <p:nvPr/>
        </p:nvSpPr>
        <p:spPr>
          <a:xfrm>
            <a:off x="8269964" y="2523329"/>
            <a:ext cx="192893" cy="372141"/>
          </a:xfrm>
          <a:prstGeom prst="downArrow">
            <a:avLst>
              <a:gd name="adj1" fmla="val 50000"/>
              <a:gd name="adj2" fmla="val 50000"/>
            </a:avLst>
          </a:prstGeom>
          <a:solidFill>
            <a:schemeClr val="accent1"/>
          </a:solidFill>
          <a:ln w="25400" cap="flat" cmpd="sng">
            <a:solidFill>
              <a:srgbClr val="AE4E00"/>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6" name="Google Shape;641;p43">
            <a:extLst>
              <a:ext uri="{FF2B5EF4-FFF2-40B4-BE49-F238E27FC236}">
                <a16:creationId xmlns:a16="http://schemas.microsoft.com/office/drawing/2014/main" id="{9F527034-01C4-8440-A1E3-B5EA88850F69}"/>
              </a:ext>
            </a:extLst>
          </p:cNvPr>
          <p:cNvSpPr/>
          <p:nvPr/>
        </p:nvSpPr>
        <p:spPr>
          <a:xfrm>
            <a:off x="8269964" y="3388793"/>
            <a:ext cx="192893" cy="372141"/>
          </a:xfrm>
          <a:prstGeom prst="downArrow">
            <a:avLst>
              <a:gd name="adj1" fmla="val 50000"/>
              <a:gd name="adj2" fmla="val 50000"/>
            </a:avLst>
          </a:prstGeom>
          <a:solidFill>
            <a:schemeClr val="accent1"/>
          </a:solidFill>
          <a:ln w="25400" cap="flat" cmpd="sng">
            <a:solidFill>
              <a:srgbClr val="AE4E00"/>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7" name="Google Shape;642;p43">
            <a:extLst>
              <a:ext uri="{FF2B5EF4-FFF2-40B4-BE49-F238E27FC236}">
                <a16:creationId xmlns:a16="http://schemas.microsoft.com/office/drawing/2014/main" id="{181234D1-0D84-134D-AF65-564ECE540785}"/>
              </a:ext>
            </a:extLst>
          </p:cNvPr>
          <p:cNvSpPr/>
          <p:nvPr/>
        </p:nvSpPr>
        <p:spPr>
          <a:xfrm>
            <a:off x="8269965" y="4254257"/>
            <a:ext cx="192893" cy="372141"/>
          </a:xfrm>
          <a:prstGeom prst="downArrow">
            <a:avLst>
              <a:gd name="adj1" fmla="val 50000"/>
              <a:gd name="adj2" fmla="val 50000"/>
            </a:avLst>
          </a:prstGeom>
          <a:solidFill>
            <a:schemeClr val="accent1"/>
          </a:solidFill>
          <a:ln w="25400" cap="flat" cmpd="sng">
            <a:solidFill>
              <a:srgbClr val="AE4E00"/>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8" name="Google Shape;643;p43">
            <a:extLst>
              <a:ext uri="{FF2B5EF4-FFF2-40B4-BE49-F238E27FC236}">
                <a16:creationId xmlns:a16="http://schemas.microsoft.com/office/drawing/2014/main" id="{7303ED0C-D418-BD49-8B85-859C9F8D32B1}"/>
              </a:ext>
            </a:extLst>
          </p:cNvPr>
          <p:cNvSpPr/>
          <p:nvPr/>
        </p:nvSpPr>
        <p:spPr>
          <a:xfrm>
            <a:off x="1119468" y="4166537"/>
            <a:ext cx="1344012" cy="1275330"/>
          </a:xfrm>
          <a:prstGeom prst="rect">
            <a:avLst/>
          </a:prstGeom>
          <a:solidFill>
            <a:srgbClr val="FF0089"/>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644;p43">
            <a:extLst>
              <a:ext uri="{FF2B5EF4-FFF2-40B4-BE49-F238E27FC236}">
                <a16:creationId xmlns:a16="http://schemas.microsoft.com/office/drawing/2014/main" id="{98AA7719-FDB8-5E44-ACBC-4BC474512557}"/>
              </a:ext>
            </a:extLst>
          </p:cNvPr>
          <p:cNvSpPr/>
          <p:nvPr/>
        </p:nvSpPr>
        <p:spPr>
          <a:xfrm>
            <a:off x="1311075" y="4601051"/>
            <a:ext cx="842503" cy="262335"/>
          </a:xfrm>
          <a:prstGeom prst="rect">
            <a:avLst/>
          </a:prstGeom>
          <a:solidFill>
            <a:srgbClr val="0A0457"/>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dirty="0">
                <a:solidFill>
                  <a:schemeClr val="bg1"/>
                </a:solidFill>
                <a:latin typeface="Arial" panose="020B0604020202020204"/>
                <a:ea typeface="Arial" panose="020B0604020202020204"/>
                <a:cs typeface="Arial" panose="020B0604020202020204"/>
                <a:sym typeface="Arial" panose="020B0604020202020204"/>
              </a:rPr>
              <a:t>Send</a:t>
            </a:r>
            <a:endParaRPr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40" name="Google Shape;645;p43">
            <a:extLst>
              <a:ext uri="{FF2B5EF4-FFF2-40B4-BE49-F238E27FC236}">
                <a16:creationId xmlns:a16="http://schemas.microsoft.com/office/drawing/2014/main" id="{D6DB2A82-2B68-384A-A9AA-B2B2E4174BF1}"/>
              </a:ext>
            </a:extLst>
          </p:cNvPr>
          <p:cNvSpPr/>
          <p:nvPr/>
        </p:nvSpPr>
        <p:spPr>
          <a:xfrm>
            <a:off x="1311075" y="4996552"/>
            <a:ext cx="842503" cy="262335"/>
          </a:xfrm>
          <a:prstGeom prst="rect">
            <a:avLst/>
          </a:prstGeom>
          <a:solidFill>
            <a:srgbClr val="0A0457"/>
          </a:solidFill>
          <a:ln w="12700" cap="flat" cmpd="sng">
            <a:solidFill>
              <a:schemeClr val="bg1"/>
            </a:solidFill>
            <a:prstDash val="solid"/>
            <a:round/>
            <a:headEnd type="none" w="sm" len="sm"/>
            <a:tailEnd type="none" w="sm" len="sm"/>
          </a:ln>
        </p:spPr>
        <p:txBody>
          <a:bodyPr spcFirstLastPara="1" wrap="square" lIns="91433" tIns="45700" rIns="91433" bIns="45700" anchor="ctr" anchorCtr="0">
            <a:noAutofit/>
          </a:bodyPr>
          <a:lstStyle/>
          <a:p>
            <a:pPr algn="ctr"/>
            <a:r>
              <a:rPr lang="en-US">
                <a:solidFill>
                  <a:schemeClr val="bg1"/>
                </a:solidFill>
                <a:latin typeface="Arial" panose="020B0604020202020204"/>
                <a:ea typeface="Arial" panose="020B0604020202020204"/>
                <a:cs typeface="Arial" panose="020B0604020202020204"/>
                <a:sym typeface="Arial" panose="020B0604020202020204"/>
              </a:rPr>
              <a:t>Rcv</a:t>
            </a:r>
            <a:endParaRPr>
              <a:solidFill>
                <a:schemeClr val="bg1"/>
              </a:solidFill>
              <a:latin typeface="Arial" panose="020B0604020202020204"/>
              <a:ea typeface="Arial" panose="020B0604020202020204"/>
              <a:cs typeface="Arial" panose="020B0604020202020204"/>
              <a:sym typeface="Arial" panose="020B0604020202020204"/>
            </a:endParaRPr>
          </a:p>
        </p:txBody>
      </p:sp>
      <p:sp>
        <p:nvSpPr>
          <p:cNvPr id="41" name="Google Shape;646;p43">
            <a:extLst>
              <a:ext uri="{FF2B5EF4-FFF2-40B4-BE49-F238E27FC236}">
                <a16:creationId xmlns:a16="http://schemas.microsoft.com/office/drawing/2014/main" id="{4BB67FEE-77B4-9D4F-B187-A882A3D01D46}"/>
              </a:ext>
            </a:extLst>
          </p:cNvPr>
          <p:cNvSpPr txBox="1"/>
          <p:nvPr/>
        </p:nvSpPr>
        <p:spPr>
          <a:xfrm>
            <a:off x="1115732" y="4209010"/>
            <a:ext cx="857405" cy="307600"/>
          </a:xfrm>
          <a:prstGeom prst="rect">
            <a:avLst/>
          </a:prstGeom>
          <a:noFill/>
          <a:ln>
            <a:noFill/>
          </a:ln>
        </p:spPr>
        <p:txBody>
          <a:bodyPr spcFirstLastPara="1" wrap="square" lIns="121900" tIns="60933" rIns="121900" bIns="60933" anchor="t" anchorCtr="0">
            <a:noAutofit/>
          </a:bodyPr>
          <a:lstStyle/>
          <a:p>
            <a:r>
              <a:rPr lang="en-US" altLang="zh-CN" sz="1200" dirty="0" err="1">
                <a:solidFill>
                  <a:schemeClr val="bg1"/>
                </a:solidFill>
                <a:ea typeface="Arial" panose="020B0604020202020204"/>
                <a:cs typeface="Arial" panose="020B0604020202020204"/>
                <a:sym typeface="Arial" panose="020B0604020202020204"/>
              </a:rPr>
              <a:t>trSocket</a:t>
            </a:r>
            <a:endParaRPr i="1"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44" name="Google Shape;649;p43">
            <a:extLst>
              <a:ext uri="{FF2B5EF4-FFF2-40B4-BE49-F238E27FC236}">
                <a16:creationId xmlns:a16="http://schemas.microsoft.com/office/drawing/2014/main" id="{FD72A7E5-5D8E-F040-96A0-706B9857A841}"/>
              </a:ext>
            </a:extLst>
          </p:cNvPr>
          <p:cNvCxnSpPr>
            <a:cxnSpLocks/>
            <a:stCxn id="25" idx="1"/>
            <a:endCxn id="40" idx="3"/>
          </p:cNvCxnSpPr>
          <p:nvPr/>
        </p:nvCxnSpPr>
        <p:spPr>
          <a:xfrm flipH="1" flipV="1">
            <a:off x="2153578" y="5127720"/>
            <a:ext cx="2068695" cy="3605"/>
          </a:xfrm>
          <a:prstGeom prst="straightConnector1">
            <a:avLst/>
          </a:prstGeom>
          <a:noFill/>
          <a:ln w="34925" cap="flat" cmpd="sng">
            <a:solidFill>
              <a:schemeClr val="tx1"/>
            </a:solidFill>
            <a:prstDash val="solid"/>
            <a:round/>
            <a:headEnd type="none" w="sm" len="sm"/>
            <a:tailEnd type="arrow" w="med" len="med"/>
          </a:ln>
        </p:spPr>
      </p:cxnSp>
      <p:cxnSp>
        <p:nvCxnSpPr>
          <p:cNvPr id="45" name="Google Shape;650;p43">
            <a:extLst>
              <a:ext uri="{FF2B5EF4-FFF2-40B4-BE49-F238E27FC236}">
                <a16:creationId xmlns:a16="http://schemas.microsoft.com/office/drawing/2014/main" id="{BECF77E1-F230-1740-BF4B-DEC2DAA88D53}"/>
              </a:ext>
            </a:extLst>
          </p:cNvPr>
          <p:cNvCxnSpPr>
            <a:cxnSpLocks/>
            <a:stCxn id="39" idx="3"/>
            <a:endCxn id="24" idx="1"/>
          </p:cNvCxnSpPr>
          <p:nvPr/>
        </p:nvCxnSpPr>
        <p:spPr>
          <a:xfrm>
            <a:off x="2153578" y="4732219"/>
            <a:ext cx="2078909" cy="19858"/>
          </a:xfrm>
          <a:prstGeom prst="straightConnector1">
            <a:avLst/>
          </a:prstGeom>
          <a:noFill/>
          <a:ln w="34925" cap="flat" cmpd="sng">
            <a:solidFill>
              <a:schemeClr val="tx1"/>
            </a:solidFill>
            <a:prstDash val="solid"/>
            <a:round/>
            <a:headEnd type="none" w="sm" len="sm"/>
            <a:tailEnd type="arrow" w="med" len="med"/>
          </a:ln>
        </p:spPr>
      </p:cxnSp>
      <p:sp>
        <p:nvSpPr>
          <p:cNvPr id="46" name="Google Shape;639;p43">
            <a:extLst>
              <a:ext uri="{FF2B5EF4-FFF2-40B4-BE49-F238E27FC236}">
                <a16:creationId xmlns:a16="http://schemas.microsoft.com/office/drawing/2014/main" id="{6604CC01-EF6E-CB4A-A0AB-E005B586C005}"/>
              </a:ext>
            </a:extLst>
          </p:cNvPr>
          <p:cNvSpPr/>
          <p:nvPr/>
        </p:nvSpPr>
        <p:spPr>
          <a:xfrm>
            <a:off x="5948355" y="5381394"/>
            <a:ext cx="5320804" cy="400000"/>
          </a:xfrm>
          <a:prstGeom prst="rect">
            <a:avLst/>
          </a:prstGeom>
          <a:noFill/>
          <a:ln>
            <a:noFill/>
          </a:ln>
        </p:spPr>
        <p:txBody>
          <a:bodyPr spcFirstLastPara="1" wrap="square" lIns="121900" tIns="60933" rIns="121900" bIns="60933" anchor="t" anchorCtr="0">
            <a:noAutofit/>
          </a:bodyPr>
          <a:lstStyle/>
          <a:p>
            <a:r>
              <a:rPr lang="en-US" altLang="zh-CN" dirty="0" err="1">
                <a:solidFill>
                  <a:srgbClr val="000000"/>
                </a:solidFill>
                <a:ea typeface="Arial" panose="020B0604020202020204"/>
                <a:cs typeface="Arial" panose="020B0604020202020204"/>
                <a:sym typeface="Arial" panose="020B0604020202020204"/>
              </a:rPr>
              <a:t>client.Transport</a:t>
            </a:r>
            <a:r>
              <a:rPr lang="en-US" dirty="0" err="1">
                <a:solidFill>
                  <a:srgbClr val="000000"/>
                </a:solidFill>
                <a:latin typeface="Arial" panose="020B0604020202020204"/>
                <a:ea typeface="Arial" panose="020B0604020202020204"/>
                <a:cs typeface="Arial" panose="020B0604020202020204"/>
                <a:sym typeface="Arial" panose="020B0604020202020204"/>
              </a:rPr>
              <a:t>.</a:t>
            </a:r>
            <a:r>
              <a:rPr lang="en-US" altLang="zh-CN" dirty="0" err="1">
                <a:solidFill>
                  <a:srgbClr val="000000"/>
                </a:solidFill>
                <a:latin typeface="Arial" panose="020B0604020202020204"/>
                <a:ea typeface="Arial" panose="020B0604020202020204"/>
                <a:cs typeface="Arial" panose="020B0604020202020204"/>
                <a:sym typeface="Arial" panose="020B0604020202020204"/>
              </a:rPr>
              <a:t>Send</a:t>
            </a:r>
            <a:r>
              <a:rPr lang="en-US" dirty="0">
                <a:solidFill>
                  <a:srgbClr val="000000"/>
                </a:solidFill>
                <a:latin typeface="Arial" panose="020B0604020202020204"/>
                <a:ea typeface="Arial" panose="020B0604020202020204"/>
                <a:cs typeface="Arial" panose="020B0604020202020204"/>
                <a:sym typeface="Arial" panose="020B0604020202020204"/>
              </a:rPr>
              <a:t> =&gt; </a:t>
            </a:r>
            <a:r>
              <a:rPr lang="en-US" altLang="zh-CN" dirty="0" err="1">
                <a:solidFill>
                  <a:srgbClr val="000000"/>
                </a:solidFill>
                <a:ea typeface="Arial" panose="020B0604020202020204"/>
                <a:cs typeface="Arial" panose="020B0604020202020204"/>
                <a:sym typeface="Arial" panose="020B0604020202020204"/>
              </a:rPr>
              <a:t>server.Transport</a:t>
            </a:r>
            <a:r>
              <a:rPr lang="en-US" dirty="0" err="1">
                <a:solidFill>
                  <a:srgbClr val="000000"/>
                </a:solidFill>
                <a:latin typeface="Arial" panose="020B0604020202020204"/>
                <a:ea typeface="Arial" panose="020B0604020202020204"/>
                <a:cs typeface="Arial" panose="020B0604020202020204"/>
                <a:sym typeface="Arial" panose="020B0604020202020204"/>
              </a:rPr>
              <a:t>.</a:t>
            </a:r>
            <a:r>
              <a:rPr lang="en-US" altLang="zh-CN" dirty="0" err="1">
                <a:solidFill>
                  <a:srgbClr val="000000"/>
                </a:solidFill>
                <a:latin typeface="Arial" panose="020B0604020202020204"/>
                <a:ea typeface="Arial" panose="020B0604020202020204"/>
                <a:cs typeface="Arial" panose="020B0604020202020204"/>
                <a:sym typeface="Arial" panose="020B0604020202020204"/>
              </a:rPr>
              <a:t>Rcv</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642;p43">
            <a:extLst>
              <a:ext uri="{FF2B5EF4-FFF2-40B4-BE49-F238E27FC236}">
                <a16:creationId xmlns:a16="http://schemas.microsoft.com/office/drawing/2014/main" id="{FCEE903D-1062-8042-A418-C38BB8EB771D}"/>
              </a:ext>
            </a:extLst>
          </p:cNvPr>
          <p:cNvSpPr/>
          <p:nvPr/>
        </p:nvSpPr>
        <p:spPr>
          <a:xfrm>
            <a:off x="8269964" y="5009556"/>
            <a:ext cx="192893" cy="372141"/>
          </a:xfrm>
          <a:prstGeom prst="downArrow">
            <a:avLst>
              <a:gd name="adj1" fmla="val 50000"/>
              <a:gd name="adj2" fmla="val 50000"/>
            </a:avLst>
          </a:prstGeom>
          <a:solidFill>
            <a:schemeClr val="accent1"/>
          </a:solidFill>
          <a:ln w="25400" cap="flat" cmpd="sng">
            <a:solidFill>
              <a:srgbClr val="AE4E00"/>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48" name="Google Shape;639;p43">
            <a:extLst>
              <a:ext uri="{FF2B5EF4-FFF2-40B4-BE49-F238E27FC236}">
                <a16:creationId xmlns:a16="http://schemas.microsoft.com/office/drawing/2014/main" id="{9CEBBB1A-914F-2B4D-B3D4-0FB4DEB10D9E}"/>
              </a:ext>
            </a:extLst>
          </p:cNvPr>
          <p:cNvSpPr/>
          <p:nvPr/>
        </p:nvSpPr>
        <p:spPr>
          <a:xfrm>
            <a:off x="6072349" y="6002784"/>
            <a:ext cx="5320804" cy="400000"/>
          </a:xfrm>
          <a:prstGeom prst="rect">
            <a:avLst/>
          </a:prstGeom>
          <a:noFill/>
          <a:ln>
            <a:noFill/>
          </a:ln>
        </p:spPr>
        <p:txBody>
          <a:bodyPr spcFirstLastPara="1" wrap="square" lIns="121900" tIns="60933" rIns="121900" bIns="60933" anchor="t" anchorCtr="0">
            <a:noAutofit/>
          </a:bodyPr>
          <a:lstStyle/>
          <a:p>
            <a:r>
              <a:rPr lang="en-US" altLang="zh-CN" dirty="0" err="1">
                <a:solidFill>
                  <a:srgbClr val="000000"/>
                </a:solidFill>
                <a:ea typeface="Arial" panose="020B0604020202020204"/>
                <a:cs typeface="Arial" panose="020B0604020202020204"/>
                <a:sym typeface="Arial" panose="020B0604020202020204"/>
              </a:rPr>
              <a:t>client.Transport</a:t>
            </a:r>
            <a:r>
              <a:rPr lang="en-US" dirty="0" err="1">
                <a:solidFill>
                  <a:srgbClr val="000000"/>
                </a:solidFill>
                <a:latin typeface="Arial" panose="020B0604020202020204"/>
                <a:ea typeface="Arial" panose="020B0604020202020204"/>
                <a:cs typeface="Arial" panose="020B0604020202020204"/>
                <a:sym typeface="Arial" panose="020B0604020202020204"/>
              </a:rPr>
              <a:t>.</a:t>
            </a:r>
            <a:r>
              <a:rPr lang="en-US" altLang="zh-CN" dirty="0" err="1">
                <a:solidFill>
                  <a:srgbClr val="000000"/>
                </a:solidFill>
                <a:latin typeface="Arial" panose="020B0604020202020204"/>
                <a:ea typeface="Arial" panose="020B0604020202020204"/>
                <a:cs typeface="Arial" panose="020B0604020202020204"/>
                <a:sym typeface="Arial" panose="020B0604020202020204"/>
              </a:rPr>
              <a:t>Rcv</a:t>
            </a:r>
            <a:r>
              <a:rPr lang="en-US" dirty="0">
                <a:solidFill>
                  <a:srgbClr val="000000"/>
                </a:solidFill>
                <a:latin typeface="Arial" panose="020B0604020202020204"/>
                <a:ea typeface="Arial" panose="020B0604020202020204"/>
                <a:cs typeface="Arial" panose="020B0604020202020204"/>
                <a:sym typeface="Arial" panose="020B0604020202020204"/>
              </a:rPr>
              <a:t> </a:t>
            </a:r>
            <a:r>
              <a:rPr lang="en-US" altLang="zh-CN" dirty="0">
                <a:solidFill>
                  <a:srgbClr val="000000"/>
                </a:solidFill>
                <a:latin typeface="Arial" panose="020B0604020202020204"/>
                <a:ea typeface="Arial" panose="020B0604020202020204"/>
                <a:cs typeface="Arial" panose="020B0604020202020204"/>
                <a:sym typeface="Arial" panose="020B0604020202020204"/>
              </a:rPr>
              <a:t>&lt;</a:t>
            </a:r>
            <a:r>
              <a:rPr lang="en-US" dirty="0">
                <a:solidFill>
                  <a:srgbClr val="000000"/>
                </a:solidFill>
                <a:latin typeface="Arial" panose="020B0604020202020204"/>
                <a:ea typeface="Arial" panose="020B0604020202020204"/>
                <a:cs typeface="Arial" panose="020B0604020202020204"/>
                <a:sym typeface="Arial" panose="020B0604020202020204"/>
              </a:rPr>
              <a:t>=</a:t>
            </a:r>
            <a:r>
              <a:rPr lang="zh-CN" altLang="en-US" dirty="0">
                <a:solidFill>
                  <a:srgbClr val="000000"/>
                </a:solidFill>
                <a:latin typeface="Arial" panose="020B0604020202020204"/>
                <a:ea typeface="Arial" panose="020B0604020202020204"/>
                <a:cs typeface="Arial" panose="020B0604020202020204"/>
                <a:sym typeface="Arial" panose="020B0604020202020204"/>
              </a:rPr>
              <a:t> </a:t>
            </a:r>
            <a:r>
              <a:rPr lang="en-US" altLang="zh-CN" dirty="0" err="1">
                <a:solidFill>
                  <a:srgbClr val="000000"/>
                </a:solidFill>
                <a:ea typeface="Arial" panose="020B0604020202020204"/>
                <a:cs typeface="Arial" panose="020B0604020202020204"/>
                <a:sym typeface="Arial" panose="020B0604020202020204"/>
              </a:rPr>
              <a:t>server.Transport</a:t>
            </a:r>
            <a:r>
              <a:rPr lang="en-US" dirty="0" err="1">
                <a:solidFill>
                  <a:srgbClr val="000000"/>
                </a:solidFill>
                <a:latin typeface="Arial" panose="020B0604020202020204"/>
                <a:ea typeface="Arial" panose="020B0604020202020204"/>
                <a:cs typeface="Arial" panose="020B0604020202020204"/>
                <a:sym typeface="Arial" panose="020B0604020202020204"/>
              </a:rPr>
              <a:t>.</a:t>
            </a:r>
            <a:r>
              <a:rPr lang="en-US" altLang="zh-CN" dirty="0" err="1">
                <a:solidFill>
                  <a:srgbClr val="000000"/>
                </a:solidFill>
                <a:latin typeface="Arial" panose="020B0604020202020204"/>
                <a:ea typeface="Arial" panose="020B0604020202020204"/>
                <a:cs typeface="Arial" panose="020B0604020202020204"/>
                <a:sym typeface="Arial" panose="020B0604020202020204"/>
              </a:rPr>
              <a:t>Send</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642;p43">
            <a:extLst>
              <a:ext uri="{FF2B5EF4-FFF2-40B4-BE49-F238E27FC236}">
                <a16:creationId xmlns:a16="http://schemas.microsoft.com/office/drawing/2014/main" id="{BAACCBA9-77C4-B64A-9777-FB59323E84D2}"/>
              </a:ext>
            </a:extLst>
          </p:cNvPr>
          <p:cNvSpPr/>
          <p:nvPr/>
        </p:nvSpPr>
        <p:spPr>
          <a:xfrm>
            <a:off x="8269963" y="5706019"/>
            <a:ext cx="192893" cy="372141"/>
          </a:xfrm>
          <a:prstGeom prst="downArrow">
            <a:avLst>
              <a:gd name="adj1" fmla="val 50000"/>
              <a:gd name="adj2" fmla="val 50000"/>
            </a:avLst>
          </a:prstGeom>
          <a:solidFill>
            <a:schemeClr val="accent1"/>
          </a:solidFill>
          <a:ln w="25400" cap="flat" cmpd="sng">
            <a:solidFill>
              <a:srgbClr val="AE4E00"/>
            </a:solidFill>
            <a:prstDash val="solid"/>
            <a:round/>
            <a:headEnd type="none" w="sm" len="sm"/>
            <a:tailEnd type="none" w="sm" len="sm"/>
          </a:ln>
        </p:spPr>
        <p:txBody>
          <a:bodyPr spcFirstLastPara="1" wrap="square" lIns="91433" tIns="45700" rIns="91433" bIns="45700" anchor="ctr" anchorCtr="0">
            <a:noAutofit/>
          </a:bodyPr>
          <a:lstStyle/>
          <a:p>
            <a:pPr algn="ctr"/>
            <a:endParaRPr>
              <a:solidFill>
                <a:schemeClr val="lt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5904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496249" y="1444978"/>
            <a:ext cx="11199502" cy="4743274"/>
          </a:xfrm>
        </p:spPr>
        <p:txBody>
          <a:bodyPr>
            <a:normAutofit/>
          </a:bodyPr>
          <a:lstStyle/>
          <a:p>
            <a:pPr marL="342900" indent="-342900">
              <a:buAutoNum type="arabicPeriod"/>
            </a:pPr>
            <a:r>
              <a:rPr kumimoji="1" lang="zh-CN" altLang="en-US" dirty="0"/>
              <a:t>极简设计</a:t>
            </a:r>
            <a:endParaRPr kumimoji="1" lang="en-US" altLang="zh-CN" dirty="0"/>
          </a:p>
          <a:p>
            <a:r>
              <a:rPr lang="en" altLang="zh-CN" dirty="0"/>
              <a:t>Go </a:t>
            </a:r>
            <a:r>
              <a:rPr lang="zh-CN" altLang="en-US" dirty="0"/>
              <a:t>语言给人的第一感觉便是简洁。</a:t>
            </a:r>
            <a:r>
              <a:rPr lang="en" altLang="zh-CN" dirty="0"/>
              <a:t>Go </a:t>
            </a:r>
            <a:r>
              <a:rPr lang="zh-CN" altLang="en-US" dirty="0"/>
              <a:t>语言通过减少关键字的数量（</a:t>
            </a:r>
            <a:r>
              <a:rPr lang="en-US" altLang="zh-CN" dirty="0"/>
              <a:t>25 </a:t>
            </a:r>
            <a:r>
              <a:rPr lang="zh-CN" altLang="en-US" dirty="0"/>
              <a:t>个</a:t>
            </a:r>
            <a:r>
              <a:rPr lang="zh-CN" altLang="en-US" dirty="0">
                <a:solidFill>
                  <a:srgbClr val="FF0000"/>
                </a:solidFill>
              </a:rPr>
              <a:t>，</a:t>
            </a:r>
            <a:r>
              <a:rPr lang="en-US" altLang="zh-CN" dirty="0">
                <a:solidFill>
                  <a:srgbClr val="FF0000"/>
                </a:solidFill>
              </a:rPr>
              <a:t>Java</a:t>
            </a:r>
            <a:r>
              <a:rPr lang="zh-CN" altLang="en-US" dirty="0">
                <a:solidFill>
                  <a:srgbClr val="FF0000"/>
                </a:solidFill>
              </a:rPr>
              <a:t> </a:t>
            </a:r>
            <a:r>
              <a:rPr lang="en-US" altLang="zh-CN" dirty="0">
                <a:solidFill>
                  <a:srgbClr val="FF0000"/>
                </a:solidFill>
              </a:rPr>
              <a:t>xx</a:t>
            </a:r>
            <a:r>
              <a:rPr lang="zh-CN" altLang="en-US" dirty="0">
                <a:solidFill>
                  <a:srgbClr val="FF0000"/>
                </a:solidFill>
              </a:rPr>
              <a:t>个，</a:t>
            </a:r>
            <a:r>
              <a:rPr lang="en-US" altLang="zh-CN" dirty="0">
                <a:solidFill>
                  <a:srgbClr val="FF0000"/>
                </a:solidFill>
              </a:rPr>
              <a:t>C++</a:t>
            </a:r>
            <a:r>
              <a:rPr lang="zh-CN" altLang="en-US" dirty="0">
                <a:solidFill>
                  <a:srgbClr val="FF0000"/>
                </a:solidFill>
              </a:rPr>
              <a:t> 个</a:t>
            </a:r>
            <a:r>
              <a:rPr lang="zh-CN" altLang="en-US" dirty="0"/>
              <a:t>）来简化编码过程中的复杂度。这些关键字在编译过程中少到不需要符号表来协助解析，这也是</a:t>
            </a:r>
            <a:r>
              <a:rPr lang="en" altLang="zh-CN" dirty="0"/>
              <a:t>Go</a:t>
            </a:r>
            <a:r>
              <a:rPr lang="zh-CN" altLang="en-US" dirty="0"/>
              <a:t>语言的编译速度也是非常快的原因之一。极少的关键字，极简的语法都极大减少开发者编码的工作量，也提高了代码的可读性。</a:t>
            </a:r>
            <a:br>
              <a:rPr lang="zh-CN" altLang="en-US" dirty="0"/>
            </a:br>
            <a:r>
              <a:rPr lang="en" altLang="zh-CN" dirty="0"/>
              <a:t>Go </a:t>
            </a:r>
            <a:r>
              <a:rPr lang="zh-CN" altLang="en-US" dirty="0"/>
              <a:t>语言的强类型系统禁止一切隐式类型转换，让代码更加容易阅读，减少犯错的机会。</a:t>
            </a:r>
            <a:br>
              <a:rPr lang="zh-CN" altLang="en-US" dirty="0"/>
            </a:br>
            <a:r>
              <a:rPr lang="en" altLang="zh-CN" dirty="0"/>
              <a:t>defer </a:t>
            </a:r>
            <a:r>
              <a:rPr lang="zh-CN" altLang="en-US" dirty="0"/>
              <a:t>实现 </a:t>
            </a:r>
            <a:r>
              <a:rPr lang="en" altLang="zh-CN" dirty="0"/>
              <a:t>RAII </a:t>
            </a:r>
            <a:r>
              <a:rPr lang="zh-CN" altLang="en-US" dirty="0"/>
              <a:t>也比 </a:t>
            </a:r>
            <a:r>
              <a:rPr lang="en" altLang="zh-CN" dirty="0"/>
              <a:t>C++ </a:t>
            </a:r>
            <a:r>
              <a:rPr lang="zh-CN" altLang="en-US" dirty="0"/>
              <a:t>中通过对象生命周期和析构函数的实现方式更加容易理解和简洁明了。</a:t>
            </a:r>
            <a:endParaRPr lang="en-US" altLang="zh-CN" dirty="0"/>
          </a:p>
          <a:p>
            <a:r>
              <a:rPr lang="en-US" altLang="zh-CN" dirty="0"/>
              <a:t>defer</a:t>
            </a:r>
            <a:r>
              <a:rPr lang="zh-CN" altLang="en-US" dirty="0"/>
              <a:t> 示例：</a:t>
            </a:r>
            <a:br>
              <a:rPr lang="en" altLang="zh-CN" dirty="0"/>
            </a:br>
            <a:r>
              <a:rPr lang="en" altLang="zh-CN" dirty="0"/>
              <a:t>file, err := </a:t>
            </a:r>
            <a:r>
              <a:rPr lang="en" altLang="zh-CN" dirty="0" err="1"/>
              <a:t>os.Open</a:t>
            </a:r>
            <a:r>
              <a:rPr lang="en" altLang="zh-CN" dirty="0"/>
              <a:t>("</a:t>
            </a:r>
            <a:r>
              <a:rPr lang="en" altLang="zh-CN" dirty="0" err="1"/>
              <a:t>test.txt</a:t>
            </a:r>
            <a:r>
              <a:rPr lang="en" altLang="zh-CN" dirty="0"/>
              <a:t>")</a:t>
            </a:r>
            <a:br>
              <a:rPr lang="en" altLang="zh-CN" dirty="0"/>
            </a:br>
            <a:r>
              <a:rPr lang="en" altLang="zh-CN" dirty="0"/>
              <a:t>if err != nil {</a:t>
            </a:r>
            <a:br>
              <a:rPr lang="en" altLang="zh-CN" dirty="0"/>
            </a:br>
            <a:r>
              <a:rPr lang="en" altLang="zh-CN" dirty="0"/>
              <a:t>    panic(err)</a:t>
            </a:r>
            <a:br>
              <a:rPr lang="en" altLang="zh-CN" dirty="0"/>
            </a:br>
            <a:r>
              <a:rPr lang="en" altLang="zh-CN" dirty="0"/>
              <a:t>}</a:t>
            </a:r>
            <a:br>
              <a:rPr lang="en" altLang="zh-CN" dirty="0"/>
            </a:br>
            <a:r>
              <a:rPr lang="en" altLang="zh-CN" dirty="0"/>
              <a:t>defer </a:t>
            </a:r>
            <a:r>
              <a:rPr lang="en" altLang="zh-CN" dirty="0" err="1"/>
              <a:t>file.Close</a:t>
            </a:r>
            <a:r>
              <a:rPr lang="en" altLang="zh-CN" dirty="0"/>
              <a:t>()</a:t>
            </a:r>
            <a:endParaRPr kumimoji="1" lang="en-US" altLang="zh-CN" dirty="0"/>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701948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355;p32">
            <a:extLst>
              <a:ext uri="{FF2B5EF4-FFF2-40B4-BE49-F238E27FC236}">
                <a16:creationId xmlns:a16="http://schemas.microsoft.com/office/drawing/2014/main" id="{AE52E98E-DE97-A54A-80FD-2264430552FC}"/>
              </a:ext>
            </a:extLst>
          </p:cNvPr>
          <p:cNvSpPr txBox="1"/>
          <p:nvPr/>
        </p:nvSpPr>
        <p:spPr>
          <a:xfrm>
            <a:off x="138929" y="1604260"/>
            <a:ext cx="4007887" cy="400109"/>
          </a:xfrm>
          <a:prstGeom prst="rect">
            <a:avLst/>
          </a:prstGeom>
          <a:noFill/>
          <a:ln>
            <a:noFill/>
          </a:ln>
        </p:spPr>
        <p:txBody>
          <a:bodyPr spcFirstLastPara="1" wrap="square" lIns="121900" tIns="60933" rIns="121900" bIns="60933" anchor="t" anchorCtr="0">
            <a:noAutofit/>
          </a:bodyPr>
          <a:lstStyle/>
          <a:p>
            <a:r>
              <a:rPr lang="en-US" b="1" dirty="0">
                <a:solidFill>
                  <a:srgbClr val="000000"/>
                </a:solidFill>
                <a:latin typeface="Arial" panose="020B0604020202020204"/>
                <a:ea typeface="Arial" panose="020B0604020202020204"/>
                <a:cs typeface="Arial" panose="020B0604020202020204"/>
                <a:sym typeface="Arial" panose="020B0604020202020204"/>
              </a:rPr>
              <a:t>Tr</a:t>
            </a:r>
            <a:r>
              <a:rPr lang="en-US" altLang="zh-CN" b="1" dirty="0">
                <a:solidFill>
                  <a:srgbClr val="000000"/>
                </a:solidFill>
                <a:latin typeface="Arial" panose="020B0604020202020204"/>
                <a:ea typeface="Arial" panose="020B0604020202020204"/>
                <a:cs typeface="Arial" panose="020B0604020202020204"/>
                <a:sym typeface="Arial" panose="020B0604020202020204"/>
              </a:rPr>
              <a:t>ansport</a:t>
            </a:r>
            <a:r>
              <a:rPr lang="zh-CN" altLang="en-US" b="1" dirty="0">
                <a:solidFill>
                  <a:srgbClr val="000000"/>
                </a:solidFill>
                <a:latin typeface="Arial" panose="020B0604020202020204"/>
                <a:ea typeface="Arial" panose="020B0604020202020204"/>
                <a:cs typeface="Arial" panose="020B0604020202020204"/>
                <a:sym typeface="Arial" panose="020B0604020202020204"/>
              </a:rPr>
              <a:t> 支持的通信插件</a:t>
            </a:r>
            <a:endParaRPr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标题 1">
            <a:extLst>
              <a:ext uri="{FF2B5EF4-FFF2-40B4-BE49-F238E27FC236}">
                <a16:creationId xmlns:a16="http://schemas.microsoft.com/office/drawing/2014/main" id="{E0EA4593-38D4-1E44-83A2-40B7B19D9C0B}"/>
              </a:ext>
            </a:extLst>
          </p:cNvPr>
          <p:cNvSpPr>
            <a:spLocks noGrp="1"/>
          </p:cNvSpPr>
          <p:nvPr>
            <p:ph type="title"/>
          </p:nvPr>
        </p:nvSpPr>
        <p:spPr>
          <a:xfrm>
            <a:off x="373952" y="17377"/>
            <a:ext cx="6214055" cy="1208868"/>
          </a:xfrm>
        </p:spPr>
        <p:txBody>
          <a:bodyPr/>
          <a:lstStyle/>
          <a:p>
            <a:r>
              <a:rPr kumimoji="1" lang="en-US" altLang="zh-CN" dirty="0"/>
              <a:t>Go-Micro</a:t>
            </a:r>
            <a:endParaRPr kumimoji="1" lang="zh-CN" altLang="en-US" dirty="0"/>
          </a:p>
        </p:txBody>
      </p:sp>
      <p:sp>
        <p:nvSpPr>
          <p:cNvPr id="54" name="文本框 53">
            <a:extLst>
              <a:ext uri="{FF2B5EF4-FFF2-40B4-BE49-F238E27FC236}">
                <a16:creationId xmlns:a16="http://schemas.microsoft.com/office/drawing/2014/main" id="{884E8255-FA5E-144C-BDC3-343CE11CC167}"/>
              </a:ext>
            </a:extLst>
          </p:cNvPr>
          <p:cNvSpPr txBox="1"/>
          <p:nvPr/>
        </p:nvSpPr>
        <p:spPr>
          <a:xfrm>
            <a:off x="9860785" y="874468"/>
            <a:ext cx="2428870" cy="369332"/>
          </a:xfrm>
          <a:prstGeom prst="rect">
            <a:avLst/>
          </a:prstGeom>
          <a:noFill/>
        </p:spPr>
        <p:txBody>
          <a:bodyPr wrap="none" rtlCol="0">
            <a:spAutoFit/>
          </a:bodyPr>
          <a:lstStyle/>
          <a:p>
            <a:pPr marL="685800" lvl="1"/>
            <a:r>
              <a:rPr kumimoji="1" lang="en-US" altLang="zh-CN" b="1" dirty="0">
                <a:solidFill>
                  <a:schemeClr val="bg1"/>
                </a:solidFill>
              </a:rPr>
              <a:t>Go-Micro</a:t>
            </a:r>
            <a:r>
              <a:rPr kumimoji="1" lang="zh-CN" altLang="en-US" b="1" dirty="0">
                <a:solidFill>
                  <a:schemeClr val="bg1"/>
                </a:solidFill>
              </a:rPr>
              <a:t>设计</a:t>
            </a:r>
            <a:endParaRPr kumimoji="1" lang="zh-CN" altLang="en-US" dirty="0">
              <a:solidFill>
                <a:schemeClr val="bg1"/>
              </a:solidFill>
            </a:endParaRPr>
          </a:p>
        </p:txBody>
      </p:sp>
      <p:sp>
        <p:nvSpPr>
          <p:cNvPr id="2" name="矩形 1">
            <a:extLst>
              <a:ext uri="{FF2B5EF4-FFF2-40B4-BE49-F238E27FC236}">
                <a16:creationId xmlns:a16="http://schemas.microsoft.com/office/drawing/2014/main" id="{834ADF67-BE35-1B43-AF2C-C66E686098F0}"/>
              </a:ext>
            </a:extLst>
          </p:cNvPr>
          <p:cNvSpPr/>
          <p:nvPr/>
        </p:nvSpPr>
        <p:spPr>
          <a:xfrm>
            <a:off x="238537" y="6338803"/>
            <a:ext cx="6484883" cy="369332"/>
          </a:xfrm>
          <a:prstGeom prst="rect">
            <a:avLst/>
          </a:prstGeom>
        </p:spPr>
        <p:txBody>
          <a:bodyPr wrap="square">
            <a:spAutoFit/>
          </a:bodyPr>
          <a:lstStyle/>
          <a:p>
            <a:r>
              <a:rPr lang="zh-CN" altLang="en-US" dirty="0"/>
              <a:t>源码目录：</a:t>
            </a:r>
            <a:r>
              <a:rPr lang="en" altLang="zh-CN" dirty="0"/>
              <a:t>go-micro/plugins/</a:t>
            </a:r>
            <a:r>
              <a:rPr lang="en" altLang="zh-CN" dirty="0" err="1"/>
              <a:t>tran</a:t>
            </a:r>
            <a:r>
              <a:rPr lang="en-US" altLang="zh-CN" dirty="0"/>
              <a:t>sport</a:t>
            </a:r>
            <a:endParaRPr lang="zh-CN" altLang="en-US" dirty="0"/>
          </a:p>
        </p:txBody>
      </p:sp>
      <p:sp>
        <p:nvSpPr>
          <p:cNvPr id="4" name="矩形 3">
            <a:extLst>
              <a:ext uri="{FF2B5EF4-FFF2-40B4-BE49-F238E27FC236}">
                <a16:creationId xmlns:a16="http://schemas.microsoft.com/office/drawing/2014/main" id="{9F244479-E684-CB4C-B4BB-120C378F2527}"/>
              </a:ext>
            </a:extLst>
          </p:cNvPr>
          <p:cNvSpPr/>
          <p:nvPr/>
        </p:nvSpPr>
        <p:spPr>
          <a:xfrm>
            <a:off x="373952" y="1927317"/>
            <a:ext cx="6096000" cy="2585323"/>
          </a:xfrm>
          <a:prstGeom prst="rect">
            <a:avLst/>
          </a:prstGeom>
        </p:spPr>
        <p:txBody>
          <a:bodyPr>
            <a:spAutoFit/>
          </a:bodyPr>
          <a:lstStyle/>
          <a:p>
            <a:r>
              <a:rPr lang="en-US" altLang="zh-CN" dirty="0"/>
              <a:t>transport</a:t>
            </a:r>
            <a:endParaRPr lang="en" altLang="zh-CN" dirty="0"/>
          </a:p>
          <a:p>
            <a:pPr lvl="1"/>
            <a:r>
              <a:rPr lang="en" altLang="zh-CN" dirty="0"/>
              <a:t>├── </a:t>
            </a:r>
            <a:r>
              <a:rPr lang="en" altLang="zh-CN" dirty="0" err="1"/>
              <a:t>grpc</a:t>
            </a:r>
            <a:endParaRPr lang="en" altLang="zh-CN" dirty="0"/>
          </a:p>
          <a:p>
            <a:pPr lvl="1"/>
            <a:r>
              <a:rPr lang="en" altLang="zh-CN" dirty="0"/>
              <a:t>├── http</a:t>
            </a:r>
          </a:p>
          <a:p>
            <a:pPr lvl="1"/>
            <a:r>
              <a:rPr lang="en" altLang="zh-CN" dirty="0"/>
              <a:t>├── memory</a:t>
            </a:r>
          </a:p>
          <a:p>
            <a:pPr lvl="1"/>
            <a:r>
              <a:rPr lang="en" altLang="zh-CN" dirty="0"/>
              <a:t>├── </a:t>
            </a:r>
            <a:r>
              <a:rPr lang="en" altLang="zh-CN" dirty="0" err="1"/>
              <a:t>nats</a:t>
            </a:r>
            <a:endParaRPr lang="en" altLang="zh-CN" dirty="0"/>
          </a:p>
          <a:p>
            <a:pPr lvl="1"/>
            <a:r>
              <a:rPr lang="en" altLang="zh-CN" dirty="0"/>
              <a:t>├── </a:t>
            </a:r>
            <a:r>
              <a:rPr lang="en" altLang="zh-CN" dirty="0" err="1"/>
              <a:t>quic</a:t>
            </a:r>
            <a:endParaRPr lang="en" altLang="zh-CN" dirty="0"/>
          </a:p>
          <a:p>
            <a:pPr lvl="1"/>
            <a:r>
              <a:rPr lang="en" altLang="zh-CN" dirty="0"/>
              <a:t>├── </a:t>
            </a:r>
            <a:r>
              <a:rPr lang="en" altLang="zh-CN" dirty="0" err="1"/>
              <a:t>rabbitmq</a:t>
            </a:r>
            <a:endParaRPr lang="en" altLang="zh-CN" dirty="0"/>
          </a:p>
          <a:p>
            <a:pPr lvl="1"/>
            <a:r>
              <a:rPr lang="en" altLang="zh-CN" dirty="0"/>
              <a:t>├── </a:t>
            </a:r>
            <a:r>
              <a:rPr lang="en" altLang="zh-CN" dirty="0" err="1"/>
              <a:t>tcp</a:t>
            </a:r>
            <a:endParaRPr lang="en" altLang="zh-CN" dirty="0"/>
          </a:p>
          <a:p>
            <a:pPr lvl="1"/>
            <a:r>
              <a:rPr lang="en" altLang="zh-CN" dirty="0"/>
              <a:t>└── </a:t>
            </a:r>
            <a:r>
              <a:rPr lang="en" altLang="zh-CN" dirty="0" err="1"/>
              <a:t>utp</a:t>
            </a:r>
            <a:endParaRPr lang="en" altLang="zh-CN" dirty="0"/>
          </a:p>
        </p:txBody>
      </p:sp>
    </p:spTree>
    <p:extLst>
      <p:ext uri="{BB962C8B-B14F-4D97-AF65-F5344CB8AC3E}">
        <p14:creationId xmlns:p14="http://schemas.microsoft.com/office/powerpoint/2010/main" val="398245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5384D-8157-4840-A632-978BEDA85BCE}"/>
              </a:ext>
            </a:extLst>
          </p:cNvPr>
          <p:cNvSpPr>
            <a:spLocks noGrp="1"/>
          </p:cNvSpPr>
          <p:nvPr>
            <p:ph idx="1"/>
          </p:nvPr>
        </p:nvSpPr>
        <p:spPr>
          <a:xfrm>
            <a:off x="838201" y="1825625"/>
            <a:ext cx="9924534" cy="4351338"/>
          </a:xfrm>
        </p:spPr>
        <p:txBody>
          <a:bodyPr/>
          <a:lstStyle/>
          <a:p>
            <a:pPr marL="342900" indent="-342900">
              <a:buFont typeface="+mj-lt"/>
              <a:buAutoNum type="arabicPeriod" startAt="2"/>
            </a:pPr>
            <a:r>
              <a:rPr kumimoji="1" lang="zh-CN" altLang="en-US" dirty="0"/>
              <a:t>跨平台交叉编译：可以在主流环境编译其它运行环境的程序包，比如</a:t>
            </a:r>
            <a:r>
              <a:rPr kumimoji="1" lang="en-US" altLang="zh-CN" dirty="0"/>
              <a:t>Mac-&gt;Windows/Linux</a:t>
            </a:r>
          </a:p>
          <a:p>
            <a:r>
              <a:rPr lang="zh-CN" altLang="en-US" dirty="0"/>
              <a:t>比如，我们在</a:t>
            </a:r>
            <a:r>
              <a:rPr lang="en" altLang="zh-CN" dirty="0"/>
              <a:t>Mac</a:t>
            </a:r>
            <a:r>
              <a:rPr lang="zh-CN" altLang="en-US" dirty="0"/>
              <a:t>或者</a:t>
            </a:r>
            <a:r>
              <a:rPr lang="en" altLang="zh-CN" dirty="0"/>
              <a:t>Windows</a:t>
            </a:r>
            <a:r>
              <a:rPr lang="zh-CN" altLang="en-US" dirty="0"/>
              <a:t>上为</a:t>
            </a:r>
            <a:r>
              <a:rPr lang="en" altLang="zh-CN" dirty="0"/>
              <a:t>Linux</a:t>
            </a:r>
            <a:r>
              <a:rPr lang="zh-CN" altLang="en-US" dirty="0"/>
              <a:t>编译应用：</a:t>
            </a:r>
            <a:br>
              <a:rPr lang="en" altLang="zh-CN" dirty="0"/>
            </a:br>
            <a:r>
              <a:rPr lang="en" altLang="zh-CN" dirty="0"/>
              <a:t>GOOS=</a:t>
            </a:r>
            <a:r>
              <a:rPr lang="en" altLang="zh-CN" dirty="0" err="1"/>
              <a:t>linux</a:t>
            </a:r>
            <a:r>
              <a:rPr lang="en" altLang="zh-CN" dirty="0"/>
              <a:t> GOARCH=amd64 go build </a:t>
            </a:r>
            <a:r>
              <a:rPr lang="en" altLang="zh-CN" dirty="0" err="1"/>
              <a:t>main.go</a:t>
            </a:r>
            <a:br>
              <a:rPr lang="en" altLang="zh-CN" dirty="0"/>
            </a:br>
            <a:r>
              <a:rPr lang="zh-CN" altLang="en-US" dirty="0"/>
              <a:t>只需要声明目标系统（</a:t>
            </a:r>
            <a:r>
              <a:rPr lang="en" altLang="zh-CN" dirty="0"/>
              <a:t>GOOS</a:t>
            </a:r>
            <a:r>
              <a:rPr lang="zh-CN" altLang="en" dirty="0"/>
              <a:t>）</a:t>
            </a:r>
            <a:r>
              <a:rPr lang="zh-CN" altLang="en-US" dirty="0"/>
              <a:t>与</a:t>
            </a:r>
            <a:r>
              <a:rPr lang="en" altLang="zh-CN" dirty="0"/>
              <a:t>CPU</a:t>
            </a:r>
            <a:r>
              <a:rPr lang="zh-CN" altLang="en-US" dirty="0"/>
              <a:t>架构（</a:t>
            </a:r>
            <a:r>
              <a:rPr lang="en" altLang="zh-CN" dirty="0"/>
              <a:t>GOARCH</a:t>
            </a:r>
            <a:r>
              <a:rPr lang="zh-CN" altLang="en" dirty="0"/>
              <a:t>）</a:t>
            </a:r>
            <a:r>
              <a:rPr lang="zh-CN" altLang="en-US" dirty="0"/>
              <a:t>即可。</a:t>
            </a:r>
            <a:endParaRPr kumimoji="1" lang="en-US" altLang="zh-CN" dirty="0"/>
          </a:p>
        </p:txBody>
      </p:sp>
      <p:sp>
        <p:nvSpPr>
          <p:cNvPr id="4" name="标题 1">
            <a:extLst>
              <a:ext uri="{FF2B5EF4-FFF2-40B4-BE49-F238E27FC236}">
                <a16:creationId xmlns:a16="http://schemas.microsoft.com/office/drawing/2014/main" id="{EC31CCD4-4FB6-814F-B629-556B02DEA54E}"/>
              </a:ext>
            </a:extLst>
          </p:cNvPr>
          <p:cNvSpPr>
            <a:spLocks noGrp="1"/>
          </p:cNvSpPr>
          <p:nvPr>
            <p:ph type="title"/>
          </p:nvPr>
        </p:nvSpPr>
        <p:spPr>
          <a:xfrm>
            <a:off x="604434" y="0"/>
            <a:ext cx="4894323" cy="1208868"/>
          </a:xfrm>
        </p:spPr>
        <p:txBody>
          <a:bodyPr/>
          <a:lstStyle/>
          <a:p>
            <a:r>
              <a:rPr kumimoji="1" lang="en-US" altLang="zh-CN" dirty="0"/>
              <a:t>Go</a:t>
            </a:r>
            <a:r>
              <a:rPr kumimoji="1" lang="zh-CN" altLang="en-US" dirty="0"/>
              <a:t> 简要入门</a:t>
            </a:r>
          </a:p>
        </p:txBody>
      </p:sp>
      <p:sp>
        <p:nvSpPr>
          <p:cNvPr id="5" name="文本框 4">
            <a:extLst>
              <a:ext uri="{FF2B5EF4-FFF2-40B4-BE49-F238E27FC236}">
                <a16:creationId xmlns:a16="http://schemas.microsoft.com/office/drawing/2014/main" id="{8CE28C50-8EB7-B943-BE4C-624B58511C64}"/>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1888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5971822" cy="4351338"/>
          </a:xfrm>
        </p:spPr>
        <p:txBody>
          <a:bodyPr>
            <a:normAutofit/>
          </a:bodyPr>
          <a:lstStyle/>
          <a:p>
            <a:pPr marL="342900" indent="-342900">
              <a:buFont typeface="+mj-lt"/>
              <a:buAutoNum type="arabicPeriod" startAt="3"/>
            </a:pPr>
            <a:r>
              <a:rPr lang="zh-CN" altLang="en-US" dirty="0"/>
              <a:t>强大的内置类型和标准库</a:t>
            </a:r>
            <a:endParaRPr lang="en-US" altLang="zh-CN" dirty="0"/>
          </a:p>
          <a:p>
            <a:r>
              <a:rPr lang="zh-CN" altLang="en-US" sz="1400" i="1" dirty="0"/>
              <a:t> </a:t>
            </a:r>
            <a:r>
              <a:rPr lang="en" altLang="zh-CN" sz="1200" dirty="0"/>
              <a:t>Go </a:t>
            </a:r>
            <a:r>
              <a:rPr lang="zh-CN" altLang="en-US" sz="1200" dirty="0"/>
              <a:t>语言除了几乎所有语言都支持的简单内置类型</a:t>
            </a:r>
            <a:r>
              <a:rPr lang="en-US" altLang="zh-CN" sz="1200" dirty="0"/>
              <a:t>(</a:t>
            </a:r>
            <a:r>
              <a:rPr lang="zh-CN" altLang="en-US" sz="1200" dirty="0"/>
              <a:t>比如整型和浮点型等</a:t>
            </a:r>
            <a:r>
              <a:rPr lang="en-US" altLang="zh-CN" sz="1200" dirty="0"/>
              <a:t>)</a:t>
            </a:r>
            <a:r>
              <a:rPr lang="zh-CN" altLang="en-US" sz="1200" dirty="0"/>
              <a:t>外， 也内置了一些比较新的语言中内置的高级类型，比如数组、字符串、字典类型</a:t>
            </a:r>
            <a:r>
              <a:rPr lang="en-US" altLang="zh-CN" sz="1200" dirty="0"/>
              <a:t>(</a:t>
            </a:r>
            <a:r>
              <a:rPr lang="en" altLang="zh-CN" sz="1200" dirty="0"/>
              <a:t>map)</a:t>
            </a:r>
            <a:r>
              <a:rPr lang="zh-CN" altLang="en" sz="1200" dirty="0"/>
              <a:t>。</a:t>
            </a:r>
            <a:r>
              <a:rPr lang="en" altLang="zh-CN" sz="1200" dirty="0"/>
              <a:t>Go</a:t>
            </a:r>
            <a:r>
              <a:rPr lang="zh-CN" altLang="en-US" sz="1200" dirty="0"/>
              <a:t>语言的标准库覆盖网络、系统、加密、编码、图形等各个方面，可以直接使用标准库的 </a:t>
            </a:r>
            <a:r>
              <a:rPr lang="en" altLang="zh-CN" sz="1200" dirty="0"/>
              <a:t>http </a:t>
            </a:r>
            <a:r>
              <a:rPr lang="zh-CN" altLang="en-US" sz="1200" dirty="0"/>
              <a:t>包进行 </a:t>
            </a:r>
            <a:r>
              <a:rPr lang="en" altLang="zh-CN" sz="1200" dirty="0"/>
              <a:t>HTTP </a:t>
            </a:r>
            <a:r>
              <a:rPr lang="zh-CN" altLang="en-US" sz="1200" dirty="0"/>
              <a:t>协议的收发处理</a:t>
            </a:r>
            <a:r>
              <a:rPr lang="en-US" altLang="zh-CN" sz="1200" dirty="0"/>
              <a:t>;</a:t>
            </a:r>
            <a:r>
              <a:rPr lang="zh-CN" altLang="en-US" sz="1200" dirty="0"/>
              <a:t>网络库基于高性能的操作系统通信模型</a:t>
            </a:r>
            <a:r>
              <a:rPr lang="en-US" altLang="zh-CN" sz="1200" dirty="0"/>
              <a:t>(</a:t>
            </a:r>
            <a:r>
              <a:rPr lang="en" altLang="zh-CN" sz="1200" dirty="0"/>
              <a:t>Linux </a:t>
            </a:r>
            <a:r>
              <a:rPr lang="zh-CN" altLang="en-US" sz="1200" dirty="0"/>
              <a:t>的 </a:t>
            </a:r>
            <a:r>
              <a:rPr lang="en" altLang="zh-CN" sz="1200" dirty="0" err="1"/>
              <a:t>epoll</a:t>
            </a:r>
            <a:r>
              <a:rPr lang="zh-CN" altLang="en" sz="1200" dirty="0"/>
              <a:t>、</a:t>
            </a:r>
            <a:r>
              <a:rPr lang="en" altLang="zh-CN" sz="1200" dirty="0"/>
              <a:t>Windows </a:t>
            </a:r>
            <a:r>
              <a:rPr lang="zh-CN" altLang="en-US" sz="1200" dirty="0"/>
              <a:t>的 </a:t>
            </a:r>
            <a:r>
              <a:rPr lang="en" altLang="zh-CN" sz="1200" dirty="0"/>
              <a:t>IOCP);</a:t>
            </a:r>
            <a:r>
              <a:rPr lang="zh-CN" altLang="en-US" sz="1200" dirty="0"/>
              <a:t>所有的加密、编码都内建支持，不需要再从第三方开发者处获取。</a:t>
            </a:r>
            <a:endParaRPr kumimoji="1" lang="zh-CN" altLang="en-US" sz="1400" dirty="0"/>
          </a:p>
          <a:p>
            <a:endParaRPr kumimoji="1" lang="zh-CN" altLang="en-US" dirty="0"/>
          </a:p>
        </p:txBody>
      </p:sp>
      <p:graphicFrame>
        <p:nvGraphicFramePr>
          <p:cNvPr id="6" name="表格 5">
            <a:extLst>
              <a:ext uri="{FF2B5EF4-FFF2-40B4-BE49-F238E27FC236}">
                <a16:creationId xmlns:a16="http://schemas.microsoft.com/office/drawing/2014/main" id="{36489378-B389-CC4D-8DD3-3DBD302EC1B3}"/>
              </a:ext>
            </a:extLst>
          </p:cNvPr>
          <p:cNvGraphicFramePr>
            <a:graphicFrameLocks noGrp="1"/>
          </p:cNvGraphicFramePr>
          <p:nvPr>
            <p:extLst>
              <p:ext uri="{D42A27DB-BD31-4B8C-83A1-F6EECF244321}">
                <p14:modId xmlns:p14="http://schemas.microsoft.com/office/powerpoint/2010/main" val="976052408"/>
              </p:ext>
            </p:extLst>
          </p:nvPr>
        </p:nvGraphicFramePr>
        <p:xfrm>
          <a:off x="6415751" y="1473913"/>
          <a:ext cx="5561760" cy="5269252"/>
        </p:xfrm>
        <a:graphic>
          <a:graphicData uri="http://schemas.openxmlformats.org/drawingml/2006/table">
            <a:tbl>
              <a:tblPr/>
              <a:tblGrid>
                <a:gridCol w="2780880">
                  <a:extLst>
                    <a:ext uri="{9D8B030D-6E8A-4147-A177-3AD203B41FA5}">
                      <a16:colId xmlns:a16="http://schemas.microsoft.com/office/drawing/2014/main" val="3390013611"/>
                    </a:ext>
                  </a:extLst>
                </a:gridCol>
                <a:gridCol w="2780880">
                  <a:extLst>
                    <a:ext uri="{9D8B030D-6E8A-4147-A177-3AD203B41FA5}">
                      <a16:colId xmlns:a16="http://schemas.microsoft.com/office/drawing/2014/main" val="2448676139"/>
                    </a:ext>
                  </a:extLst>
                </a:gridCol>
              </a:tblGrid>
              <a:tr h="150965">
                <a:tc>
                  <a:txBody>
                    <a:bodyPr/>
                    <a:lstStyle/>
                    <a:p>
                      <a:r>
                        <a:rPr lang="en" sz="900" b="1">
                          <a:solidFill>
                            <a:schemeClr val="bg1"/>
                          </a:solidFill>
                          <a:effectLst/>
                        </a:rPr>
                        <a:t>Go</a:t>
                      </a:r>
                      <a:r>
                        <a:rPr lang="zh-CN" altLang="en-US" sz="900" b="1">
                          <a:solidFill>
                            <a:schemeClr val="bg1"/>
                          </a:solidFill>
                          <a:effectLst/>
                        </a:rPr>
                        <a:t>语言标准库包名</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b="1">
                          <a:solidFill>
                            <a:schemeClr val="bg1"/>
                          </a:solidFill>
                          <a:effectLst/>
                        </a:rPr>
                        <a:t>功 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63798555"/>
                  </a:ext>
                </a:extLst>
              </a:tr>
              <a:tr h="150965">
                <a:tc>
                  <a:txBody>
                    <a:bodyPr/>
                    <a:lstStyle/>
                    <a:p>
                      <a:r>
                        <a:rPr lang="en" sz="900" dirty="0" err="1">
                          <a:solidFill>
                            <a:schemeClr val="bg1"/>
                          </a:solidFill>
                          <a:effectLst/>
                        </a:rPr>
                        <a:t>bufio</a:t>
                      </a:r>
                      <a:endParaRPr lang="en" sz="900" dirty="0">
                        <a:solidFill>
                          <a:schemeClr val="bg1"/>
                        </a:solidFill>
                        <a:effectLst/>
                      </a:endParaRP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带缓冲的 </a:t>
                      </a:r>
                      <a:r>
                        <a:rPr lang="en" sz="900">
                          <a:solidFill>
                            <a:schemeClr val="bg1"/>
                          </a:solidFill>
                          <a:effectLst/>
                        </a:rPr>
                        <a:t>I/O </a:t>
                      </a:r>
                      <a:r>
                        <a:rPr lang="zh-CN" altLang="en-US" sz="900">
                          <a:solidFill>
                            <a:schemeClr val="bg1"/>
                          </a:solidFill>
                          <a:effectLst/>
                        </a:rPr>
                        <a:t>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91677748"/>
                  </a:ext>
                </a:extLst>
              </a:tr>
              <a:tr h="150965">
                <a:tc>
                  <a:txBody>
                    <a:bodyPr/>
                    <a:lstStyle/>
                    <a:p>
                      <a:r>
                        <a:rPr lang="en" sz="900">
                          <a:solidFill>
                            <a:schemeClr val="bg1"/>
                          </a:solidFill>
                          <a:effectLst/>
                        </a:rPr>
                        <a:t>bytes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实现字节操作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051177646"/>
                  </a:ext>
                </a:extLst>
              </a:tr>
              <a:tr h="150965">
                <a:tc>
                  <a:txBody>
                    <a:bodyPr/>
                    <a:lstStyle/>
                    <a:p>
                      <a:r>
                        <a:rPr lang="en" sz="900">
                          <a:solidFill>
                            <a:schemeClr val="bg1"/>
                          </a:solidFill>
                          <a:effectLst/>
                        </a:rPr>
                        <a:t>container</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封装堆、列表和环形列表等容器</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654370551"/>
                  </a:ext>
                </a:extLst>
              </a:tr>
              <a:tr h="150965">
                <a:tc>
                  <a:txBody>
                    <a:bodyPr/>
                    <a:lstStyle/>
                    <a:p>
                      <a:r>
                        <a:rPr lang="en" sz="900">
                          <a:solidFill>
                            <a:schemeClr val="bg1"/>
                          </a:solidFill>
                          <a:effectLst/>
                        </a:rPr>
                        <a:t>crypto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加密算法</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873852183"/>
                  </a:ext>
                </a:extLst>
              </a:tr>
              <a:tr h="150965">
                <a:tc>
                  <a:txBody>
                    <a:bodyPr/>
                    <a:lstStyle/>
                    <a:p>
                      <a:r>
                        <a:rPr lang="en" sz="900">
                          <a:solidFill>
                            <a:schemeClr val="bg1"/>
                          </a:solidFill>
                          <a:effectLst/>
                        </a:rPr>
                        <a:t>database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数据库驱动和接口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290253171"/>
                  </a:ext>
                </a:extLst>
              </a:tr>
              <a:tr h="150965">
                <a:tc>
                  <a:txBody>
                    <a:bodyPr/>
                    <a:lstStyle/>
                    <a:p>
                      <a:r>
                        <a:rPr lang="en" sz="900" dirty="0">
                          <a:solidFill>
                            <a:schemeClr val="bg1"/>
                          </a:solidFill>
                          <a:effectLst/>
                        </a:rPr>
                        <a:t>debug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各种调试文件格式访问及调试功能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004207331"/>
                  </a:ext>
                </a:extLst>
              </a:tr>
              <a:tr h="150965">
                <a:tc>
                  <a:txBody>
                    <a:bodyPr/>
                    <a:lstStyle/>
                    <a:p>
                      <a:r>
                        <a:rPr lang="en" sz="900" dirty="0">
                          <a:solidFill>
                            <a:schemeClr val="bg1"/>
                          </a:solidFill>
                          <a:effectLst/>
                        </a:rPr>
                        <a:t>encoding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常见算法如 </a:t>
                      </a:r>
                      <a:r>
                        <a:rPr lang="en" sz="900">
                          <a:solidFill>
                            <a:schemeClr val="bg1"/>
                          </a:solidFill>
                          <a:effectLst/>
                        </a:rPr>
                        <a:t>JSON、XML、Base64 </a:t>
                      </a:r>
                      <a:r>
                        <a:rPr lang="zh-CN" altLang="en-US" sz="900">
                          <a:solidFill>
                            <a:schemeClr val="bg1"/>
                          </a:solidFill>
                          <a:effectLst/>
                        </a:rPr>
                        <a:t>等</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156835813"/>
                  </a:ext>
                </a:extLst>
              </a:tr>
              <a:tr h="150965">
                <a:tc>
                  <a:txBody>
                    <a:bodyPr/>
                    <a:lstStyle/>
                    <a:p>
                      <a:r>
                        <a:rPr lang="en" sz="900">
                          <a:solidFill>
                            <a:schemeClr val="bg1"/>
                          </a:solidFill>
                          <a:effectLst/>
                        </a:rPr>
                        <a:t>flag</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命令行解析</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5598770"/>
                  </a:ext>
                </a:extLst>
              </a:tr>
              <a:tr h="150965">
                <a:tc>
                  <a:txBody>
                    <a:bodyPr/>
                    <a:lstStyle/>
                    <a:p>
                      <a:r>
                        <a:rPr lang="en" sz="900">
                          <a:solidFill>
                            <a:schemeClr val="bg1"/>
                          </a:solidFill>
                          <a:effectLst/>
                        </a:rPr>
                        <a:t>fmt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格式化操作</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257721631"/>
                  </a:ext>
                </a:extLst>
              </a:tr>
              <a:tr h="257528">
                <a:tc>
                  <a:txBody>
                    <a:bodyPr/>
                    <a:lstStyle/>
                    <a:p>
                      <a:r>
                        <a:rPr lang="en" sz="900">
                          <a:solidFill>
                            <a:schemeClr val="bg1"/>
                          </a:solidFill>
                          <a:effectLst/>
                        </a:rPr>
                        <a:t>go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Go </a:t>
                      </a:r>
                      <a:r>
                        <a:rPr lang="zh-CN" altLang="en-US" sz="900">
                          <a:solidFill>
                            <a:schemeClr val="bg1"/>
                          </a:solidFill>
                          <a:effectLst/>
                        </a:rPr>
                        <a:t>语言的词法、语法树、类型等。可通过这个包进行代码信息提取和修改</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526428944"/>
                  </a:ext>
                </a:extLst>
              </a:tr>
              <a:tr h="150965">
                <a:tc>
                  <a:txBody>
                    <a:bodyPr/>
                    <a:lstStyle/>
                    <a:p>
                      <a:r>
                        <a:rPr lang="en" sz="900">
                          <a:solidFill>
                            <a:schemeClr val="bg1"/>
                          </a:solidFill>
                          <a:effectLst/>
                        </a:rPr>
                        <a:t>html</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HTML </a:t>
                      </a:r>
                      <a:r>
                        <a:rPr lang="zh-CN" altLang="en-US" sz="900">
                          <a:solidFill>
                            <a:schemeClr val="bg1"/>
                          </a:solidFill>
                          <a:effectLst/>
                        </a:rPr>
                        <a:t>转义及模板系统</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70583542"/>
                  </a:ext>
                </a:extLst>
              </a:tr>
              <a:tr h="150965">
                <a:tc>
                  <a:txBody>
                    <a:bodyPr/>
                    <a:lstStyle/>
                    <a:p>
                      <a:r>
                        <a:rPr lang="en" sz="900">
                          <a:solidFill>
                            <a:schemeClr val="bg1"/>
                          </a:solidFill>
                          <a:effectLst/>
                        </a:rPr>
                        <a:t>image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常见图形格式的访问及生成</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727563992"/>
                  </a:ext>
                </a:extLst>
              </a:tr>
              <a:tr h="150965">
                <a:tc>
                  <a:txBody>
                    <a:bodyPr/>
                    <a:lstStyle/>
                    <a:p>
                      <a:r>
                        <a:rPr lang="en" sz="900">
                          <a:solidFill>
                            <a:schemeClr val="bg1"/>
                          </a:solidFill>
                          <a:effectLst/>
                        </a:rPr>
                        <a:t>io</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dirty="0">
                          <a:solidFill>
                            <a:schemeClr val="bg1"/>
                          </a:solidFill>
                          <a:effectLst/>
                        </a:rPr>
                        <a:t>实现 </a:t>
                      </a:r>
                      <a:r>
                        <a:rPr lang="en" sz="900" dirty="0">
                          <a:solidFill>
                            <a:schemeClr val="bg1"/>
                          </a:solidFill>
                          <a:effectLst/>
                        </a:rPr>
                        <a:t>I/O </a:t>
                      </a:r>
                      <a:r>
                        <a:rPr lang="zh-CN" altLang="en-US" sz="900" dirty="0">
                          <a:solidFill>
                            <a:schemeClr val="bg1"/>
                          </a:solidFill>
                          <a:effectLst/>
                        </a:rPr>
                        <a:t>原始访问接口及访问封装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991273787"/>
                  </a:ext>
                </a:extLst>
              </a:tr>
              <a:tr h="150965">
                <a:tc>
                  <a:txBody>
                    <a:bodyPr/>
                    <a:lstStyle/>
                    <a:p>
                      <a:r>
                        <a:rPr lang="en" sz="900">
                          <a:solidFill>
                            <a:schemeClr val="bg1"/>
                          </a:solidFill>
                          <a:effectLst/>
                        </a:rPr>
                        <a:t>math</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数学库</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820954763"/>
                  </a:ext>
                </a:extLst>
              </a:tr>
              <a:tr h="257528">
                <a:tc>
                  <a:txBody>
                    <a:bodyPr/>
                    <a:lstStyle/>
                    <a:p>
                      <a:r>
                        <a:rPr lang="en" sz="900">
                          <a:solidFill>
                            <a:schemeClr val="bg1"/>
                          </a:solidFill>
                          <a:effectLst/>
                        </a:rPr>
                        <a:t>net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网络库，支持 </a:t>
                      </a:r>
                      <a:r>
                        <a:rPr lang="en" sz="900">
                          <a:solidFill>
                            <a:schemeClr val="bg1"/>
                          </a:solidFill>
                          <a:effectLst/>
                        </a:rPr>
                        <a:t>Socket、HTTP、</a:t>
                      </a:r>
                      <a:r>
                        <a:rPr lang="zh-CN" altLang="en-US" sz="900">
                          <a:solidFill>
                            <a:schemeClr val="bg1"/>
                          </a:solidFill>
                          <a:effectLst/>
                        </a:rPr>
                        <a:t>邮件、</a:t>
                      </a:r>
                      <a:r>
                        <a:rPr lang="en" sz="900">
                          <a:solidFill>
                            <a:schemeClr val="bg1"/>
                          </a:solidFill>
                          <a:effectLst/>
                        </a:rPr>
                        <a:t>RPC、SMTP </a:t>
                      </a:r>
                      <a:r>
                        <a:rPr lang="zh-CN" altLang="en-US" sz="900">
                          <a:solidFill>
                            <a:schemeClr val="bg1"/>
                          </a:solidFill>
                          <a:effectLst/>
                        </a:rPr>
                        <a:t>等</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373918286"/>
                  </a:ext>
                </a:extLst>
              </a:tr>
              <a:tr h="150965">
                <a:tc>
                  <a:txBody>
                    <a:bodyPr/>
                    <a:lstStyle/>
                    <a:p>
                      <a:r>
                        <a:rPr lang="en" sz="900">
                          <a:solidFill>
                            <a:schemeClr val="bg1"/>
                          </a:solidFill>
                          <a:effectLst/>
                        </a:rPr>
                        <a:t>os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操作系统平台不依赖平台操作封装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771360355"/>
                  </a:ext>
                </a:extLst>
              </a:tr>
              <a:tr h="150965">
                <a:tc>
                  <a:txBody>
                    <a:bodyPr/>
                    <a:lstStyle/>
                    <a:p>
                      <a:r>
                        <a:rPr lang="en" sz="900">
                          <a:solidFill>
                            <a:schemeClr val="bg1"/>
                          </a:solidFill>
                          <a:effectLst/>
                        </a:rPr>
                        <a:t>path</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兼容各操作系统的路径操作实用函数</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4161147888"/>
                  </a:ext>
                </a:extLst>
              </a:tr>
              <a:tr h="257528">
                <a:tc>
                  <a:txBody>
                    <a:bodyPr/>
                    <a:lstStyle/>
                    <a:p>
                      <a:r>
                        <a:rPr lang="en" sz="900">
                          <a:solidFill>
                            <a:schemeClr val="bg1"/>
                          </a:solidFill>
                          <a:effectLst/>
                        </a:rPr>
                        <a:t>plugin</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en" sz="900">
                          <a:solidFill>
                            <a:schemeClr val="bg1"/>
                          </a:solidFill>
                          <a:effectLst/>
                        </a:rPr>
                        <a:t>Go 1.7 </a:t>
                      </a:r>
                      <a:r>
                        <a:rPr lang="zh-CN" altLang="en-US" sz="900">
                          <a:solidFill>
                            <a:schemeClr val="bg1"/>
                          </a:solidFill>
                          <a:effectLst/>
                        </a:rPr>
                        <a:t>加入的插件系统。支持将代码编译为插件，按需加载</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653158555"/>
                  </a:ext>
                </a:extLst>
              </a:tr>
              <a:tr h="257528">
                <a:tc>
                  <a:txBody>
                    <a:bodyPr/>
                    <a:lstStyle/>
                    <a:p>
                      <a:r>
                        <a:rPr lang="en" sz="900">
                          <a:solidFill>
                            <a:schemeClr val="bg1"/>
                          </a:solidFill>
                          <a:effectLst/>
                        </a:rPr>
                        <a:t>reflect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语言反射支持。可以动态获得代码中的类型信息，获取和修改变量的值</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811432356"/>
                  </a:ext>
                </a:extLst>
              </a:tr>
              <a:tr h="150965">
                <a:tc>
                  <a:txBody>
                    <a:bodyPr/>
                    <a:lstStyle/>
                    <a:p>
                      <a:r>
                        <a:rPr lang="en" sz="900">
                          <a:solidFill>
                            <a:schemeClr val="bg1"/>
                          </a:solidFill>
                          <a:effectLst/>
                        </a:rPr>
                        <a:t>regexp</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正则表达式封装</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937278233"/>
                  </a:ext>
                </a:extLst>
              </a:tr>
              <a:tr h="150965">
                <a:tc>
                  <a:txBody>
                    <a:bodyPr/>
                    <a:lstStyle/>
                    <a:p>
                      <a:r>
                        <a:rPr lang="en" sz="900">
                          <a:solidFill>
                            <a:schemeClr val="bg1"/>
                          </a:solidFill>
                          <a:effectLst/>
                        </a:rPr>
                        <a:t>runtime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运行时接口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338332687"/>
                  </a:ext>
                </a:extLst>
              </a:tr>
              <a:tr h="150965">
                <a:tc>
                  <a:txBody>
                    <a:bodyPr/>
                    <a:lstStyle/>
                    <a:p>
                      <a:r>
                        <a:rPr lang="en" sz="900">
                          <a:solidFill>
                            <a:schemeClr val="bg1"/>
                          </a:solidFill>
                          <a:effectLst/>
                        </a:rPr>
                        <a:t>sort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排序接口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194799617"/>
                  </a:ext>
                </a:extLst>
              </a:tr>
              <a:tr h="150965">
                <a:tc>
                  <a:txBody>
                    <a:bodyPr/>
                    <a:lstStyle/>
                    <a:p>
                      <a:r>
                        <a:rPr lang="en" sz="900">
                          <a:solidFill>
                            <a:schemeClr val="bg1"/>
                          </a:solidFill>
                          <a:effectLst/>
                        </a:rPr>
                        <a:t>strings</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字符串转换、解析及实用函数</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2334913882"/>
                  </a:ext>
                </a:extLst>
              </a:tr>
              <a:tr h="150965">
                <a:tc>
                  <a:txBody>
                    <a:bodyPr/>
                    <a:lstStyle/>
                    <a:p>
                      <a:r>
                        <a:rPr lang="en" sz="900">
                          <a:solidFill>
                            <a:schemeClr val="bg1"/>
                          </a:solidFill>
                          <a:effectLst/>
                        </a:rPr>
                        <a:t>time</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a:solidFill>
                            <a:schemeClr val="bg1"/>
                          </a:solidFill>
                          <a:effectLst/>
                        </a:rPr>
                        <a:t>时间接口</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3011742641"/>
                  </a:ext>
                </a:extLst>
              </a:tr>
              <a:tr h="150965">
                <a:tc>
                  <a:txBody>
                    <a:bodyPr/>
                    <a:lstStyle/>
                    <a:p>
                      <a:r>
                        <a:rPr lang="en" sz="900">
                          <a:solidFill>
                            <a:schemeClr val="bg1"/>
                          </a:solidFill>
                          <a:effectLst/>
                        </a:rPr>
                        <a:t>text</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tc>
                  <a:txBody>
                    <a:bodyPr/>
                    <a:lstStyle/>
                    <a:p>
                      <a:r>
                        <a:rPr lang="zh-CN" altLang="en-US" sz="900" dirty="0">
                          <a:solidFill>
                            <a:schemeClr val="bg1"/>
                          </a:solidFill>
                          <a:effectLst/>
                        </a:rPr>
                        <a:t>文本模板及 </a:t>
                      </a:r>
                      <a:r>
                        <a:rPr lang="en" sz="900" dirty="0">
                          <a:solidFill>
                            <a:schemeClr val="bg1"/>
                          </a:solidFill>
                          <a:effectLst/>
                        </a:rPr>
                        <a:t>Token </a:t>
                      </a:r>
                      <a:r>
                        <a:rPr lang="zh-CN" altLang="en-US" sz="900" dirty="0">
                          <a:solidFill>
                            <a:schemeClr val="bg1"/>
                          </a:solidFill>
                          <a:effectLst/>
                        </a:rPr>
                        <a:t>词法器</a:t>
                      </a:r>
                    </a:p>
                  </a:txBody>
                  <a:tcPr marL="48102" marR="48102" marT="22201" marB="22201" anchor="ctr">
                    <a:lnL w="9525" cap="flat" cmpd="sng" algn="ctr">
                      <a:solidFill>
                        <a:srgbClr val="515151"/>
                      </a:solidFill>
                      <a:prstDash val="solid"/>
                      <a:round/>
                      <a:headEnd type="none" w="med" len="med"/>
                      <a:tailEnd type="none" w="med" len="med"/>
                    </a:lnL>
                    <a:lnR w="9525" cap="flat" cmpd="sng" algn="ctr">
                      <a:solidFill>
                        <a:srgbClr val="515151"/>
                      </a:solidFill>
                      <a:prstDash val="solid"/>
                      <a:round/>
                      <a:headEnd type="none" w="med" len="med"/>
                      <a:tailEnd type="none" w="med" len="med"/>
                    </a:lnR>
                    <a:lnT w="9525" cap="flat" cmpd="sng" algn="ctr">
                      <a:solidFill>
                        <a:srgbClr val="515151"/>
                      </a:solidFill>
                      <a:prstDash val="solid"/>
                      <a:round/>
                      <a:headEnd type="none" w="med" len="med"/>
                      <a:tailEnd type="none" w="med" len="med"/>
                    </a:lnT>
                    <a:lnB w="9525" cap="flat" cmpd="sng" algn="ctr">
                      <a:solidFill>
                        <a:srgbClr val="515151"/>
                      </a:solidFill>
                      <a:prstDash val="solid"/>
                      <a:round/>
                      <a:headEnd type="none" w="med" len="med"/>
                      <a:tailEnd type="none" w="med" len="med"/>
                    </a:lnB>
                    <a:solidFill>
                      <a:srgbClr val="2B2B2B"/>
                    </a:solidFill>
                  </a:tcPr>
                </a:tc>
                <a:extLst>
                  <a:ext uri="{0D108BD9-81ED-4DB2-BD59-A6C34878D82A}">
                    <a16:rowId xmlns:a16="http://schemas.microsoft.com/office/drawing/2014/main" val="1133277007"/>
                  </a:ext>
                </a:extLst>
              </a:tr>
            </a:tbl>
          </a:graphicData>
        </a:graphic>
      </p:graphicFrame>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331607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2C4995-FBAC-7648-B0B2-A8685F2B57D1}"/>
              </a:ext>
            </a:extLst>
          </p:cNvPr>
          <p:cNvSpPr>
            <a:spLocks noGrp="1"/>
          </p:cNvSpPr>
          <p:nvPr>
            <p:ph idx="1"/>
          </p:nvPr>
        </p:nvSpPr>
        <p:spPr>
          <a:xfrm>
            <a:off x="293511" y="1825625"/>
            <a:ext cx="11744192" cy="4351338"/>
          </a:xfrm>
        </p:spPr>
        <p:txBody>
          <a:bodyPr>
            <a:normAutofit/>
          </a:bodyPr>
          <a:lstStyle/>
          <a:p>
            <a:pPr marL="342900" indent="-342900">
              <a:buFont typeface="+mj-lt"/>
              <a:buAutoNum type="arabicPeriod" startAt="4"/>
            </a:pPr>
            <a:r>
              <a:rPr lang="zh-CN" altLang="en-US" dirty="0"/>
              <a:t>并发控制</a:t>
            </a:r>
            <a:endParaRPr lang="en-US" altLang="zh-CN" dirty="0"/>
          </a:p>
          <a:p>
            <a:r>
              <a:rPr lang="zh-CN" altLang="en-US" dirty="0"/>
              <a:t>并发编程可以充分发挥多核处理器的性能。在 </a:t>
            </a:r>
            <a:r>
              <a:rPr lang="en" altLang="zh-CN" dirty="0"/>
              <a:t>C/C++ </a:t>
            </a:r>
            <a:r>
              <a:rPr lang="zh-CN" altLang="en-US" dirty="0"/>
              <a:t>中，可以通过编写多线程程序来实现并发，但是滥用线程会加重系统负担，所以更优的做法是使用通过 </a:t>
            </a:r>
            <a:r>
              <a:rPr lang="en" altLang="zh-CN" dirty="0" err="1"/>
              <a:t>epoll</a:t>
            </a:r>
            <a:r>
              <a:rPr lang="en" altLang="zh-CN" dirty="0"/>
              <a:t> </a:t>
            </a:r>
            <a:r>
              <a:rPr lang="zh-CN" altLang="en-US" dirty="0"/>
              <a:t>等方式来实现</a:t>
            </a:r>
            <a:r>
              <a:rPr lang="en" altLang="zh-CN" dirty="0"/>
              <a:t>IO</a:t>
            </a:r>
            <a:r>
              <a:rPr lang="zh-CN" altLang="en-US" dirty="0"/>
              <a:t>多路复用，以及使用各种协程库。除此之外，多个线程之间肯定还需要传递数据，可以通过 </a:t>
            </a:r>
            <a:r>
              <a:rPr lang="en" altLang="zh-CN" dirty="0" err="1"/>
              <a:t>shared_ptr</a:t>
            </a:r>
            <a:r>
              <a:rPr lang="en" altLang="zh-CN" dirty="0"/>
              <a:t> </a:t>
            </a:r>
            <a:r>
              <a:rPr lang="zh-CN" altLang="en-US" dirty="0"/>
              <a:t>来做，但是也需要小心翼翼，整个编码过程非常容易犯错。</a:t>
            </a:r>
          </a:p>
          <a:p>
            <a:r>
              <a:rPr lang="en" altLang="zh-CN" dirty="0"/>
              <a:t>goroutine </a:t>
            </a:r>
            <a:r>
              <a:rPr lang="zh-CN" altLang="en-US" dirty="0"/>
              <a:t>是 </a:t>
            </a:r>
            <a:r>
              <a:rPr lang="en" altLang="zh-CN" dirty="0"/>
              <a:t>Go </a:t>
            </a:r>
            <a:r>
              <a:rPr lang="zh-CN" altLang="en-US" dirty="0"/>
              <a:t>语言并发设计的核心。</a:t>
            </a:r>
            <a:r>
              <a:rPr lang="en" altLang="zh-CN" dirty="0"/>
              <a:t>goroutine </a:t>
            </a:r>
            <a:r>
              <a:rPr lang="zh-CN" altLang="en-US" dirty="0"/>
              <a:t>其实就是协程，比线程更轻量，是一种运行在用户态的用户线程。</a:t>
            </a:r>
            <a:r>
              <a:rPr lang="en" altLang="zh-CN" dirty="0"/>
              <a:t>goroutine </a:t>
            </a:r>
            <a:r>
              <a:rPr lang="zh-CN" altLang="en-US" dirty="0"/>
              <a:t>并不是对应于内核线程，一个内核线程会调度若干个协程，</a:t>
            </a:r>
            <a:r>
              <a:rPr lang="en" altLang="zh-CN" dirty="0"/>
              <a:t>goroutine </a:t>
            </a:r>
            <a:r>
              <a:rPr lang="zh-CN" altLang="en-US" dirty="0"/>
              <a:t>是在语言层面提供了调度器，并且对网络</a:t>
            </a:r>
            <a:r>
              <a:rPr lang="en" altLang="zh-CN" dirty="0"/>
              <a:t>IO</a:t>
            </a:r>
            <a:r>
              <a:rPr lang="zh-CN" altLang="en-US" dirty="0"/>
              <a:t>库进行了封装，屏蔽了复杂的细节，对外提供统一的语法关键字支持，简化了并发程序编写的成本。</a:t>
            </a:r>
            <a:r>
              <a:rPr lang="en" altLang="zh-CN" dirty="0"/>
              <a:t>channel </a:t>
            </a:r>
            <a:r>
              <a:rPr lang="zh-CN" altLang="en-US" dirty="0"/>
              <a:t>是设计来在 </a:t>
            </a:r>
            <a:r>
              <a:rPr lang="en" altLang="zh-CN" dirty="0"/>
              <a:t>goroutine </a:t>
            </a:r>
            <a:r>
              <a:rPr lang="zh-CN" altLang="en-US" dirty="0"/>
              <a:t>之间传递数据，</a:t>
            </a:r>
            <a:r>
              <a:rPr lang="en" altLang="zh-CN" dirty="0"/>
              <a:t>channel </a:t>
            </a:r>
            <a:r>
              <a:rPr lang="zh-CN" altLang="en-US" dirty="0"/>
              <a:t>在实现原理上其实是一个阻塞的消息队列。在一个 </a:t>
            </a:r>
            <a:r>
              <a:rPr lang="en" altLang="zh-CN" dirty="0"/>
              <a:t>goroutine </a:t>
            </a:r>
            <a:r>
              <a:rPr lang="zh-CN" altLang="en-US" dirty="0"/>
              <a:t>中将消息发送到 </a:t>
            </a:r>
            <a:r>
              <a:rPr lang="en" altLang="zh-CN" dirty="0"/>
              <a:t>channel </a:t>
            </a:r>
            <a:r>
              <a:rPr lang="zh-CN" altLang="en-US" dirty="0"/>
              <a:t>中，然后在监听这个 </a:t>
            </a:r>
            <a:r>
              <a:rPr lang="en" altLang="zh-CN" dirty="0"/>
              <a:t>channel </a:t>
            </a:r>
            <a:r>
              <a:rPr lang="zh-CN" altLang="en-US" dirty="0"/>
              <a:t>的 </a:t>
            </a:r>
            <a:r>
              <a:rPr lang="en" altLang="zh-CN" dirty="0"/>
              <a:t>goroutine </a:t>
            </a:r>
            <a:r>
              <a:rPr lang="zh-CN" altLang="en-US" dirty="0"/>
              <a:t>处理，实现了不同 </a:t>
            </a:r>
            <a:r>
              <a:rPr lang="en" altLang="zh-CN" dirty="0"/>
              <a:t>goroutine </a:t>
            </a:r>
            <a:r>
              <a:rPr lang="zh-CN" altLang="en-US" dirty="0"/>
              <a:t>的解耦。</a:t>
            </a:r>
          </a:p>
          <a:p>
            <a:endParaRPr kumimoji="1" lang="zh-CN" altLang="en-US" dirty="0"/>
          </a:p>
        </p:txBody>
      </p:sp>
      <p:sp>
        <p:nvSpPr>
          <p:cNvPr id="8" name="标题 1">
            <a:extLst>
              <a:ext uri="{FF2B5EF4-FFF2-40B4-BE49-F238E27FC236}">
                <a16:creationId xmlns:a16="http://schemas.microsoft.com/office/drawing/2014/main" id="{020C67EA-4AF9-6A44-B499-D6B72915BF65}"/>
              </a:ext>
            </a:extLst>
          </p:cNvPr>
          <p:cNvSpPr>
            <a:spLocks noGrp="1"/>
          </p:cNvSpPr>
          <p:nvPr>
            <p:ph type="title"/>
          </p:nvPr>
        </p:nvSpPr>
        <p:spPr>
          <a:xfrm>
            <a:off x="604434" y="0"/>
            <a:ext cx="6214055" cy="1208868"/>
          </a:xfrm>
        </p:spPr>
        <p:txBody>
          <a:bodyPr/>
          <a:lstStyle/>
          <a:p>
            <a:r>
              <a:rPr kumimoji="1" lang="en-US" altLang="zh-CN" dirty="0"/>
              <a:t>Go</a:t>
            </a:r>
            <a:r>
              <a:rPr kumimoji="1" lang="zh-CN" altLang="en-US" dirty="0"/>
              <a:t> 简要入门</a:t>
            </a:r>
          </a:p>
        </p:txBody>
      </p:sp>
      <p:sp>
        <p:nvSpPr>
          <p:cNvPr id="9" name="文本框 8">
            <a:extLst>
              <a:ext uri="{FF2B5EF4-FFF2-40B4-BE49-F238E27FC236}">
                <a16:creationId xmlns:a16="http://schemas.microsoft.com/office/drawing/2014/main" id="{364AE198-C767-3D4D-9394-A3CDA2ED1DA9}"/>
              </a:ext>
            </a:extLst>
          </p:cNvPr>
          <p:cNvSpPr txBox="1"/>
          <p:nvPr/>
        </p:nvSpPr>
        <p:spPr>
          <a:xfrm>
            <a:off x="10416746" y="839536"/>
            <a:ext cx="1620957" cy="369332"/>
          </a:xfrm>
          <a:prstGeom prst="rect">
            <a:avLst/>
          </a:prstGeom>
          <a:noFill/>
        </p:spPr>
        <p:txBody>
          <a:bodyPr wrap="none" rtlCol="0">
            <a:spAutoFit/>
          </a:bodyPr>
          <a:lstStyle/>
          <a:p>
            <a:r>
              <a:rPr kumimoji="1" lang="en-US" altLang="zh-CN" dirty="0">
                <a:solidFill>
                  <a:schemeClr val="bg1"/>
                </a:solidFill>
              </a:rPr>
              <a:t>Golang</a:t>
            </a:r>
            <a:r>
              <a:rPr kumimoji="1" lang="zh-CN" altLang="en-US" dirty="0">
                <a:solidFill>
                  <a:schemeClr val="bg1"/>
                </a:solidFill>
              </a:rPr>
              <a:t>的特点</a:t>
            </a:r>
          </a:p>
        </p:txBody>
      </p:sp>
    </p:spTree>
    <p:extLst>
      <p:ext uri="{BB962C8B-B14F-4D97-AF65-F5344CB8AC3E}">
        <p14:creationId xmlns:p14="http://schemas.microsoft.com/office/powerpoint/2010/main" val="2408076594"/>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86_TF16391504" id="{42763C58-D974-4751-A3AE-468BA3C9D01C}" vid="{F6D5F0C1-16C0-4482-B2A1-CE2232936A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26061</TotalTime>
  <Words>4614</Words>
  <Application>Microsoft Macintosh PowerPoint</Application>
  <PresentationFormat>宽屏</PresentationFormat>
  <Paragraphs>681</Paragraphs>
  <Slides>60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Microsoft YaHei UI</vt:lpstr>
      <vt:lpstr>Arial</vt:lpstr>
      <vt:lpstr>Courier New</vt:lpstr>
      <vt:lpstr>Helvetica</vt:lpstr>
      <vt:lpstr>欢迎文档</vt:lpstr>
      <vt:lpstr>Printfcoder</vt:lpstr>
      <vt:lpstr>主题</vt:lpstr>
      <vt:lpstr>Go 简要入门</vt:lpstr>
      <vt:lpstr>Go 简要入门</vt:lpstr>
      <vt:lpstr>Go 简要入门</vt:lpstr>
      <vt:lpstr>Go 简要入门</vt:lpstr>
      <vt:lpstr>Go 简要入门</vt:lpstr>
      <vt:lpstr>Go 简要入门</vt:lpstr>
      <vt:lpstr>Go 简要入门</vt:lpstr>
      <vt:lpstr>Go 简要入门</vt:lpstr>
      <vt:lpstr>Go 简要入门</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主要特性介绍</vt:lpstr>
      <vt:lpstr>主题</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lpstr>Go-Micro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舒先</dc:title>
  <dc:subject/>
  <dc:creator>Microsoft Office User</dc:creator>
  <cp:keywords/>
  <dc:description/>
  <cp:lastModifiedBy>Microsoft Office User</cp:lastModifiedBy>
  <cp:revision>825</cp:revision>
  <dcterms:created xsi:type="dcterms:W3CDTF">2022-01-08T00:57:36Z</dcterms:created>
  <dcterms:modified xsi:type="dcterms:W3CDTF">2022-03-20T17:12:26Z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