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73" r:id="rId2"/>
    <p:sldId id="274" r:id="rId3"/>
    <p:sldId id="275" r:id="rId4"/>
    <p:sldId id="280" r:id="rId5"/>
    <p:sldId id="279" r:id="rId6"/>
    <p:sldId id="276" r:id="rId7"/>
    <p:sldId id="282" r:id="rId8"/>
    <p:sldId id="278" r:id="rId9"/>
    <p:sldId id="284" r:id="rId10"/>
    <p:sldId id="285" r:id="rId11"/>
    <p:sldId id="286" r:id="rId12"/>
    <p:sldId id="283" r:id="rId13"/>
    <p:sldId id="287" r:id="rId14"/>
    <p:sldId id="288" r:id="rId15"/>
    <p:sldId id="290" r:id="rId16"/>
    <p:sldId id="289" r:id="rId17"/>
    <p:sldId id="293" r:id="rId18"/>
    <p:sldId id="291" r:id="rId19"/>
    <p:sldId id="292" r:id="rId20"/>
    <p:sldId id="294" r:id="rId21"/>
    <p:sldId id="295" r:id="rId22"/>
    <p:sldId id="296" r:id="rId23"/>
    <p:sldId id="297" r:id="rId24"/>
    <p:sldId id="298" r:id="rId25"/>
    <p:sldId id="299" r:id="rId26"/>
    <p:sldId id="300" r:id="rId27"/>
    <p:sldId id="301" r:id="rId28"/>
    <p:sldId id="302" r:id="rId29"/>
    <p:sldId id="303" r:id="rId30"/>
    <p:sldId id="305" r:id="rId31"/>
    <p:sldId id="307" r:id="rId32"/>
    <p:sldId id="304" r:id="rId33"/>
    <p:sldId id="306" r:id="rId34"/>
    <p:sldId id="308" r:id="rId35"/>
    <p:sldId id="309" r:id="rId36"/>
    <p:sldId id="310" r:id="rId37"/>
    <p:sldId id="311" r:id="rId38"/>
    <p:sldId id="277" r:id="rId3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73"/>
            <p14:sldId id="274"/>
            <p14:sldId id="275"/>
            <p14:sldId id="280"/>
            <p14:sldId id="279"/>
            <p14:sldId id="276"/>
            <p14:sldId id="282"/>
            <p14:sldId id="278"/>
            <p14:sldId id="284"/>
            <p14:sldId id="285"/>
            <p14:sldId id="286"/>
            <p14:sldId id="283"/>
            <p14:sldId id="287"/>
            <p14:sldId id="288"/>
            <p14:sldId id="290"/>
            <p14:sldId id="289"/>
            <p14:sldId id="293"/>
            <p14:sldId id="291"/>
            <p14:sldId id="292"/>
            <p14:sldId id="294"/>
            <p14:sldId id="295"/>
            <p14:sldId id="296"/>
            <p14:sldId id="297"/>
            <p14:sldId id="298"/>
            <p14:sldId id="299"/>
            <p14:sldId id="300"/>
            <p14:sldId id="301"/>
            <p14:sldId id="302"/>
            <p14:sldId id="303"/>
            <p14:sldId id="305"/>
            <p14:sldId id="307"/>
            <p14:sldId id="304"/>
            <p14:sldId id="306"/>
            <p14:sldId id="308"/>
            <p14:sldId id="309"/>
            <p14:sldId id="310"/>
            <p14:sldId id="311"/>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96774"/>
    <a:srgbClr val="50DBCF"/>
    <a:srgbClr val="FFD64D"/>
    <a:srgbClr val="FF9694"/>
    <a:srgbClr val="EBEBEB"/>
    <a:srgbClr val="D24726"/>
    <a:srgbClr val="D2B4A6"/>
    <a:srgbClr val="734F29"/>
    <a:srgbClr val="DD4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667" autoAdjust="0"/>
    <p:restoredTop sz="96341" autoAdjust="0"/>
  </p:normalViewPr>
  <p:slideViewPr>
    <p:cSldViewPr snapToGrid="0">
      <p:cViewPr varScale="1">
        <p:scale>
          <a:sx n="96" d="100"/>
          <a:sy n="96" d="100"/>
        </p:scale>
        <p:origin x="176" y="8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3CDF6-CC3F-41B1-8979-AF0AC3179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9CA17CF-163C-499D-A480-07F9EEC56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44022C-5079-4642-AC6E-7894F9978BBA}" type="datetime2">
              <a:rPr lang="zh-CN" altLang="en-US" smtClean="0">
                <a:latin typeface="Microsoft YaHei UI" panose="020B0503020204020204" pitchFamily="34" charset="-122"/>
                <a:ea typeface="Microsoft YaHei UI" panose="020B0503020204020204" pitchFamily="34" charset="-122"/>
              </a:rPr>
              <a:t>2022年3月10日 Thursday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E4FD741-ECD4-468A-8F85-031E765AA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2963D4AA-8819-45EA-BDFB-441DA124C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E3BD5-D202-4020-A93E-A1AA1A84DE6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637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0747F27-0AFF-49DE-ABD2-AA502995B8AE}" type="datetime2">
              <a:rPr lang="zh-CN" altLang="en-US" smtClean="0"/>
              <a:pPr/>
              <a:t>2022年3月10日 Thursday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2</a:t>
            </a:fld>
            <a:endParaRPr lang="en-US" dirty="0"/>
          </a:p>
        </p:txBody>
      </p:sp>
    </p:spTree>
    <p:extLst>
      <p:ext uri="{BB962C8B-B14F-4D97-AF65-F5344CB8AC3E}">
        <p14:creationId xmlns:p14="http://schemas.microsoft.com/office/powerpoint/2010/main" val="128386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64342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231013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17136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135880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pPr/>
              <a:t>38</a:t>
            </a:fld>
            <a:endParaRPr lang="en-US" dirty="0"/>
          </a:p>
        </p:txBody>
      </p:sp>
    </p:spTree>
    <p:extLst>
      <p:ext uri="{BB962C8B-B14F-4D97-AF65-F5344CB8AC3E}">
        <p14:creationId xmlns:p14="http://schemas.microsoft.com/office/powerpoint/2010/main" val="348047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长方形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ndParaRPr>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4434" y="0"/>
            <a:ext cx="10749367" cy="1208868"/>
          </a:xfrm>
        </p:spPr>
        <p:txBody>
          <a:bodyPr rtlCol="0" anchor="b">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lnSpc>
                <a:spcPct val="130000"/>
              </a:lnSpc>
              <a:spcBef>
                <a:spcPts val="500"/>
              </a:spcBef>
              <a:spcAft>
                <a:spcPts val="1000"/>
              </a:spcAft>
              <a:defRPr sz="1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2pPr>
            <a:lvl3pPr>
              <a:lnSpc>
                <a:spcPct val="130000"/>
              </a:lnSpc>
              <a:spcAft>
                <a:spcPts val="1000"/>
              </a:spcAft>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3pPr>
            <a:lvl4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4pPr>
            <a:lvl5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4B3CDE5-BC73-4849-8D92-CB00948283D7}" type="datetime2">
              <a:rPr lang="zh-CN" altLang="en-US" smtClean="0"/>
              <a:pPr/>
              <a:t>2022年3月10日 Thursday</a:t>
            </a:fld>
            <a:endParaRPr lang="en-US"/>
          </a:p>
        </p:txBody>
      </p:sp>
      <p:sp>
        <p:nvSpPr>
          <p:cNvPr id="5" name="页脚占位符 4"/>
          <p:cNvSpPr>
            <a:spLocks noGrp="1"/>
          </p:cNvSpPr>
          <p:nvPr>
            <p:ph type="ftr" sz="quarter" idx="11"/>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en-US"/>
          </a:p>
        </p:txBody>
      </p:sp>
      <p:sp>
        <p:nvSpPr>
          <p:cNvPr id="6" name="灯片编号占位符 5"/>
          <p:cNvSpPr>
            <a:spLocks noGrp="1"/>
          </p:cNvSpPr>
          <p:nvPr>
            <p:ph type="sldNum" sz="quarter" idx="12"/>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31E3292-D461-4042-A5EB-629C7A8279A7}" type="datetime2">
              <a:rPr lang="zh-CN" altLang="en-US" smtClean="0"/>
              <a:pPr/>
              <a:t>2022年3月10日 Thursday</a:t>
            </a:fld>
            <a:endParaRPr lang="zh-CN" altLang="en-US" dirty="0"/>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11306" y="1164326"/>
            <a:ext cx="9582736" cy="1285364"/>
          </a:xfrm>
        </p:spPr>
        <p:txBody>
          <a:bodyPr rtlCol="0">
            <a:normAutofit/>
          </a:bodyPr>
          <a:lstStyle/>
          <a:p>
            <a:r>
              <a:rPr lang="en-US" altLang="zh-CN" sz="4800" dirty="0">
                <a:solidFill>
                  <a:schemeClr val="bg1"/>
                </a:solidFill>
                <a:cs typeface="Arial" panose="020B0604020202020204" pitchFamily="34" charset="0"/>
              </a:rPr>
              <a:t>Printfcoder</a:t>
            </a:r>
            <a:endParaRPr lang="zh-cn" sz="4600" dirty="0">
              <a:solidFill>
                <a:schemeClr val="bg1"/>
              </a:solidFill>
              <a:cs typeface="Arial" panose="020B0604020202020204" pitchFamily="34" charset="0"/>
            </a:endParaRPr>
          </a:p>
        </p:txBody>
      </p:sp>
      <p:sp>
        <p:nvSpPr>
          <p:cNvPr id="3" name="副标题 2"/>
          <p:cNvSpPr>
            <a:spLocks noGrp="1"/>
          </p:cNvSpPr>
          <p:nvPr>
            <p:ph type="subTitle" idx="4294967295"/>
          </p:nvPr>
        </p:nvSpPr>
        <p:spPr>
          <a:xfrm>
            <a:off x="828726" y="5554133"/>
            <a:ext cx="9582736" cy="519289"/>
          </a:xfrm>
        </p:spPr>
        <p:txBody>
          <a:bodyPr rtlCol="0">
            <a:normAutofit/>
          </a:bodyPr>
          <a:lstStyle/>
          <a:p>
            <a:pPr marL="0" indent="0" rtl="0">
              <a:buNone/>
            </a:pPr>
            <a:r>
              <a:rPr lang="zh-CN" altLang="en-US" sz="2400" dirty="0">
                <a:solidFill>
                  <a:schemeClr val="bg1"/>
                </a:solidFill>
                <a:cs typeface="Arial" panose="020B0604020202020204" pitchFamily="34" charset="0"/>
              </a:rPr>
              <a:t>主页：</a:t>
            </a:r>
            <a:r>
              <a:rPr lang="en-US" altLang="zh-CN" sz="2400" dirty="0">
                <a:solidFill>
                  <a:schemeClr val="bg1"/>
                </a:solidFill>
                <a:cs typeface="Arial" panose="020B0604020202020204" pitchFamily="34" charset="0"/>
              </a:rPr>
              <a:t>github.com/printfcoder</a:t>
            </a:r>
            <a:endParaRPr lang="zh-c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4351338"/>
          </a:xfrm>
        </p:spPr>
        <p:txBody>
          <a:bodyPr>
            <a:normAutofit/>
          </a:bodyPr>
          <a:lstStyle/>
          <a:p>
            <a:pPr marL="342900" indent="-342900">
              <a:buFont typeface="+mj-lt"/>
              <a:buAutoNum type="arabicPeriod" startAt="5"/>
            </a:pPr>
            <a:r>
              <a:rPr lang="zh-CN" altLang="en-US" dirty="0"/>
              <a:t>接口设计</a:t>
            </a:r>
            <a:endParaRPr lang="en-US" altLang="zh-CN" dirty="0"/>
          </a:p>
          <a:p>
            <a:r>
              <a:rPr lang="zh-CN" altLang="en-US" dirty="0"/>
              <a:t>接口类型是对其它类型行为的抽象和概括</a:t>
            </a:r>
            <a:r>
              <a:rPr lang="en-US" altLang="zh-CN" dirty="0"/>
              <a:t>;</a:t>
            </a:r>
            <a:r>
              <a:rPr lang="zh-CN" altLang="en-US" dirty="0"/>
              <a:t>因为接口类型不会和特定的实现细节绑定在一起</a:t>
            </a:r>
            <a:r>
              <a:rPr lang="en-US" altLang="zh-CN" dirty="0"/>
              <a:t>,</a:t>
            </a:r>
            <a:r>
              <a:rPr lang="zh-CN" altLang="en-US" dirty="0"/>
              <a:t>通过这种抽象的方式我们可以让我们的函数更加灵活和更具有适应能力。</a:t>
            </a:r>
          </a:p>
          <a:p>
            <a:r>
              <a:rPr lang="en" altLang="zh-CN" dirty="0"/>
              <a:t>Go</a:t>
            </a:r>
            <a:r>
              <a:rPr lang="zh-CN" altLang="en-US" dirty="0"/>
              <a:t>语言的主要设计者之一 </a:t>
            </a:r>
            <a:r>
              <a:rPr lang="en" altLang="zh-CN" dirty="0"/>
              <a:t>Rob Pike </a:t>
            </a:r>
            <a:r>
              <a:rPr lang="zh-CN" altLang="en-US" dirty="0"/>
              <a:t>曾经说过，如果只能选择一个</a:t>
            </a:r>
            <a:r>
              <a:rPr lang="en" altLang="zh-CN" dirty="0"/>
              <a:t>Go</a:t>
            </a:r>
            <a:r>
              <a:rPr lang="zh-CN" altLang="en-US" dirty="0"/>
              <a:t>语言的特性移植到其他语言中，他会选择接口。可见接口在</a:t>
            </a:r>
            <a:r>
              <a:rPr lang="en" altLang="zh-CN" dirty="0"/>
              <a:t>Go </a:t>
            </a:r>
            <a:r>
              <a:rPr lang="zh-CN" altLang="en-US" dirty="0"/>
              <a:t>语言中的地位，及其对</a:t>
            </a:r>
            <a:r>
              <a:rPr lang="en-US" altLang="zh-CN" dirty="0"/>
              <a:t>Golang</a:t>
            </a:r>
            <a:r>
              <a:rPr lang="zh-CN" altLang="en-US" dirty="0"/>
              <a:t>这门语言所带来的活力。</a:t>
            </a:r>
          </a:p>
          <a:p>
            <a:r>
              <a:rPr lang="en" altLang="zh-CN" dirty="0"/>
              <a:t>C++</a:t>
            </a:r>
            <a:r>
              <a:rPr lang="zh-CN" altLang="en-US" dirty="0"/>
              <a:t>，</a:t>
            </a:r>
            <a:r>
              <a:rPr lang="en" altLang="zh-CN" dirty="0"/>
              <a:t>Java </a:t>
            </a:r>
            <a:r>
              <a:rPr lang="zh-CN" altLang="en-US" dirty="0"/>
              <a:t>中使用侵入式接口，实现类需要明确声明自己实现了某个接口。这种强制性的接口继承方式是面向对象编程思想发展过程中一个争议颇多的特性。</a:t>
            </a:r>
          </a:p>
          <a:p>
            <a:r>
              <a:rPr lang="en" altLang="zh-CN" dirty="0"/>
              <a:t>Go</a:t>
            </a:r>
            <a:r>
              <a:rPr lang="zh-CN" altLang="en-US" dirty="0"/>
              <a:t>语言采用的是非侵入式接口，只要某类型的公开方法完全满足接口的要求，就可以把此类型的对象用在需要该接口的地方。满足接口的要求，即是指实现了接口所规定的一组成员</a:t>
            </a:r>
            <a:r>
              <a:rPr lang="en-US" altLang="zh-CN" dirty="0"/>
              <a:t>(</a:t>
            </a:r>
            <a:r>
              <a:rPr lang="zh-CN" altLang="en-US" dirty="0"/>
              <a:t>方法</a:t>
            </a:r>
            <a:r>
              <a:rPr lang="en-US" altLang="zh-CN" dirty="0"/>
              <a:t>)</a:t>
            </a:r>
            <a:r>
              <a:rPr lang="zh-CN" altLang="en-US" dirty="0"/>
              <a:t>。</a:t>
            </a:r>
            <a:r>
              <a:rPr lang="en" altLang="zh-CN" dirty="0"/>
              <a:t>Go </a:t>
            </a:r>
            <a:r>
              <a:rPr lang="zh-CN" altLang="en-US" dirty="0"/>
              <a:t>语言的接口实现者无需指明实现了哪一个接口，编译器会去完成这项工作并发现错误。（鸭式辨型）</a:t>
            </a:r>
          </a:p>
          <a:p>
            <a:endParaRPr kumimoji="1" lang="zh-CN" altLang="en-US"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382519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872419"/>
          </a:xfrm>
        </p:spPr>
        <p:txBody>
          <a:bodyPr>
            <a:normAutofit/>
          </a:bodyPr>
          <a:lstStyle/>
          <a:p>
            <a:pPr marL="342900" indent="-342900">
              <a:buFont typeface="+mj-lt"/>
              <a:buAutoNum type="arabicPeriod" startAt="6"/>
            </a:pPr>
            <a:r>
              <a:rPr lang="zh-CN" altLang="en-US" dirty="0"/>
              <a:t>统一的代码风格</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4070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b="1" dirty="0">
                <a:solidFill>
                  <a:schemeClr val="accent1">
                    <a:lumMod val="75000"/>
                  </a:schemeClr>
                </a:solidFill>
              </a:rPr>
              <a:t>你好世界与编译</a:t>
            </a:r>
            <a:endParaRPr kumimoji="1" lang="en-US" altLang="zh-CN" b="1" dirty="0">
              <a:solidFill>
                <a:schemeClr val="accent1">
                  <a:lumMod val="75000"/>
                </a:schemeClr>
              </a:solidFill>
            </a:endParaRPr>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结构与方法、接口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42330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6"/>
            <a:ext cx="1298222" cy="375708"/>
          </a:xfrm>
        </p:spPr>
        <p:txBody>
          <a:bodyPr>
            <a:normAutofit fontScale="85000" lnSpcReduction="20000"/>
          </a:bodyPr>
          <a:lstStyle/>
          <a:p>
            <a:pPr marL="342900" indent="-342900">
              <a:buFont typeface="+mj-lt"/>
              <a:buAutoNum type="arabicPeriod"/>
            </a:pPr>
            <a:r>
              <a:rPr lang="zh-CN" altLang="en-US" dirty="0"/>
              <a:t>你好世界</a:t>
            </a:r>
            <a:endParaRPr lang="en-US" altLang="zh-CN" dirty="0"/>
          </a:p>
          <a:p>
            <a:pPr marL="342900" indent="-342900">
              <a:buFont typeface="+mj-lt"/>
              <a:buAutoNum type="arabicPeriod"/>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800493" cy="369332"/>
          </a:xfrm>
          <a:prstGeom prst="rect">
            <a:avLst/>
          </a:prstGeom>
          <a:noFill/>
        </p:spPr>
        <p:txBody>
          <a:bodyPr wrap="none" rtlCol="0">
            <a:spAutoFit/>
          </a:bodyPr>
          <a:lstStyle/>
          <a:p>
            <a:r>
              <a:rPr kumimoji="1" lang="zh-CN" altLang="en-US" dirty="0">
                <a:solidFill>
                  <a:schemeClr val="bg1"/>
                </a:solidFill>
              </a:rPr>
              <a:t>你好世界与编译</a:t>
            </a:r>
          </a:p>
        </p:txBody>
      </p:sp>
      <p:pic>
        <p:nvPicPr>
          <p:cNvPr id="6" name="图片 5">
            <a:extLst>
              <a:ext uri="{FF2B5EF4-FFF2-40B4-BE49-F238E27FC236}">
                <a16:creationId xmlns:a16="http://schemas.microsoft.com/office/drawing/2014/main" id="{BB4CB609-1F15-C447-8F41-3AC86D5E1EF4}"/>
              </a:ext>
            </a:extLst>
          </p:cNvPr>
          <p:cNvPicPr>
            <a:picLocks noChangeAspect="1"/>
          </p:cNvPicPr>
          <p:nvPr/>
        </p:nvPicPr>
        <p:blipFill>
          <a:blip r:embed="rId2"/>
          <a:stretch>
            <a:fillRect/>
          </a:stretch>
        </p:blipFill>
        <p:spPr>
          <a:xfrm>
            <a:off x="4575123" y="3207992"/>
            <a:ext cx="3734554" cy="1957517"/>
          </a:xfrm>
          <a:prstGeom prst="rect">
            <a:avLst/>
          </a:prstGeom>
        </p:spPr>
      </p:pic>
      <p:pic>
        <p:nvPicPr>
          <p:cNvPr id="10" name="图片 9">
            <a:extLst>
              <a:ext uri="{FF2B5EF4-FFF2-40B4-BE49-F238E27FC236}">
                <a16:creationId xmlns:a16="http://schemas.microsoft.com/office/drawing/2014/main" id="{A97C9F19-E7D9-1442-880A-9F4769AD27C7}"/>
              </a:ext>
            </a:extLst>
          </p:cNvPr>
          <p:cNvPicPr>
            <a:picLocks noChangeAspect="1"/>
          </p:cNvPicPr>
          <p:nvPr/>
        </p:nvPicPr>
        <p:blipFill>
          <a:blip r:embed="rId3"/>
          <a:stretch>
            <a:fillRect/>
          </a:stretch>
        </p:blipFill>
        <p:spPr>
          <a:xfrm>
            <a:off x="4575123" y="2798670"/>
            <a:ext cx="1828800" cy="317500"/>
          </a:xfrm>
          <a:prstGeom prst="rect">
            <a:avLst/>
          </a:prstGeom>
        </p:spPr>
      </p:pic>
      <p:cxnSp>
        <p:nvCxnSpPr>
          <p:cNvPr id="13" name="直线箭头连接符 12">
            <a:extLst>
              <a:ext uri="{FF2B5EF4-FFF2-40B4-BE49-F238E27FC236}">
                <a16:creationId xmlns:a16="http://schemas.microsoft.com/office/drawing/2014/main" id="{BD4EFBBC-91D4-FF43-8902-233F79D504D8}"/>
              </a:ext>
            </a:extLst>
          </p:cNvPr>
          <p:cNvCxnSpPr>
            <a:cxnSpLocks/>
            <a:stCxn id="10" idx="0"/>
          </p:cNvCxnSpPr>
          <p:nvPr/>
        </p:nvCxnSpPr>
        <p:spPr>
          <a:xfrm flipV="1">
            <a:off x="5489523" y="2013480"/>
            <a:ext cx="1246388" cy="78519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C97558AE-4400-284D-AC09-0B7D15C08EEF}"/>
              </a:ext>
            </a:extLst>
          </p:cNvPr>
          <p:cNvCxnSpPr>
            <a:cxnSpLocks/>
          </p:cNvCxnSpPr>
          <p:nvPr/>
        </p:nvCxnSpPr>
        <p:spPr>
          <a:xfrm flipH="1">
            <a:off x="4737124" y="4590805"/>
            <a:ext cx="297242" cy="16909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8" name="圆角矩形 27">
            <a:extLst>
              <a:ext uri="{FF2B5EF4-FFF2-40B4-BE49-F238E27FC236}">
                <a16:creationId xmlns:a16="http://schemas.microsoft.com/office/drawing/2014/main" id="{B66CEA6D-6176-C740-9788-CB71F4007535}"/>
              </a:ext>
            </a:extLst>
          </p:cNvPr>
          <p:cNvSpPr/>
          <p:nvPr/>
        </p:nvSpPr>
        <p:spPr>
          <a:xfrm>
            <a:off x="6735912" y="1477711"/>
            <a:ext cx="4376374" cy="10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 altLang="zh-CN" sz="1200" dirty="0"/>
          </a:p>
          <a:p>
            <a:r>
              <a:rPr lang="en" altLang="zh-CN" sz="1200" dirty="0"/>
              <a:t>Go</a:t>
            </a:r>
            <a:r>
              <a:rPr lang="zh-CN" altLang="en-US" sz="1200" dirty="0"/>
              <a:t>的源文件以 </a:t>
            </a:r>
            <a:r>
              <a:rPr lang="en-US" altLang="zh-CN" sz="1200" dirty="0"/>
              <a:t>.</a:t>
            </a:r>
            <a:r>
              <a:rPr lang="en" altLang="zh-CN" sz="1200" dirty="0"/>
              <a:t>go </a:t>
            </a:r>
            <a:r>
              <a:rPr lang="zh-CN" altLang="en-US" sz="1200" dirty="0"/>
              <a:t>为后缀名，这些文件名均由小写字母（推荐做法）组成且不包含空格和其他特殊字符，如 </a:t>
            </a:r>
            <a:r>
              <a:rPr lang="en" altLang="zh-CN" sz="1200" dirty="0" err="1"/>
              <a:t>main.go</a:t>
            </a:r>
            <a:r>
              <a:rPr lang="en" altLang="zh-CN" sz="1200" dirty="0"/>
              <a:t> </a:t>
            </a:r>
            <a:r>
              <a:rPr lang="zh-CN" altLang="en" sz="1200" dirty="0"/>
              <a:t>。</a:t>
            </a:r>
            <a:endParaRPr lang="en-US" altLang="zh-CN" sz="1200" dirty="0"/>
          </a:p>
          <a:p>
            <a:r>
              <a:rPr lang="zh-CN" altLang="en-US" sz="1200" dirty="0"/>
              <a:t>如果文件名由多个部分组成，则使用下划线 </a:t>
            </a:r>
            <a:r>
              <a:rPr lang="en-US" altLang="zh-CN" sz="1200" dirty="0"/>
              <a:t>_</a:t>
            </a:r>
            <a:r>
              <a:rPr lang="zh-CN" altLang="en-US" sz="1200" dirty="0"/>
              <a:t> 对它们进行分隔，如 </a:t>
            </a:r>
            <a:r>
              <a:rPr lang="en" altLang="zh-CN" sz="1200" dirty="0" err="1"/>
              <a:t>main_h</a:t>
            </a:r>
            <a:r>
              <a:rPr lang="en-US" altLang="zh-CN" sz="1200" dirty="0" err="1"/>
              <a:t>ello</a:t>
            </a:r>
            <a:r>
              <a:rPr lang="en" altLang="zh-CN" sz="1200" dirty="0"/>
              <a:t>.go </a:t>
            </a:r>
            <a:r>
              <a:rPr lang="zh-CN" altLang="en" sz="1200" dirty="0"/>
              <a:t>。</a:t>
            </a:r>
            <a:endParaRPr lang="zh-CN" altLang="en-US" sz="1200" dirty="0"/>
          </a:p>
          <a:p>
            <a:endParaRPr lang="zh-CN" altLang="en-US" sz="1200" dirty="0"/>
          </a:p>
        </p:txBody>
      </p:sp>
      <p:sp>
        <p:nvSpPr>
          <p:cNvPr id="29" name="圆角矩形 28">
            <a:extLst>
              <a:ext uri="{FF2B5EF4-FFF2-40B4-BE49-F238E27FC236}">
                <a16:creationId xmlns:a16="http://schemas.microsoft.com/office/drawing/2014/main" id="{B35C39F4-088A-864A-A2FB-84B07B892E04}"/>
              </a:ext>
            </a:extLst>
          </p:cNvPr>
          <p:cNvSpPr/>
          <p:nvPr/>
        </p:nvSpPr>
        <p:spPr>
          <a:xfrm>
            <a:off x="338379" y="3116170"/>
            <a:ext cx="3543946" cy="2292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200" dirty="0"/>
              <a:t>Go</a:t>
            </a:r>
            <a:r>
              <a:rPr lang="zh-CN" altLang="en-US" sz="1200" dirty="0"/>
              <a:t>语言的代码通过包</a:t>
            </a:r>
            <a:r>
              <a:rPr lang="en-US" altLang="zh-CN" sz="1200" dirty="0"/>
              <a:t>(</a:t>
            </a:r>
            <a:r>
              <a:rPr lang="en-US" altLang="zh-CN" sz="1200" b="1" dirty="0">
                <a:solidFill>
                  <a:schemeClr val="tx1"/>
                </a:solidFill>
              </a:rPr>
              <a:t>package</a:t>
            </a:r>
            <a:r>
              <a:rPr lang="en-US" altLang="zh-CN" sz="1200" dirty="0"/>
              <a:t>)</a:t>
            </a:r>
            <a:r>
              <a:rPr lang="zh-CN" altLang="en-US" sz="1200" dirty="0"/>
              <a:t>组织，代码文件第一行就是包名。</a:t>
            </a:r>
            <a:endParaRPr lang="en-US" altLang="zh-CN" sz="1200" dirty="0"/>
          </a:p>
          <a:p>
            <a:r>
              <a:rPr lang="zh-CN" altLang="en-US" sz="1200" dirty="0"/>
              <a:t>一个包由位于同一目录下的一个或多个 </a:t>
            </a:r>
            <a:r>
              <a:rPr lang="en-US" altLang="zh-CN" sz="1200" dirty="0"/>
              <a:t>.</a:t>
            </a:r>
            <a:r>
              <a:rPr lang="en" altLang="zh-CN" sz="1200" dirty="0"/>
              <a:t>go </a:t>
            </a:r>
            <a:r>
              <a:rPr lang="zh-CN" altLang="en-US" sz="1200" dirty="0"/>
              <a:t>源代码文件组成。每个源文件都以一条 </a:t>
            </a:r>
            <a:r>
              <a:rPr lang="en" altLang="zh-CN" sz="1200" dirty="0"/>
              <a:t>package </a:t>
            </a:r>
            <a:r>
              <a:rPr lang="zh-CN" altLang="en-US" sz="1200" dirty="0"/>
              <a:t>声明语句开始，同一目录下的包名必须一致。</a:t>
            </a:r>
            <a:endParaRPr lang="en-US" altLang="zh-CN" sz="1200" dirty="0"/>
          </a:p>
          <a:p>
            <a:r>
              <a:rPr lang="zh-CN" altLang="en-US" sz="1200" dirty="0"/>
              <a:t>通常，为了方便引用，习惯上目录名与包名要一致，但这不是强制的</a:t>
            </a:r>
            <a:endParaRPr lang="en-US" altLang="zh-CN" sz="1200" dirty="0"/>
          </a:p>
          <a:p>
            <a:r>
              <a:rPr lang="en-US" altLang="zh-CN" sz="1200" b="1" dirty="0">
                <a:solidFill>
                  <a:schemeClr val="tx1"/>
                </a:solidFill>
              </a:rPr>
              <a:t>import</a:t>
            </a:r>
            <a:r>
              <a:rPr lang="zh-CN" altLang="en-US" sz="1200" dirty="0"/>
              <a:t> 作用是导入包，包的名即是其它代码所在的包名</a:t>
            </a:r>
          </a:p>
        </p:txBody>
      </p:sp>
      <p:sp>
        <p:nvSpPr>
          <p:cNvPr id="30" name="圆角矩形 29">
            <a:extLst>
              <a:ext uri="{FF2B5EF4-FFF2-40B4-BE49-F238E27FC236}">
                <a16:creationId xmlns:a16="http://schemas.microsoft.com/office/drawing/2014/main" id="{A2F7C338-31BC-E24E-9204-7D00FD5890B5}"/>
              </a:ext>
            </a:extLst>
          </p:cNvPr>
          <p:cNvSpPr/>
          <p:nvPr/>
        </p:nvSpPr>
        <p:spPr>
          <a:xfrm>
            <a:off x="4095695" y="6333439"/>
            <a:ext cx="3033525" cy="43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200" dirty="0"/>
              <a:t>Go</a:t>
            </a:r>
            <a:r>
              <a:rPr lang="zh-CN" altLang="en-US" sz="1200" dirty="0"/>
              <a:t>程序入口一定是</a:t>
            </a:r>
            <a:r>
              <a:rPr lang="en-US" altLang="zh-CN" sz="1200" dirty="0"/>
              <a:t>main</a:t>
            </a:r>
            <a:r>
              <a:rPr lang="zh-CN" altLang="en-US" sz="1200" dirty="0"/>
              <a:t>包下的</a:t>
            </a:r>
            <a:r>
              <a:rPr lang="en-US" altLang="zh-CN" sz="1200" dirty="0"/>
              <a:t>main</a:t>
            </a:r>
            <a:r>
              <a:rPr lang="zh-CN" altLang="en-US" sz="1200" dirty="0"/>
              <a:t>方法</a:t>
            </a:r>
          </a:p>
        </p:txBody>
      </p:sp>
      <p:sp>
        <p:nvSpPr>
          <p:cNvPr id="34" name="左大括号 33">
            <a:extLst>
              <a:ext uri="{FF2B5EF4-FFF2-40B4-BE49-F238E27FC236}">
                <a16:creationId xmlns:a16="http://schemas.microsoft.com/office/drawing/2014/main" id="{D1738836-DA4C-B747-9F1A-84D8B48ED0AD}"/>
              </a:ext>
            </a:extLst>
          </p:cNvPr>
          <p:cNvSpPr/>
          <p:nvPr/>
        </p:nvSpPr>
        <p:spPr>
          <a:xfrm>
            <a:off x="3896700" y="3254203"/>
            <a:ext cx="433953" cy="743377"/>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226052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0" y="1825626"/>
            <a:ext cx="2190523" cy="375708"/>
          </a:xfrm>
        </p:spPr>
        <p:txBody>
          <a:bodyPr>
            <a:normAutofit fontScale="85000" lnSpcReduction="20000"/>
          </a:bodyPr>
          <a:lstStyle/>
          <a:p>
            <a:pPr marL="342900" indent="-342900">
              <a:buFont typeface="+mj-lt"/>
              <a:buAutoNum type="arabicPeriod" startAt="2"/>
            </a:pPr>
            <a:r>
              <a:rPr lang="zh-CN" altLang="en-US" dirty="0"/>
              <a:t>运行编译你好世界</a:t>
            </a:r>
            <a:endParaRPr lang="en-US" altLang="zh-CN" dirty="0"/>
          </a:p>
          <a:p>
            <a:pPr marL="342900" indent="-342900">
              <a:buFont typeface="+mj-lt"/>
              <a:buAutoNum type="arabicPeriod" startAt="2"/>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800493" cy="369332"/>
          </a:xfrm>
          <a:prstGeom prst="rect">
            <a:avLst/>
          </a:prstGeom>
          <a:noFill/>
        </p:spPr>
        <p:txBody>
          <a:bodyPr wrap="none" rtlCol="0">
            <a:spAutoFit/>
          </a:bodyPr>
          <a:lstStyle/>
          <a:p>
            <a:r>
              <a:rPr kumimoji="1" lang="zh-CN" altLang="en-US" dirty="0">
                <a:solidFill>
                  <a:schemeClr val="bg1"/>
                </a:solidFill>
              </a:rPr>
              <a:t>你好世界与编译</a:t>
            </a:r>
          </a:p>
        </p:txBody>
      </p:sp>
      <p:pic>
        <p:nvPicPr>
          <p:cNvPr id="15" name="图片 14">
            <a:extLst>
              <a:ext uri="{FF2B5EF4-FFF2-40B4-BE49-F238E27FC236}">
                <a16:creationId xmlns:a16="http://schemas.microsoft.com/office/drawing/2014/main" id="{5F7C8D44-F028-A144-894F-8B88702A50EC}"/>
              </a:ext>
            </a:extLst>
          </p:cNvPr>
          <p:cNvPicPr>
            <a:picLocks noChangeAspect="1"/>
          </p:cNvPicPr>
          <p:nvPr/>
        </p:nvPicPr>
        <p:blipFill>
          <a:blip r:embed="rId2"/>
          <a:stretch>
            <a:fillRect/>
          </a:stretch>
        </p:blipFill>
        <p:spPr>
          <a:xfrm>
            <a:off x="604434" y="2289063"/>
            <a:ext cx="2576436" cy="835601"/>
          </a:xfrm>
          <a:prstGeom prst="rect">
            <a:avLst/>
          </a:prstGeom>
        </p:spPr>
      </p:pic>
      <p:pic>
        <p:nvPicPr>
          <p:cNvPr id="5" name="图片 4">
            <a:extLst>
              <a:ext uri="{FF2B5EF4-FFF2-40B4-BE49-F238E27FC236}">
                <a16:creationId xmlns:a16="http://schemas.microsoft.com/office/drawing/2014/main" id="{7CA0AFC4-F670-EC48-BB27-ECC0A836B58B}"/>
              </a:ext>
            </a:extLst>
          </p:cNvPr>
          <p:cNvPicPr>
            <a:picLocks noChangeAspect="1"/>
          </p:cNvPicPr>
          <p:nvPr/>
        </p:nvPicPr>
        <p:blipFill>
          <a:blip r:embed="rId3"/>
          <a:stretch>
            <a:fillRect/>
          </a:stretch>
        </p:blipFill>
        <p:spPr>
          <a:xfrm>
            <a:off x="604433" y="3281528"/>
            <a:ext cx="2584173" cy="835601"/>
          </a:xfrm>
          <a:prstGeom prst="rect">
            <a:avLst/>
          </a:prstGeom>
        </p:spPr>
      </p:pic>
      <p:sp>
        <p:nvSpPr>
          <p:cNvPr id="19" name="圆角矩形 18">
            <a:extLst>
              <a:ext uri="{FF2B5EF4-FFF2-40B4-BE49-F238E27FC236}">
                <a16:creationId xmlns:a16="http://schemas.microsoft.com/office/drawing/2014/main" id="{885BA84F-CF61-C64B-9180-4914C62186E0}"/>
              </a:ext>
            </a:extLst>
          </p:cNvPr>
          <p:cNvSpPr/>
          <p:nvPr/>
        </p:nvSpPr>
        <p:spPr>
          <a:xfrm>
            <a:off x="4661708" y="1941452"/>
            <a:ext cx="5397455" cy="1034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US" sz="1600" dirty="0"/>
              <a:t>是一门编译型语言</a:t>
            </a:r>
            <a:r>
              <a:rPr lang="en-US" altLang="zh-CN" sz="1600" dirty="0"/>
              <a:t>,</a:t>
            </a:r>
            <a:r>
              <a:rPr lang="en" altLang="zh-CN" sz="1600" dirty="0"/>
              <a:t>Go</a:t>
            </a:r>
            <a:r>
              <a:rPr lang="zh-CN" altLang="en-US" sz="1600" dirty="0"/>
              <a:t>语言的工具链将源代码及其依赖转换成计算机的机器指令。</a:t>
            </a:r>
            <a:r>
              <a:rPr lang="en" altLang="zh-CN" sz="1600" dirty="0"/>
              <a:t>Go</a:t>
            </a:r>
            <a:r>
              <a:rPr lang="zh-CN" altLang="en-US" sz="1600" dirty="0"/>
              <a:t>语言提供的工具都通过一个单独的命令 </a:t>
            </a:r>
            <a:r>
              <a:rPr lang="en" altLang="zh-CN" sz="1600" dirty="0"/>
              <a:t>go </a:t>
            </a:r>
            <a:r>
              <a:rPr lang="zh-CN" altLang="en-US" sz="1600" dirty="0"/>
              <a:t>调用，</a:t>
            </a:r>
            <a:r>
              <a:rPr lang="en" altLang="zh-CN" sz="1600" dirty="0"/>
              <a:t>go </a:t>
            </a:r>
            <a:r>
              <a:rPr lang="zh-CN" altLang="en-US" sz="1600" dirty="0"/>
              <a:t>命令有一系列子命令。</a:t>
            </a:r>
          </a:p>
        </p:txBody>
      </p:sp>
      <p:sp>
        <p:nvSpPr>
          <p:cNvPr id="20" name="圆角矩形 19">
            <a:extLst>
              <a:ext uri="{FF2B5EF4-FFF2-40B4-BE49-F238E27FC236}">
                <a16:creationId xmlns:a16="http://schemas.microsoft.com/office/drawing/2014/main" id="{FD139B51-27B6-444F-A203-C433B041208B}"/>
              </a:ext>
            </a:extLst>
          </p:cNvPr>
          <p:cNvSpPr/>
          <p:nvPr/>
        </p:nvSpPr>
        <p:spPr>
          <a:xfrm>
            <a:off x="3871294" y="3680312"/>
            <a:ext cx="7716273"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build </a:t>
            </a:r>
            <a:r>
              <a:rPr lang="zh-CN" altLang="en" sz="1600" dirty="0"/>
              <a:t>指令</a:t>
            </a:r>
            <a:r>
              <a:rPr lang="zh-CN" altLang="en-US" sz="1600" dirty="0"/>
              <a:t>编译生成二进制文件</a:t>
            </a:r>
            <a:endParaRPr lang="en-US" altLang="zh-CN" sz="1600" dirty="0"/>
          </a:p>
          <a:p>
            <a:r>
              <a:rPr lang="zh-CN" altLang="en-US" sz="1600" dirty="0"/>
              <a:t>面向</a:t>
            </a:r>
            <a:r>
              <a:rPr lang="en-US" altLang="zh-CN" sz="1600" dirty="0"/>
              <a:t>Windows</a:t>
            </a:r>
            <a:r>
              <a:rPr lang="zh-CN" altLang="en-US" sz="1600" dirty="0"/>
              <a:t>环境：</a:t>
            </a:r>
            <a:r>
              <a:rPr lang="en" altLang="zh-CN" sz="1600" dirty="0"/>
              <a:t>GOOS=</a:t>
            </a:r>
            <a:r>
              <a:rPr lang="en-US" altLang="zh-CN" sz="1600" dirty="0"/>
              <a:t>windows</a:t>
            </a:r>
            <a:r>
              <a:rPr lang="en" altLang="zh-CN" sz="1600" dirty="0"/>
              <a:t> GOARCH=amd64 go build </a:t>
            </a:r>
            <a:r>
              <a:rPr lang="en" altLang="zh-CN" sz="1600" dirty="0" err="1"/>
              <a:t>main.go</a:t>
            </a:r>
            <a:endParaRPr lang="en" altLang="zh-CN" sz="1600" dirty="0"/>
          </a:p>
          <a:p>
            <a:r>
              <a:rPr lang="zh-CN" altLang="en-US" sz="1600" dirty="0"/>
              <a:t>面向</a:t>
            </a:r>
            <a:r>
              <a:rPr lang="en-US" altLang="zh-CN" sz="1600" dirty="0"/>
              <a:t>Linux</a:t>
            </a:r>
            <a:r>
              <a:rPr lang="zh-CN" altLang="en-US" sz="1600" dirty="0"/>
              <a:t>环境：</a:t>
            </a:r>
            <a:r>
              <a:rPr lang="en" altLang="zh-CN" sz="1600" dirty="0"/>
              <a:t>GOOS=</a:t>
            </a:r>
            <a:r>
              <a:rPr lang="en" altLang="zh-CN" sz="1600" dirty="0" err="1"/>
              <a:t>linux</a:t>
            </a:r>
            <a:r>
              <a:rPr lang="en" altLang="zh-CN" sz="1600" dirty="0"/>
              <a:t> GOARCH=amd64 go build </a:t>
            </a:r>
            <a:r>
              <a:rPr lang="en" altLang="zh-CN" sz="1600" dirty="0" err="1"/>
              <a:t>main.go</a:t>
            </a:r>
            <a:endParaRPr lang="zh-CN" altLang="en-US" sz="1600" dirty="0"/>
          </a:p>
        </p:txBody>
      </p:sp>
      <p:pic>
        <p:nvPicPr>
          <p:cNvPr id="24" name="图片 23">
            <a:extLst>
              <a:ext uri="{FF2B5EF4-FFF2-40B4-BE49-F238E27FC236}">
                <a16:creationId xmlns:a16="http://schemas.microsoft.com/office/drawing/2014/main" id="{9AC66AF6-7922-C042-ADC6-2E0740C30605}"/>
              </a:ext>
            </a:extLst>
          </p:cNvPr>
          <p:cNvPicPr>
            <a:picLocks noChangeAspect="1"/>
          </p:cNvPicPr>
          <p:nvPr/>
        </p:nvPicPr>
        <p:blipFill>
          <a:blip r:embed="rId4"/>
          <a:stretch>
            <a:fillRect/>
          </a:stretch>
        </p:blipFill>
        <p:spPr>
          <a:xfrm>
            <a:off x="604432" y="4273992"/>
            <a:ext cx="2576435" cy="836931"/>
          </a:xfrm>
          <a:prstGeom prst="rect">
            <a:avLst/>
          </a:prstGeom>
        </p:spPr>
      </p:pic>
      <p:sp>
        <p:nvSpPr>
          <p:cNvPr id="25" name="右大括号 24">
            <a:extLst>
              <a:ext uri="{FF2B5EF4-FFF2-40B4-BE49-F238E27FC236}">
                <a16:creationId xmlns:a16="http://schemas.microsoft.com/office/drawing/2014/main" id="{12B374C8-AC0E-0C4A-A4E9-26C3FF197133}"/>
              </a:ext>
            </a:extLst>
          </p:cNvPr>
          <p:cNvSpPr/>
          <p:nvPr/>
        </p:nvSpPr>
        <p:spPr>
          <a:xfrm>
            <a:off x="3188606" y="3699328"/>
            <a:ext cx="522855" cy="993129"/>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1714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基本数据类型和要素</a:t>
            </a:r>
            <a:endParaRPr kumimoji="1" lang="en-US" altLang="zh-CN" dirty="0">
              <a:solidFill>
                <a:schemeClr val="accent1">
                  <a:lumMod val="75000"/>
                </a:schemeClr>
              </a:solidFill>
            </a:endParaRPr>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379302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1532033"/>
            <a:ext cx="11571832" cy="4837770"/>
          </a:xfrm>
        </p:spPr>
        <p:txBody>
          <a:bodyPr>
            <a:normAutofit/>
          </a:bodyPr>
          <a:lstStyle/>
          <a:p>
            <a:pPr marL="342900" indent="-342900">
              <a:spcAft>
                <a:spcPts val="0"/>
              </a:spcAft>
              <a:buFont typeface="+mj-lt"/>
              <a:buAutoNum type="arabicPeriod"/>
            </a:pPr>
            <a:r>
              <a:rPr lang="zh-CN" altLang="en-US" dirty="0"/>
              <a:t>关键字</a:t>
            </a:r>
            <a:endParaRPr lang="en-US" altLang="zh-CN" dirty="0"/>
          </a:p>
          <a:p>
            <a:pPr marL="342900" indent="-342900">
              <a:spcAft>
                <a:spcPts val="0"/>
              </a:spcAft>
              <a:buFont typeface="+mj-lt"/>
              <a:buAutoNum type="arabicPeriod"/>
            </a:pPr>
            <a:r>
              <a:rPr lang="zh-CN" altLang="en-US" dirty="0"/>
              <a:t>包</a:t>
            </a:r>
            <a:endParaRPr lang="en-US" altLang="zh-CN" dirty="0"/>
          </a:p>
          <a:p>
            <a:pPr marL="342900" indent="-342900">
              <a:spcAft>
                <a:spcPts val="0"/>
              </a:spcAft>
              <a:buFont typeface="+mj-lt"/>
              <a:buAutoNum type="arabicPeriod"/>
            </a:pPr>
            <a:r>
              <a:rPr lang="zh-CN" altLang="en-US" dirty="0"/>
              <a:t>注释</a:t>
            </a:r>
            <a:endParaRPr lang="en-US" altLang="zh-CN" dirty="0"/>
          </a:p>
          <a:p>
            <a:pPr marL="342900" indent="-342900">
              <a:spcAft>
                <a:spcPts val="0"/>
              </a:spcAft>
              <a:buFont typeface="+mj-lt"/>
              <a:buAutoNum type="arabicPeriod"/>
            </a:pPr>
            <a:r>
              <a:rPr lang="zh-CN" altLang="en-US" dirty="0"/>
              <a:t>常量</a:t>
            </a:r>
            <a:endParaRPr lang="en-US" altLang="zh-CN" dirty="0"/>
          </a:p>
          <a:p>
            <a:pPr marL="342900" indent="-342900">
              <a:spcAft>
                <a:spcPts val="0"/>
              </a:spcAft>
              <a:buFont typeface="+mj-lt"/>
              <a:buAutoNum type="arabicPeriod"/>
            </a:pPr>
            <a:r>
              <a:rPr lang="zh-CN" altLang="en-US" dirty="0"/>
              <a:t>变量</a:t>
            </a:r>
            <a:endParaRPr lang="en-US" altLang="zh-CN" dirty="0"/>
          </a:p>
          <a:p>
            <a:pPr marL="342900" indent="-342900">
              <a:spcAft>
                <a:spcPts val="0"/>
              </a:spcAft>
              <a:buFont typeface="+mj-lt"/>
              <a:buAutoNum type="arabicPeriod"/>
            </a:pPr>
            <a:r>
              <a:rPr lang="zh-CN" altLang="en-US" dirty="0"/>
              <a:t>基本类型和运算符</a:t>
            </a:r>
            <a:endParaRPr lang="en-US" altLang="zh-CN" dirty="0"/>
          </a:p>
          <a:p>
            <a:pPr marL="342900" indent="-342900">
              <a:spcAft>
                <a:spcPts val="0"/>
              </a:spcAft>
              <a:buFont typeface="+mj-lt"/>
              <a:buAutoNum type="arabicPeriod"/>
            </a:pPr>
            <a:r>
              <a:rPr lang="zh-CN" altLang="en-US" dirty="0"/>
              <a:t>字符串</a:t>
            </a:r>
            <a:endParaRPr lang="en-US" altLang="zh-CN" dirty="0"/>
          </a:p>
          <a:p>
            <a:pPr marL="342900" indent="-342900">
              <a:spcAft>
                <a:spcPts val="0"/>
              </a:spcAft>
              <a:buFont typeface="+mj-lt"/>
              <a:buAutoNum type="arabicPeriod"/>
            </a:pPr>
            <a:r>
              <a:rPr lang="zh-CN" altLang="en-US" dirty="0"/>
              <a:t>数组</a:t>
            </a:r>
            <a:endParaRPr lang="en-US" altLang="zh-CN" dirty="0"/>
          </a:p>
          <a:p>
            <a:pPr marL="342900" indent="-342900">
              <a:spcAft>
                <a:spcPts val="0"/>
              </a:spcAft>
              <a:buFont typeface="+mj-lt"/>
              <a:buAutoNum type="arabicPeriod"/>
            </a:pPr>
            <a:r>
              <a:rPr lang="zh-CN" altLang="en-US" dirty="0"/>
              <a:t>切片</a:t>
            </a:r>
            <a:endParaRPr lang="en-US" altLang="zh-CN" dirty="0"/>
          </a:p>
          <a:p>
            <a:pPr marL="342900" indent="-342900">
              <a:spcAft>
                <a:spcPts val="0"/>
              </a:spcAft>
              <a:buFont typeface="+mj-lt"/>
              <a:buAutoNum type="arabicPeriod"/>
            </a:pPr>
            <a:r>
              <a:rPr lang="en" altLang="zh-CN" dirty="0"/>
              <a:t>Map</a:t>
            </a:r>
          </a:p>
          <a:p>
            <a:pPr marL="342900" indent="-342900">
              <a:spcAft>
                <a:spcPts val="0"/>
              </a:spcAft>
              <a:buFont typeface="+mj-lt"/>
              <a:buAutoNum type="arabicPeriod"/>
            </a:pPr>
            <a:r>
              <a:rPr lang="zh-CN" altLang="en-US" dirty="0"/>
              <a:t>结构体</a:t>
            </a:r>
          </a:p>
          <a:p>
            <a:pPr marL="342900" indent="-342900">
              <a:spcAft>
                <a:spcPts val="0"/>
              </a:spcAft>
              <a:buFont typeface="+mj-lt"/>
              <a:buAutoNum type="arabicPeriod"/>
            </a:pPr>
            <a:endParaRPr lang="en-US" altLang="zh-CN" dirty="0"/>
          </a:p>
          <a:p>
            <a:pPr marL="342900" indent="-342900">
              <a:spcAft>
                <a:spcPts val="0"/>
              </a:spcAft>
              <a:buFont typeface="+mj-lt"/>
              <a:buAutoNum type="arabicPeriod"/>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144001" y="885702"/>
            <a:ext cx="3799778" cy="646331"/>
          </a:xfrm>
          <a:prstGeom prst="rect">
            <a:avLst/>
          </a:prstGeom>
          <a:noFill/>
        </p:spPr>
        <p:txBody>
          <a:bodyPr wrap="squar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Tree>
    <p:extLst>
      <p:ext uri="{BB962C8B-B14F-4D97-AF65-F5344CB8AC3E}">
        <p14:creationId xmlns:p14="http://schemas.microsoft.com/office/powerpoint/2010/main" val="139428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1571832" cy="1969872"/>
          </a:xfrm>
        </p:spPr>
        <p:txBody>
          <a:bodyPr>
            <a:normAutofit/>
          </a:bodyPr>
          <a:lstStyle/>
          <a:p>
            <a:r>
              <a:rPr lang="zh-CN" altLang="en-US" dirty="0"/>
              <a:t>流程控制类：</a:t>
            </a:r>
            <a:r>
              <a:rPr lang="en" altLang="zh-CN" dirty="0"/>
              <a:t>break</a:t>
            </a:r>
            <a:r>
              <a:rPr lang="zh-CN" altLang="en" dirty="0"/>
              <a:t>，</a:t>
            </a:r>
            <a:r>
              <a:rPr lang="en" altLang="zh-CN" dirty="0"/>
              <a:t>case</a:t>
            </a:r>
            <a:r>
              <a:rPr lang="zh-CN" altLang="en" dirty="0"/>
              <a:t>，</a:t>
            </a:r>
            <a:r>
              <a:rPr lang="en" altLang="zh-CN" dirty="0"/>
              <a:t>continue</a:t>
            </a:r>
            <a:r>
              <a:rPr lang="zh-CN" altLang="en" dirty="0"/>
              <a:t>，</a:t>
            </a:r>
            <a:r>
              <a:rPr lang="en" altLang="zh-CN" dirty="0"/>
              <a:t>default</a:t>
            </a:r>
            <a:r>
              <a:rPr lang="zh-CN" altLang="en" dirty="0"/>
              <a:t>，</a:t>
            </a:r>
            <a:r>
              <a:rPr lang="en" altLang="zh-CN" dirty="0"/>
              <a:t>else</a:t>
            </a:r>
            <a:r>
              <a:rPr lang="zh-CN" altLang="en" dirty="0"/>
              <a:t>，</a:t>
            </a:r>
            <a:r>
              <a:rPr lang="en" altLang="zh-CN" dirty="0" err="1"/>
              <a:t>fallthrough</a:t>
            </a:r>
            <a:r>
              <a:rPr lang="zh-CN" altLang="en" dirty="0"/>
              <a:t>，</a:t>
            </a:r>
            <a:r>
              <a:rPr lang="en" altLang="zh-CN" dirty="0"/>
              <a:t>for</a:t>
            </a:r>
            <a:r>
              <a:rPr lang="zh-CN" altLang="en" dirty="0"/>
              <a:t>，</a:t>
            </a:r>
            <a:r>
              <a:rPr lang="en" altLang="zh-CN" dirty="0" err="1"/>
              <a:t>goto</a:t>
            </a:r>
            <a:r>
              <a:rPr lang="zh-CN" altLang="en" dirty="0"/>
              <a:t>，</a:t>
            </a:r>
            <a:r>
              <a:rPr lang="en" altLang="zh-CN" dirty="0"/>
              <a:t>if</a:t>
            </a:r>
            <a:r>
              <a:rPr lang="zh-CN" altLang="en" dirty="0"/>
              <a:t>，</a:t>
            </a:r>
            <a:r>
              <a:rPr lang="en" altLang="zh-CN" dirty="0"/>
              <a:t>range</a:t>
            </a:r>
            <a:r>
              <a:rPr lang="zh-CN" altLang="en" dirty="0"/>
              <a:t>，</a:t>
            </a:r>
            <a:r>
              <a:rPr lang="en" altLang="zh-CN" dirty="0"/>
              <a:t>return</a:t>
            </a:r>
            <a:r>
              <a:rPr lang="zh-CN" altLang="en" dirty="0"/>
              <a:t>，</a:t>
            </a:r>
            <a:r>
              <a:rPr lang="en" altLang="zh-CN" dirty="0"/>
              <a:t>select</a:t>
            </a:r>
            <a:r>
              <a:rPr lang="zh-CN" altLang="en" dirty="0"/>
              <a:t>，</a:t>
            </a:r>
            <a:r>
              <a:rPr lang="en" altLang="zh-CN" dirty="0"/>
              <a:t>switch</a:t>
            </a:r>
          </a:p>
          <a:p>
            <a:r>
              <a:rPr lang="zh-CN" altLang="en-US" dirty="0"/>
              <a:t>流程控制类（特殊，改变函数调用行为）：</a:t>
            </a:r>
            <a:r>
              <a:rPr lang="en" altLang="zh-CN" dirty="0"/>
              <a:t>defer</a:t>
            </a:r>
            <a:r>
              <a:rPr lang="zh-CN" altLang="en" dirty="0"/>
              <a:t>，</a:t>
            </a:r>
            <a:r>
              <a:rPr lang="en" altLang="zh-CN" dirty="0"/>
              <a:t>go</a:t>
            </a:r>
          </a:p>
          <a:p>
            <a:r>
              <a:rPr lang="zh-CN" altLang="en-US" dirty="0"/>
              <a:t>程序元素声明类：</a:t>
            </a:r>
            <a:r>
              <a:rPr lang="en" altLang="zh-CN" dirty="0"/>
              <a:t>const</a:t>
            </a:r>
            <a:r>
              <a:rPr lang="zh-CN" altLang="en" dirty="0"/>
              <a:t>，</a:t>
            </a:r>
            <a:r>
              <a:rPr lang="en" altLang="zh-CN" dirty="0" err="1"/>
              <a:t>func</a:t>
            </a:r>
            <a:r>
              <a:rPr lang="zh-CN" altLang="en" dirty="0"/>
              <a:t>，</a:t>
            </a:r>
            <a:r>
              <a:rPr lang="en" altLang="zh-CN" dirty="0"/>
              <a:t>import</a:t>
            </a:r>
            <a:r>
              <a:rPr lang="zh-CN" altLang="en" dirty="0"/>
              <a:t>，</a:t>
            </a:r>
            <a:r>
              <a:rPr lang="en" altLang="zh-CN" dirty="0"/>
              <a:t>package</a:t>
            </a:r>
            <a:r>
              <a:rPr lang="zh-CN" altLang="en" dirty="0"/>
              <a:t>，</a:t>
            </a:r>
            <a:r>
              <a:rPr lang="en" altLang="zh-CN" dirty="0"/>
              <a:t>type</a:t>
            </a:r>
            <a:r>
              <a:rPr lang="zh-CN" altLang="en" dirty="0"/>
              <a:t>，</a:t>
            </a:r>
            <a:r>
              <a:rPr lang="en" altLang="zh-CN" dirty="0"/>
              <a:t>var</a:t>
            </a:r>
          </a:p>
          <a:p>
            <a:r>
              <a:rPr lang="zh-CN" altLang="en-US" dirty="0"/>
              <a:t>程序结构声明类：</a:t>
            </a:r>
            <a:r>
              <a:rPr lang="en" altLang="zh-CN" dirty="0" err="1"/>
              <a:t>chan</a:t>
            </a:r>
            <a:r>
              <a:rPr lang="zh-CN" altLang="en" dirty="0"/>
              <a:t>，</a:t>
            </a:r>
            <a:r>
              <a:rPr lang="en" altLang="zh-CN" dirty="0"/>
              <a:t>interface</a:t>
            </a:r>
            <a:r>
              <a:rPr lang="zh-CN" altLang="en" dirty="0"/>
              <a:t>，</a:t>
            </a:r>
            <a:r>
              <a:rPr lang="en" altLang="zh-CN" dirty="0"/>
              <a:t>map</a:t>
            </a:r>
            <a:r>
              <a:rPr lang="zh-CN" altLang="en" dirty="0"/>
              <a:t>，</a:t>
            </a:r>
            <a:r>
              <a:rPr lang="en" altLang="zh-CN" dirty="0"/>
              <a:t>struct</a:t>
            </a:r>
          </a:p>
          <a:p>
            <a:pPr marL="342900" indent="-342900">
              <a:buFont typeface="+mj-lt"/>
              <a:buAutoNum type="arabicPeriod" startAt="2"/>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144001" y="885702"/>
            <a:ext cx="3799778" cy="646331"/>
          </a:xfrm>
          <a:prstGeom prst="rect">
            <a:avLst/>
          </a:prstGeom>
          <a:noFill/>
        </p:spPr>
        <p:txBody>
          <a:bodyPr wrap="squar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2" name="矩形 1">
            <a:extLst>
              <a:ext uri="{FF2B5EF4-FFF2-40B4-BE49-F238E27FC236}">
                <a16:creationId xmlns:a16="http://schemas.microsoft.com/office/drawing/2014/main" id="{2B56CA27-C14C-7D4F-B2EF-EAFC85AA470A}"/>
              </a:ext>
            </a:extLst>
          </p:cNvPr>
          <p:cNvSpPr/>
          <p:nvPr/>
        </p:nvSpPr>
        <p:spPr>
          <a:xfrm>
            <a:off x="163447" y="1532033"/>
            <a:ext cx="5820824" cy="646331"/>
          </a:xfrm>
          <a:prstGeom prst="rect">
            <a:avLst/>
          </a:prstGeom>
        </p:spPr>
        <p:txBody>
          <a:bodyPr wrap="none">
            <a:spAutoFit/>
          </a:bodyPr>
          <a:lstStyle/>
          <a:p>
            <a:r>
              <a:rPr lang="zh-CN" altLang="en-US" b="1" dirty="0">
                <a:latin typeface="Helvetica" pitchFamily="2" charset="0"/>
              </a:rPr>
              <a:t>关键字，</a:t>
            </a:r>
            <a:r>
              <a:rPr lang="en" altLang="zh-CN" dirty="0"/>
              <a:t>Go</a:t>
            </a:r>
            <a:r>
              <a:rPr lang="zh-CN" altLang="en" dirty="0"/>
              <a:t>（</a:t>
            </a:r>
            <a:r>
              <a:rPr lang="en" altLang="zh-CN" dirty="0"/>
              <a:t>1.1</a:t>
            </a:r>
            <a:r>
              <a:rPr lang="en-US" altLang="zh-CN" dirty="0"/>
              <a:t>7</a:t>
            </a:r>
            <a:r>
              <a:rPr lang="zh-CN" altLang="en" dirty="0"/>
              <a:t>）</a:t>
            </a:r>
            <a:r>
              <a:rPr lang="zh-CN" altLang="en-US" dirty="0"/>
              <a:t>提供了</a:t>
            </a:r>
            <a:r>
              <a:rPr lang="en-US" altLang="zh-CN" dirty="0"/>
              <a:t>25</a:t>
            </a:r>
            <a:r>
              <a:rPr lang="zh-CN" altLang="en-US" dirty="0"/>
              <a:t>个关键字，它们分别是：</a:t>
            </a:r>
          </a:p>
          <a:p>
            <a:endParaRPr lang="zh-CN" altLang="en-US" b="1" i="0" dirty="0">
              <a:solidFill>
                <a:srgbClr val="A9B7C6"/>
              </a:solidFill>
              <a:effectLst/>
              <a:latin typeface="Helvetica" pitchFamily="2" charset="0"/>
            </a:endParaRPr>
          </a:p>
        </p:txBody>
      </p:sp>
    </p:spTree>
    <p:extLst>
      <p:ext uri="{BB962C8B-B14F-4D97-AF65-F5344CB8AC3E}">
        <p14:creationId xmlns:p14="http://schemas.microsoft.com/office/powerpoint/2010/main" val="84952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1571832" cy="884992"/>
          </a:xfrm>
        </p:spPr>
        <p:txBody>
          <a:bodyPr>
            <a:normAutofit/>
          </a:bodyPr>
          <a:lstStyle/>
          <a:p>
            <a:r>
              <a:rPr lang="zh-CN" altLang="en-US" dirty="0"/>
              <a:t>类似其他语言中的库和模块的概念，目的都是为了支持模块化、封装、单独编译和代码重用。每一个 </a:t>
            </a:r>
            <a:r>
              <a:rPr lang="en" altLang="zh-CN" dirty="0"/>
              <a:t>Go </a:t>
            </a:r>
            <a:r>
              <a:rPr lang="zh-CN" altLang="en-US" dirty="0"/>
              <a:t>文件都属于且仅属于一个包，每个包可以有多个 </a:t>
            </a:r>
            <a:r>
              <a:rPr lang="en" altLang="zh-CN" dirty="0"/>
              <a:t>Go </a:t>
            </a:r>
            <a:r>
              <a:rPr lang="zh-CN" altLang="en-US" dirty="0"/>
              <a:t>文件。每个包中的程序可以使用自身的包或者导入其他包。</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646331"/>
          </a:xfrm>
          <a:prstGeom prst="rect">
            <a:avLst/>
          </a:prstGeom>
        </p:spPr>
        <p:txBody>
          <a:bodyPr wrap="square">
            <a:spAutoFit/>
          </a:bodyPr>
          <a:lstStyle/>
          <a:p>
            <a:r>
              <a:rPr lang="zh-CN" altLang="en-US" b="1" dirty="0"/>
              <a:t>包的概念</a:t>
            </a:r>
          </a:p>
          <a:p>
            <a:endParaRPr lang="zh-CN" altLang="en-US" b="1" i="0" dirty="0">
              <a:solidFill>
                <a:srgbClr val="A9B7C6"/>
              </a:solidFill>
              <a:effectLst/>
              <a:latin typeface="Helvetica" pitchFamily="2" charset="0"/>
            </a:endParaRPr>
          </a:p>
        </p:txBody>
      </p:sp>
      <p:sp>
        <p:nvSpPr>
          <p:cNvPr id="10" name="矩形 9">
            <a:extLst>
              <a:ext uri="{FF2B5EF4-FFF2-40B4-BE49-F238E27FC236}">
                <a16:creationId xmlns:a16="http://schemas.microsoft.com/office/drawing/2014/main" id="{0236038A-2395-074C-A845-DA0FE4EDE004}"/>
              </a:ext>
            </a:extLst>
          </p:cNvPr>
          <p:cNvSpPr/>
          <p:nvPr/>
        </p:nvSpPr>
        <p:spPr>
          <a:xfrm>
            <a:off x="163446" y="2841461"/>
            <a:ext cx="2031325" cy="646331"/>
          </a:xfrm>
          <a:prstGeom prst="rect">
            <a:avLst/>
          </a:prstGeom>
        </p:spPr>
        <p:txBody>
          <a:bodyPr wrap="square">
            <a:spAutoFit/>
          </a:bodyPr>
          <a:lstStyle/>
          <a:p>
            <a:r>
              <a:rPr lang="zh-CN" altLang="en-US" dirty="0"/>
              <a:t>导入多个包</a:t>
            </a:r>
            <a:endParaRPr lang="zh-CN" altLang="en-US" b="1" dirty="0"/>
          </a:p>
          <a:p>
            <a:endParaRPr lang="zh-CN" altLang="en-US" b="1" i="0" dirty="0">
              <a:solidFill>
                <a:srgbClr val="A9B7C6"/>
              </a:solidFill>
              <a:effectLst/>
              <a:latin typeface="Helvetica" pitchFamily="2" charset="0"/>
            </a:endParaRPr>
          </a:p>
        </p:txBody>
      </p:sp>
      <p:pic>
        <p:nvPicPr>
          <p:cNvPr id="11" name="图片 10">
            <a:extLst>
              <a:ext uri="{FF2B5EF4-FFF2-40B4-BE49-F238E27FC236}">
                <a16:creationId xmlns:a16="http://schemas.microsoft.com/office/drawing/2014/main" id="{21784ACA-62B0-BE43-92F1-E387D35A2F52}"/>
              </a:ext>
            </a:extLst>
          </p:cNvPr>
          <p:cNvPicPr>
            <a:picLocks noChangeAspect="1"/>
          </p:cNvPicPr>
          <p:nvPr/>
        </p:nvPicPr>
        <p:blipFill>
          <a:blip r:embed="rId2"/>
          <a:stretch>
            <a:fillRect/>
          </a:stretch>
        </p:blipFill>
        <p:spPr>
          <a:xfrm>
            <a:off x="6818489" y="3416227"/>
            <a:ext cx="2997200" cy="1638300"/>
          </a:xfrm>
          <a:prstGeom prst="rect">
            <a:avLst/>
          </a:prstGeom>
        </p:spPr>
      </p:pic>
      <p:pic>
        <p:nvPicPr>
          <p:cNvPr id="12" name="图片 11">
            <a:extLst>
              <a:ext uri="{FF2B5EF4-FFF2-40B4-BE49-F238E27FC236}">
                <a16:creationId xmlns:a16="http://schemas.microsoft.com/office/drawing/2014/main" id="{48E3937B-4474-C34E-9998-1C5308D8D477}"/>
              </a:ext>
            </a:extLst>
          </p:cNvPr>
          <p:cNvPicPr>
            <a:picLocks noChangeAspect="1"/>
          </p:cNvPicPr>
          <p:nvPr/>
        </p:nvPicPr>
        <p:blipFill>
          <a:blip r:embed="rId3"/>
          <a:stretch>
            <a:fillRect/>
          </a:stretch>
        </p:blipFill>
        <p:spPr>
          <a:xfrm>
            <a:off x="288597" y="3429000"/>
            <a:ext cx="1638300" cy="596900"/>
          </a:xfrm>
          <a:prstGeom prst="rect">
            <a:avLst/>
          </a:prstGeom>
        </p:spPr>
      </p:pic>
      <p:pic>
        <p:nvPicPr>
          <p:cNvPr id="13" name="图片 12">
            <a:extLst>
              <a:ext uri="{FF2B5EF4-FFF2-40B4-BE49-F238E27FC236}">
                <a16:creationId xmlns:a16="http://schemas.microsoft.com/office/drawing/2014/main" id="{9D8EBA36-DB9F-3B43-9F32-42568075FB77}"/>
              </a:ext>
            </a:extLst>
          </p:cNvPr>
          <p:cNvPicPr>
            <a:picLocks noChangeAspect="1"/>
          </p:cNvPicPr>
          <p:nvPr/>
        </p:nvPicPr>
        <p:blipFill>
          <a:blip r:embed="rId4"/>
          <a:stretch>
            <a:fillRect/>
          </a:stretch>
        </p:blipFill>
        <p:spPr>
          <a:xfrm>
            <a:off x="2554745" y="3429000"/>
            <a:ext cx="1689100" cy="1117600"/>
          </a:xfrm>
          <a:prstGeom prst="rect">
            <a:avLst/>
          </a:prstGeom>
        </p:spPr>
      </p:pic>
      <p:sp>
        <p:nvSpPr>
          <p:cNvPr id="14" name="文本框 13">
            <a:extLst>
              <a:ext uri="{FF2B5EF4-FFF2-40B4-BE49-F238E27FC236}">
                <a16:creationId xmlns:a16="http://schemas.microsoft.com/office/drawing/2014/main" id="{E5E0BD43-4E4B-5A46-8A3F-E15777431935}"/>
              </a:ext>
            </a:extLst>
          </p:cNvPr>
          <p:cNvSpPr txBox="1"/>
          <p:nvPr/>
        </p:nvSpPr>
        <p:spPr>
          <a:xfrm>
            <a:off x="2052048" y="3338647"/>
            <a:ext cx="428322" cy="369332"/>
          </a:xfrm>
          <a:prstGeom prst="rect">
            <a:avLst/>
          </a:prstGeom>
          <a:noFill/>
        </p:spPr>
        <p:txBody>
          <a:bodyPr wrap="none" rtlCol="0">
            <a:spAutoFit/>
          </a:bodyPr>
          <a:lstStyle/>
          <a:p>
            <a:r>
              <a:rPr kumimoji="1" lang="zh-CN" altLang="en-US" dirty="0"/>
              <a:t>或</a:t>
            </a:r>
          </a:p>
        </p:txBody>
      </p:sp>
      <p:sp>
        <p:nvSpPr>
          <p:cNvPr id="15" name="矩形 14">
            <a:extLst>
              <a:ext uri="{FF2B5EF4-FFF2-40B4-BE49-F238E27FC236}">
                <a16:creationId xmlns:a16="http://schemas.microsoft.com/office/drawing/2014/main" id="{10D36491-CAB7-2143-9994-D95C68DD35D3}"/>
              </a:ext>
            </a:extLst>
          </p:cNvPr>
          <p:cNvSpPr/>
          <p:nvPr/>
        </p:nvSpPr>
        <p:spPr>
          <a:xfrm>
            <a:off x="6684048" y="2838229"/>
            <a:ext cx="5344506" cy="369332"/>
          </a:xfrm>
          <a:prstGeom prst="rect">
            <a:avLst/>
          </a:prstGeom>
        </p:spPr>
        <p:txBody>
          <a:bodyPr wrap="square">
            <a:spAutoFit/>
          </a:bodyPr>
          <a:lstStyle/>
          <a:p>
            <a:r>
              <a:rPr lang="zh-CN" altLang="en-US" dirty="0"/>
              <a:t>别名</a:t>
            </a:r>
            <a:endParaRPr lang="zh-CN" altLang="en-US" b="1" i="0" dirty="0">
              <a:solidFill>
                <a:srgbClr val="A9B7C6"/>
              </a:solidFill>
              <a:effectLst/>
              <a:latin typeface="Helvetica" pitchFamily="2" charset="0"/>
            </a:endParaRPr>
          </a:p>
        </p:txBody>
      </p:sp>
      <p:sp>
        <p:nvSpPr>
          <p:cNvPr id="16" name="圆角矩形 15">
            <a:extLst>
              <a:ext uri="{FF2B5EF4-FFF2-40B4-BE49-F238E27FC236}">
                <a16:creationId xmlns:a16="http://schemas.microsoft.com/office/drawing/2014/main" id="{1AF05318-E44F-DC42-9BE1-2B09AE005E41}"/>
              </a:ext>
            </a:extLst>
          </p:cNvPr>
          <p:cNvSpPr/>
          <p:nvPr/>
        </p:nvSpPr>
        <p:spPr>
          <a:xfrm>
            <a:off x="6262032" y="5793632"/>
            <a:ext cx="5503241" cy="70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用于包名冲突的情况，冲突的包使用随意的别名代替即可</a:t>
            </a:r>
          </a:p>
        </p:txBody>
      </p:sp>
      <p:cxnSp>
        <p:nvCxnSpPr>
          <p:cNvPr id="17" name="曲线连接符 16">
            <a:extLst>
              <a:ext uri="{FF2B5EF4-FFF2-40B4-BE49-F238E27FC236}">
                <a16:creationId xmlns:a16="http://schemas.microsoft.com/office/drawing/2014/main" id="{348696F6-1781-3647-9AC6-A69B3579ADEF}"/>
              </a:ext>
            </a:extLst>
          </p:cNvPr>
          <p:cNvCxnSpPr>
            <a:cxnSpLocks/>
          </p:cNvCxnSpPr>
          <p:nvPr/>
        </p:nvCxnSpPr>
        <p:spPr>
          <a:xfrm rot="5400000">
            <a:off x="8092526" y="5424080"/>
            <a:ext cx="739103" cy="1"/>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66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3672980" cy="1551418"/>
          </a:xfrm>
        </p:spPr>
        <p:txBody>
          <a:bodyPr>
            <a:normAutofit/>
          </a:bodyPr>
          <a:lstStyle/>
          <a:p>
            <a:r>
              <a:rPr lang="zh-CN" altLang="en" dirty="0"/>
              <a:t>常量</a:t>
            </a:r>
            <a:r>
              <a:rPr lang="zh-CN" altLang="en-US" dirty="0"/>
              <a:t>是编译期就可以确认的值，</a:t>
            </a:r>
            <a:r>
              <a:rPr lang="en" altLang="zh-CN" dirty="0"/>
              <a:t>Go </a:t>
            </a:r>
            <a:r>
              <a:rPr lang="zh-CN" altLang="en-US" dirty="0"/>
              <a:t>的常量使用 </a:t>
            </a:r>
            <a:r>
              <a:rPr lang="en" altLang="zh-CN" dirty="0"/>
              <a:t>const </a:t>
            </a:r>
            <a:r>
              <a:rPr lang="zh-CN" altLang="en-US" dirty="0"/>
              <a:t>关键字定义，常量的数据类型只可以是布尔型、数字型和字符串类型</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646331"/>
          </a:xfrm>
          <a:prstGeom prst="rect">
            <a:avLst/>
          </a:prstGeom>
        </p:spPr>
        <p:txBody>
          <a:bodyPr wrap="square">
            <a:spAutoFit/>
          </a:bodyPr>
          <a:lstStyle/>
          <a:p>
            <a:r>
              <a:rPr lang="zh-CN" altLang="en-US" b="1" dirty="0"/>
              <a:t>常量</a:t>
            </a:r>
          </a:p>
          <a:p>
            <a:endParaRPr lang="zh-CN" altLang="en-US" b="1" i="0" dirty="0">
              <a:solidFill>
                <a:srgbClr val="A9B7C6"/>
              </a:solidFill>
              <a:effectLst/>
              <a:latin typeface="Helvetica" pitchFamily="2" charset="0"/>
            </a:endParaRPr>
          </a:p>
        </p:txBody>
      </p:sp>
      <p:pic>
        <p:nvPicPr>
          <p:cNvPr id="4" name="图片 3">
            <a:extLst>
              <a:ext uri="{FF2B5EF4-FFF2-40B4-BE49-F238E27FC236}">
                <a16:creationId xmlns:a16="http://schemas.microsoft.com/office/drawing/2014/main" id="{5C09796D-677A-8046-AD30-CE4F146F6283}"/>
              </a:ext>
            </a:extLst>
          </p:cNvPr>
          <p:cNvPicPr>
            <a:picLocks noChangeAspect="1"/>
          </p:cNvPicPr>
          <p:nvPr/>
        </p:nvPicPr>
        <p:blipFill>
          <a:blip r:embed="rId2"/>
          <a:stretch>
            <a:fillRect/>
          </a:stretch>
        </p:blipFill>
        <p:spPr>
          <a:xfrm>
            <a:off x="310084" y="3719728"/>
            <a:ext cx="2882900" cy="711200"/>
          </a:xfrm>
          <a:prstGeom prst="rect">
            <a:avLst/>
          </a:prstGeom>
        </p:spPr>
      </p:pic>
      <p:pic>
        <p:nvPicPr>
          <p:cNvPr id="5" name="图片 4">
            <a:extLst>
              <a:ext uri="{FF2B5EF4-FFF2-40B4-BE49-F238E27FC236}">
                <a16:creationId xmlns:a16="http://schemas.microsoft.com/office/drawing/2014/main" id="{5C7D9EDD-743B-C24E-9817-75BFC6A0546D}"/>
              </a:ext>
            </a:extLst>
          </p:cNvPr>
          <p:cNvPicPr>
            <a:picLocks noChangeAspect="1"/>
          </p:cNvPicPr>
          <p:nvPr/>
        </p:nvPicPr>
        <p:blipFill>
          <a:blip r:embed="rId3"/>
          <a:stretch>
            <a:fillRect/>
          </a:stretch>
        </p:blipFill>
        <p:spPr>
          <a:xfrm>
            <a:off x="310084" y="4800080"/>
            <a:ext cx="2527300" cy="1181100"/>
          </a:xfrm>
          <a:prstGeom prst="rect">
            <a:avLst/>
          </a:prstGeom>
        </p:spPr>
      </p:pic>
      <p:sp>
        <p:nvSpPr>
          <p:cNvPr id="16" name="圆角矩形 15">
            <a:extLst>
              <a:ext uri="{FF2B5EF4-FFF2-40B4-BE49-F238E27FC236}">
                <a16:creationId xmlns:a16="http://schemas.microsoft.com/office/drawing/2014/main" id="{CE6CB0D8-E7EA-644D-A99C-2B3E28419CF7}"/>
              </a:ext>
            </a:extLst>
          </p:cNvPr>
          <p:cNvSpPr/>
          <p:nvPr/>
        </p:nvSpPr>
        <p:spPr>
          <a:xfrm>
            <a:off x="3344379" y="5649132"/>
            <a:ext cx="2751621"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 sz="1600" dirty="0"/>
              <a:t>中</a:t>
            </a:r>
            <a:r>
              <a:rPr lang="zh-CN" altLang="en-US" sz="1600" dirty="0"/>
              <a:t>是没有枚举类型的，但是我们可以使用常量代替枚举，达到相同的效果</a:t>
            </a:r>
          </a:p>
        </p:txBody>
      </p:sp>
      <p:cxnSp>
        <p:nvCxnSpPr>
          <p:cNvPr id="7" name="曲线连接符 6">
            <a:extLst>
              <a:ext uri="{FF2B5EF4-FFF2-40B4-BE49-F238E27FC236}">
                <a16:creationId xmlns:a16="http://schemas.microsoft.com/office/drawing/2014/main" id="{16CD6596-9BEB-734C-9551-4F1333454C6A}"/>
              </a:ext>
            </a:extLst>
          </p:cNvPr>
          <p:cNvCxnSpPr>
            <a:cxnSpLocks/>
            <a:stCxn id="5" idx="3"/>
            <a:endCxn id="16" idx="1"/>
          </p:cNvCxnSpPr>
          <p:nvPr/>
        </p:nvCxnSpPr>
        <p:spPr>
          <a:xfrm>
            <a:off x="2837384" y="5390630"/>
            <a:ext cx="506995" cy="862936"/>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A661CA8-444D-CC43-8A8C-0FEBD3CB3C82}"/>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9" name="矩形 18">
            <a:extLst>
              <a:ext uri="{FF2B5EF4-FFF2-40B4-BE49-F238E27FC236}">
                <a16:creationId xmlns:a16="http://schemas.microsoft.com/office/drawing/2014/main" id="{18AB6D95-2C68-2543-B316-8F73B8C9D509}"/>
              </a:ext>
            </a:extLst>
          </p:cNvPr>
          <p:cNvSpPr/>
          <p:nvPr/>
        </p:nvSpPr>
        <p:spPr>
          <a:xfrm>
            <a:off x="8062300" y="1498833"/>
            <a:ext cx="2031325" cy="369332"/>
          </a:xfrm>
          <a:prstGeom prst="rect">
            <a:avLst/>
          </a:prstGeom>
        </p:spPr>
        <p:txBody>
          <a:bodyPr wrap="square">
            <a:spAutoFit/>
          </a:bodyPr>
          <a:lstStyle/>
          <a:p>
            <a:r>
              <a:rPr lang="zh-CN" altLang="en-US" b="1" dirty="0"/>
              <a:t>变量</a:t>
            </a:r>
          </a:p>
        </p:txBody>
      </p:sp>
      <p:pic>
        <p:nvPicPr>
          <p:cNvPr id="20" name="图片 19">
            <a:extLst>
              <a:ext uri="{FF2B5EF4-FFF2-40B4-BE49-F238E27FC236}">
                <a16:creationId xmlns:a16="http://schemas.microsoft.com/office/drawing/2014/main" id="{83F10991-C6A7-724B-A02D-CB728FEF4BC0}"/>
              </a:ext>
            </a:extLst>
          </p:cNvPr>
          <p:cNvPicPr>
            <a:picLocks noChangeAspect="1"/>
          </p:cNvPicPr>
          <p:nvPr/>
        </p:nvPicPr>
        <p:blipFill>
          <a:blip r:embed="rId4"/>
          <a:stretch>
            <a:fillRect/>
          </a:stretch>
        </p:blipFill>
        <p:spPr>
          <a:xfrm>
            <a:off x="8208938" y="3227876"/>
            <a:ext cx="2768600" cy="1676400"/>
          </a:xfrm>
          <a:prstGeom prst="rect">
            <a:avLst/>
          </a:prstGeom>
        </p:spPr>
      </p:pic>
      <p:pic>
        <p:nvPicPr>
          <p:cNvPr id="21" name="图片 20">
            <a:extLst>
              <a:ext uri="{FF2B5EF4-FFF2-40B4-BE49-F238E27FC236}">
                <a16:creationId xmlns:a16="http://schemas.microsoft.com/office/drawing/2014/main" id="{6FA4EE94-F3BF-DF42-9257-CD9BE6C3114E}"/>
              </a:ext>
            </a:extLst>
          </p:cNvPr>
          <p:cNvPicPr>
            <a:picLocks noChangeAspect="1"/>
          </p:cNvPicPr>
          <p:nvPr/>
        </p:nvPicPr>
        <p:blipFill>
          <a:blip r:embed="rId5"/>
          <a:stretch>
            <a:fillRect/>
          </a:stretch>
        </p:blipFill>
        <p:spPr>
          <a:xfrm>
            <a:off x="8208938" y="2527814"/>
            <a:ext cx="1866900" cy="419100"/>
          </a:xfrm>
          <a:prstGeom prst="rect">
            <a:avLst/>
          </a:prstGeom>
        </p:spPr>
      </p:pic>
      <p:sp>
        <p:nvSpPr>
          <p:cNvPr id="22" name="内容占位符 2">
            <a:extLst>
              <a:ext uri="{FF2B5EF4-FFF2-40B4-BE49-F238E27FC236}">
                <a16:creationId xmlns:a16="http://schemas.microsoft.com/office/drawing/2014/main" id="{AF37B997-5D0B-5544-8D26-387F66D6303A}"/>
              </a:ext>
            </a:extLst>
          </p:cNvPr>
          <p:cNvSpPr txBox="1">
            <a:spLocks/>
          </p:cNvSpPr>
          <p:nvPr/>
        </p:nvSpPr>
        <p:spPr>
          <a:xfrm>
            <a:off x="8208936" y="1995292"/>
            <a:ext cx="3672980"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Go</a:t>
            </a:r>
            <a:r>
              <a:rPr lang="zh-CN" altLang="en-US" dirty="0"/>
              <a:t>变量使用</a:t>
            </a:r>
            <a:r>
              <a:rPr lang="en-US" altLang="zh-CN" dirty="0"/>
              <a:t>var</a:t>
            </a:r>
            <a:r>
              <a:rPr lang="zh-CN" altLang="en-US" dirty="0"/>
              <a:t>来声明</a:t>
            </a:r>
            <a:endParaRPr lang="en-US" altLang="zh-CN" dirty="0"/>
          </a:p>
        </p:txBody>
      </p:sp>
      <p:pic>
        <p:nvPicPr>
          <p:cNvPr id="26" name="图片 25">
            <a:extLst>
              <a:ext uri="{FF2B5EF4-FFF2-40B4-BE49-F238E27FC236}">
                <a16:creationId xmlns:a16="http://schemas.microsoft.com/office/drawing/2014/main" id="{DCEAEC1A-D057-874C-81E7-3D2D5EFAD6BF}"/>
              </a:ext>
            </a:extLst>
          </p:cNvPr>
          <p:cNvPicPr>
            <a:picLocks noChangeAspect="1"/>
          </p:cNvPicPr>
          <p:nvPr/>
        </p:nvPicPr>
        <p:blipFill>
          <a:blip r:embed="rId6"/>
          <a:stretch>
            <a:fillRect/>
          </a:stretch>
        </p:blipFill>
        <p:spPr>
          <a:xfrm>
            <a:off x="8120038" y="5711488"/>
            <a:ext cx="2946400" cy="495300"/>
          </a:xfrm>
          <a:prstGeom prst="rect">
            <a:avLst/>
          </a:prstGeom>
        </p:spPr>
      </p:pic>
      <p:sp>
        <p:nvSpPr>
          <p:cNvPr id="28" name="圆角矩形 27">
            <a:extLst>
              <a:ext uri="{FF2B5EF4-FFF2-40B4-BE49-F238E27FC236}">
                <a16:creationId xmlns:a16="http://schemas.microsoft.com/office/drawing/2014/main" id="{FCC3328E-021A-0A4C-A701-085E04503B2A}"/>
              </a:ext>
            </a:extLst>
          </p:cNvPr>
          <p:cNvSpPr/>
          <p:nvPr/>
        </p:nvSpPr>
        <p:spPr>
          <a:xfrm>
            <a:off x="4502950" y="3918876"/>
            <a:ext cx="3350388"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还提供简短声明语法 </a:t>
            </a:r>
            <a:r>
              <a:rPr lang="en-US" altLang="zh-CN" sz="1600" b="1" dirty="0">
                <a:solidFill>
                  <a:schemeClr val="tx1"/>
                </a:solidFill>
              </a:rPr>
              <a:t>:=</a:t>
            </a:r>
            <a:r>
              <a:rPr lang="zh-CN" altLang="en-US" sz="1600" b="1" dirty="0">
                <a:solidFill>
                  <a:schemeClr val="tx1"/>
                </a:solidFill>
              </a:rPr>
              <a:t> </a:t>
            </a:r>
            <a:r>
              <a:rPr lang="zh-CN" altLang="en-US" sz="1600" b="1" dirty="0">
                <a:solidFill>
                  <a:schemeClr val="bg1"/>
                </a:solidFill>
              </a:rPr>
              <a:t>声明变量</a:t>
            </a:r>
            <a:r>
              <a:rPr lang="en-US" altLang="zh-CN" sz="1600" b="1" dirty="0"/>
              <a:t> </a:t>
            </a:r>
            <a:r>
              <a:rPr lang="zh-CN" altLang="en-US" sz="1600" dirty="0"/>
              <a:t>，</a:t>
            </a:r>
            <a:endParaRPr lang="en-US" altLang="zh-CN" sz="1600" dirty="0"/>
          </a:p>
          <a:p>
            <a:r>
              <a:rPr lang="zh-CN" altLang="en-US" sz="1600" dirty="0"/>
              <a:t>不过只可以用于声明函数体内的局部变量，不能用在全局变量的声明与赋值</a:t>
            </a:r>
          </a:p>
        </p:txBody>
      </p:sp>
      <p:cxnSp>
        <p:nvCxnSpPr>
          <p:cNvPr id="29" name="曲线连接符 28">
            <a:extLst>
              <a:ext uri="{FF2B5EF4-FFF2-40B4-BE49-F238E27FC236}">
                <a16:creationId xmlns:a16="http://schemas.microsoft.com/office/drawing/2014/main" id="{AEAC938A-CB3F-6F42-ADB9-313F50C8CC2F}"/>
              </a:ext>
            </a:extLst>
          </p:cNvPr>
          <p:cNvCxnSpPr>
            <a:cxnSpLocks/>
            <a:stCxn id="26" idx="1"/>
            <a:endCxn id="28" idx="2"/>
          </p:cNvCxnSpPr>
          <p:nvPr/>
        </p:nvCxnSpPr>
        <p:spPr>
          <a:xfrm rot="10800000">
            <a:off x="6178144" y="5127744"/>
            <a:ext cx="1941894" cy="831394"/>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3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7BEA9-EA2C-2742-B56D-A0B5467CE6A7}"/>
              </a:ext>
            </a:extLst>
          </p:cNvPr>
          <p:cNvSpPr>
            <a:spLocks noGrp="1"/>
          </p:cNvSpPr>
          <p:nvPr>
            <p:ph type="title"/>
          </p:nvPr>
        </p:nvSpPr>
        <p:spPr/>
        <p:txBody>
          <a:bodyPr/>
          <a:lstStyle/>
          <a:p>
            <a:r>
              <a:rPr kumimoji="1" lang="zh-CN" altLang="en-US" dirty="0"/>
              <a:t>主题</a:t>
            </a:r>
          </a:p>
        </p:txBody>
      </p:sp>
      <p:sp>
        <p:nvSpPr>
          <p:cNvPr id="3" name="内容占位符 2">
            <a:extLst>
              <a:ext uri="{FF2B5EF4-FFF2-40B4-BE49-F238E27FC236}">
                <a16:creationId xmlns:a16="http://schemas.microsoft.com/office/drawing/2014/main" id="{36EAD6A8-CB49-EB4E-A84D-048E1B3B2371}"/>
              </a:ext>
            </a:extLst>
          </p:cNvPr>
          <p:cNvSpPr>
            <a:spLocks noGrp="1"/>
          </p:cNvSpPr>
          <p:nvPr>
            <p:ph idx="1"/>
          </p:nvPr>
        </p:nvSpPr>
        <p:spPr>
          <a:xfrm>
            <a:off x="838201" y="1825625"/>
            <a:ext cx="8503507" cy="4351338"/>
          </a:xfrm>
        </p:spPr>
        <p:txBody>
          <a:bodyPr/>
          <a:lstStyle/>
          <a:p>
            <a:pPr marL="342900" indent="-342900">
              <a:buAutoNum type="arabicPeriod"/>
            </a:pPr>
            <a:r>
              <a:rPr kumimoji="1" lang="en-US" altLang="zh-CN" dirty="0"/>
              <a:t>Go</a:t>
            </a:r>
            <a:r>
              <a:rPr kumimoji="1" lang="zh-CN" altLang="en-US" dirty="0"/>
              <a:t> 简要入门</a:t>
            </a:r>
            <a:endParaRPr kumimoji="1" lang="en-US" altLang="zh-CN" dirty="0"/>
          </a:p>
          <a:p>
            <a:pPr marL="342900" indent="-342900">
              <a:buAutoNum type="arabicPeriod"/>
            </a:pPr>
            <a:r>
              <a:rPr kumimoji="1" lang="en-US" altLang="zh-CN" dirty="0"/>
              <a:t>Go-Micro</a:t>
            </a:r>
            <a:r>
              <a:rPr kumimoji="1" lang="zh-CN" altLang="en-US" dirty="0"/>
              <a:t> 微服务框架</a:t>
            </a:r>
            <a:endParaRPr kumimoji="1" lang="en-US" altLang="zh-CN" dirty="0"/>
          </a:p>
          <a:p>
            <a:pPr marL="342900" indent="-342900">
              <a:buAutoNum type="arabicPeriod"/>
            </a:pPr>
            <a:endParaRPr kumimoji="1" lang="zh-CN" altLang="en-US" dirty="0"/>
          </a:p>
        </p:txBody>
      </p:sp>
    </p:spTree>
    <p:extLst>
      <p:ext uri="{BB962C8B-B14F-4D97-AF65-F5344CB8AC3E}">
        <p14:creationId xmlns:p14="http://schemas.microsoft.com/office/powerpoint/2010/main" val="378191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3672980" cy="419100"/>
          </a:xfrm>
        </p:spPr>
        <p:txBody>
          <a:bodyPr>
            <a:normAutofit/>
          </a:bodyPr>
          <a:lstStyle/>
          <a:p>
            <a:r>
              <a:rPr lang="en-US" altLang="zh-CN" dirty="0"/>
              <a:t>Go</a:t>
            </a:r>
            <a:r>
              <a:rPr lang="zh-CN" altLang="en-US" dirty="0"/>
              <a:t>中变量使用</a:t>
            </a:r>
            <a:r>
              <a:rPr lang="en-US" altLang="zh-CN" dirty="0"/>
              <a:t>var</a:t>
            </a:r>
            <a:r>
              <a:rPr lang="zh-CN" altLang="en-US" dirty="0"/>
              <a:t>来声明</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369332"/>
          </a:xfrm>
          <a:prstGeom prst="rect">
            <a:avLst/>
          </a:prstGeom>
        </p:spPr>
        <p:txBody>
          <a:bodyPr wrap="square">
            <a:spAutoFit/>
          </a:bodyPr>
          <a:lstStyle/>
          <a:p>
            <a:r>
              <a:rPr lang="zh-CN" altLang="en-US" b="1" dirty="0"/>
              <a:t>变量</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1F89E1F1-F260-D747-9F0E-A82BA28F30A6}"/>
              </a:ext>
            </a:extLst>
          </p:cNvPr>
          <p:cNvPicPr>
            <a:picLocks noChangeAspect="1"/>
          </p:cNvPicPr>
          <p:nvPr/>
        </p:nvPicPr>
        <p:blipFill>
          <a:blip r:embed="rId2"/>
          <a:stretch>
            <a:fillRect/>
          </a:stretch>
        </p:blipFill>
        <p:spPr>
          <a:xfrm>
            <a:off x="310084" y="3261076"/>
            <a:ext cx="2768600" cy="1676400"/>
          </a:xfrm>
          <a:prstGeom prst="rect">
            <a:avLst/>
          </a:prstGeom>
        </p:spPr>
      </p:pic>
      <p:pic>
        <p:nvPicPr>
          <p:cNvPr id="12" name="图片 11">
            <a:extLst>
              <a:ext uri="{FF2B5EF4-FFF2-40B4-BE49-F238E27FC236}">
                <a16:creationId xmlns:a16="http://schemas.microsoft.com/office/drawing/2014/main" id="{16214060-8FAF-4148-92D5-0FC1BD01E248}"/>
              </a:ext>
            </a:extLst>
          </p:cNvPr>
          <p:cNvPicPr>
            <a:picLocks noChangeAspect="1"/>
          </p:cNvPicPr>
          <p:nvPr/>
        </p:nvPicPr>
        <p:blipFill>
          <a:blip r:embed="rId3"/>
          <a:stretch>
            <a:fillRect/>
          </a:stretch>
        </p:blipFill>
        <p:spPr>
          <a:xfrm>
            <a:off x="310084" y="2561014"/>
            <a:ext cx="1866900" cy="419100"/>
          </a:xfrm>
          <a:prstGeom prst="rect">
            <a:avLst/>
          </a:prstGeom>
        </p:spPr>
      </p:pic>
    </p:spTree>
    <p:extLst>
      <p:ext uri="{BB962C8B-B14F-4D97-AF65-F5344CB8AC3E}">
        <p14:creationId xmlns:p14="http://schemas.microsoft.com/office/powerpoint/2010/main" val="87885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270743" cy="419100"/>
          </a:xfrm>
        </p:spPr>
        <p:txBody>
          <a:bodyPr>
            <a:normAutofit/>
          </a:bodyPr>
          <a:lstStyle/>
          <a:p>
            <a:r>
              <a:rPr lang="zh-CN" altLang="en-US" b="1" dirty="0"/>
              <a:t>布尔类型</a:t>
            </a:r>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646331"/>
          </a:xfrm>
          <a:prstGeom prst="rect">
            <a:avLst/>
          </a:prstGeom>
        </p:spPr>
        <p:txBody>
          <a:bodyPr wrap="square">
            <a:spAutoFit/>
          </a:bodyPr>
          <a:lstStyle/>
          <a:p>
            <a:r>
              <a:rPr lang="zh-CN" altLang="en-US" b="1" dirty="0"/>
              <a:t>基本类型和运算符</a:t>
            </a:r>
          </a:p>
          <a:p>
            <a:endParaRPr lang="zh-CN" altLang="en-US" b="1" dirty="0"/>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8AE4A1F2-D625-E747-BC82-64BE550E88EE}"/>
              </a:ext>
            </a:extLst>
          </p:cNvPr>
          <p:cNvPicPr>
            <a:picLocks noChangeAspect="1"/>
          </p:cNvPicPr>
          <p:nvPr/>
        </p:nvPicPr>
        <p:blipFill>
          <a:blip r:embed="rId2"/>
          <a:stretch>
            <a:fillRect/>
          </a:stretch>
        </p:blipFill>
        <p:spPr>
          <a:xfrm>
            <a:off x="310084" y="2581745"/>
            <a:ext cx="1968500" cy="393700"/>
          </a:xfrm>
          <a:prstGeom prst="rect">
            <a:avLst/>
          </a:prstGeom>
        </p:spPr>
      </p:pic>
      <p:sp>
        <p:nvSpPr>
          <p:cNvPr id="9" name="内容占位符 2">
            <a:extLst>
              <a:ext uri="{FF2B5EF4-FFF2-40B4-BE49-F238E27FC236}">
                <a16:creationId xmlns:a16="http://schemas.microsoft.com/office/drawing/2014/main" id="{1B6589C0-A77E-F749-94E5-51A1258AE368}"/>
              </a:ext>
            </a:extLst>
          </p:cNvPr>
          <p:cNvSpPr txBox="1">
            <a:spLocks/>
          </p:cNvSpPr>
          <p:nvPr/>
        </p:nvSpPr>
        <p:spPr>
          <a:xfrm>
            <a:off x="310084" y="3192850"/>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数字类型</a:t>
            </a:r>
          </a:p>
        </p:txBody>
      </p:sp>
      <p:sp>
        <p:nvSpPr>
          <p:cNvPr id="10" name="内容占位符 2">
            <a:extLst>
              <a:ext uri="{FF2B5EF4-FFF2-40B4-BE49-F238E27FC236}">
                <a16:creationId xmlns:a16="http://schemas.microsoft.com/office/drawing/2014/main" id="{4189F1BB-BCBC-4941-8D10-D87FE79FC627}"/>
              </a:ext>
            </a:extLst>
          </p:cNvPr>
          <p:cNvSpPr txBox="1">
            <a:spLocks/>
          </p:cNvSpPr>
          <p:nvPr/>
        </p:nvSpPr>
        <p:spPr>
          <a:xfrm>
            <a:off x="380052" y="3696580"/>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整形</a:t>
            </a:r>
          </a:p>
        </p:txBody>
      </p:sp>
      <p:pic>
        <p:nvPicPr>
          <p:cNvPr id="5" name="图片 4">
            <a:extLst>
              <a:ext uri="{FF2B5EF4-FFF2-40B4-BE49-F238E27FC236}">
                <a16:creationId xmlns:a16="http://schemas.microsoft.com/office/drawing/2014/main" id="{DD834CFB-D6CE-DD4F-920E-02CE5D850D38}"/>
              </a:ext>
            </a:extLst>
          </p:cNvPr>
          <p:cNvPicPr>
            <a:picLocks noChangeAspect="1"/>
          </p:cNvPicPr>
          <p:nvPr/>
        </p:nvPicPr>
        <p:blipFill>
          <a:blip r:embed="rId3"/>
          <a:stretch>
            <a:fillRect/>
          </a:stretch>
        </p:blipFill>
        <p:spPr>
          <a:xfrm>
            <a:off x="380052" y="4015331"/>
            <a:ext cx="2717800" cy="584200"/>
          </a:xfrm>
          <a:prstGeom prst="rect">
            <a:avLst/>
          </a:prstGeom>
        </p:spPr>
      </p:pic>
      <p:pic>
        <p:nvPicPr>
          <p:cNvPr id="7" name="图片 6">
            <a:extLst>
              <a:ext uri="{FF2B5EF4-FFF2-40B4-BE49-F238E27FC236}">
                <a16:creationId xmlns:a16="http://schemas.microsoft.com/office/drawing/2014/main" id="{1648043D-5DF8-5143-B1D9-E394BD6EC1CF}"/>
              </a:ext>
            </a:extLst>
          </p:cNvPr>
          <p:cNvPicPr>
            <a:picLocks noChangeAspect="1"/>
          </p:cNvPicPr>
          <p:nvPr/>
        </p:nvPicPr>
        <p:blipFill>
          <a:blip r:embed="rId4"/>
          <a:stretch>
            <a:fillRect/>
          </a:stretch>
        </p:blipFill>
        <p:spPr>
          <a:xfrm>
            <a:off x="380052" y="5062055"/>
            <a:ext cx="1549400" cy="635000"/>
          </a:xfrm>
          <a:prstGeom prst="rect">
            <a:avLst/>
          </a:prstGeom>
        </p:spPr>
      </p:pic>
      <p:sp>
        <p:nvSpPr>
          <p:cNvPr id="13" name="内容占位符 2">
            <a:extLst>
              <a:ext uri="{FF2B5EF4-FFF2-40B4-BE49-F238E27FC236}">
                <a16:creationId xmlns:a16="http://schemas.microsoft.com/office/drawing/2014/main" id="{D044C205-2441-BF41-BBA6-4A9EB8B07E0E}"/>
              </a:ext>
            </a:extLst>
          </p:cNvPr>
          <p:cNvSpPr txBox="1">
            <a:spLocks/>
          </p:cNvSpPr>
          <p:nvPr/>
        </p:nvSpPr>
        <p:spPr>
          <a:xfrm>
            <a:off x="403583" y="4708732"/>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浮点</a:t>
            </a:r>
          </a:p>
        </p:txBody>
      </p:sp>
      <p:pic>
        <p:nvPicPr>
          <p:cNvPr id="14" name="图片 13">
            <a:extLst>
              <a:ext uri="{FF2B5EF4-FFF2-40B4-BE49-F238E27FC236}">
                <a16:creationId xmlns:a16="http://schemas.microsoft.com/office/drawing/2014/main" id="{D7B4BB8F-FA0C-8440-9E4E-2147048D7ECC}"/>
              </a:ext>
            </a:extLst>
          </p:cNvPr>
          <p:cNvPicPr>
            <a:picLocks noChangeAspect="1"/>
          </p:cNvPicPr>
          <p:nvPr/>
        </p:nvPicPr>
        <p:blipFill>
          <a:blip r:embed="rId5"/>
          <a:stretch>
            <a:fillRect/>
          </a:stretch>
        </p:blipFill>
        <p:spPr>
          <a:xfrm>
            <a:off x="380052" y="6050378"/>
            <a:ext cx="1638300" cy="596900"/>
          </a:xfrm>
          <a:prstGeom prst="rect">
            <a:avLst/>
          </a:prstGeom>
        </p:spPr>
      </p:pic>
      <p:sp>
        <p:nvSpPr>
          <p:cNvPr id="15" name="内容占位符 2">
            <a:extLst>
              <a:ext uri="{FF2B5EF4-FFF2-40B4-BE49-F238E27FC236}">
                <a16:creationId xmlns:a16="http://schemas.microsoft.com/office/drawing/2014/main" id="{27098EE1-33B3-1A42-9C3E-AA6A9EAF4D5B}"/>
              </a:ext>
            </a:extLst>
          </p:cNvPr>
          <p:cNvSpPr txBox="1">
            <a:spLocks/>
          </p:cNvSpPr>
          <p:nvPr/>
        </p:nvSpPr>
        <p:spPr>
          <a:xfrm>
            <a:off x="380561" y="574047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复数</a:t>
            </a:r>
          </a:p>
        </p:txBody>
      </p:sp>
      <p:sp>
        <p:nvSpPr>
          <p:cNvPr id="16" name="圆角矩形 15">
            <a:extLst>
              <a:ext uri="{FF2B5EF4-FFF2-40B4-BE49-F238E27FC236}">
                <a16:creationId xmlns:a16="http://schemas.microsoft.com/office/drawing/2014/main" id="{8B9E5E11-A919-FF47-86CA-9E9B0E2D6B37}"/>
              </a:ext>
            </a:extLst>
          </p:cNvPr>
          <p:cNvSpPr/>
          <p:nvPr/>
        </p:nvSpPr>
        <p:spPr>
          <a:xfrm>
            <a:off x="3819563" y="4959164"/>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使用</a:t>
            </a:r>
            <a:r>
              <a:rPr lang="en-US" altLang="zh-CN" sz="1600" dirty="0"/>
              <a:t>complex</a:t>
            </a:r>
            <a:r>
              <a:rPr lang="zh-CN" altLang="en-US" sz="1600" dirty="0"/>
              <a:t>构建复数</a:t>
            </a:r>
            <a:r>
              <a:rPr lang="en-US" altLang="zh-CN" sz="1600" dirty="0"/>
              <a:t>,</a:t>
            </a:r>
            <a:r>
              <a:rPr lang="zh-CN" altLang="en-US" sz="1600" dirty="0"/>
              <a:t>内建的 </a:t>
            </a:r>
            <a:r>
              <a:rPr lang="en" altLang="zh-CN" sz="1600" dirty="0"/>
              <a:t>real </a:t>
            </a:r>
            <a:r>
              <a:rPr lang="zh-CN" altLang="en-US" sz="1600" dirty="0"/>
              <a:t>和 </a:t>
            </a:r>
            <a:r>
              <a:rPr lang="en" altLang="zh-CN" sz="1600" dirty="0" err="1"/>
              <a:t>imag</a:t>
            </a:r>
            <a:r>
              <a:rPr lang="en" altLang="zh-CN" sz="1600" dirty="0"/>
              <a:t> </a:t>
            </a:r>
            <a:r>
              <a:rPr lang="zh-CN" altLang="en-US" sz="1600" dirty="0"/>
              <a:t>函数分别返回复数的实部和虚部</a:t>
            </a:r>
          </a:p>
        </p:txBody>
      </p:sp>
      <p:pic>
        <p:nvPicPr>
          <p:cNvPr id="17" name="图片 16">
            <a:extLst>
              <a:ext uri="{FF2B5EF4-FFF2-40B4-BE49-F238E27FC236}">
                <a16:creationId xmlns:a16="http://schemas.microsoft.com/office/drawing/2014/main" id="{7CDB8127-EB0F-4C4D-8333-18D2F2E4C1CF}"/>
              </a:ext>
            </a:extLst>
          </p:cNvPr>
          <p:cNvPicPr>
            <a:picLocks noChangeAspect="1"/>
          </p:cNvPicPr>
          <p:nvPr/>
        </p:nvPicPr>
        <p:blipFill>
          <a:blip r:embed="rId6"/>
          <a:stretch>
            <a:fillRect/>
          </a:stretch>
        </p:blipFill>
        <p:spPr>
          <a:xfrm>
            <a:off x="2278584" y="6163454"/>
            <a:ext cx="4292600" cy="482600"/>
          </a:xfrm>
          <a:prstGeom prst="rect">
            <a:avLst/>
          </a:prstGeom>
        </p:spPr>
      </p:pic>
      <p:cxnSp>
        <p:nvCxnSpPr>
          <p:cNvPr id="18" name="曲线连接符 17">
            <a:extLst>
              <a:ext uri="{FF2B5EF4-FFF2-40B4-BE49-F238E27FC236}">
                <a16:creationId xmlns:a16="http://schemas.microsoft.com/office/drawing/2014/main" id="{EB26B7A6-32F3-5D42-AC22-B703B610AA1D}"/>
              </a:ext>
            </a:extLst>
          </p:cNvPr>
          <p:cNvCxnSpPr>
            <a:cxnSpLocks/>
            <a:endCxn id="16" idx="1"/>
          </p:cNvCxnSpPr>
          <p:nvPr/>
        </p:nvCxnSpPr>
        <p:spPr>
          <a:xfrm rot="5400000" flipH="1" flipV="1">
            <a:off x="3069664" y="5409681"/>
            <a:ext cx="778086" cy="72171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2" name="内容占位符 2">
            <a:extLst>
              <a:ext uri="{FF2B5EF4-FFF2-40B4-BE49-F238E27FC236}">
                <a16:creationId xmlns:a16="http://schemas.microsoft.com/office/drawing/2014/main" id="{249EFAE0-8CC8-C144-AA85-5BB91417A06F}"/>
              </a:ext>
            </a:extLst>
          </p:cNvPr>
          <p:cNvSpPr txBox="1">
            <a:spLocks/>
          </p:cNvSpPr>
          <p:nvPr/>
        </p:nvSpPr>
        <p:spPr>
          <a:xfrm>
            <a:off x="7297237" y="204418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字符类型</a:t>
            </a:r>
          </a:p>
        </p:txBody>
      </p:sp>
      <p:pic>
        <p:nvPicPr>
          <p:cNvPr id="23" name="图片 22">
            <a:extLst>
              <a:ext uri="{FF2B5EF4-FFF2-40B4-BE49-F238E27FC236}">
                <a16:creationId xmlns:a16="http://schemas.microsoft.com/office/drawing/2014/main" id="{58CCE8EA-D433-1E49-943A-9EDAC024C72A}"/>
              </a:ext>
            </a:extLst>
          </p:cNvPr>
          <p:cNvPicPr>
            <a:picLocks noChangeAspect="1"/>
          </p:cNvPicPr>
          <p:nvPr/>
        </p:nvPicPr>
        <p:blipFill>
          <a:blip r:embed="rId7"/>
          <a:stretch>
            <a:fillRect/>
          </a:stretch>
        </p:blipFill>
        <p:spPr>
          <a:xfrm>
            <a:off x="7297237" y="2463289"/>
            <a:ext cx="1917700" cy="558800"/>
          </a:xfrm>
          <a:prstGeom prst="rect">
            <a:avLst/>
          </a:prstGeom>
        </p:spPr>
      </p:pic>
      <p:sp>
        <p:nvSpPr>
          <p:cNvPr id="25" name="圆角矩形 24">
            <a:extLst>
              <a:ext uri="{FF2B5EF4-FFF2-40B4-BE49-F238E27FC236}">
                <a16:creationId xmlns:a16="http://schemas.microsoft.com/office/drawing/2014/main" id="{4F804CD9-DD86-3C4D-9136-1DB44A65D080}"/>
              </a:ext>
            </a:extLst>
          </p:cNvPr>
          <p:cNvSpPr/>
          <p:nvPr/>
        </p:nvSpPr>
        <p:spPr>
          <a:xfrm>
            <a:off x="9282099" y="1409081"/>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字符类型 </a:t>
            </a:r>
            <a:r>
              <a:rPr lang="en" altLang="zh-CN" sz="1600" dirty="0"/>
              <a:t>byte </a:t>
            </a:r>
            <a:r>
              <a:rPr lang="zh-CN" altLang="en-US" sz="1600" dirty="0"/>
              <a:t>只是整数的特殊用例，</a:t>
            </a:r>
            <a:r>
              <a:rPr lang="en" altLang="zh-CN" sz="1600" dirty="0"/>
              <a:t>byte </a:t>
            </a:r>
            <a:r>
              <a:rPr lang="zh-CN" altLang="en-US" sz="1600" dirty="0"/>
              <a:t>类型是 </a:t>
            </a:r>
            <a:r>
              <a:rPr lang="en" altLang="zh-CN" sz="1600" dirty="0"/>
              <a:t>uint8 </a:t>
            </a:r>
            <a:r>
              <a:rPr lang="zh-CN" altLang="en-US" sz="1600" dirty="0"/>
              <a:t>的别名。</a:t>
            </a:r>
          </a:p>
        </p:txBody>
      </p:sp>
      <p:cxnSp>
        <p:nvCxnSpPr>
          <p:cNvPr id="27" name="曲线连接符 26">
            <a:extLst>
              <a:ext uri="{FF2B5EF4-FFF2-40B4-BE49-F238E27FC236}">
                <a16:creationId xmlns:a16="http://schemas.microsoft.com/office/drawing/2014/main" id="{CF07FB5C-72E6-A844-B7B0-8FDFD8130348}"/>
              </a:ext>
            </a:extLst>
          </p:cNvPr>
          <p:cNvCxnSpPr>
            <a:cxnSpLocks/>
          </p:cNvCxnSpPr>
          <p:nvPr/>
        </p:nvCxnSpPr>
        <p:spPr>
          <a:xfrm rot="5400000" flipH="1" flipV="1">
            <a:off x="8544179" y="1713390"/>
            <a:ext cx="778086" cy="72171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内容占位符 2">
            <a:extLst>
              <a:ext uri="{FF2B5EF4-FFF2-40B4-BE49-F238E27FC236}">
                <a16:creationId xmlns:a16="http://schemas.microsoft.com/office/drawing/2014/main" id="{EBFEB0A4-CCD0-7546-9556-8F2342729874}"/>
              </a:ext>
            </a:extLst>
          </p:cNvPr>
          <p:cNvSpPr txBox="1">
            <a:spLocks/>
          </p:cNvSpPr>
          <p:nvPr/>
        </p:nvSpPr>
        <p:spPr>
          <a:xfrm>
            <a:off x="7297236" y="323163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字符串</a:t>
            </a:r>
          </a:p>
        </p:txBody>
      </p:sp>
      <p:pic>
        <p:nvPicPr>
          <p:cNvPr id="29" name="图片 28">
            <a:extLst>
              <a:ext uri="{FF2B5EF4-FFF2-40B4-BE49-F238E27FC236}">
                <a16:creationId xmlns:a16="http://schemas.microsoft.com/office/drawing/2014/main" id="{0FE7B7BE-7C0C-8940-8B65-881E8B31CF02}"/>
              </a:ext>
            </a:extLst>
          </p:cNvPr>
          <p:cNvPicPr>
            <a:picLocks noChangeAspect="1"/>
          </p:cNvPicPr>
          <p:nvPr/>
        </p:nvPicPr>
        <p:blipFill>
          <a:blip r:embed="rId8"/>
          <a:stretch>
            <a:fillRect/>
          </a:stretch>
        </p:blipFill>
        <p:spPr>
          <a:xfrm>
            <a:off x="7297236" y="3650739"/>
            <a:ext cx="2743200" cy="863600"/>
          </a:xfrm>
          <a:prstGeom prst="rect">
            <a:avLst/>
          </a:prstGeom>
        </p:spPr>
      </p:pic>
      <p:sp>
        <p:nvSpPr>
          <p:cNvPr id="32" name="圆角矩形 31">
            <a:extLst>
              <a:ext uri="{FF2B5EF4-FFF2-40B4-BE49-F238E27FC236}">
                <a16:creationId xmlns:a16="http://schemas.microsoft.com/office/drawing/2014/main" id="{A33ADEF5-76ED-CF40-8CCA-765C6D72275E}"/>
              </a:ext>
            </a:extLst>
          </p:cNvPr>
          <p:cNvSpPr/>
          <p:nvPr/>
        </p:nvSpPr>
        <p:spPr>
          <a:xfrm>
            <a:off x="9036796" y="5026590"/>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语言的字符串是一个以</a:t>
            </a:r>
            <a:r>
              <a:rPr lang="en" altLang="zh-CN" sz="1600" dirty="0"/>
              <a:t>UTF8</a:t>
            </a:r>
            <a:r>
              <a:rPr lang="zh-CN" altLang="en-US" sz="1600" dirty="0"/>
              <a:t>编码的字节序列</a:t>
            </a:r>
          </a:p>
        </p:txBody>
      </p:sp>
      <p:cxnSp>
        <p:nvCxnSpPr>
          <p:cNvPr id="33" name="曲线连接符 32">
            <a:extLst>
              <a:ext uri="{FF2B5EF4-FFF2-40B4-BE49-F238E27FC236}">
                <a16:creationId xmlns:a16="http://schemas.microsoft.com/office/drawing/2014/main" id="{D736FC1F-5895-5C4A-B4FF-4CD8890338FF}"/>
              </a:ext>
            </a:extLst>
          </p:cNvPr>
          <p:cNvCxnSpPr>
            <a:cxnSpLocks/>
            <a:stCxn id="29" idx="2"/>
            <a:endCxn id="32" idx="1"/>
          </p:cNvCxnSpPr>
          <p:nvPr/>
        </p:nvCxnSpPr>
        <p:spPr>
          <a:xfrm rot="16200000" flipH="1">
            <a:off x="8385526" y="4797649"/>
            <a:ext cx="934580" cy="367960"/>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34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4122431" cy="419100"/>
          </a:xfrm>
        </p:spPr>
        <p:txBody>
          <a:bodyPr>
            <a:normAutofit fontScale="92500"/>
          </a:bodyPr>
          <a:lstStyle/>
          <a:p>
            <a:r>
              <a:rPr lang="zh-CN" altLang="en-US" dirty="0"/>
              <a:t>数组是一个有固定长度的且类型唯一的数据序列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数组（</a:t>
            </a:r>
            <a:r>
              <a:rPr lang="en-US" altLang="zh-CN" b="1" dirty="0"/>
              <a:t>array</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DA6CEF15-CB61-B441-8F52-6EDD9B96066C}"/>
              </a:ext>
            </a:extLst>
          </p:cNvPr>
          <p:cNvPicPr>
            <a:picLocks noChangeAspect="1"/>
          </p:cNvPicPr>
          <p:nvPr/>
        </p:nvPicPr>
        <p:blipFill>
          <a:blip r:embed="rId2"/>
          <a:stretch>
            <a:fillRect/>
          </a:stretch>
        </p:blipFill>
        <p:spPr>
          <a:xfrm>
            <a:off x="310083" y="2463289"/>
            <a:ext cx="4610100" cy="901700"/>
          </a:xfrm>
          <a:prstGeom prst="rect">
            <a:avLst/>
          </a:prstGeom>
        </p:spPr>
      </p:pic>
      <p:pic>
        <p:nvPicPr>
          <p:cNvPr id="12" name="图片 11">
            <a:extLst>
              <a:ext uri="{FF2B5EF4-FFF2-40B4-BE49-F238E27FC236}">
                <a16:creationId xmlns:a16="http://schemas.microsoft.com/office/drawing/2014/main" id="{153D3330-7C67-F142-8E59-DF6BB3E592BF}"/>
              </a:ext>
            </a:extLst>
          </p:cNvPr>
          <p:cNvPicPr>
            <a:picLocks noChangeAspect="1"/>
          </p:cNvPicPr>
          <p:nvPr/>
        </p:nvPicPr>
        <p:blipFill>
          <a:blip r:embed="rId3"/>
          <a:stretch>
            <a:fillRect/>
          </a:stretch>
        </p:blipFill>
        <p:spPr>
          <a:xfrm>
            <a:off x="310083" y="3498905"/>
            <a:ext cx="3098800" cy="596900"/>
          </a:xfrm>
          <a:prstGeom prst="rect">
            <a:avLst/>
          </a:prstGeom>
        </p:spPr>
      </p:pic>
      <p:sp>
        <p:nvSpPr>
          <p:cNvPr id="30" name="矩形 29">
            <a:extLst>
              <a:ext uri="{FF2B5EF4-FFF2-40B4-BE49-F238E27FC236}">
                <a16:creationId xmlns:a16="http://schemas.microsoft.com/office/drawing/2014/main" id="{00A05ED6-CC98-EF4E-AAA8-E17EC4D03339}"/>
              </a:ext>
            </a:extLst>
          </p:cNvPr>
          <p:cNvSpPr/>
          <p:nvPr/>
        </p:nvSpPr>
        <p:spPr>
          <a:xfrm>
            <a:off x="8220694" y="1545193"/>
            <a:ext cx="2486764" cy="369332"/>
          </a:xfrm>
          <a:prstGeom prst="rect">
            <a:avLst/>
          </a:prstGeom>
        </p:spPr>
        <p:txBody>
          <a:bodyPr wrap="square">
            <a:spAutoFit/>
          </a:bodyPr>
          <a:lstStyle/>
          <a:p>
            <a:r>
              <a:rPr lang="zh-CN" altLang="en-US" b="1" dirty="0"/>
              <a:t>切片（</a:t>
            </a:r>
            <a:r>
              <a:rPr lang="en" altLang="zh-CN" b="1" dirty="0"/>
              <a:t>slice</a:t>
            </a:r>
            <a:r>
              <a:rPr lang="zh-CN" altLang="en-US" b="1" dirty="0"/>
              <a:t>）</a:t>
            </a:r>
          </a:p>
        </p:txBody>
      </p:sp>
      <p:pic>
        <p:nvPicPr>
          <p:cNvPr id="19" name="图片 18">
            <a:extLst>
              <a:ext uri="{FF2B5EF4-FFF2-40B4-BE49-F238E27FC236}">
                <a16:creationId xmlns:a16="http://schemas.microsoft.com/office/drawing/2014/main" id="{9D0B8B3E-B216-D04A-BD0D-D63077B1DDDF}"/>
              </a:ext>
            </a:extLst>
          </p:cNvPr>
          <p:cNvPicPr>
            <a:picLocks noChangeAspect="1"/>
          </p:cNvPicPr>
          <p:nvPr/>
        </p:nvPicPr>
        <p:blipFill>
          <a:blip r:embed="rId4"/>
          <a:stretch>
            <a:fillRect/>
          </a:stretch>
        </p:blipFill>
        <p:spPr>
          <a:xfrm>
            <a:off x="8243658" y="2139439"/>
            <a:ext cx="2463800" cy="647700"/>
          </a:xfrm>
          <a:prstGeom prst="rect">
            <a:avLst/>
          </a:prstGeom>
        </p:spPr>
      </p:pic>
      <p:sp>
        <p:nvSpPr>
          <p:cNvPr id="31" name="圆角矩形 30">
            <a:extLst>
              <a:ext uri="{FF2B5EF4-FFF2-40B4-BE49-F238E27FC236}">
                <a16:creationId xmlns:a16="http://schemas.microsoft.com/office/drawing/2014/main" id="{3C7FFD59-13B5-3B4C-9B5C-F02868EAE7AB}"/>
              </a:ext>
            </a:extLst>
          </p:cNvPr>
          <p:cNvSpPr/>
          <p:nvPr/>
        </p:nvSpPr>
        <p:spPr>
          <a:xfrm>
            <a:off x="8243658" y="3428999"/>
            <a:ext cx="2751621" cy="1040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切片是一个长度可变的数组，语法和数组很像，只是切片没有限定固定长度。</a:t>
            </a:r>
          </a:p>
        </p:txBody>
      </p:sp>
      <p:cxnSp>
        <p:nvCxnSpPr>
          <p:cNvPr id="34" name="曲线连接符 33">
            <a:extLst>
              <a:ext uri="{FF2B5EF4-FFF2-40B4-BE49-F238E27FC236}">
                <a16:creationId xmlns:a16="http://schemas.microsoft.com/office/drawing/2014/main" id="{894A6301-A159-674A-91C6-417D61FDD80B}"/>
              </a:ext>
            </a:extLst>
          </p:cNvPr>
          <p:cNvCxnSpPr>
            <a:cxnSpLocks/>
            <a:stCxn id="19" idx="2"/>
          </p:cNvCxnSpPr>
          <p:nvPr/>
        </p:nvCxnSpPr>
        <p:spPr>
          <a:xfrm rot="5400000">
            <a:off x="9054282" y="3049053"/>
            <a:ext cx="683190" cy="15936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D2F0E825-087E-A547-8455-514A44A56498}"/>
              </a:ext>
            </a:extLst>
          </p:cNvPr>
          <p:cNvPicPr>
            <a:picLocks noChangeAspect="1"/>
          </p:cNvPicPr>
          <p:nvPr/>
        </p:nvPicPr>
        <p:blipFill>
          <a:blip r:embed="rId5"/>
          <a:stretch>
            <a:fillRect/>
          </a:stretch>
        </p:blipFill>
        <p:spPr>
          <a:xfrm>
            <a:off x="8276767" y="4942185"/>
            <a:ext cx="1892300" cy="584200"/>
          </a:xfrm>
          <a:prstGeom prst="rect">
            <a:avLst/>
          </a:prstGeom>
        </p:spPr>
      </p:pic>
      <p:sp>
        <p:nvSpPr>
          <p:cNvPr id="36" name="圆角矩形 35">
            <a:extLst>
              <a:ext uri="{FF2B5EF4-FFF2-40B4-BE49-F238E27FC236}">
                <a16:creationId xmlns:a16="http://schemas.microsoft.com/office/drawing/2014/main" id="{4CF313D3-F272-9144-8C4B-422FE77A6A99}"/>
              </a:ext>
            </a:extLst>
          </p:cNvPr>
          <p:cNvSpPr/>
          <p:nvPr/>
        </p:nvSpPr>
        <p:spPr>
          <a:xfrm>
            <a:off x="8276767" y="5817092"/>
            <a:ext cx="2751621"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内置的 </a:t>
            </a:r>
            <a:r>
              <a:rPr lang="en" altLang="zh-CN" sz="1600" dirty="0"/>
              <a:t>append </a:t>
            </a:r>
            <a:r>
              <a:rPr lang="zh-CN" altLang="en-US" sz="1600" dirty="0"/>
              <a:t>函数可以向切片追加元素。</a:t>
            </a:r>
          </a:p>
        </p:txBody>
      </p:sp>
      <p:cxnSp>
        <p:nvCxnSpPr>
          <p:cNvPr id="37" name="曲线连接符 36">
            <a:extLst>
              <a:ext uri="{FF2B5EF4-FFF2-40B4-BE49-F238E27FC236}">
                <a16:creationId xmlns:a16="http://schemas.microsoft.com/office/drawing/2014/main" id="{C6DCEC8D-01BF-444A-8943-555B94580978}"/>
              </a:ext>
            </a:extLst>
          </p:cNvPr>
          <p:cNvCxnSpPr>
            <a:cxnSpLocks/>
            <a:stCxn id="36" idx="3"/>
            <a:endCxn id="26" idx="3"/>
          </p:cNvCxnSpPr>
          <p:nvPr/>
        </p:nvCxnSpPr>
        <p:spPr>
          <a:xfrm flipH="1" flipV="1">
            <a:off x="10169067" y="5234285"/>
            <a:ext cx="859321" cy="905973"/>
          </a:xfrm>
          <a:prstGeom prst="curvedConnector3">
            <a:avLst>
              <a:gd name="adj1" fmla="val -2660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9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4122431" cy="419100"/>
          </a:xfrm>
        </p:spPr>
        <p:txBody>
          <a:bodyPr>
            <a:normAutofit fontScale="92500"/>
          </a:bodyPr>
          <a:lstStyle/>
          <a:p>
            <a:r>
              <a:rPr lang="zh-CN" altLang="en-US" dirty="0"/>
              <a:t>数组是一个有固定长度的且类型唯一的数据序列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数组（</a:t>
            </a:r>
            <a:r>
              <a:rPr lang="en-US" altLang="zh-CN" b="1" dirty="0"/>
              <a:t>array</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DA6CEF15-CB61-B441-8F52-6EDD9B96066C}"/>
              </a:ext>
            </a:extLst>
          </p:cNvPr>
          <p:cNvPicPr>
            <a:picLocks noChangeAspect="1"/>
          </p:cNvPicPr>
          <p:nvPr/>
        </p:nvPicPr>
        <p:blipFill>
          <a:blip r:embed="rId2"/>
          <a:stretch>
            <a:fillRect/>
          </a:stretch>
        </p:blipFill>
        <p:spPr>
          <a:xfrm>
            <a:off x="310083" y="2463289"/>
            <a:ext cx="4610100" cy="901700"/>
          </a:xfrm>
          <a:prstGeom prst="rect">
            <a:avLst/>
          </a:prstGeom>
        </p:spPr>
      </p:pic>
      <p:pic>
        <p:nvPicPr>
          <p:cNvPr id="12" name="图片 11">
            <a:extLst>
              <a:ext uri="{FF2B5EF4-FFF2-40B4-BE49-F238E27FC236}">
                <a16:creationId xmlns:a16="http://schemas.microsoft.com/office/drawing/2014/main" id="{153D3330-7C67-F142-8E59-DF6BB3E592BF}"/>
              </a:ext>
            </a:extLst>
          </p:cNvPr>
          <p:cNvPicPr>
            <a:picLocks noChangeAspect="1"/>
          </p:cNvPicPr>
          <p:nvPr/>
        </p:nvPicPr>
        <p:blipFill>
          <a:blip r:embed="rId3"/>
          <a:stretch>
            <a:fillRect/>
          </a:stretch>
        </p:blipFill>
        <p:spPr>
          <a:xfrm>
            <a:off x="310083" y="3498905"/>
            <a:ext cx="3098800" cy="596900"/>
          </a:xfrm>
          <a:prstGeom prst="rect">
            <a:avLst/>
          </a:prstGeom>
        </p:spPr>
      </p:pic>
      <p:sp>
        <p:nvSpPr>
          <p:cNvPr id="30" name="矩形 29">
            <a:extLst>
              <a:ext uri="{FF2B5EF4-FFF2-40B4-BE49-F238E27FC236}">
                <a16:creationId xmlns:a16="http://schemas.microsoft.com/office/drawing/2014/main" id="{00A05ED6-CC98-EF4E-AAA8-E17EC4D03339}"/>
              </a:ext>
            </a:extLst>
          </p:cNvPr>
          <p:cNvSpPr/>
          <p:nvPr/>
        </p:nvSpPr>
        <p:spPr>
          <a:xfrm>
            <a:off x="8220694" y="1545193"/>
            <a:ext cx="2486764" cy="369332"/>
          </a:xfrm>
          <a:prstGeom prst="rect">
            <a:avLst/>
          </a:prstGeom>
        </p:spPr>
        <p:txBody>
          <a:bodyPr wrap="square">
            <a:spAutoFit/>
          </a:bodyPr>
          <a:lstStyle/>
          <a:p>
            <a:r>
              <a:rPr lang="zh-CN" altLang="en-US" b="1" dirty="0"/>
              <a:t>切片（</a:t>
            </a:r>
            <a:r>
              <a:rPr lang="en" altLang="zh-CN" b="1" dirty="0"/>
              <a:t>slice</a:t>
            </a:r>
            <a:r>
              <a:rPr lang="zh-CN" altLang="en-US" b="1" dirty="0"/>
              <a:t>）</a:t>
            </a:r>
          </a:p>
        </p:txBody>
      </p:sp>
      <p:pic>
        <p:nvPicPr>
          <p:cNvPr id="19" name="图片 18">
            <a:extLst>
              <a:ext uri="{FF2B5EF4-FFF2-40B4-BE49-F238E27FC236}">
                <a16:creationId xmlns:a16="http://schemas.microsoft.com/office/drawing/2014/main" id="{9D0B8B3E-B216-D04A-BD0D-D63077B1DDDF}"/>
              </a:ext>
            </a:extLst>
          </p:cNvPr>
          <p:cNvPicPr>
            <a:picLocks noChangeAspect="1"/>
          </p:cNvPicPr>
          <p:nvPr/>
        </p:nvPicPr>
        <p:blipFill>
          <a:blip r:embed="rId4"/>
          <a:stretch>
            <a:fillRect/>
          </a:stretch>
        </p:blipFill>
        <p:spPr>
          <a:xfrm>
            <a:off x="8243658" y="2139439"/>
            <a:ext cx="2463800" cy="647700"/>
          </a:xfrm>
          <a:prstGeom prst="rect">
            <a:avLst/>
          </a:prstGeom>
        </p:spPr>
      </p:pic>
      <p:sp>
        <p:nvSpPr>
          <p:cNvPr id="31" name="圆角矩形 30">
            <a:extLst>
              <a:ext uri="{FF2B5EF4-FFF2-40B4-BE49-F238E27FC236}">
                <a16:creationId xmlns:a16="http://schemas.microsoft.com/office/drawing/2014/main" id="{3C7FFD59-13B5-3B4C-9B5C-F02868EAE7AB}"/>
              </a:ext>
            </a:extLst>
          </p:cNvPr>
          <p:cNvSpPr/>
          <p:nvPr/>
        </p:nvSpPr>
        <p:spPr>
          <a:xfrm>
            <a:off x="8243658" y="3428999"/>
            <a:ext cx="2751621" cy="1040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切片是一个长度可变的数组，语法和数组很像，只是切片没有限定固定长度。</a:t>
            </a:r>
          </a:p>
        </p:txBody>
      </p:sp>
      <p:cxnSp>
        <p:nvCxnSpPr>
          <p:cNvPr id="34" name="曲线连接符 33">
            <a:extLst>
              <a:ext uri="{FF2B5EF4-FFF2-40B4-BE49-F238E27FC236}">
                <a16:creationId xmlns:a16="http://schemas.microsoft.com/office/drawing/2014/main" id="{894A6301-A159-674A-91C6-417D61FDD80B}"/>
              </a:ext>
            </a:extLst>
          </p:cNvPr>
          <p:cNvCxnSpPr>
            <a:cxnSpLocks/>
            <a:stCxn id="19" idx="2"/>
          </p:cNvCxnSpPr>
          <p:nvPr/>
        </p:nvCxnSpPr>
        <p:spPr>
          <a:xfrm rot="5400000">
            <a:off x="9054282" y="3049053"/>
            <a:ext cx="683190" cy="15936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D2F0E825-087E-A547-8455-514A44A56498}"/>
              </a:ext>
            </a:extLst>
          </p:cNvPr>
          <p:cNvPicPr>
            <a:picLocks noChangeAspect="1"/>
          </p:cNvPicPr>
          <p:nvPr/>
        </p:nvPicPr>
        <p:blipFill>
          <a:blip r:embed="rId5"/>
          <a:stretch>
            <a:fillRect/>
          </a:stretch>
        </p:blipFill>
        <p:spPr>
          <a:xfrm>
            <a:off x="8276767" y="4942185"/>
            <a:ext cx="1892300" cy="584200"/>
          </a:xfrm>
          <a:prstGeom prst="rect">
            <a:avLst/>
          </a:prstGeom>
        </p:spPr>
      </p:pic>
      <p:sp>
        <p:nvSpPr>
          <p:cNvPr id="36" name="圆角矩形 35">
            <a:extLst>
              <a:ext uri="{FF2B5EF4-FFF2-40B4-BE49-F238E27FC236}">
                <a16:creationId xmlns:a16="http://schemas.microsoft.com/office/drawing/2014/main" id="{4CF313D3-F272-9144-8C4B-422FE77A6A99}"/>
              </a:ext>
            </a:extLst>
          </p:cNvPr>
          <p:cNvSpPr/>
          <p:nvPr/>
        </p:nvSpPr>
        <p:spPr>
          <a:xfrm>
            <a:off x="8276767" y="5817092"/>
            <a:ext cx="2751621"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内置的 </a:t>
            </a:r>
            <a:r>
              <a:rPr lang="en" altLang="zh-CN" sz="1600" dirty="0"/>
              <a:t>append </a:t>
            </a:r>
            <a:r>
              <a:rPr lang="zh-CN" altLang="en-US" sz="1600" dirty="0"/>
              <a:t>函数可以向切片追加元素。</a:t>
            </a:r>
          </a:p>
        </p:txBody>
      </p:sp>
      <p:cxnSp>
        <p:nvCxnSpPr>
          <p:cNvPr id="37" name="曲线连接符 36">
            <a:extLst>
              <a:ext uri="{FF2B5EF4-FFF2-40B4-BE49-F238E27FC236}">
                <a16:creationId xmlns:a16="http://schemas.microsoft.com/office/drawing/2014/main" id="{C6DCEC8D-01BF-444A-8943-555B94580978}"/>
              </a:ext>
            </a:extLst>
          </p:cNvPr>
          <p:cNvCxnSpPr>
            <a:cxnSpLocks/>
            <a:stCxn id="36" idx="3"/>
            <a:endCxn id="26" idx="3"/>
          </p:cNvCxnSpPr>
          <p:nvPr/>
        </p:nvCxnSpPr>
        <p:spPr>
          <a:xfrm flipH="1" flipV="1">
            <a:off x="10169067" y="5234285"/>
            <a:ext cx="859321" cy="905973"/>
          </a:xfrm>
          <a:prstGeom prst="curvedConnector3">
            <a:avLst>
              <a:gd name="adj1" fmla="val -2660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3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853994"/>
          </a:xfrm>
        </p:spPr>
        <p:txBody>
          <a:bodyPr>
            <a:normAutofit/>
          </a:bodyPr>
          <a:lstStyle/>
          <a:p>
            <a:r>
              <a:rPr lang="en" altLang="zh-CN" dirty="0"/>
              <a:t>Map </a:t>
            </a:r>
            <a:r>
              <a:rPr lang="zh-CN" altLang="en-US" dirty="0"/>
              <a:t>是一个无序的 </a:t>
            </a:r>
            <a:r>
              <a:rPr lang="en" altLang="zh-CN" dirty="0"/>
              <a:t>key/value </a:t>
            </a:r>
            <a:r>
              <a:rPr lang="zh-CN" altLang="en-US" dirty="0"/>
              <a:t>的集合，类似于其他编程语言中的字典，哈希表。</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 altLang="zh-CN" b="1" dirty="0"/>
              <a:t>Map</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A815811B-35C3-5C41-9F92-A602250DEF55}"/>
              </a:ext>
            </a:extLst>
          </p:cNvPr>
          <p:cNvPicPr>
            <a:picLocks noChangeAspect="1"/>
          </p:cNvPicPr>
          <p:nvPr/>
        </p:nvPicPr>
        <p:blipFill>
          <a:blip r:embed="rId2"/>
          <a:stretch>
            <a:fillRect/>
          </a:stretch>
        </p:blipFill>
        <p:spPr>
          <a:xfrm>
            <a:off x="310083" y="2898183"/>
            <a:ext cx="5422900" cy="2641600"/>
          </a:xfrm>
          <a:prstGeom prst="rect">
            <a:avLst/>
          </a:prstGeom>
        </p:spPr>
      </p:pic>
      <p:pic>
        <p:nvPicPr>
          <p:cNvPr id="5" name="图片 4">
            <a:extLst>
              <a:ext uri="{FF2B5EF4-FFF2-40B4-BE49-F238E27FC236}">
                <a16:creationId xmlns:a16="http://schemas.microsoft.com/office/drawing/2014/main" id="{B1915A5B-92AB-1B44-99B7-2252F01A6D58}"/>
              </a:ext>
            </a:extLst>
          </p:cNvPr>
          <p:cNvPicPr>
            <a:picLocks noChangeAspect="1"/>
          </p:cNvPicPr>
          <p:nvPr/>
        </p:nvPicPr>
        <p:blipFill>
          <a:blip r:embed="rId3"/>
          <a:stretch>
            <a:fillRect/>
          </a:stretch>
        </p:blipFill>
        <p:spPr>
          <a:xfrm>
            <a:off x="7634058" y="2427255"/>
            <a:ext cx="3073400" cy="1460500"/>
          </a:xfrm>
          <a:prstGeom prst="rect">
            <a:avLst/>
          </a:prstGeom>
        </p:spPr>
      </p:pic>
      <p:sp>
        <p:nvSpPr>
          <p:cNvPr id="17" name="圆角矩形 16">
            <a:extLst>
              <a:ext uri="{FF2B5EF4-FFF2-40B4-BE49-F238E27FC236}">
                <a16:creationId xmlns:a16="http://schemas.microsoft.com/office/drawing/2014/main" id="{22BBF785-D1EF-9F49-9600-0DD39CE48E0B}"/>
              </a:ext>
            </a:extLst>
          </p:cNvPr>
          <p:cNvSpPr/>
          <p:nvPr/>
        </p:nvSpPr>
        <p:spPr>
          <a:xfrm>
            <a:off x="7416893" y="4769818"/>
            <a:ext cx="3612047"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由于</a:t>
            </a:r>
            <a:r>
              <a:rPr lang="en-US" altLang="zh-CN" sz="1600" dirty="0"/>
              <a:t>Go</a:t>
            </a:r>
            <a:r>
              <a:rPr lang="zh-CN" altLang="en-US" sz="1600" dirty="0"/>
              <a:t>有默认零值的特性，所以不能简单访问</a:t>
            </a:r>
            <a:r>
              <a:rPr lang="en-US" altLang="zh-CN" sz="1600" dirty="0"/>
              <a:t>Key</a:t>
            </a:r>
            <a:r>
              <a:rPr lang="zh-CN" altLang="en-US" sz="1600" dirty="0"/>
              <a:t>来判断，</a:t>
            </a:r>
            <a:r>
              <a:rPr lang="en-US" altLang="zh-CN" sz="1600" dirty="0"/>
              <a:t>Key</a:t>
            </a:r>
            <a:r>
              <a:rPr lang="zh-CN" altLang="en-US" sz="1600" dirty="0"/>
              <a:t>不存在时也会是零值。可以通过访问返回两个值来确认，第二个值就是</a:t>
            </a:r>
            <a:r>
              <a:rPr lang="en-US" altLang="zh-CN" sz="1600" dirty="0"/>
              <a:t>Key</a:t>
            </a:r>
            <a:r>
              <a:rPr lang="zh-CN" altLang="en-US" sz="1600" dirty="0"/>
              <a:t>是否存在的标识</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5" idx="3"/>
          </p:cNvCxnSpPr>
          <p:nvPr/>
        </p:nvCxnSpPr>
        <p:spPr>
          <a:xfrm rot="5400000" flipH="1" flipV="1">
            <a:off x="9159031" y="3221392"/>
            <a:ext cx="1612313" cy="1484541"/>
          </a:xfrm>
          <a:prstGeom prst="curvedConnector4">
            <a:avLst>
              <a:gd name="adj1" fmla="val 27354"/>
              <a:gd name="adj2" fmla="val 115399"/>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9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zh-CN" altLang="en-US" dirty="0"/>
              <a:t>结构体是一种复合的数据类型，是由零个或多个任意类型的值聚合成的实体。</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295161" y="6199322"/>
            <a:ext cx="3612047"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复合类型， </a:t>
            </a:r>
            <a:r>
              <a:rPr lang="en" altLang="zh-CN" sz="1600" dirty="0"/>
              <a:t>Go</a:t>
            </a:r>
            <a:r>
              <a:rPr lang="zh-CN" altLang="en-US" sz="1600" dirty="0"/>
              <a:t>会自动递归将其内每个元素初始化为其类型对应的零值</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13" idx="2"/>
          </p:cNvCxnSpPr>
          <p:nvPr/>
        </p:nvCxnSpPr>
        <p:spPr>
          <a:xfrm rot="16200000" flipV="1">
            <a:off x="1768730" y="5866867"/>
            <a:ext cx="567036" cy="9787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9BED748E-CCA0-4D4F-968E-641BF693501C}"/>
              </a:ext>
            </a:extLst>
          </p:cNvPr>
          <p:cNvPicPr>
            <a:picLocks noChangeAspect="1"/>
          </p:cNvPicPr>
          <p:nvPr/>
        </p:nvPicPr>
        <p:blipFill>
          <a:blip r:embed="rId2"/>
          <a:stretch>
            <a:fillRect/>
          </a:stretch>
        </p:blipFill>
        <p:spPr>
          <a:xfrm>
            <a:off x="295161" y="2736686"/>
            <a:ext cx="3416300" cy="2895600"/>
          </a:xfrm>
          <a:prstGeom prst="rect">
            <a:avLst/>
          </a:prstGeom>
        </p:spPr>
      </p:pic>
      <p:pic>
        <p:nvPicPr>
          <p:cNvPr id="19" name="图片 18">
            <a:extLst>
              <a:ext uri="{FF2B5EF4-FFF2-40B4-BE49-F238E27FC236}">
                <a16:creationId xmlns:a16="http://schemas.microsoft.com/office/drawing/2014/main" id="{AD249ECD-9954-5A4F-A0AC-DE682CC8B27A}"/>
              </a:ext>
            </a:extLst>
          </p:cNvPr>
          <p:cNvPicPr>
            <a:picLocks noChangeAspect="1"/>
          </p:cNvPicPr>
          <p:nvPr/>
        </p:nvPicPr>
        <p:blipFill>
          <a:blip r:embed="rId3"/>
          <a:stretch>
            <a:fillRect/>
          </a:stretch>
        </p:blipFill>
        <p:spPr>
          <a:xfrm>
            <a:off x="7477503" y="1984376"/>
            <a:ext cx="2692400" cy="2959100"/>
          </a:xfrm>
          <a:prstGeom prst="rect">
            <a:avLst/>
          </a:prstGeom>
        </p:spPr>
      </p:pic>
      <p:sp>
        <p:nvSpPr>
          <p:cNvPr id="20" name="矩形 19">
            <a:extLst>
              <a:ext uri="{FF2B5EF4-FFF2-40B4-BE49-F238E27FC236}">
                <a16:creationId xmlns:a16="http://schemas.microsoft.com/office/drawing/2014/main" id="{97BD021F-C90D-D746-B8D5-2852DF7CE50E}"/>
              </a:ext>
            </a:extLst>
          </p:cNvPr>
          <p:cNvSpPr/>
          <p:nvPr/>
        </p:nvSpPr>
        <p:spPr>
          <a:xfrm>
            <a:off x="7369014" y="1545193"/>
            <a:ext cx="2486764" cy="369332"/>
          </a:xfrm>
          <a:prstGeom prst="rect">
            <a:avLst/>
          </a:prstGeom>
        </p:spPr>
        <p:txBody>
          <a:bodyPr wrap="square">
            <a:spAutoFit/>
          </a:bodyPr>
          <a:lstStyle/>
          <a:p>
            <a:r>
              <a:rPr lang="zh-CN" altLang="en-US" b="1" dirty="0"/>
              <a:t>结构体初始化</a:t>
            </a:r>
          </a:p>
        </p:txBody>
      </p:sp>
    </p:spTree>
    <p:extLst>
      <p:ext uri="{BB962C8B-B14F-4D97-AF65-F5344CB8AC3E}">
        <p14:creationId xmlns:p14="http://schemas.microsoft.com/office/powerpoint/2010/main" val="114629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zh-CN" altLang="en-US" dirty="0"/>
              <a:t>结构体是一种复合的数据类型，是由零个或多个任意类型的值聚合成的实体。</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295161" y="6199322"/>
            <a:ext cx="3612047"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复合类型， </a:t>
            </a:r>
            <a:r>
              <a:rPr lang="en" altLang="zh-CN" sz="1600" dirty="0"/>
              <a:t>Go</a:t>
            </a:r>
            <a:r>
              <a:rPr lang="zh-CN" altLang="en-US" sz="1600" dirty="0"/>
              <a:t>会自动递归将其内每个元素初始化为其类型对应的零值</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13" idx="2"/>
          </p:cNvCxnSpPr>
          <p:nvPr/>
        </p:nvCxnSpPr>
        <p:spPr>
          <a:xfrm rot="16200000" flipV="1">
            <a:off x="1768730" y="5866867"/>
            <a:ext cx="567036" cy="9787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9BED748E-CCA0-4D4F-968E-641BF693501C}"/>
              </a:ext>
            </a:extLst>
          </p:cNvPr>
          <p:cNvPicPr>
            <a:picLocks noChangeAspect="1"/>
          </p:cNvPicPr>
          <p:nvPr/>
        </p:nvPicPr>
        <p:blipFill>
          <a:blip r:embed="rId2"/>
          <a:stretch>
            <a:fillRect/>
          </a:stretch>
        </p:blipFill>
        <p:spPr>
          <a:xfrm>
            <a:off x="295161" y="2736686"/>
            <a:ext cx="3416300" cy="2895600"/>
          </a:xfrm>
          <a:prstGeom prst="rect">
            <a:avLst/>
          </a:prstGeom>
        </p:spPr>
      </p:pic>
      <p:pic>
        <p:nvPicPr>
          <p:cNvPr id="19" name="图片 18">
            <a:extLst>
              <a:ext uri="{FF2B5EF4-FFF2-40B4-BE49-F238E27FC236}">
                <a16:creationId xmlns:a16="http://schemas.microsoft.com/office/drawing/2014/main" id="{AD249ECD-9954-5A4F-A0AC-DE682CC8B27A}"/>
              </a:ext>
            </a:extLst>
          </p:cNvPr>
          <p:cNvPicPr>
            <a:picLocks noChangeAspect="1"/>
          </p:cNvPicPr>
          <p:nvPr/>
        </p:nvPicPr>
        <p:blipFill>
          <a:blip r:embed="rId3"/>
          <a:stretch>
            <a:fillRect/>
          </a:stretch>
        </p:blipFill>
        <p:spPr>
          <a:xfrm>
            <a:off x="7477503" y="1984376"/>
            <a:ext cx="2692400" cy="2959100"/>
          </a:xfrm>
          <a:prstGeom prst="rect">
            <a:avLst/>
          </a:prstGeom>
        </p:spPr>
      </p:pic>
      <p:sp>
        <p:nvSpPr>
          <p:cNvPr id="20" name="矩形 19">
            <a:extLst>
              <a:ext uri="{FF2B5EF4-FFF2-40B4-BE49-F238E27FC236}">
                <a16:creationId xmlns:a16="http://schemas.microsoft.com/office/drawing/2014/main" id="{97BD021F-C90D-D746-B8D5-2852DF7CE50E}"/>
              </a:ext>
            </a:extLst>
          </p:cNvPr>
          <p:cNvSpPr/>
          <p:nvPr/>
        </p:nvSpPr>
        <p:spPr>
          <a:xfrm>
            <a:off x="7369014" y="1545193"/>
            <a:ext cx="2486764" cy="369332"/>
          </a:xfrm>
          <a:prstGeom prst="rect">
            <a:avLst/>
          </a:prstGeom>
        </p:spPr>
        <p:txBody>
          <a:bodyPr wrap="square">
            <a:spAutoFit/>
          </a:bodyPr>
          <a:lstStyle/>
          <a:p>
            <a:r>
              <a:rPr lang="zh-CN" altLang="en-US" b="1" dirty="0"/>
              <a:t>结构体初始化</a:t>
            </a:r>
          </a:p>
        </p:txBody>
      </p:sp>
    </p:spTree>
    <p:extLst>
      <p:ext uri="{BB962C8B-B14F-4D97-AF65-F5344CB8AC3E}">
        <p14:creationId xmlns:p14="http://schemas.microsoft.com/office/powerpoint/2010/main" val="234317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en" altLang="zh-CN" dirty="0"/>
              <a:t>Go</a:t>
            </a:r>
            <a:r>
              <a:rPr lang="zh-CN" altLang="en-US" dirty="0"/>
              <a:t>的逻辑运算符，和其他语言的用法相同，运算结果总是为布尔值。</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关系运算符</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3967683" y="5749871"/>
            <a:ext cx="2294574"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中没有三目运算符</a:t>
            </a:r>
          </a:p>
        </p:txBody>
      </p:sp>
      <p:pic>
        <p:nvPicPr>
          <p:cNvPr id="4" name="图片 3">
            <a:extLst>
              <a:ext uri="{FF2B5EF4-FFF2-40B4-BE49-F238E27FC236}">
                <a16:creationId xmlns:a16="http://schemas.microsoft.com/office/drawing/2014/main" id="{559925C3-CB82-C341-9857-E5DFC58EEC17}"/>
              </a:ext>
            </a:extLst>
          </p:cNvPr>
          <p:cNvPicPr>
            <a:picLocks noChangeAspect="1"/>
          </p:cNvPicPr>
          <p:nvPr/>
        </p:nvPicPr>
        <p:blipFill>
          <a:blip r:embed="rId2"/>
          <a:stretch>
            <a:fillRect/>
          </a:stretch>
        </p:blipFill>
        <p:spPr>
          <a:xfrm>
            <a:off x="310083" y="2716843"/>
            <a:ext cx="3657600" cy="889000"/>
          </a:xfrm>
          <a:prstGeom prst="rect">
            <a:avLst/>
          </a:prstGeom>
        </p:spPr>
      </p:pic>
      <p:sp>
        <p:nvSpPr>
          <p:cNvPr id="5" name="矩形 4">
            <a:extLst>
              <a:ext uri="{FF2B5EF4-FFF2-40B4-BE49-F238E27FC236}">
                <a16:creationId xmlns:a16="http://schemas.microsoft.com/office/drawing/2014/main" id="{56C1BDBE-6322-A746-9BD5-E608DD5AE517}"/>
              </a:ext>
            </a:extLst>
          </p:cNvPr>
          <p:cNvSpPr/>
          <p:nvPr/>
        </p:nvSpPr>
        <p:spPr>
          <a:xfrm>
            <a:off x="7541627" y="1545193"/>
            <a:ext cx="1346844" cy="369332"/>
          </a:xfrm>
          <a:prstGeom prst="rect">
            <a:avLst/>
          </a:prstGeom>
        </p:spPr>
        <p:txBody>
          <a:bodyPr wrap="square">
            <a:spAutoFit/>
          </a:bodyPr>
          <a:lstStyle/>
          <a:p>
            <a:r>
              <a:rPr lang="zh-CN" altLang="en-US" b="1" dirty="0"/>
              <a:t>算术运算符</a:t>
            </a:r>
          </a:p>
        </p:txBody>
      </p:sp>
      <p:sp>
        <p:nvSpPr>
          <p:cNvPr id="6" name="矩形 5">
            <a:extLst>
              <a:ext uri="{FF2B5EF4-FFF2-40B4-BE49-F238E27FC236}">
                <a16:creationId xmlns:a16="http://schemas.microsoft.com/office/drawing/2014/main" id="{A687B3D8-E8B2-9B4C-A167-3D9152334B56}"/>
              </a:ext>
            </a:extLst>
          </p:cNvPr>
          <p:cNvSpPr/>
          <p:nvPr/>
        </p:nvSpPr>
        <p:spPr>
          <a:xfrm>
            <a:off x="7665613" y="1956912"/>
            <a:ext cx="4216304" cy="759931"/>
          </a:xfrm>
          <a:prstGeom prst="rect">
            <a:avLst/>
          </a:prstGeom>
        </p:spPr>
        <p:txBody>
          <a:bodyPr vert="horz" lIns="0" tIns="0" rIns="0" bIns="0" rtlCol="0">
            <a:normAutofit/>
          </a:bodyPr>
          <a:lstStyle/>
          <a:p>
            <a:pPr>
              <a:lnSpc>
                <a:spcPct val="130000"/>
              </a:lnSpc>
              <a:spcBef>
                <a:spcPts val="500"/>
              </a:spcBef>
              <a:spcAft>
                <a:spcPts val="1000"/>
              </a:spcAft>
            </a:pPr>
            <a:r>
              <a:rPr lang="en"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Go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提供常用的整数和浮点数的二元运算符：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endPar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C701C64F-6892-1544-821A-95FE5EFC3270}"/>
              </a:ext>
            </a:extLst>
          </p:cNvPr>
          <p:cNvPicPr>
            <a:picLocks noChangeAspect="1"/>
          </p:cNvPicPr>
          <p:nvPr/>
        </p:nvPicPr>
        <p:blipFill>
          <a:blip r:embed="rId3"/>
          <a:stretch>
            <a:fillRect/>
          </a:stretch>
        </p:blipFill>
        <p:spPr>
          <a:xfrm>
            <a:off x="7649349" y="2805743"/>
            <a:ext cx="2311400" cy="711200"/>
          </a:xfrm>
          <a:prstGeom prst="rect">
            <a:avLst/>
          </a:prstGeom>
        </p:spPr>
      </p:pic>
      <p:pic>
        <p:nvPicPr>
          <p:cNvPr id="9" name="图片 8">
            <a:extLst>
              <a:ext uri="{FF2B5EF4-FFF2-40B4-BE49-F238E27FC236}">
                <a16:creationId xmlns:a16="http://schemas.microsoft.com/office/drawing/2014/main" id="{AFCA6A69-4D55-7946-9413-83ED00BBD99C}"/>
              </a:ext>
            </a:extLst>
          </p:cNvPr>
          <p:cNvPicPr>
            <a:picLocks noChangeAspect="1"/>
          </p:cNvPicPr>
          <p:nvPr/>
        </p:nvPicPr>
        <p:blipFill>
          <a:blip r:embed="rId4"/>
          <a:stretch>
            <a:fillRect/>
          </a:stretch>
        </p:blipFill>
        <p:spPr>
          <a:xfrm>
            <a:off x="7649349" y="3688136"/>
            <a:ext cx="1752600" cy="723900"/>
          </a:xfrm>
          <a:prstGeom prst="rect">
            <a:avLst/>
          </a:prstGeom>
        </p:spPr>
      </p:pic>
      <p:pic>
        <p:nvPicPr>
          <p:cNvPr id="10" name="图片 9">
            <a:extLst>
              <a:ext uri="{FF2B5EF4-FFF2-40B4-BE49-F238E27FC236}">
                <a16:creationId xmlns:a16="http://schemas.microsoft.com/office/drawing/2014/main" id="{F3694AF3-49B0-644E-ACC1-9F47AD70950F}"/>
              </a:ext>
            </a:extLst>
          </p:cNvPr>
          <p:cNvPicPr>
            <a:picLocks noChangeAspect="1"/>
          </p:cNvPicPr>
          <p:nvPr/>
        </p:nvPicPr>
        <p:blipFill>
          <a:blip r:embed="rId5"/>
          <a:stretch>
            <a:fillRect/>
          </a:stretch>
        </p:blipFill>
        <p:spPr>
          <a:xfrm>
            <a:off x="7649349" y="5312807"/>
            <a:ext cx="3340100" cy="1168400"/>
          </a:xfrm>
          <a:prstGeom prst="rect">
            <a:avLst/>
          </a:prstGeom>
        </p:spPr>
      </p:pic>
      <p:sp>
        <p:nvSpPr>
          <p:cNvPr id="12" name="矩形 11">
            <a:extLst>
              <a:ext uri="{FF2B5EF4-FFF2-40B4-BE49-F238E27FC236}">
                <a16:creationId xmlns:a16="http://schemas.microsoft.com/office/drawing/2014/main" id="{A3347BBB-87A6-A344-84BB-1606148C3690}"/>
              </a:ext>
            </a:extLst>
          </p:cNvPr>
          <p:cNvSpPr/>
          <p:nvPr/>
        </p:nvSpPr>
        <p:spPr>
          <a:xfrm>
            <a:off x="7649349" y="4583229"/>
            <a:ext cx="4082102" cy="701282"/>
          </a:xfrm>
          <a:prstGeom prst="rect">
            <a:avLst/>
          </a:prstGeom>
        </p:spPr>
        <p:txBody>
          <a:bodyPr vert="horz" lIns="0" tIns="0" rIns="0" bIns="0" rtlCol="0">
            <a:normAutofit/>
          </a:bodyPr>
          <a:lstStyle/>
          <a:p>
            <a:pPr>
              <a:lnSpc>
                <a:spcPct val="130000"/>
              </a:lnSpc>
              <a:spcBef>
                <a:spcPts val="500"/>
              </a:spcBef>
              <a:spcAft>
                <a:spcPts val="1000"/>
              </a:spcAft>
            </a:pPr>
            <a:r>
              <a:rPr lang="en-US" altLang="zh-CN" sz="1600" b="1"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en-US" altLang="zh-CN" sz="1600" b="1"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zh-CN" altLang="en-US" sz="1600" b="1"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一元操作符在 </a:t>
            </a:r>
            <a:r>
              <a:rPr lang="en"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Go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中只能用于后缀，且不能用于表达式。</a:t>
            </a:r>
          </a:p>
        </p:txBody>
      </p:sp>
    </p:spTree>
    <p:extLst>
      <p:ext uri="{BB962C8B-B14F-4D97-AF65-F5344CB8AC3E}">
        <p14:creationId xmlns:p14="http://schemas.microsoft.com/office/powerpoint/2010/main" val="275371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流程控制</a:t>
            </a:r>
            <a:endParaRPr lang="en-US" altLang="zh-CN" b="1" dirty="0">
              <a:solidFill>
                <a:schemeClr val="accent1">
                  <a:lumMod val="75000"/>
                </a:schemeClr>
              </a:solidFill>
            </a:endParaRPr>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180059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075219" cy="645222"/>
          </a:xfrm>
        </p:spPr>
        <p:txBody>
          <a:bodyPr>
            <a:normAutofit fontScale="85000" lnSpcReduction="10000"/>
          </a:bodyPr>
          <a:lstStyle/>
          <a:p>
            <a:r>
              <a:rPr lang="en" altLang="zh-CN" dirty="0"/>
              <a:t>Go </a:t>
            </a:r>
            <a:r>
              <a:rPr lang="zh-CN" altLang="en-US" dirty="0"/>
              <a:t>程序和大多数编程语言一样从 </a:t>
            </a:r>
            <a:r>
              <a:rPr lang="en" altLang="zh-CN" dirty="0"/>
              <a:t>main() </a:t>
            </a:r>
            <a:r>
              <a:rPr lang="zh-CN" altLang="en-US" dirty="0"/>
              <a:t>函数开始执行，然后按顺序执行该函数体中代码。代码中必然需要进行条件判断，</a:t>
            </a:r>
            <a:r>
              <a:rPr lang="en" altLang="zh-CN" dirty="0"/>
              <a:t>Go </a:t>
            </a:r>
            <a:r>
              <a:rPr lang="zh-CN" altLang="en-US" dirty="0"/>
              <a:t>中提供如下分支结构：</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分支条件判断</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10385095" y="883403"/>
            <a:ext cx="1806905" cy="646331"/>
          </a:xfrm>
          <a:prstGeom prst="rect">
            <a:avLst/>
          </a:prstGeom>
          <a:noFill/>
        </p:spPr>
        <p:txBody>
          <a:bodyPr wrap="none" rtlCol="0">
            <a:spAutoFit/>
          </a:bodyPr>
          <a:lstStyle/>
          <a:p>
            <a:pPr marL="685800" lvl="1"/>
            <a:r>
              <a:rPr lang="zh-CN" altLang="en-US" b="1" dirty="0">
                <a:solidFill>
                  <a:schemeClr val="bg1"/>
                </a:solidFill>
              </a:rPr>
              <a:t>流程控制</a:t>
            </a:r>
            <a:endParaRPr kumimoji="1" lang="en-US" altLang="zh-CN" dirty="0">
              <a:solidFill>
                <a:schemeClr val="bg1"/>
              </a:solidFill>
            </a:endParaRPr>
          </a:p>
          <a:p>
            <a:endParaRPr kumimoji="1" lang="zh-CN" altLang="en-US" dirty="0">
              <a:solidFill>
                <a:schemeClr val="bg1"/>
              </a:solidFill>
            </a:endParaRPr>
          </a:p>
        </p:txBody>
      </p:sp>
      <p:pic>
        <p:nvPicPr>
          <p:cNvPr id="13" name="图片 12">
            <a:extLst>
              <a:ext uri="{FF2B5EF4-FFF2-40B4-BE49-F238E27FC236}">
                <a16:creationId xmlns:a16="http://schemas.microsoft.com/office/drawing/2014/main" id="{BDDCA5BF-77E6-3542-B905-14634527E9E8}"/>
              </a:ext>
            </a:extLst>
          </p:cNvPr>
          <p:cNvPicPr>
            <a:picLocks noChangeAspect="1"/>
          </p:cNvPicPr>
          <p:nvPr/>
        </p:nvPicPr>
        <p:blipFill>
          <a:blip r:embed="rId2"/>
          <a:stretch>
            <a:fillRect/>
          </a:stretch>
        </p:blipFill>
        <p:spPr>
          <a:xfrm>
            <a:off x="300420" y="2773013"/>
            <a:ext cx="1905000" cy="901700"/>
          </a:xfrm>
          <a:prstGeom prst="rect">
            <a:avLst/>
          </a:prstGeom>
        </p:spPr>
      </p:pic>
      <p:pic>
        <p:nvPicPr>
          <p:cNvPr id="15" name="图片 14">
            <a:extLst>
              <a:ext uri="{FF2B5EF4-FFF2-40B4-BE49-F238E27FC236}">
                <a16:creationId xmlns:a16="http://schemas.microsoft.com/office/drawing/2014/main" id="{9B2FF8E5-4C50-D844-BF92-66BF5CAE95D8}"/>
              </a:ext>
            </a:extLst>
          </p:cNvPr>
          <p:cNvPicPr>
            <a:picLocks noChangeAspect="1"/>
          </p:cNvPicPr>
          <p:nvPr/>
        </p:nvPicPr>
        <p:blipFill>
          <a:blip r:embed="rId3"/>
          <a:stretch>
            <a:fillRect/>
          </a:stretch>
        </p:blipFill>
        <p:spPr>
          <a:xfrm>
            <a:off x="310083" y="4546361"/>
            <a:ext cx="1308100" cy="520700"/>
          </a:xfrm>
          <a:prstGeom prst="rect">
            <a:avLst/>
          </a:prstGeom>
        </p:spPr>
      </p:pic>
      <p:sp>
        <p:nvSpPr>
          <p:cNvPr id="16" name="矩形 15">
            <a:extLst>
              <a:ext uri="{FF2B5EF4-FFF2-40B4-BE49-F238E27FC236}">
                <a16:creationId xmlns:a16="http://schemas.microsoft.com/office/drawing/2014/main" id="{47D90AD9-A62A-934F-9718-8F206ADAFBA2}"/>
              </a:ext>
            </a:extLst>
          </p:cNvPr>
          <p:cNvSpPr/>
          <p:nvPr/>
        </p:nvSpPr>
        <p:spPr>
          <a:xfrm>
            <a:off x="289302" y="4058868"/>
            <a:ext cx="3910739" cy="369332"/>
          </a:xfrm>
          <a:prstGeom prst="rect">
            <a:avLst/>
          </a:prstGeom>
        </p:spPr>
        <p:txBody>
          <a:bodyPr wrap="square">
            <a:spAutoFit/>
          </a:bodyPr>
          <a:lstStyle/>
          <a:p>
            <a:r>
              <a:rPr lang="zh-CN" altLang="en-US" b="1" dirty="0"/>
              <a:t>循环</a:t>
            </a:r>
          </a:p>
        </p:txBody>
      </p:sp>
      <p:sp>
        <p:nvSpPr>
          <p:cNvPr id="18" name="圆角矩形 17">
            <a:extLst>
              <a:ext uri="{FF2B5EF4-FFF2-40B4-BE49-F238E27FC236}">
                <a16:creationId xmlns:a16="http://schemas.microsoft.com/office/drawing/2014/main" id="{1249945F-7799-9A45-ADF6-86FD17D61873}"/>
              </a:ext>
            </a:extLst>
          </p:cNvPr>
          <p:cNvSpPr/>
          <p:nvPr/>
        </p:nvSpPr>
        <p:spPr>
          <a:xfrm>
            <a:off x="1185620" y="5832216"/>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中没有</a:t>
            </a:r>
            <a:r>
              <a:rPr lang="en-US" altLang="zh-CN" sz="1600" dirty="0"/>
              <a:t>while</a:t>
            </a:r>
            <a:r>
              <a:rPr lang="zh-CN" altLang="en-US" sz="1600" dirty="0"/>
              <a:t>循环语句，因为</a:t>
            </a:r>
            <a:r>
              <a:rPr lang="en-US" altLang="zh-CN" sz="1600" dirty="0"/>
              <a:t>while</a:t>
            </a:r>
            <a:r>
              <a:rPr lang="zh-CN" altLang="en-US" sz="1600" dirty="0"/>
              <a:t>能做的，</a:t>
            </a:r>
            <a:r>
              <a:rPr lang="en-US" altLang="zh-CN" sz="1600" dirty="0"/>
              <a:t>for</a:t>
            </a:r>
            <a:r>
              <a:rPr lang="zh-CN" altLang="en-US" sz="1600" dirty="0"/>
              <a:t>也可以做到</a:t>
            </a:r>
          </a:p>
        </p:txBody>
      </p:sp>
      <p:cxnSp>
        <p:nvCxnSpPr>
          <p:cNvPr id="19" name="曲线连接符 18">
            <a:extLst>
              <a:ext uri="{FF2B5EF4-FFF2-40B4-BE49-F238E27FC236}">
                <a16:creationId xmlns:a16="http://schemas.microsoft.com/office/drawing/2014/main" id="{8AFD2109-D480-F84D-AF5A-9FB683D0E0F3}"/>
              </a:ext>
            </a:extLst>
          </p:cNvPr>
          <p:cNvCxnSpPr>
            <a:cxnSpLocks/>
            <a:stCxn id="18" idx="1"/>
          </p:cNvCxnSpPr>
          <p:nvPr/>
        </p:nvCxnSpPr>
        <p:spPr>
          <a:xfrm rot="10800000">
            <a:off x="836910" y="5067063"/>
            <a:ext cx="348710" cy="1194302"/>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99AC493-6147-E241-B4A5-2466C52976AE}"/>
              </a:ext>
            </a:extLst>
          </p:cNvPr>
          <p:cNvPicPr>
            <a:picLocks noChangeAspect="1"/>
          </p:cNvPicPr>
          <p:nvPr/>
        </p:nvPicPr>
        <p:blipFill>
          <a:blip r:embed="rId4"/>
          <a:stretch>
            <a:fillRect/>
          </a:stretch>
        </p:blipFill>
        <p:spPr>
          <a:xfrm>
            <a:off x="3882325" y="2722704"/>
            <a:ext cx="2819400" cy="1854200"/>
          </a:xfrm>
          <a:prstGeom prst="rect">
            <a:avLst/>
          </a:prstGeom>
        </p:spPr>
      </p:pic>
      <p:cxnSp>
        <p:nvCxnSpPr>
          <p:cNvPr id="23" name="曲线连接符 22">
            <a:extLst>
              <a:ext uri="{FF2B5EF4-FFF2-40B4-BE49-F238E27FC236}">
                <a16:creationId xmlns:a16="http://schemas.microsoft.com/office/drawing/2014/main" id="{8BFD86CD-C103-BB46-80F2-1736F978228B}"/>
              </a:ext>
            </a:extLst>
          </p:cNvPr>
          <p:cNvCxnSpPr>
            <a:cxnSpLocks/>
            <a:stCxn id="13" idx="3"/>
            <a:endCxn id="22" idx="1"/>
          </p:cNvCxnSpPr>
          <p:nvPr/>
        </p:nvCxnSpPr>
        <p:spPr>
          <a:xfrm>
            <a:off x="2205420" y="3223863"/>
            <a:ext cx="1676905" cy="425941"/>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6" name="圆角矩形 25">
            <a:extLst>
              <a:ext uri="{FF2B5EF4-FFF2-40B4-BE49-F238E27FC236}">
                <a16:creationId xmlns:a16="http://schemas.microsoft.com/office/drawing/2014/main" id="{AA3C7289-2081-694C-A4BC-DC0A32A3C838}"/>
              </a:ext>
            </a:extLst>
          </p:cNvPr>
          <p:cNvSpPr/>
          <p:nvPr/>
        </p:nvSpPr>
        <p:spPr>
          <a:xfrm>
            <a:off x="5133028" y="5235065"/>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的</a:t>
            </a:r>
            <a:r>
              <a:rPr lang="en-US" altLang="zh-CN" sz="1600" dirty="0"/>
              <a:t>switch</a:t>
            </a:r>
            <a:r>
              <a:rPr lang="zh-CN" altLang="en-US" sz="1600" dirty="0"/>
              <a:t>不需要</a:t>
            </a:r>
            <a:r>
              <a:rPr lang="en-US" altLang="zh-CN" sz="1600" dirty="0"/>
              <a:t>break</a:t>
            </a:r>
            <a:r>
              <a:rPr lang="zh-CN" altLang="en-US" sz="1600" dirty="0"/>
              <a:t>中断跳出</a:t>
            </a:r>
          </a:p>
        </p:txBody>
      </p:sp>
      <p:cxnSp>
        <p:nvCxnSpPr>
          <p:cNvPr id="27" name="曲线连接符 26">
            <a:extLst>
              <a:ext uri="{FF2B5EF4-FFF2-40B4-BE49-F238E27FC236}">
                <a16:creationId xmlns:a16="http://schemas.microsoft.com/office/drawing/2014/main" id="{9BCFB78F-ED7C-7044-9D82-31471ECE23F9}"/>
              </a:ext>
            </a:extLst>
          </p:cNvPr>
          <p:cNvCxnSpPr>
            <a:cxnSpLocks/>
            <a:stCxn id="26" idx="1"/>
            <a:endCxn id="22" idx="2"/>
          </p:cNvCxnSpPr>
          <p:nvPr/>
        </p:nvCxnSpPr>
        <p:spPr>
          <a:xfrm rot="10800000" flipH="1">
            <a:off x="5133027" y="4576904"/>
            <a:ext cx="158997" cy="1087310"/>
          </a:xfrm>
          <a:prstGeom prst="curvedConnector4">
            <a:avLst>
              <a:gd name="adj1" fmla="val -143776"/>
              <a:gd name="adj2" fmla="val 69734"/>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C11B21E7-1A26-9444-A976-6908BF9B0705}"/>
              </a:ext>
            </a:extLst>
          </p:cNvPr>
          <p:cNvPicPr>
            <a:picLocks noChangeAspect="1"/>
          </p:cNvPicPr>
          <p:nvPr/>
        </p:nvPicPr>
        <p:blipFill>
          <a:blip r:embed="rId5"/>
          <a:stretch>
            <a:fillRect/>
          </a:stretch>
        </p:blipFill>
        <p:spPr>
          <a:xfrm>
            <a:off x="8062207" y="2120380"/>
            <a:ext cx="3187700" cy="2133600"/>
          </a:xfrm>
          <a:prstGeom prst="rect">
            <a:avLst/>
          </a:prstGeom>
        </p:spPr>
      </p:pic>
      <p:cxnSp>
        <p:nvCxnSpPr>
          <p:cNvPr id="39" name="曲线连接符 38">
            <a:extLst>
              <a:ext uri="{FF2B5EF4-FFF2-40B4-BE49-F238E27FC236}">
                <a16:creationId xmlns:a16="http://schemas.microsoft.com/office/drawing/2014/main" id="{77498C7C-25D9-A144-A169-3D7705C19208}"/>
              </a:ext>
            </a:extLst>
          </p:cNvPr>
          <p:cNvCxnSpPr>
            <a:cxnSpLocks/>
            <a:stCxn id="22" idx="3"/>
            <a:endCxn id="38" idx="1"/>
          </p:cNvCxnSpPr>
          <p:nvPr/>
        </p:nvCxnSpPr>
        <p:spPr>
          <a:xfrm flipV="1">
            <a:off x="6701725" y="3187180"/>
            <a:ext cx="1360482" cy="46262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3" name="圆角矩形 42">
            <a:extLst>
              <a:ext uri="{FF2B5EF4-FFF2-40B4-BE49-F238E27FC236}">
                <a16:creationId xmlns:a16="http://schemas.microsoft.com/office/drawing/2014/main" id="{0731BB31-F422-1B4C-B745-833F4E10FFEE}"/>
              </a:ext>
            </a:extLst>
          </p:cNvPr>
          <p:cNvSpPr/>
          <p:nvPr/>
        </p:nvSpPr>
        <p:spPr>
          <a:xfrm>
            <a:off x="8695055" y="4805916"/>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如果不</a:t>
            </a:r>
            <a:r>
              <a:rPr lang="en-US" altLang="zh-CN" sz="1600" dirty="0"/>
              <a:t>break</a:t>
            </a:r>
            <a:r>
              <a:rPr lang="zh-CN" altLang="en-US" sz="1600" dirty="0"/>
              <a:t>，可以通过</a:t>
            </a:r>
            <a:r>
              <a:rPr lang="en-US" altLang="zh-CN" sz="1600" dirty="0" err="1"/>
              <a:t>fallthrough</a:t>
            </a:r>
            <a:r>
              <a:rPr lang="zh-CN" altLang="en-US" sz="1600" dirty="0"/>
              <a:t>继续下游的</a:t>
            </a:r>
            <a:r>
              <a:rPr lang="en-US" altLang="zh-CN" sz="1600" dirty="0"/>
              <a:t>case</a:t>
            </a:r>
            <a:endParaRPr lang="zh-CN" altLang="en-US" sz="1600" dirty="0"/>
          </a:p>
        </p:txBody>
      </p:sp>
      <p:cxnSp>
        <p:nvCxnSpPr>
          <p:cNvPr id="44" name="曲线连接符 43">
            <a:extLst>
              <a:ext uri="{FF2B5EF4-FFF2-40B4-BE49-F238E27FC236}">
                <a16:creationId xmlns:a16="http://schemas.microsoft.com/office/drawing/2014/main" id="{79E04DF7-9CFB-524A-9EFB-30F376AE2F98}"/>
              </a:ext>
            </a:extLst>
          </p:cNvPr>
          <p:cNvCxnSpPr>
            <a:cxnSpLocks/>
            <a:stCxn id="43" idx="0"/>
            <a:endCxn id="38" idx="2"/>
          </p:cNvCxnSpPr>
          <p:nvPr/>
        </p:nvCxnSpPr>
        <p:spPr>
          <a:xfrm rot="16200000" flipV="1">
            <a:off x="9631883" y="4278154"/>
            <a:ext cx="551936" cy="503588"/>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9" name="内容占位符 2">
            <a:extLst>
              <a:ext uri="{FF2B5EF4-FFF2-40B4-BE49-F238E27FC236}">
                <a16:creationId xmlns:a16="http://schemas.microsoft.com/office/drawing/2014/main" id="{D8715B14-41AE-9A4E-886C-F7A0ECFDE7DC}"/>
              </a:ext>
            </a:extLst>
          </p:cNvPr>
          <p:cNvSpPr txBox="1">
            <a:spLocks/>
          </p:cNvSpPr>
          <p:nvPr/>
        </p:nvSpPr>
        <p:spPr>
          <a:xfrm>
            <a:off x="5008597" y="6431104"/>
            <a:ext cx="3995919" cy="37426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tLang="zh-CN" i="1" dirty="0">
                <a:solidFill>
                  <a:srgbClr val="FF0000"/>
                </a:solidFill>
              </a:rPr>
              <a:t>select</a:t>
            </a:r>
            <a:r>
              <a:rPr lang="zh-CN" altLang="en-US" i="1" dirty="0"/>
              <a:t>控制结构我们放到后面并发控制讲解</a:t>
            </a:r>
          </a:p>
        </p:txBody>
      </p:sp>
    </p:spTree>
    <p:extLst>
      <p:ext uri="{BB962C8B-B14F-4D97-AF65-F5344CB8AC3E}">
        <p14:creationId xmlns:p14="http://schemas.microsoft.com/office/powerpoint/2010/main" val="37858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FA9B0-D1AA-3443-82CC-398D90FD65C5}"/>
              </a:ext>
            </a:extLst>
          </p:cNvPr>
          <p:cNvSpPr>
            <a:spLocks noGrp="1"/>
          </p:cNvSpPr>
          <p:nvPr>
            <p:ph type="title"/>
          </p:nvPr>
        </p:nvSpPr>
        <p:spPr/>
        <p:txBody>
          <a:bodyPr/>
          <a:lstStyle/>
          <a:p>
            <a:r>
              <a:rPr kumimoji="1" lang="en-US" altLang="zh-CN" dirty="0"/>
              <a:t>Go</a:t>
            </a:r>
            <a:r>
              <a:rPr kumimoji="1" lang="zh-CN" altLang="en-US" dirty="0"/>
              <a:t> 简要入门</a:t>
            </a:r>
          </a:p>
        </p:txBody>
      </p:sp>
      <p:sp>
        <p:nvSpPr>
          <p:cNvPr id="3" name="内容占位符 2">
            <a:extLst>
              <a:ext uri="{FF2B5EF4-FFF2-40B4-BE49-F238E27FC236}">
                <a16:creationId xmlns:a16="http://schemas.microsoft.com/office/drawing/2014/main" id="{E9C166B0-B6CD-0A4E-9306-2AD4C73D5479}"/>
              </a:ext>
            </a:extLst>
          </p:cNvPr>
          <p:cNvSpPr>
            <a:spLocks noGrp="1"/>
          </p:cNvSpPr>
          <p:nvPr>
            <p:ph idx="1"/>
          </p:nvPr>
        </p:nvSpPr>
        <p:spPr/>
        <p:txBody>
          <a:bodyPr>
            <a:normAutofit fontScale="92500" lnSpcReduction="20000"/>
          </a:bodyPr>
          <a:lstStyle/>
          <a:p>
            <a:pPr marL="342900" indent="-342900">
              <a:buAutoNum type="arabicPeriod"/>
            </a:pPr>
            <a:r>
              <a:rPr kumimoji="1" lang="en-US" altLang="zh-CN" dirty="0"/>
              <a:t>Golang</a:t>
            </a:r>
            <a:r>
              <a:rPr kumimoji="1" lang="zh-CN" altLang="en-US" dirty="0"/>
              <a:t> 的历史</a:t>
            </a:r>
            <a:endParaRPr kumimoji="1" lang="en-US" altLang="zh-CN" dirty="0"/>
          </a:p>
          <a:p>
            <a:pPr marL="342900" indent="-342900">
              <a:buFont typeface="Arial" panose="020B0604020202020204" pitchFamily="34" charset="0"/>
              <a:buAutoNum type="arabicPeriod"/>
            </a:pPr>
            <a:r>
              <a:rPr kumimoji="1" lang="zh-CN" altLang="en-US" dirty="0"/>
              <a:t>配置开发环境</a:t>
            </a:r>
            <a:endParaRPr kumimoji="1" lang="en-US" altLang="zh-CN" dirty="0"/>
          </a:p>
          <a:p>
            <a:pPr marL="342900" indent="-342900">
              <a:buAutoNum type="arabicPeriod"/>
            </a:pPr>
            <a:r>
              <a:rPr kumimoji="1" lang="en-US" altLang="zh-CN" dirty="0"/>
              <a:t>Golang</a:t>
            </a:r>
            <a:r>
              <a:rPr kumimoji="1" lang="zh-CN" altLang="en-US" dirty="0"/>
              <a:t> 的特点</a:t>
            </a:r>
            <a:endParaRPr kumimoji="1" lang="en-US" altLang="zh-CN" dirty="0"/>
          </a:p>
          <a:p>
            <a:pPr marL="342900" indent="-342900">
              <a:buAutoNum type="arabicPeriod"/>
            </a:pPr>
            <a:r>
              <a:rPr kumimoji="1" lang="zh-CN" altLang="en-US" dirty="0"/>
              <a:t>主要特性介绍</a:t>
            </a:r>
            <a:endParaRPr kumimoji="1" lang="en-US" altLang="zh-CN" dirty="0"/>
          </a:p>
          <a:p>
            <a:pPr marL="1028700" lvl="1" indent="-342900">
              <a:buAutoNum type="arabicPeriod"/>
            </a:pPr>
            <a:r>
              <a:rPr kumimoji="1" lang="en-US" altLang="zh-CN" dirty="0"/>
              <a:t>Hello</a:t>
            </a:r>
            <a:r>
              <a:rPr kumimoji="1" lang="zh-CN" altLang="en-US" dirty="0"/>
              <a:t> </a:t>
            </a:r>
            <a:r>
              <a:rPr kumimoji="1" lang="en-US" altLang="zh-CN" dirty="0"/>
              <a:t>World</a:t>
            </a:r>
            <a:r>
              <a:rPr kumimoji="1" lang="zh-CN" altLang="en-US" dirty="0"/>
              <a:t>与跨平台编译</a:t>
            </a:r>
            <a:endParaRPr kumimoji="1" lang="en-US" altLang="zh-CN" dirty="0"/>
          </a:p>
          <a:p>
            <a:pPr marL="1028700" lvl="1" indent="-342900">
              <a:buAutoNum type="arabicPeriod"/>
            </a:pPr>
            <a:r>
              <a:rPr kumimoji="1" lang="zh-CN" altLang="en-US" dirty="0"/>
              <a:t>基础数据类型和要素</a:t>
            </a:r>
            <a:endParaRPr kumimoji="1" lang="en-US" altLang="zh-CN" dirty="0"/>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a:p>
            <a:pPr marL="1028700" lvl="1" indent="-342900">
              <a:buAutoNum type="arabicPeriod"/>
            </a:pPr>
            <a:endParaRPr kumimoji="1" lang="en-US" altLang="zh-CN" dirty="0"/>
          </a:p>
          <a:p>
            <a:pPr marL="342900" indent="-342900">
              <a:buAutoNum type="arabicPeriod"/>
            </a:pPr>
            <a:endParaRPr kumimoji="1" lang="zh-CN" altLang="en-US" dirty="0"/>
          </a:p>
        </p:txBody>
      </p:sp>
    </p:spTree>
    <p:extLst>
      <p:ext uri="{BB962C8B-B14F-4D97-AF65-F5344CB8AC3E}">
        <p14:creationId xmlns:p14="http://schemas.microsoft.com/office/powerpoint/2010/main" val="37858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AutoNum type="arabicPeriod"/>
            </a:pPr>
            <a:r>
              <a:rPr lang="zh-CN" altLang="en-US" b="1" dirty="0">
                <a:solidFill>
                  <a:schemeClr val="accent1">
                    <a:lumMod val="75000"/>
                  </a:schemeClr>
                </a:solidFill>
              </a:rPr>
              <a:t>函数、结构体、接口</a:t>
            </a:r>
            <a:endParaRPr lang="en-US" altLang="zh-CN" b="1" dirty="0">
              <a:solidFill>
                <a:schemeClr val="accent1">
                  <a:lumMod val="75000"/>
                </a:schemeClr>
              </a:solidFill>
            </a:endParaRPr>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5320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函数（</a:t>
            </a:r>
            <a:r>
              <a:rPr lang="en-US" altLang="zh-CN" b="1" dirty="0" err="1"/>
              <a:t>func</a:t>
            </a:r>
            <a:r>
              <a:rPr lang="zh-CN" altLang="en-US" b="1" dirty="0"/>
              <a:t>）</a:t>
            </a:r>
          </a:p>
        </p:txBody>
      </p:sp>
      <p:sp>
        <p:nvSpPr>
          <p:cNvPr id="12" name="内容占位符 2">
            <a:extLst>
              <a:ext uri="{FF2B5EF4-FFF2-40B4-BE49-F238E27FC236}">
                <a16:creationId xmlns:a16="http://schemas.microsoft.com/office/drawing/2014/main" id="{073C2447-87A0-A844-A22C-648555930022}"/>
              </a:ext>
            </a:extLst>
          </p:cNvPr>
          <p:cNvSpPr>
            <a:spLocks noGrp="1"/>
          </p:cNvSpPr>
          <p:nvPr>
            <p:ph idx="1"/>
          </p:nvPr>
        </p:nvSpPr>
        <p:spPr>
          <a:xfrm>
            <a:off x="310083" y="2044189"/>
            <a:ext cx="6075219" cy="369332"/>
          </a:xfrm>
        </p:spPr>
        <p:txBody>
          <a:bodyPr>
            <a:normAutofit/>
          </a:bodyPr>
          <a:lstStyle/>
          <a:p>
            <a:r>
              <a:rPr lang="en" altLang="zh-CN" dirty="0"/>
              <a:t>Go</a:t>
            </a:r>
            <a:r>
              <a:rPr lang="zh-CN" altLang="en-US" dirty="0"/>
              <a:t>函数类型有三种：普通函数、匿名函数、方法（结构体的函数）。</a:t>
            </a:r>
            <a:endParaRPr lang="zh-CN" altLang="en-US" b="1" dirty="0"/>
          </a:p>
        </p:txBody>
      </p:sp>
      <p:sp>
        <p:nvSpPr>
          <p:cNvPr id="13" name="文本框 12">
            <a:extLst>
              <a:ext uri="{FF2B5EF4-FFF2-40B4-BE49-F238E27FC236}">
                <a16:creationId xmlns:a16="http://schemas.microsoft.com/office/drawing/2014/main" id="{5A5A3648-34AD-C547-871C-37F0A7D3A94A}"/>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sp>
        <p:nvSpPr>
          <p:cNvPr id="14" name="矩形 13">
            <a:extLst>
              <a:ext uri="{FF2B5EF4-FFF2-40B4-BE49-F238E27FC236}">
                <a16:creationId xmlns:a16="http://schemas.microsoft.com/office/drawing/2014/main" id="{E6389AC1-2598-1A4B-A72F-C33629554E2B}"/>
              </a:ext>
            </a:extLst>
          </p:cNvPr>
          <p:cNvSpPr/>
          <p:nvPr/>
        </p:nvSpPr>
        <p:spPr>
          <a:xfrm>
            <a:off x="163446" y="2432216"/>
            <a:ext cx="2486764" cy="338554"/>
          </a:xfrm>
          <a:prstGeom prst="rect">
            <a:avLst/>
          </a:prstGeom>
        </p:spPr>
        <p:txBody>
          <a:bodyPr wrap="square">
            <a:spAutoFit/>
          </a:bodyPr>
          <a:lstStyle/>
          <a:p>
            <a:r>
              <a:rPr lang="zh-CN" altLang="en-US" sz="1600" b="1" dirty="0"/>
              <a:t>固定参数</a:t>
            </a:r>
          </a:p>
        </p:txBody>
      </p:sp>
      <p:pic>
        <p:nvPicPr>
          <p:cNvPr id="7" name="图片 6">
            <a:extLst>
              <a:ext uri="{FF2B5EF4-FFF2-40B4-BE49-F238E27FC236}">
                <a16:creationId xmlns:a16="http://schemas.microsoft.com/office/drawing/2014/main" id="{AE6F522D-F5CD-434E-ADB4-27C9DE0DEFF6}"/>
              </a:ext>
            </a:extLst>
          </p:cNvPr>
          <p:cNvPicPr>
            <a:picLocks noChangeAspect="1"/>
          </p:cNvPicPr>
          <p:nvPr/>
        </p:nvPicPr>
        <p:blipFill>
          <a:blip r:embed="rId2"/>
          <a:stretch>
            <a:fillRect/>
          </a:stretch>
        </p:blipFill>
        <p:spPr>
          <a:xfrm>
            <a:off x="248892" y="2865514"/>
            <a:ext cx="3098800" cy="787400"/>
          </a:xfrm>
          <a:prstGeom prst="rect">
            <a:avLst/>
          </a:prstGeom>
        </p:spPr>
      </p:pic>
      <p:sp>
        <p:nvSpPr>
          <p:cNvPr id="15" name="矩形 14">
            <a:extLst>
              <a:ext uri="{FF2B5EF4-FFF2-40B4-BE49-F238E27FC236}">
                <a16:creationId xmlns:a16="http://schemas.microsoft.com/office/drawing/2014/main" id="{6C55B5F1-FCCF-8D4B-858A-99CCAF50CFC2}"/>
              </a:ext>
            </a:extLst>
          </p:cNvPr>
          <p:cNvSpPr/>
          <p:nvPr/>
        </p:nvSpPr>
        <p:spPr>
          <a:xfrm>
            <a:off x="163446" y="3748677"/>
            <a:ext cx="1214780" cy="338554"/>
          </a:xfrm>
          <a:prstGeom prst="rect">
            <a:avLst/>
          </a:prstGeom>
        </p:spPr>
        <p:txBody>
          <a:bodyPr wrap="square">
            <a:spAutoFit/>
          </a:bodyPr>
          <a:lstStyle/>
          <a:p>
            <a:r>
              <a:rPr lang="zh-CN" altLang="en-US" sz="1600" b="1" dirty="0"/>
              <a:t>变长参数</a:t>
            </a:r>
          </a:p>
        </p:txBody>
      </p:sp>
      <p:pic>
        <p:nvPicPr>
          <p:cNvPr id="9" name="图片 8">
            <a:extLst>
              <a:ext uri="{FF2B5EF4-FFF2-40B4-BE49-F238E27FC236}">
                <a16:creationId xmlns:a16="http://schemas.microsoft.com/office/drawing/2014/main" id="{5B5AF724-D4E4-2D41-9BAE-9F08F7DF490F}"/>
              </a:ext>
            </a:extLst>
          </p:cNvPr>
          <p:cNvPicPr>
            <a:picLocks noChangeAspect="1"/>
          </p:cNvPicPr>
          <p:nvPr/>
        </p:nvPicPr>
        <p:blipFill>
          <a:blip r:embed="rId3"/>
          <a:stretch>
            <a:fillRect/>
          </a:stretch>
        </p:blipFill>
        <p:spPr>
          <a:xfrm>
            <a:off x="251961" y="4161324"/>
            <a:ext cx="3263900" cy="1409700"/>
          </a:xfrm>
          <a:prstGeom prst="rect">
            <a:avLst/>
          </a:prstGeom>
        </p:spPr>
      </p:pic>
      <p:pic>
        <p:nvPicPr>
          <p:cNvPr id="10" name="图片 9">
            <a:extLst>
              <a:ext uri="{FF2B5EF4-FFF2-40B4-BE49-F238E27FC236}">
                <a16:creationId xmlns:a16="http://schemas.microsoft.com/office/drawing/2014/main" id="{32ECE786-0FE3-3D4D-8BDD-891E2EE12260}"/>
              </a:ext>
            </a:extLst>
          </p:cNvPr>
          <p:cNvPicPr>
            <a:picLocks noChangeAspect="1"/>
          </p:cNvPicPr>
          <p:nvPr/>
        </p:nvPicPr>
        <p:blipFill>
          <a:blip r:embed="rId4"/>
          <a:stretch>
            <a:fillRect/>
          </a:stretch>
        </p:blipFill>
        <p:spPr>
          <a:xfrm>
            <a:off x="235640" y="6019800"/>
            <a:ext cx="3683000" cy="838200"/>
          </a:xfrm>
          <a:prstGeom prst="rect">
            <a:avLst/>
          </a:prstGeom>
        </p:spPr>
      </p:pic>
      <p:sp>
        <p:nvSpPr>
          <p:cNvPr id="18" name="矩形 17">
            <a:extLst>
              <a:ext uri="{FF2B5EF4-FFF2-40B4-BE49-F238E27FC236}">
                <a16:creationId xmlns:a16="http://schemas.microsoft.com/office/drawing/2014/main" id="{4638E3CD-564F-DB4F-B710-BF68593C9F75}"/>
              </a:ext>
            </a:extLst>
          </p:cNvPr>
          <p:cNvSpPr/>
          <p:nvPr/>
        </p:nvSpPr>
        <p:spPr>
          <a:xfrm>
            <a:off x="163446" y="5629123"/>
            <a:ext cx="2486764" cy="338554"/>
          </a:xfrm>
          <a:prstGeom prst="rect">
            <a:avLst/>
          </a:prstGeom>
        </p:spPr>
        <p:txBody>
          <a:bodyPr wrap="square">
            <a:spAutoFit/>
          </a:bodyPr>
          <a:lstStyle/>
          <a:p>
            <a:r>
              <a:rPr lang="zh-CN" altLang="en-US" sz="1600" b="1" dirty="0"/>
              <a:t>多参返回</a:t>
            </a:r>
          </a:p>
        </p:txBody>
      </p:sp>
      <p:pic>
        <p:nvPicPr>
          <p:cNvPr id="16" name="图片 15">
            <a:extLst>
              <a:ext uri="{FF2B5EF4-FFF2-40B4-BE49-F238E27FC236}">
                <a16:creationId xmlns:a16="http://schemas.microsoft.com/office/drawing/2014/main" id="{D7E4319D-A6AC-A943-91CF-E3D367947D35}"/>
              </a:ext>
            </a:extLst>
          </p:cNvPr>
          <p:cNvPicPr>
            <a:picLocks noChangeAspect="1"/>
          </p:cNvPicPr>
          <p:nvPr/>
        </p:nvPicPr>
        <p:blipFill>
          <a:blip r:embed="rId5"/>
          <a:stretch>
            <a:fillRect/>
          </a:stretch>
        </p:blipFill>
        <p:spPr>
          <a:xfrm>
            <a:off x="4099302" y="2865514"/>
            <a:ext cx="2286000" cy="952500"/>
          </a:xfrm>
          <a:prstGeom prst="rect">
            <a:avLst/>
          </a:prstGeom>
        </p:spPr>
      </p:pic>
      <p:sp>
        <p:nvSpPr>
          <p:cNvPr id="20" name="矩形 19">
            <a:extLst>
              <a:ext uri="{FF2B5EF4-FFF2-40B4-BE49-F238E27FC236}">
                <a16:creationId xmlns:a16="http://schemas.microsoft.com/office/drawing/2014/main" id="{716719D2-64E7-8943-9324-EBE02BB322AB}"/>
              </a:ext>
            </a:extLst>
          </p:cNvPr>
          <p:cNvSpPr/>
          <p:nvPr/>
        </p:nvSpPr>
        <p:spPr>
          <a:xfrm>
            <a:off x="3987852" y="2433226"/>
            <a:ext cx="2486764" cy="338554"/>
          </a:xfrm>
          <a:prstGeom prst="rect">
            <a:avLst/>
          </a:prstGeom>
        </p:spPr>
        <p:txBody>
          <a:bodyPr wrap="square">
            <a:spAutoFit/>
          </a:bodyPr>
          <a:lstStyle/>
          <a:p>
            <a:r>
              <a:rPr lang="zh-CN" altLang="en-US" sz="1600" b="1" dirty="0"/>
              <a:t>匿名函数</a:t>
            </a:r>
          </a:p>
        </p:txBody>
      </p:sp>
      <p:pic>
        <p:nvPicPr>
          <p:cNvPr id="17" name="图片 16">
            <a:extLst>
              <a:ext uri="{FF2B5EF4-FFF2-40B4-BE49-F238E27FC236}">
                <a16:creationId xmlns:a16="http://schemas.microsoft.com/office/drawing/2014/main" id="{FD7E1EC5-36EE-834C-B498-8CC47D399235}"/>
              </a:ext>
            </a:extLst>
          </p:cNvPr>
          <p:cNvPicPr>
            <a:picLocks noChangeAspect="1"/>
          </p:cNvPicPr>
          <p:nvPr/>
        </p:nvPicPr>
        <p:blipFill>
          <a:blip r:embed="rId6"/>
          <a:stretch>
            <a:fillRect/>
          </a:stretch>
        </p:blipFill>
        <p:spPr>
          <a:xfrm>
            <a:off x="7988853" y="2770770"/>
            <a:ext cx="3556000" cy="1524000"/>
          </a:xfrm>
          <a:prstGeom prst="rect">
            <a:avLst/>
          </a:prstGeom>
        </p:spPr>
      </p:pic>
      <p:sp>
        <p:nvSpPr>
          <p:cNvPr id="22" name="矩形 21">
            <a:extLst>
              <a:ext uri="{FF2B5EF4-FFF2-40B4-BE49-F238E27FC236}">
                <a16:creationId xmlns:a16="http://schemas.microsoft.com/office/drawing/2014/main" id="{7317BC1C-1D8B-774D-89E2-E86272F01D8F}"/>
              </a:ext>
            </a:extLst>
          </p:cNvPr>
          <p:cNvSpPr/>
          <p:nvPr/>
        </p:nvSpPr>
        <p:spPr>
          <a:xfrm>
            <a:off x="7979535" y="2413521"/>
            <a:ext cx="2486764" cy="338554"/>
          </a:xfrm>
          <a:prstGeom prst="rect">
            <a:avLst/>
          </a:prstGeom>
        </p:spPr>
        <p:txBody>
          <a:bodyPr wrap="square">
            <a:spAutoFit/>
          </a:bodyPr>
          <a:lstStyle/>
          <a:p>
            <a:r>
              <a:rPr lang="en-US" altLang="zh-CN" sz="1600" b="1" dirty="0"/>
              <a:t>defer</a:t>
            </a:r>
            <a:endParaRPr lang="zh-CN" altLang="en-US" sz="1600" b="1" dirty="0"/>
          </a:p>
        </p:txBody>
      </p:sp>
      <p:pic>
        <p:nvPicPr>
          <p:cNvPr id="21" name="图片 20">
            <a:extLst>
              <a:ext uri="{FF2B5EF4-FFF2-40B4-BE49-F238E27FC236}">
                <a16:creationId xmlns:a16="http://schemas.microsoft.com/office/drawing/2014/main" id="{EA22C97F-A109-3F4E-AFA2-2A54AA73F8E8}"/>
              </a:ext>
            </a:extLst>
          </p:cNvPr>
          <p:cNvPicPr>
            <a:picLocks noChangeAspect="1"/>
          </p:cNvPicPr>
          <p:nvPr/>
        </p:nvPicPr>
        <p:blipFill>
          <a:blip r:embed="rId7"/>
          <a:stretch>
            <a:fillRect/>
          </a:stretch>
        </p:blipFill>
        <p:spPr>
          <a:xfrm>
            <a:off x="8026364" y="5430100"/>
            <a:ext cx="2489200" cy="736600"/>
          </a:xfrm>
          <a:prstGeom prst="rect">
            <a:avLst/>
          </a:prstGeom>
        </p:spPr>
      </p:pic>
      <p:sp>
        <p:nvSpPr>
          <p:cNvPr id="26" name="矩形 25">
            <a:extLst>
              <a:ext uri="{FF2B5EF4-FFF2-40B4-BE49-F238E27FC236}">
                <a16:creationId xmlns:a16="http://schemas.microsoft.com/office/drawing/2014/main" id="{4AD08A88-37E7-0941-9D70-D39FD572C93A}"/>
              </a:ext>
            </a:extLst>
          </p:cNvPr>
          <p:cNvSpPr/>
          <p:nvPr/>
        </p:nvSpPr>
        <p:spPr>
          <a:xfrm>
            <a:off x="7979535" y="4977816"/>
            <a:ext cx="2486764" cy="338554"/>
          </a:xfrm>
          <a:prstGeom prst="rect">
            <a:avLst/>
          </a:prstGeom>
        </p:spPr>
        <p:txBody>
          <a:bodyPr wrap="square">
            <a:spAutoFit/>
          </a:bodyPr>
          <a:lstStyle/>
          <a:p>
            <a:r>
              <a:rPr lang="en-US" altLang="zh-CN" sz="1600" b="1" dirty="0" err="1"/>
              <a:t>init</a:t>
            </a:r>
            <a:endParaRPr lang="zh-CN" altLang="en-US" sz="1600" b="1" dirty="0"/>
          </a:p>
        </p:txBody>
      </p:sp>
      <p:sp>
        <p:nvSpPr>
          <p:cNvPr id="27" name="圆角矩形 26">
            <a:extLst>
              <a:ext uri="{FF2B5EF4-FFF2-40B4-BE49-F238E27FC236}">
                <a16:creationId xmlns:a16="http://schemas.microsoft.com/office/drawing/2014/main" id="{A9ED2D10-E126-1647-9BA5-A64C588C830B}"/>
              </a:ext>
            </a:extLst>
          </p:cNvPr>
          <p:cNvSpPr/>
          <p:nvPr/>
        </p:nvSpPr>
        <p:spPr>
          <a:xfrm>
            <a:off x="4554797" y="4086221"/>
            <a:ext cx="2929179" cy="712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defer</a:t>
            </a:r>
            <a:r>
              <a:rPr lang="zh-CN" altLang="en-US" sz="1600" dirty="0"/>
              <a:t>保证在</a:t>
            </a:r>
            <a:r>
              <a:rPr lang="en-US" altLang="zh-CN" sz="1600" dirty="0"/>
              <a:t>return</a:t>
            </a:r>
            <a:r>
              <a:rPr lang="zh-CN" altLang="en-US" sz="1600" dirty="0"/>
              <a:t>之前的最后一步执行</a:t>
            </a:r>
          </a:p>
        </p:txBody>
      </p:sp>
      <p:sp>
        <p:nvSpPr>
          <p:cNvPr id="28" name="圆角矩形 27">
            <a:extLst>
              <a:ext uri="{FF2B5EF4-FFF2-40B4-BE49-F238E27FC236}">
                <a16:creationId xmlns:a16="http://schemas.microsoft.com/office/drawing/2014/main" id="{1CA20194-181A-4440-B675-A61FA906048F}"/>
              </a:ext>
            </a:extLst>
          </p:cNvPr>
          <p:cNvSpPr/>
          <p:nvPr/>
        </p:nvSpPr>
        <p:spPr>
          <a:xfrm>
            <a:off x="5070169" y="5456374"/>
            <a:ext cx="2048005" cy="511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init</a:t>
            </a:r>
            <a:r>
              <a:rPr lang="zh-CN" altLang="en-US" sz="1600" dirty="0"/>
              <a:t>在包加载时执行</a:t>
            </a:r>
          </a:p>
        </p:txBody>
      </p:sp>
      <p:cxnSp>
        <p:nvCxnSpPr>
          <p:cNvPr id="29" name="曲线连接符 28">
            <a:extLst>
              <a:ext uri="{FF2B5EF4-FFF2-40B4-BE49-F238E27FC236}">
                <a16:creationId xmlns:a16="http://schemas.microsoft.com/office/drawing/2014/main" id="{89F55AFE-CF6A-9348-9EB1-0388407A308F}"/>
              </a:ext>
            </a:extLst>
          </p:cNvPr>
          <p:cNvCxnSpPr>
            <a:cxnSpLocks/>
            <a:stCxn id="27" idx="3"/>
            <a:endCxn id="17" idx="1"/>
          </p:cNvCxnSpPr>
          <p:nvPr/>
        </p:nvCxnSpPr>
        <p:spPr>
          <a:xfrm flipV="1">
            <a:off x="7483976" y="3532770"/>
            <a:ext cx="504877" cy="909927"/>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a:extLst>
              <a:ext uri="{FF2B5EF4-FFF2-40B4-BE49-F238E27FC236}">
                <a16:creationId xmlns:a16="http://schemas.microsoft.com/office/drawing/2014/main" id="{F8EF2A95-C5AE-0940-A707-8811D4263D35}"/>
              </a:ext>
            </a:extLst>
          </p:cNvPr>
          <p:cNvCxnSpPr>
            <a:cxnSpLocks/>
            <a:endCxn id="21" idx="1"/>
          </p:cNvCxnSpPr>
          <p:nvPr/>
        </p:nvCxnSpPr>
        <p:spPr>
          <a:xfrm>
            <a:off x="7121832" y="5709100"/>
            <a:ext cx="904532" cy="89300"/>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329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881131" cy="858297"/>
          </a:xfrm>
        </p:spPr>
        <p:txBody>
          <a:bodyPr>
            <a:normAutofit/>
          </a:bodyPr>
          <a:lstStyle/>
          <a:p>
            <a:r>
              <a:rPr lang="zh-CN" altLang="en-US" dirty="0"/>
              <a:t>结构体与其它语言中的</a:t>
            </a:r>
            <a:r>
              <a:rPr lang="en" altLang="zh-CN" dirty="0"/>
              <a:t>class</a:t>
            </a:r>
            <a:r>
              <a:rPr lang="zh-CN" altLang="en-US" dirty="0"/>
              <a:t>相似，我们可以在结构体中定义多个任意类型的字段，也可以为结构体添加方法，增加处理逻辑以及实例化等。</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r>
              <a:rPr lang="en-US" altLang="zh-CN" b="1" dirty="0"/>
              <a:t>Struct</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E40AE49B-D2EE-1244-8795-BDFC90DEEFFB}"/>
              </a:ext>
            </a:extLst>
          </p:cNvPr>
          <p:cNvPicPr>
            <a:picLocks noChangeAspect="1"/>
          </p:cNvPicPr>
          <p:nvPr/>
        </p:nvPicPr>
        <p:blipFill>
          <a:blip r:embed="rId2"/>
          <a:stretch>
            <a:fillRect/>
          </a:stretch>
        </p:blipFill>
        <p:spPr>
          <a:xfrm>
            <a:off x="310083" y="2812931"/>
            <a:ext cx="2667000" cy="1333500"/>
          </a:xfrm>
          <a:prstGeom prst="rect">
            <a:avLst/>
          </a:prstGeom>
        </p:spPr>
      </p:pic>
      <p:pic>
        <p:nvPicPr>
          <p:cNvPr id="5" name="图片 4">
            <a:extLst>
              <a:ext uri="{FF2B5EF4-FFF2-40B4-BE49-F238E27FC236}">
                <a16:creationId xmlns:a16="http://schemas.microsoft.com/office/drawing/2014/main" id="{6050743B-E13D-594D-B134-FBF9CF3E1A4E}"/>
              </a:ext>
            </a:extLst>
          </p:cNvPr>
          <p:cNvPicPr>
            <a:picLocks noChangeAspect="1"/>
          </p:cNvPicPr>
          <p:nvPr/>
        </p:nvPicPr>
        <p:blipFill>
          <a:blip r:embed="rId3"/>
          <a:stretch>
            <a:fillRect/>
          </a:stretch>
        </p:blipFill>
        <p:spPr>
          <a:xfrm>
            <a:off x="310083" y="4267200"/>
            <a:ext cx="4178300" cy="2590800"/>
          </a:xfrm>
          <a:prstGeom prst="rect">
            <a:avLst/>
          </a:prstGeom>
        </p:spPr>
      </p:pic>
      <p:sp>
        <p:nvSpPr>
          <p:cNvPr id="24" name="矩形 23">
            <a:extLst>
              <a:ext uri="{FF2B5EF4-FFF2-40B4-BE49-F238E27FC236}">
                <a16:creationId xmlns:a16="http://schemas.microsoft.com/office/drawing/2014/main" id="{EBB67BCD-CCFC-2C42-98B3-EDAC8FCF3D47}"/>
              </a:ext>
            </a:extLst>
          </p:cNvPr>
          <p:cNvSpPr/>
          <p:nvPr/>
        </p:nvSpPr>
        <p:spPr>
          <a:xfrm>
            <a:off x="7468296" y="1665593"/>
            <a:ext cx="2486764" cy="369332"/>
          </a:xfrm>
          <a:prstGeom prst="rect">
            <a:avLst/>
          </a:prstGeom>
        </p:spPr>
        <p:txBody>
          <a:bodyPr wrap="square">
            <a:spAutoFit/>
          </a:bodyPr>
          <a:lstStyle/>
          <a:p>
            <a:r>
              <a:rPr lang="zh-CN" altLang="en-US" b="1" dirty="0"/>
              <a:t>方法（</a:t>
            </a:r>
            <a:r>
              <a:rPr lang="en-US" altLang="zh-CN" b="1" dirty="0"/>
              <a:t>method</a:t>
            </a:r>
            <a:r>
              <a:rPr lang="zh-CN" altLang="en-US" b="1" dirty="0"/>
              <a:t>）</a:t>
            </a:r>
          </a:p>
        </p:txBody>
      </p:sp>
      <p:pic>
        <p:nvPicPr>
          <p:cNvPr id="6" name="图片 5">
            <a:extLst>
              <a:ext uri="{FF2B5EF4-FFF2-40B4-BE49-F238E27FC236}">
                <a16:creationId xmlns:a16="http://schemas.microsoft.com/office/drawing/2014/main" id="{F7133C34-44D7-C246-8845-0BEB2440186F}"/>
              </a:ext>
            </a:extLst>
          </p:cNvPr>
          <p:cNvPicPr>
            <a:picLocks noChangeAspect="1"/>
          </p:cNvPicPr>
          <p:nvPr/>
        </p:nvPicPr>
        <p:blipFill>
          <a:blip r:embed="rId4"/>
          <a:stretch>
            <a:fillRect/>
          </a:stretch>
        </p:blipFill>
        <p:spPr>
          <a:xfrm>
            <a:off x="7576784" y="2238125"/>
            <a:ext cx="3365500" cy="927100"/>
          </a:xfrm>
          <a:prstGeom prst="rect">
            <a:avLst/>
          </a:prstGeom>
        </p:spPr>
      </p:pic>
      <p:sp>
        <p:nvSpPr>
          <p:cNvPr id="25" name="矩形 24">
            <a:extLst>
              <a:ext uri="{FF2B5EF4-FFF2-40B4-BE49-F238E27FC236}">
                <a16:creationId xmlns:a16="http://schemas.microsoft.com/office/drawing/2014/main" id="{6902C998-EC2B-D440-8D1D-7AEEF17A491F}"/>
              </a:ext>
            </a:extLst>
          </p:cNvPr>
          <p:cNvSpPr/>
          <p:nvPr/>
        </p:nvSpPr>
        <p:spPr>
          <a:xfrm>
            <a:off x="7468296" y="3423912"/>
            <a:ext cx="2486764" cy="369332"/>
          </a:xfrm>
          <a:prstGeom prst="rect">
            <a:avLst/>
          </a:prstGeom>
        </p:spPr>
        <p:txBody>
          <a:bodyPr wrap="square">
            <a:spAutoFit/>
          </a:bodyPr>
          <a:lstStyle/>
          <a:p>
            <a:r>
              <a:rPr lang="zh-CN" altLang="en-US" b="1" dirty="0"/>
              <a:t>组合</a:t>
            </a:r>
            <a:r>
              <a:rPr lang="zh-CN" altLang="en-US" sz="1400" b="1" dirty="0"/>
              <a:t>（继承）</a:t>
            </a:r>
            <a:endParaRPr lang="zh-CN" altLang="en-US" b="1" dirty="0"/>
          </a:p>
        </p:txBody>
      </p:sp>
      <p:pic>
        <p:nvPicPr>
          <p:cNvPr id="9" name="图片 8">
            <a:extLst>
              <a:ext uri="{FF2B5EF4-FFF2-40B4-BE49-F238E27FC236}">
                <a16:creationId xmlns:a16="http://schemas.microsoft.com/office/drawing/2014/main" id="{9CA43457-F468-5440-AEB3-32F667E7F668}"/>
              </a:ext>
            </a:extLst>
          </p:cNvPr>
          <p:cNvPicPr>
            <a:picLocks noChangeAspect="1"/>
          </p:cNvPicPr>
          <p:nvPr/>
        </p:nvPicPr>
        <p:blipFill>
          <a:blip r:embed="rId5"/>
          <a:stretch>
            <a:fillRect/>
          </a:stretch>
        </p:blipFill>
        <p:spPr>
          <a:xfrm>
            <a:off x="7576784" y="3871317"/>
            <a:ext cx="4076700" cy="2895600"/>
          </a:xfrm>
          <a:prstGeom prst="rect">
            <a:avLst/>
          </a:prstGeom>
        </p:spPr>
      </p:pic>
      <p:sp>
        <p:nvSpPr>
          <p:cNvPr id="28" name="圆角矩形 27">
            <a:extLst>
              <a:ext uri="{FF2B5EF4-FFF2-40B4-BE49-F238E27FC236}">
                <a16:creationId xmlns:a16="http://schemas.microsoft.com/office/drawing/2014/main" id="{8765BBA4-6050-884F-A5B4-7D68F4C4F959}"/>
              </a:ext>
            </a:extLst>
          </p:cNvPr>
          <p:cNvSpPr/>
          <p:nvPr/>
        </p:nvSpPr>
        <p:spPr>
          <a:xfrm>
            <a:off x="5133028" y="5562600"/>
            <a:ext cx="2335268"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中并没有继承的概念</a:t>
            </a:r>
          </a:p>
        </p:txBody>
      </p:sp>
      <p:cxnSp>
        <p:nvCxnSpPr>
          <p:cNvPr id="29" name="曲线连接符 28">
            <a:extLst>
              <a:ext uri="{FF2B5EF4-FFF2-40B4-BE49-F238E27FC236}">
                <a16:creationId xmlns:a16="http://schemas.microsoft.com/office/drawing/2014/main" id="{4E05B4BC-F00E-5B49-8392-923CF2D03E90}"/>
              </a:ext>
            </a:extLst>
          </p:cNvPr>
          <p:cNvCxnSpPr>
            <a:cxnSpLocks/>
          </p:cNvCxnSpPr>
          <p:nvPr/>
        </p:nvCxnSpPr>
        <p:spPr>
          <a:xfrm flipV="1">
            <a:off x="6096000" y="4372429"/>
            <a:ext cx="1426540" cy="1190171"/>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82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881131" cy="858297"/>
          </a:xfrm>
        </p:spPr>
        <p:txBody>
          <a:bodyPr>
            <a:normAutofit/>
          </a:bodyPr>
          <a:lstStyle/>
          <a:p>
            <a:r>
              <a:rPr lang="en" altLang="zh-CN" dirty="0"/>
              <a:t>Go </a:t>
            </a:r>
            <a:r>
              <a:rPr lang="zh-CN" altLang="en-US" dirty="0"/>
              <a:t>语言中所有实现接口方法的“类”（结构体），都会自动实现接口，并不需要像其他面向对象语言一样显式继承接口类或者指定关键字。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接口（</a:t>
            </a:r>
            <a:r>
              <a:rPr lang="en-US" altLang="zh-CN" b="1" dirty="0"/>
              <a:t>Interface</a:t>
            </a:r>
            <a:r>
              <a:rPr lang="zh-CN" altLang="en-US" b="1" dirty="0"/>
              <a:t>）</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sp>
        <p:nvSpPr>
          <p:cNvPr id="14" name="圆角矩形 13">
            <a:extLst>
              <a:ext uri="{FF2B5EF4-FFF2-40B4-BE49-F238E27FC236}">
                <a16:creationId xmlns:a16="http://schemas.microsoft.com/office/drawing/2014/main" id="{0D1F2311-A3D3-A045-8183-F30C35583DB6}"/>
              </a:ext>
            </a:extLst>
          </p:cNvPr>
          <p:cNvSpPr/>
          <p:nvPr/>
        </p:nvSpPr>
        <p:spPr>
          <a:xfrm>
            <a:off x="4318840" y="5592417"/>
            <a:ext cx="2612048" cy="1093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中只要结构体中有接口里所有的方法，就认为是实现了该接口。</a:t>
            </a:r>
            <a:endParaRPr lang="en-US" altLang="zh-CN" sz="1600" dirty="0"/>
          </a:p>
          <a:p>
            <a:r>
              <a:rPr lang="zh-CN" altLang="en-US" sz="1600" dirty="0"/>
              <a:t>（鸭式辨型，</a:t>
            </a:r>
            <a:r>
              <a:rPr lang="en-US" altLang="zh-CN" sz="1600" dirty="0"/>
              <a:t>Duck</a:t>
            </a:r>
            <a:r>
              <a:rPr lang="zh-CN" altLang="en-US" sz="1600" dirty="0"/>
              <a:t> </a:t>
            </a:r>
            <a:r>
              <a:rPr lang="en-US" altLang="zh-CN" sz="1600" dirty="0"/>
              <a:t>Type</a:t>
            </a:r>
            <a:r>
              <a:rPr lang="zh-CN" altLang="en-US" sz="1600" dirty="0"/>
              <a:t>）</a:t>
            </a:r>
          </a:p>
        </p:txBody>
      </p:sp>
      <p:pic>
        <p:nvPicPr>
          <p:cNvPr id="13" name="图片 12">
            <a:extLst>
              <a:ext uri="{FF2B5EF4-FFF2-40B4-BE49-F238E27FC236}">
                <a16:creationId xmlns:a16="http://schemas.microsoft.com/office/drawing/2014/main" id="{F5445520-AF89-4B44-AA13-141D332D65F3}"/>
              </a:ext>
            </a:extLst>
          </p:cNvPr>
          <p:cNvPicPr>
            <a:picLocks noChangeAspect="1"/>
          </p:cNvPicPr>
          <p:nvPr/>
        </p:nvPicPr>
        <p:blipFill>
          <a:blip r:embed="rId2"/>
          <a:stretch>
            <a:fillRect/>
          </a:stretch>
        </p:blipFill>
        <p:spPr>
          <a:xfrm>
            <a:off x="917461" y="2736686"/>
            <a:ext cx="2794000" cy="3949700"/>
          </a:xfrm>
          <a:prstGeom prst="rect">
            <a:avLst/>
          </a:prstGeom>
        </p:spPr>
      </p:pic>
      <p:pic>
        <p:nvPicPr>
          <p:cNvPr id="15" name="图片 14">
            <a:extLst>
              <a:ext uri="{FF2B5EF4-FFF2-40B4-BE49-F238E27FC236}">
                <a16:creationId xmlns:a16="http://schemas.microsoft.com/office/drawing/2014/main" id="{490EB9A4-1D7F-524A-8E6C-64D0B02FD136}"/>
              </a:ext>
            </a:extLst>
          </p:cNvPr>
          <p:cNvPicPr>
            <a:picLocks noChangeAspect="1"/>
          </p:cNvPicPr>
          <p:nvPr/>
        </p:nvPicPr>
        <p:blipFill>
          <a:blip r:embed="rId3"/>
          <a:stretch>
            <a:fillRect/>
          </a:stretch>
        </p:blipFill>
        <p:spPr>
          <a:xfrm>
            <a:off x="7798592" y="2736686"/>
            <a:ext cx="4152900" cy="2184400"/>
          </a:xfrm>
          <a:prstGeom prst="rect">
            <a:avLst/>
          </a:prstGeom>
        </p:spPr>
      </p:pic>
      <p:cxnSp>
        <p:nvCxnSpPr>
          <p:cNvPr id="18" name="曲线连接符 17">
            <a:extLst>
              <a:ext uri="{FF2B5EF4-FFF2-40B4-BE49-F238E27FC236}">
                <a16:creationId xmlns:a16="http://schemas.microsoft.com/office/drawing/2014/main" id="{1E488042-F321-A643-9ED9-4C07B4DACC04}"/>
              </a:ext>
            </a:extLst>
          </p:cNvPr>
          <p:cNvCxnSpPr>
            <a:cxnSpLocks/>
            <a:stCxn id="14" idx="1"/>
            <a:endCxn id="13" idx="3"/>
          </p:cNvCxnSpPr>
          <p:nvPr/>
        </p:nvCxnSpPr>
        <p:spPr>
          <a:xfrm rot="10800000">
            <a:off x="3711462" y="4711536"/>
            <a:ext cx="607379" cy="1427866"/>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932FD10E-300F-5C43-9B67-4AE12E4B14E3}"/>
              </a:ext>
            </a:extLst>
          </p:cNvPr>
          <p:cNvSpPr/>
          <p:nvPr/>
        </p:nvSpPr>
        <p:spPr>
          <a:xfrm>
            <a:off x="9056493" y="5465891"/>
            <a:ext cx="2612048" cy="474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Java</a:t>
            </a:r>
            <a:r>
              <a:rPr lang="zh-CN" altLang="en-US" sz="1600" dirty="0"/>
              <a:t> 侵入式</a:t>
            </a:r>
            <a:r>
              <a:rPr lang="en-US" altLang="zh-CN" sz="1600" dirty="0"/>
              <a:t>Interface</a:t>
            </a:r>
            <a:r>
              <a:rPr lang="zh-CN" altLang="en-US" sz="1600" dirty="0"/>
              <a:t>实现</a:t>
            </a:r>
          </a:p>
        </p:txBody>
      </p:sp>
      <p:cxnSp>
        <p:nvCxnSpPr>
          <p:cNvPr id="26" name="曲线连接符 25">
            <a:extLst>
              <a:ext uri="{FF2B5EF4-FFF2-40B4-BE49-F238E27FC236}">
                <a16:creationId xmlns:a16="http://schemas.microsoft.com/office/drawing/2014/main" id="{F3953F4A-C7C6-7B42-B0C8-FD1A399A127F}"/>
              </a:ext>
            </a:extLst>
          </p:cNvPr>
          <p:cNvCxnSpPr>
            <a:cxnSpLocks/>
            <a:stCxn id="23" idx="1"/>
            <a:endCxn id="15" idx="2"/>
          </p:cNvCxnSpPr>
          <p:nvPr/>
        </p:nvCxnSpPr>
        <p:spPr>
          <a:xfrm rot="10800000" flipH="1">
            <a:off x="9056492" y="4921087"/>
            <a:ext cx="818549" cy="782029"/>
          </a:xfrm>
          <a:prstGeom prst="curvedConnector4">
            <a:avLst>
              <a:gd name="adj1" fmla="val -27927"/>
              <a:gd name="adj2" fmla="val 65167"/>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57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Font typeface="Arial" panose="020B0604020202020204" pitchFamily="34" charset="0"/>
              <a:buAutoNum type="arabicPeriod"/>
            </a:pPr>
            <a:r>
              <a:rPr kumimoji="1" lang="zh-CN" altLang="en-US" dirty="0"/>
              <a:t>函数、结构体、接口</a:t>
            </a:r>
            <a:endParaRPr kumimoji="1" lang="en-US" altLang="zh-CN" dirty="0"/>
          </a:p>
          <a:p>
            <a:pPr marL="1028700" lvl="1" indent="-342900">
              <a:buAutoNum type="arabicPeriod"/>
            </a:pPr>
            <a:r>
              <a:rPr lang="zh-CN" altLang="en-US" b="1" dirty="0">
                <a:solidFill>
                  <a:schemeClr val="accent1">
                    <a:lumMod val="75000"/>
                  </a:schemeClr>
                </a:solidFill>
              </a:rPr>
              <a:t>并发编程</a:t>
            </a:r>
            <a:endParaRPr lang="en-US" altLang="zh-CN" b="1" dirty="0">
              <a:solidFill>
                <a:schemeClr val="accent1">
                  <a:lumMod val="75000"/>
                </a:schemeClr>
              </a:solidFill>
            </a:endParaRPr>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2143158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70895" y="1923949"/>
            <a:ext cx="6881131" cy="552551"/>
          </a:xfrm>
        </p:spPr>
        <p:txBody>
          <a:bodyPr>
            <a:normAutofit fontScale="92500" lnSpcReduction="10000"/>
          </a:bodyPr>
          <a:lstStyle/>
          <a:p>
            <a:r>
              <a:rPr lang="en" altLang="zh-CN" dirty="0"/>
              <a:t>Go </a:t>
            </a:r>
            <a:r>
              <a:rPr lang="zh-CN" altLang="en-US" dirty="0"/>
              <a:t>语言原生支持程序的并发执行。</a:t>
            </a:r>
            <a:r>
              <a:rPr lang="en" altLang="zh-CN" dirty="0"/>
              <a:t>Go </a:t>
            </a:r>
            <a:r>
              <a:rPr lang="zh-CN" altLang="en-US"/>
              <a:t>语言提供协</a:t>
            </a:r>
            <a:r>
              <a:rPr lang="zh-CN" altLang="en-US" dirty="0"/>
              <a:t>程 </a:t>
            </a:r>
            <a:r>
              <a:rPr lang="en-US" altLang="zh-CN" dirty="0"/>
              <a:t>(</a:t>
            </a:r>
            <a:r>
              <a:rPr lang="en" altLang="zh-CN" dirty="0"/>
              <a:t>goroutine) </a:t>
            </a:r>
            <a:r>
              <a:rPr lang="zh-CN" altLang="en-US" dirty="0"/>
              <a:t>与通道 </a:t>
            </a:r>
            <a:r>
              <a:rPr lang="en-US" altLang="zh-CN" dirty="0"/>
              <a:t>(</a:t>
            </a:r>
            <a:r>
              <a:rPr lang="en" altLang="zh-CN" dirty="0"/>
              <a:t>channel) </a:t>
            </a:r>
            <a:r>
              <a:rPr lang="zh-CN" altLang="en-US" dirty="0"/>
              <a:t>来支持并发编程。</a:t>
            </a:r>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 altLang="zh-CN" b="1" dirty="0"/>
              <a:t>Go </a:t>
            </a:r>
            <a:r>
              <a:rPr lang="zh-CN" altLang="en-US" b="1" dirty="0"/>
              <a:t>并发</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362517" y="885702"/>
            <a:ext cx="1806905" cy="646331"/>
          </a:xfrm>
          <a:prstGeom prst="rect">
            <a:avLst/>
          </a:prstGeom>
          <a:noFill/>
        </p:spPr>
        <p:txBody>
          <a:bodyPr wrap="none" rtlCol="0">
            <a:spAutoFit/>
          </a:bodyPr>
          <a:lstStyle/>
          <a:p>
            <a:pPr marL="685800" lvl="1"/>
            <a:r>
              <a:rPr kumimoji="1" lang="zh-CN" altLang="en-US" b="1" dirty="0">
                <a:solidFill>
                  <a:schemeClr val="bg1"/>
                </a:solidFill>
              </a:rPr>
              <a:t>并发编程</a:t>
            </a:r>
            <a:endParaRPr kumimoji="1" lang="en-US" altLang="zh-CN" dirty="0">
              <a:solidFill>
                <a:schemeClr val="bg1"/>
              </a:solidFill>
            </a:endParaRPr>
          </a:p>
          <a:p>
            <a:endParaRPr kumimoji="1" lang="zh-CN" altLang="en-US" dirty="0">
              <a:solidFill>
                <a:schemeClr val="bg1"/>
              </a:solidFill>
            </a:endParaRPr>
          </a:p>
        </p:txBody>
      </p:sp>
      <p:sp>
        <p:nvSpPr>
          <p:cNvPr id="14" name="圆角矩形 13">
            <a:extLst>
              <a:ext uri="{FF2B5EF4-FFF2-40B4-BE49-F238E27FC236}">
                <a16:creationId xmlns:a16="http://schemas.microsoft.com/office/drawing/2014/main" id="{0D1F2311-A3D3-A045-8183-F30C35583DB6}"/>
              </a:ext>
            </a:extLst>
          </p:cNvPr>
          <p:cNvSpPr/>
          <p:nvPr/>
        </p:nvSpPr>
        <p:spPr>
          <a:xfrm>
            <a:off x="4318840" y="5592417"/>
            <a:ext cx="2612048" cy="47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 sz="1600" dirty="0"/>
              <a:t>使用</a:t>
            </a:r>
            <a:r>
              <a:rPr lang="en-US" altLang="zh-CN" sz="1600" dirty="0"/>
              <a:t>go</a:t>
            </a:r>
            <a:r>
              <a:rPr lang="zh-CN" altLang="en-US" sz="1600" dirty="0"/>
              <a:t>指令发起协程</a:t>
            </a:r>
          </a:p>
        </p:txBody>
      </p:sp>
      <p:pic>
        <p:nvPicPr>
          <p:cNvPr id="5" name="图片 4">
            <a:extLst>
              <a:ext uri="{FF2B5EF4-FFF2-40B4-BE49-F238E27FC236}">
                <a16:creationId xmlns:a16="http://schemas.microsoft.com/office/drawing/2014/main" id="{FA07D35F-2580-254C-9C72-7FB6DF422795}"/>
              </a:ext>
            </a:extLst>
          </p:cNvPr>
          <p:cNvPicPr>
            <a:picLocks noChangeAspect="1"/>
          </p:cNvPicPr>
          <p:nvPr/>
        </p:nvPicPr>
        <p:blipFill>
          <a:blip r:embed="rId2"/>
          <a:stretch>
            <a:fillRect/>
          </a:stretch>
        </p:blipFill>
        <p:spPr>
          <a:xfrm>
            <a:off x="270894" y="2476500"/>
            <a:ext cx="3543300" cy="4381500"/>
          </a:xfrm>
          <a:prstGeom prst="rect">
            <a:avLst/>
          </a:prstGeom>
        </p:spPr>
      </p:pic>
      <p:sp>
        <p:nvSpPr>
          <p:cNvPr id="6" name="矩形 5">
            <a:extLst>
              <a:ext uri="{FF2B5EF4-FFF2-40B4-BE49-F238E27FC236}">
                <a16:creationId xmlns:a16="http://schemas.microsoft.com/office/drawing/2014/main" id="{17E953E7-0368-954C-9785-F4C33ABFB2CB}"/>
              </a:ext>
            </a:extLst>
          </p:cNvPr>
          <p:cNvSpPr/>
          <p:nvPr/>
        </p:nvSpPr>
        <p:spPr>
          <a:xfrm>
            <a:off x="7152026" y="1532033"/>
            <a:ext cx="1585690" cy="369332"/>
          </a:xfrm>
          <a:prstGeom prst="rect">
            <a:avLst/>
          </a:prstGeom>
        </p:spPr>
        <p:txBody>
          <a:bodyPr wrap="square">
            <a:spAutoFit/>
          </a:bodyPr>
          <a:lstStyle/>
          <a:p>
            <a:r>
              <a:rPr lang="zh-CN" altLang="en-US" b="1" dirty="0"/>
              <a:t>通道 </a:t>
            </a:r>
            <a:r>
              <a:rPr lang="en" altLang="zh-CN" b="1" dirty="0" err="1"/>
              <a:t>chan</a:t>
            </a:r>
            <a:endParaRPr lang="en" altLang="zh-CN" b="1" dirty="0"/>
          </a:p>
        </p:txBody>
      </p:sp>
      <p:sp>
        <p:nvSpPr>
          <p:cNvPr id="7" name="矩形 6">
            <a:extLst>
              <a:ext uri="{FF2B5EF4-FFF2-40B4-BE49-F238E27FC236}">
                <a16:creationId xmlns:a16="http://schemas.microsoft.com/office/drawing/2014/main" id="{131C4B23-4089-3448-92C6-7DD997B4281C}"/>
              </a:ext>
            </a:extLst>
          </p:cNvPr>
          <p:cNvSpPr/>
          <p:nvPr/>
        </p:nvSpPr>
        <p:spPr>
          <a:xfrm>
            <a:off x="7251224" y="1901365"/>
            <a:ext cx="4669881" cy="782030"/>
          </a:xfrm>
          <a:prstGeom prst="rect">
            <a:avLst/>
          </a:prstGeom>
        </p:spPr>
        <p:txBody>
          <a:bodyPr vert="horz" lIns="0" tIns="0" rIns="0" bIns="0" rtlCol="0">
            <a:normAutofit/>
          </a:bodyPr>
          <a:lstStyle/>
          <a:p>
            <a:pPr>
              <a:lnSpc>
                <a:spcPct val="130000"/>
              </a:lnSpc>
              <a:spcBef>
                <a:spcPts val="500"/>
              </a:spcBef>
              <a:spcAft>
                <a:spcPts val="100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协程间可以使用共享内存来实现通信，也可以通过事件驱动，使用</a:t>
            </a:r>
            <a:r>
              <a:rPr lang="en"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channel</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来同步通信</a:t>
            </a:r>
          </a:p>
        </p:txBody>
      </p:sp>
      <p:pic>
        <p:nvPicPr>
          <p:cNvPr id="10" name="图片 9">
            <a:extLst>
              <a:ext uri="{FF2B5EF4-FFF2-40B4-BE49-F238E27FC236}">
                <a16:creationId xmlns:a16="http://schemas.microsoft.com/office/drawing/2014/main" id="{C054FDA5-E237-7B47-BF48-64608FF2BA89}"/>
              </a:ext>
            </a:extLst>
          </p:cNvPr>
          <p:cNvPicPr>
            <a:picLocks noChangeAspect="1"/>
          </p:cNvPicPr>
          <p:nvPr/>
        </p:nvPicPr>
        <p:blipFill>
          <a:blip r:embed="rId3"/>
          <a:stretch>
            <a:fillRect/>
          </a:stretch>
        </p:blipFill>
        <p:spPr>
          <a:xfrm>
            <a:off x="8479405" y="2476500"/>
            <a:ext cx="3441700" cy="4381500"/>
          </a:xfrm>
          <a:prstGeom prst="rect">
            <a:avLst/>
          </a:prstGeom>
        </p:spPr>
      </p:pic>
      <p:cxnSp>
        <p:nvCxnSpPr>
          <p:cNvPr id="19" name="曲线连接符 18">
            <a:extLst>
              <a:ext uri="{FF2B5EF4-FFF2-40B4-BE49-F238E27FC236}">
                <a16:creationId xmlns:a16="http://schemas.microsoft.com/office/drawing/2014/main" id="{4DB8DFE7-54EA-E046-94E5-ACC1679D0208}"/>
              </a:ext>
            </a:extLst>
          </p:cNvPr>
          <p:cNvCxnSpPr>
            <a:cxnSpLocks/>
            <a:stCxn id="14" idx="1"/>
            <a:endCxn id="5" idx="3"/>
          </p:cNvCxnSpPr>
          <p:nvPr/>
        </p:nvCxnSpPr>
        <p:spPr>
          <a:xfrm rot="10800000">
            <a:off x="3814194" y="4667250"/>
            <a:ext cx="504646" cy="116239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3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5599851" y="1947032"/>
            <a:ext cx="6334539" cy="1505051"/>
          </a:xfrm>
        </p:spPr>
        <p:txBody>
          <a:bodyPr>
            <a:normAutofit/>
          </a:bodyPr>
          <a:lstStyle/>
          <a:p>
            <a:r>
              <a:rPr lang="zh-CN" altLang="en-US" dirty="0"/>
              <a:t>现实中运行很多的协程，需要从多个通道中接收或者发送数据，可以使用 </a:t>
            </a:r>
            <a:r>
              <a:rPr lang="en" altLang="zh-CN" dirty="0"/>
              <a:t>select </a:t>
            </a:r>
            <a:r>
              <a:rPr lang="zh-CN" altLang="en-US" dirty="0"/>
              <a:t>关键字来处理多通道的问题。</a:t>
            </a:r>
            <a:r>
              <a:rPr lang="en" altLang="zh-CN" dirty="0"/>
              <a:t>select </a:t>
            </a:r>
            <a:r>
              <a:rPr lang="zh-CN" altLang="en-US" dirty="0"/>
              <a:t>监听进入通道的数据，如果所有的通道的都没有数据则会一直阻塞，直到有一个通道有数据；如果有多个可以处理，</a:t>
            </a:r>
            <a:r>
              <a:rPr lang="en" altLang="zh-CN" dirty="0"/>
              <a:t>select </a:t>
            </a:r>
            <a:r>
              <a:rPr lang="zh-CN" altLang="en-US" dirty="0"/>
              <a:t>会随机选择一个处理；</a:t>
            </a:r>
            <a:endParaRPr lang="zh-CN" altLang="e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US" altLang="zh-CN" b="1" dirty="0"/>
              <a:t>Select</a:t>
            </a:r>
            <a:r>
              <a:rPr lang="zh-CN" altLang="en-US" b="1" dirty="0"/>
              <a:t>控制</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362517" y="885702"/>
            <a:ext cx="1806905" cy="646331"/>
          </a:xfrm>
          <a:prstGeom prst="rect">
            <a:avLst/>
          </a:prstGeom>
          <a:noFill/>
        </p:spPr>
        <p:txBody>
          <a:bodyPr wrap="none" rtlCol="0">
            <a:spAutoFit/>
          </a:bodyPr>
          <a:lstStyle/>
          <a:p>
            <a:pPr marL="685800" lvl="1"/>
            <a:r>
              <a:rPr kumimoji="1" lang="zh-CN" altLang="en-US" b="1" dirty="0">
                <a:solidFill>
                  <a:schemeClr val="bg1"/>
                </a:solidFill>
              </a:rPr>
              <a:t>并发编程</a:t>
            </a:r>
            <a:endParaRPr kumimoji="1" lang="en-US" altLang="zh-CN" dirty="0">
              <a:solidFill>
                <a:schemeClr val="bg1"/>
              </a:solidFill>
            </a:endParaRPr>
          </a:p>
          <a:p>
            <a:endParaRPr kumimoji="1" lang="zh-CN" altLang="en-US" dirty="0">
              <a:solidFill>
                <a:schemeClr val="bg1"/>
              </a:solidFill>
            </a:endParaRPr>
          </a:p>
        </p:txBody>
      </p:sp>
      <p:sp>
        <p:nvSpPr>
          <p:cNvPr id="15" name="圆角矩形 14">
            <a:extLst>
              <a:ext uri="{FF2B5EF4-FFF2-40B4-BE49-F238E27FC236}">
                <a16:creationId xmlns:a16="http://schemas.microsoft.com/office/drawing/2014/main" id="{EDA44378-7849-A343-84AD-53D2DEA3BAAC}"/>
              </a:ext>
            </a:extLst>
          </p:cNvPr>
          <p:cNvSpPr/>
          <p:nvPr/>
        </p:nvSpPr>
        <p:spPr>
          <a:xfrm>
            <a:off x="5599851" y="5695299"/>
            <a:ext cx="2612048" cy="1093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特别需要注意的是，如果所有的通道都没有数据，而且写了 </a:t>
            </a:r>
            <a:r>
              <a:rPr lang="en" altLang="zh-CN" sz="1600" dirty="0"/>
              <a:t>default </a:t>
            </a:r>
            <a:r>
              <a:rPr lang="zh-CN" altLang="en-US" sz="1600" dirty="0"/>
              <a:t>语句，则会执行 </a:t>
            </a:r>
            <a:r>
              <a:rPr lang="en" altLang="zh-CN" sz="1600" dirty="0"/>
              <a:t>default </a:t>
            </a:r>
            <a:r>
              <a:rPr lang="zh-CN" altLang="en" sz="1600" dirty="0"/>
              <a:t>。</a:t>
            </a:r>
            <a:endParaRPr lang="zh-CN" altLang="en-US" sz="1600" dirty="0"/>
          </a:p>
        </p:txBody>
      </p:sp>
      <p:cxnSp>
        <p:nvCxnSpPr>
          <p:cNvPr id="16" name="曲线连接符 15">
            <a:extLst>
              <a:ext uri="{FF2B5EF4-FFF2-40B4-BE49-F238E27FC236}">
                <a16:creationId xmlns:a16="http://schemas.microsoft.com/office/drawing/2014/main" id="{0067A1F7-833F-364C-93B9-AA061F2E4D5B}"/>
              </a:ext>
            </a:extLst>
          </p:cNvPr>
          <p:cNvCxnSpPr>
            <a:cxnSpLocks/>
          </p:cNvCxnSpPr>
          <p:nvPr/>
        </p:nvCxnSpPr>
        <p:spPr>
          <a:xfrm rot="16200000" flipV="1">
            <a:off x="4462835" y="5032676"/>
            <a:ext cx="1919079" cy="578628"/>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372EBF15-FAA1-F448-9EAD-0AB1F3840708}"/>
              </a:ext>
            </a:extLst>
          </p:cNvPr>
          <p:cNvPicPr>
            <a:picLocks noChangeAspect="1"/>
          </p:cNvPicPr>
          <p:nvPr/>
        </p:nvPicPr>
        <p:blipFill>
          <a:blip r:embed="rId2"/>
          <a:stretch>
            <a:fillRect/>
          </a:stretch>
        </p:blipFill>
        <p:spPr>
          <a:xfrm>
            <a:off x="211810" y="1901365"/>
            <a:ext cx="4876800" cy="4902200"/>
          </a:xfrm>
          <a:prstGeom prst="rect">
            <a:avLst/>
          </a:prstGeom>
        </p:spPr>
      </p:pic>
    </p:spTree>
    <p:extLst>
      <p:ext uri="{BB962C8B-B14F-4D97-AF65-F5344CB8AC3E}">
        <p14:creationId xmlns:p14="http://schemas.microsoft.com/office/powerpoint/2010/main" val="1963314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Font typeface="Arial" panose="020B0604020202020204" pitchFamily="34" charset="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单元测试</a:t>
            </a:r>
            <a:endParaRPr lang="en-US" altLang="zh-CN" b="1" dirty="0">
              <a:solidFill>
                <a:schemeClr val="accent1">
                  <a:lumMod val="75000"/>
                </a:schemeClr>
              </a:solidFill>
            </a:endParaRPr>
          </a:p>
        </p:txBody>
      </p:sp>
    </p:spTree>
    <p:extLst>
      <p:ext uri="{BB962C8B-B14F-4D97-AF65-F5344CB8AC3E}">
        <p14:creationId xmlns:p14="http://schemas.microsoft.com/office/powerpoint/2010/main" val="2717018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1CDEA-B90B-5943-B49A-11E568586112}"/>
              </a:ext>
            </a:extLst>
          </p:cNvPr>
          <p:cNvSpPr>
            <a:spLocks noGrp="1"/>
          </p:cNvSpPr>
          <p:nvPr>
            <p:ph type="title"/>
          </p:nvPr>
        </p:nvSpPr>
        <p:spPr/>
        <p:txBody>
          <a:bodyPr/>
          <a:lstStyle/>
          <a:p>
            <a:r>
              <a:rPr kumimoji="1" lang="en-US" altLang="zh-CN" dirty="0"/>
              <a:t>Go-Micro</a:t>
            </a:r>
            <a:endParaRPr kumimoji="1" lang="zh-CN" altLang="en-US" dirty="0"/>
          </a:p>
        </p:txBody>
      </p:sp>
      <p:sp>
        <p:nvSpPr>
          <p:cNvPr id="4" name="内容占位符 2">
            <a:extLst>
              <a:ext uri="{FF2B5EF4-FFF2-40B4-BE49-F238E27FC236}">
                <a16:creationId xmlns:a16="http://schemas.microsoft.com/office/drawing/2014/main" id="{B4CBBB58-8055-9040-933D-43518F9D635C}"/>
              </a:ext>
            </a:extLst>
          </p:cNvPr>
          <p:cNvSpPr>
            <a:spLocks noGrp="1"/>
          </p:cNvSpPr>
          <p:nvPr>
            <p:ph idx="1"/>
          </p:nvPr>
        </p:nvSpPr>
        <p:spPr>
          <a:xfrm>
            <a:off x="212549" y="1208868"/>
            <a:ext cx="6749954" cy="5649132"/>
          </a:xfrm>
        </p:spPr>
        <p:txBody>
          <a:bodyPr>
            <a:normAutofit fontScale="92500" lnSpcReduction="10000"/>
          </a:bodyPr>
          <a:lstStyle/>
          <a:p>
            <a:pPr marL="12700" lvl="0">
              <a:lnSpc>
                <a:spcPct val="100000"/>
              </a:lnSpc>
              <a:spcBef>
                <a:spcPts val="100"/>
              </a:spcBef>
              <a:spcAft>
                <a:spcPts val="0"/>
              </a:spcAft>
              <a:buClr>
                <a:srgbClr val="000000"/>
              </a:buClr>
              <a:buSzPts val="1400"/>
            </a:pPr>
            <a:endParaRPr lang="en-US" altLang="zh-CN" sz="1100" dirty="0">
              <a:solidFill>
                <a:srgbClr val="424242"/>
              </a:solidFill>
              <a:latin typeface="Courier New" panose="02070309020205020404"/>
              <a:ea typeface="Courier New" panose="02070309020205020404"/>
              <a:cs typeface="Courier New" panose="02070309020205020404"/>
              <a:sym typeface="Courier New" panose="02070309020205020404"/>
            </a:endParaRPr>
          </a:p>
          <a:p>
            <a:pPr marL="355600" lvl="0"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微服务</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单体与微服务</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微服务解决的问题</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微服务带来的问题</a:t>
            </a:r>
            <a:endParaRPr lang="en-US" altLang="zh-CN" sz="1100" dirty="0">
              <a:solidFill>
                <a:srgbClr val="424242"/>
              </a:solidFill>
              <a:latin typeface="Courier New" panose="02070309020205020404"/>
              <a:cs typeface="Courier New" panose="02070309020205020404"/>
              <a:sym typeface="Courier New" panose="02070309020205020404"/>
            </a:endParaRPr>
          </a:p>
          <a:p>
            <a:pPr marL="355600"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Go-Micro</a:t>
            </a:r>
            <a:r>
              <a:rPr lang="zh-CN" altLang="en-US" sz="1100" dirty="0">
                <a:solidFill>
                  <a:srgbClr val="424242"/>
                </a:solidFill>
                <a:latin typeface="Courier New" panose="02070309020205020404"/>
                <a:cs typeface="Courier New" panose="02070309020205020404"/>
                <a:sym typeface="Courier New" panose="02070309020205020404"/>
              </a:rPr>
              <a:t>设计（介绍总体框架与功能）</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整体架构</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特性</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Micro</a:t>
            </a:r>
            <a:r>
              <a:rPr lang="zh-CN" altLang="en-US" sz="1100" dirty="0">
                <a:solidFill>
                  <a:srgbClr val="424242"/>
                </a:solidFill>
                <a:latin typeface="Courier New" panose="02070309020205020404"/>
                <a:cs typeface="Courier New" panose="02070309020205020404"/>
                <a:sym typeface="Courier New" panose="02070309020205020404"/>
              </a:rPr>
              <a:t>工具集</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示例</a:t>
            </a:r>
            <a:endParaRPr lang="en-US" altLang="zh-CN" sz="1100" dirty="0">
              <a:solidFill>
                <a:srgbClr val="424242"/>
              </a:solidFill>
              <a:latin typeface="Courier New" panose="02070309020205020404"/>
              <a:cs typeface="Courier New" panose="02070309020205020404"/>
              <a:sym typeface="Courier New" panose="02070309020205020404"/>
            </a:endParaRPr>
          </a:p>
          <a:p>
            <a:pPr marL="355600" lvl="0"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Go-Micro</a:t>
            </a:r>
            <a:r>
              <a:rPr lang="zh-CN" altLang="en-US" sz="1100" dirty="0">
                <a:solidFill>
                  <a:srgbClr val="424242"/>
                </a:solidFill>
                <a:latin typeface="Courier New" panose="02070309020205020404"/>
                <a:cs typeface="Courier New" panose="02070309020205020404"/>
                <a:sym typeface="Courier New" panose="02070309020205020404"/>
              </a:rPr>
              <a:t>组件（较深入介绍框架本身的原理）</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基础组件</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Service</a:t>
            </a:r>
            <a:r>
              <a:rPr lang="zh-CN" altLang="en-US" sz="1100" dirty="0">
                <a:solidFill>
                  <a:srgbClr val="424242"/>
                </a:solidFill>
                <a:latin typeface="Courier New" panose="02070309020205020404"/>
                <a:cs typeface="Courier New" panose="02070309020205020404"/>
                <a:sym typeface="Courier New" panose="02070309020205020404"/>
              </a:rPr>
              <a:t>与</a:t>
            </a:r>
            <a:r>
              <a:rPr lang="en-US" altLang="zh-CN" sz="1100" dirty="0">
                <a:solidFill>
                  <a:srgbClr val="424242"/>
                </a:solidFill>
                <a:latin typeface="Courier New" panose="02070309020205020404"/>
                <a:cs typeface="Courier New" panose="02070309020205020404"/>
                <a:sym typeface="Courier New" panose="02070309020205020404"/>
              </a:rPr>
              <a:t>Client</a:t>
            </a:r>
            <a:r>
              <a:rPr lang="zh-CN" altLang="en-US" sz="1100" dirty="0">
                <a:solidFill>
                  <a:srgbClr val="424242"/>
                </a:solidFill>
                <a:latin typeface="Courier New" panose="02070309020205020404"/>
                <a:cs typeface="Courier New" panose="02070309020205020404"/>
                <a:sym typeface="Courier New" panose="02070309020205020404"/>
              </a:rPr>
              <a:t>、</a:t>
            </a:r>
            <a:r>
              <a:rPr lang="en-US" altLang="zh-CN" sz="1100" dirty="0">
                <a:solidFill>
                  <a:srgbClr val="424242"/>
                </a:solidFill>
                <a:latin typeface="Courier New" panose="02070309020205020404"/>
                <a:cs typeface="Courier New" panose="02070309020205020404"/>
                <a:sym typeface="Courier New" panose="02070309020205020404"/>
              </a:rPr>
              <a:t>Server</a:t>
            </a:r>
          </a:p>
          <a:p>
            <a:pPr marL="1955800" lvl="3"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介绍微服务通用的模块范式</a:t>
            </a:r>
            <a:endParaRPr lang="en-US" altLang="zh-CN"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Broker</a:t>
            </a:r>
            <a:r>
              <a:rPr lang="zh-CN" altLang="en-US" sz="1100" dirty="0">
                <a:solidFill>
                  <a:srgbClr val="424242"/>
                </a:solidFill>
                <a:latin typeface="Courier New" panose="02070309020205020404"/>
                <a:cs typeface="Courier New" panose="02070309020205020404"/>
                <a:sym typeface="Courier New" panose="02070309020205020404"/>
              </a:rPr>
              <a:t>与异步通信</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Registry</a:t>
            </a:r>
            <a:r>
              <a:rPr lang="zh-CN" altLang="en-US" sz="1100" dirty="0">
                <a:solidFill>
                  <a:srgbClr val="424242"/>
                </a:solidFill>
                <a:latin typeface="Courier New" panose="02070309020205020404"/>
                <a:cs typeface="Courier New" panose="02070309020205020404"/>
                <a:sym typeface="Courier New" panose="02070309020205020404"/>
              </a:rPr>
              <a:t>、</a:t>
            </a:r>
            <a:r>
              <a:rPr lang="en-US" altLang="zh-CN" sz="1100" dirty="0">
                <a:solidFill>
                  <a:srgbClr val="424242"/>
                </a:solidFill>
                <a:latin typeface="Courier New" panose="02070309020205020404"/>
                <a:cs typeface="Courier New" panose="02070309020205020404"/>
                <a:sym typeface="Courier New" panose="02070309020205020404"/>
              </a:rPr>
              <a:t>Selector</a:t>
            </a:r>
          </a:p>
          <a:p>
            <a:pPr marL="1955800" lvl="3"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服务的注册发现</a:t>
            </a:r>
            <a:endParaRPr lang="en-US" altLang="zh-CN" dirty="0">
              <a:solidFill>
                <a:srgbClr val="424242"/>
              </a:solidFill>
              <a:latin typeface="Courier New" panose="02070309020205020404"/>
              <a:cs typeface="Courier New" panose="02070309020205020404"/>
              <a:sym typeface="Courier New" panose="02070309020205020404"/>
            </a:endParaRPr>
          </a:p>
          <a:p>
            <a:pPr marL="2413000" lvl="4"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注册机制</a:t>
            </a:r>
            <a:endParaRPr lang="en-US" altLang="zh-CN" dirty="0">
              <a:solidFill>
                <a:srgbClr val="424242"/>
              </a:solidFill>
              <a:latin typeface="Courier New" panose="02070309020205020404"/>
              <a:cs typeface="Courier New" panose="02070309020205020404"/>
              <a:sym typeface="Courier New" panose="02070309020205020404"/>
            </a:endParaRPr>
          </a:p>
          <a:p>
            <a:pPr marL="2413000" lvl="4"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注册中心</a:t>
            </a:r>
            <a:endParaRPr lang="en-US" altLang="zh-CN" dirty="0">
              <a:solidFill>
                <a:srgbClr val="424242"/>
              </a:solidFill>
              <a:latin typeface="Courier New" panose="02070309020205020404"/>
              <a:cs typeface="Courier New" panose="02070309020205020404"/>
              <a:sym typeface="Courier New" panose="02070309020205020404"/>
            </a:endParaRPr>
          </a:p>
          <a:p>
            <a:pPr marL="1955800" lvl="3"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负载均衡</a:t>
            </a:r>
            <a:endParaRPr lang="en-US" altLang="zh-CN" dirty="0">
              <a:solidFill>
                <a:srgbClr val="424242"/>
              </a:solidFill>
              <a:latin typeface="Courier New" panose="02070309020205020404"/>
              <a:cs typeface="Courier New" panose="02070309020205020404"/>
              <a:sym typeface="Courier New" panose="02070309020205020404"/>
            </a:endParaRPr>
          </a:p>
          <a:p>
            <a:pPr marL="2413000" lvl="4"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基本原理</a:t>
            </a:r>
            <a:endParaRPr lang="en-US" altLang="zh-CN" dirty="0">
              <a:solidFill>
                <a:srgbClr val="424242"/>
              </a:solidFill>
              <a:latin typeface="Courier New" panose="02070309020205020404"/>
              <a:cs typeface="Courier New" panose="02070309020205020404"/>
              <a:sym typeface="Courier New" panose="02070309020205020404"/>
            </a:endParaRPr>
          </a:p>
          <a:p>
            <a:pPr marL="2413000" lvl="4" indent="-342900">
              <a:lnSpc>
                <a:spcPct val="100000"/>
              </a:lnSpc>
              <a:spcBef>
                <a:spcPts val="100"/>
              </a:spcBef>
              <a:spcAft>
                <a:spcPts val="0"/>
              </a:spcAft>
              <a:buClr>
                <a:srgbClr val="000000"/>
              </a:buClr>
              <a:buSzPts val="1400"/>
              <a:buFont typeface="Arial" panose="020B0604020202020204"/>
              <a:buAutoNum type="arabicPeriod"/>
            </a:pPr>
            <a:r>
              <a:rPr lang="zh-CN" altLang="en-US" dirty="0">
                <a:solidFill>
                  <a:srgbClr val="424242"/>
                </a:solidFill>
                <a:latin typeface="Courier New" panose="02070309020205020404"/>
                <a:cs typeface="Courier New" panose="02070309020205020404"/>
                <a:sym typeface="Courier New" panose="02070309020205020404"/>
              </a:rPr>
              <a:t>自定义策略</a:t>
            </a:r>
            <a:endParaRPr lang="en-US" altLang="zh-CN"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Transport</a:t>
            </a:r>
            <a:r>
              <a:rPr lang="zh-CN" altLang="en-US" sz="1100" dirty="0">
                <a:solidFill>
                  <a:srgbClr val="424242"/>
                </a:solidFill>
                <a:latin typeface="Courier New" panose="02070309020205020404"/>
                <a:cs typeface="Courier New" panose="02070309020205020404"/>
                <a:sym typeface="Courier New" panose="02070309020205020404"/>
              </a:rPr>
              <a:t>与通信</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Codec</a:t>
            </a:r>
            <a:r>
              <a:rPr lang="zh-CN" altLang="en-US" sz="1100" dirty="0">
                <a:solidFill>
                  <a:srgbClr val="424242"/>
                </a:solidFill>
                <a:latin typeface="Courier New" panose="02070309020205020404"/>
                <a:cs typeface="Courier New" panose="02070309020205020404"/>
                <a:sym typeface="Courier New" panose="02070309020205020404"/>
              </a:rPr>
              <a:t>与编码</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基础组件的协作</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其它组件</a:t>
            </a:r>
            <a:endParaRPr lang="en-US" altLang="zh-CN" sz="1100" dirty="0">
              <a:solidFill>
                <a:srgbClr val="424242"/>
              </a:solidFill>
              <a:latin typeface="Courier New" panose="02070309020205020404"/>
              <a:cs typeface="Courier New" panose="02070309020205020404"/>
              <a:sym typeface="Courier New" panose="02070309020205020404"/>
            </a:endParaRPr>
          </a:p>
          <a:p>
            <a:pPr marL="1955800" lvl="3" indent="-342900">
              <a:lnSpc>
                <a:spcPct val="100000"/>
              </a:lnSpc>
              <a:spcBef>
                <a:spcPts val="100"/>
              </a:spcBef>
              <a:spcAft>
                <a:spcPts val="0"/>
              </a:spcAft>
              <a:buClr>
                <a:srgbClr val="000000"/>
              </a:buClr>
              <a:buSzPts val="1400"/>
              <a:buFont typeface="Arial" panose="020B0604020202020204"/>
              <a:buAutoNum type="arabicPeriod"/>
            </a:pPr>
            <a:r>
              <a:rPr lang="en-US" altLang="zh-CN" dirty="0">
                <a:solidFill>
                  <a:srgbClr val="424242"/>
                </a:solidFill>
                <a:latin typeface="Courier New" panose="02070309020205020404"/>
                <a:cs typeface="Courier New" panose="02070309020205020404"/>
                <a:sym typeface="Courier New" panose="02070309020205020404"/>
              </a:rPr>
              <a:t>Config</a:t>
            </a:r>
            <a:r>
              <a:rPr lang="zh-CN" altLang="en-US" dirty="0">
                <a:solidFill>
                  <a:srgbClr val="424242"/>
                </a:solidFill>
                <a:latin typeface="Courier New" panose="02070309020205020404"/>
                <a:cs typeface="Courier New" panose="02070309020205020404"/>
                <a:sym typeface="Courier New" panose="02070309020205020404"/>
              </a:rPr>
              <a:t>组件与配置中心</a:t>
            </a:r>
            <a:endParaRPr lang="en-US" altLang="zh-CN" dirty="0">
              <a:solidFill>
                <a:srgbClr val="424242"/>
              </a:solidFill>
              <a:latin typeface="Courier New" panose="02070309020205020404"/>
              <a:cs typeface="Courier New" panose="02070309020205020404"/>
              <a:sym typeface="Courier New" panose="02070309020205020404"/>
            </a:endParaRPr>
          </a:p>
          <a:p>
            <a:pPr marL="1955800" lvl="3" indent="-342900">
              <a:lnSpc>
                <a:spcPct val="100000"/>
              </a:lnSpc>
              <a:spcBef>
                <a:spcPts val="100"/>
              </a:spcBef>
              <a:spcAft>
                <a:spcPts val="0"/>
              </a:spcAft>
              <a:buClr>
                <a:srgbClr val="000000"/>
              </a:buClr>
              <a:buSzPts val="1400"/>
              <a:buFont typeface="Arial" panose="020B0604020202020204"/>
              <a:buAutoNum type="arabicPeriod"/>
            </a:pPr>
            <a:r>
              <a:rPr lang="en-US" altLang="zh-CN" dirty="0">
                <a:solidFill>
                  <a:srgbClr val="424242"/>
                </a:solidFill>
                <a:latin typeface="Courier New" panose="02070309020205020404"/>
                <a:cs typeface="Courier New" panose="02070309020205020404"/>
                <a:sym typeface="Courier New" panose="02070309020205020404"/>
              </a:rPr>
              <a:t>Auth</a:t>
            </a:r>
            <a:r>
              <a:rPr lang="zh-CN" altLang="en-US" dirty="0">
                <a:solidFill>
                  <a:srgbClr val="424242"/>
                </a:solidFill>
                <a:latin typeface="Courier New" panose="02070309020205020404"/>
                <a:cs typeface="Courier New" panose="02070309020205020404"/>
                <a:sym typeface="Courier New" panose="02070309020205020404"/>
              </a:rPr>
              <a:t>组件与认证</a:t>
            </a:r>
            <a:endParaRPr lang="en-US" altLang="zh-CN"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1100" dirty="0">
                <a:solidFill>
                  <a:srgbClr val="424242"/>
                </a:solidFill>
                <a:latin typeface="Courier New" panose="02070309020205020404"/>
                <a:cs typeface="Courier New" panose="02070309020205020404"/>
                <a:sym typeface="Courier New" panose="02070309020205020404"/>
              </a:rPr>
              <a:t>插件化</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Wrapper</a:t>
            </a:r>
            <a:r>
              <a:rPr lang="zh-CN" altLang="en-US" sz="1100" dirty="0">
                <a:solidFill>
                  <a:srgbClr val="424242"/>
                </a:solidFill>
                <a:latin typeface="Courier New" panose="02070309020205020404"/>
                <a:cs typeface="Courier New" panose="02070309020205020404"/>
                <a:sym typeface="Courier New" panose="02070309020205020404"/>
              </a:rPr>
              <a:t>包装器</a:t>
            </a:r>
            <a:endParaRPr lang="en-US" altLang="zh-CN" sz="11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en-US" altLang="zh-CN" sz="900" dirty="0">
                <a:solidFill>
                  <a:srgbClr val="424242"/>
                </a:solidFill>
                <a:latin typeface="Courier New" panose="02070309020205020404"/>
                <a:cs typeface="Courier New" panose="02070309020205020404"/>
                <a:sym typeface="Courier New" panose="02070309020205020404"/>
              </a:rPr>
              <a:t>Wrapper</a:t>
            </a:r>
            <a:r>
              <a:rPr lang="zh-CN" altLang="en-US" sz="900" dirty="0">
                <a:solidFill>
                  <a:srgbClr val="424242"/>
                </a:solidFill>
                <a:latin typeface="Courier New" panose="02070309020205020404"/>
                <a:cs typeface="Courier New" panose="02070309020205020404"/>
                <a:sym typeface="Courier New" panose="02070309020205020404"/>
              </a:rPr>
              <a:t>模式</a:t>
            </a:r>
            <a:endParaRPr lang="en-US" altLang="zh-CN" sz="900" dirty="0">
              <a:solidFill>
                <a:srgbClr val="424242"/>
              </a:solidFill>
              <a:latin typeface="Courier New" panose="02070309020205020404"/>
              <a:cs typeface="Courier New" panose="02070309020205020404"/>
              <a:sym typeface="Courier New" panose="02070309020205020404"/>
            </a:endParaRPr>
          </a:p>
          <a:p>
            <a:pPr marL="1498600" lvl="2" indent="-342900">
              <a:lnSpc>
                <a:spcPct val="100000"/>
              </a:lnSpc>
              <a:spcBef>
                <a:spcPts val="100"/>
              </a:spcBef>
              <a:spcAft>
                <a:spcPts val="0"/>
              </a:spcAft>
              <a:buClr>
                <a:srgbClr val="000000"/>
              </a:buClr>
              <a:buSzPts val="1400"/>
              <a:buFont typeface="Arial" panose="020B0604020202020204"/>
              <a:buAutoNum type="arabicPeriod"/>
            </a:pPr>
            <a:r>
              <a:rPr lang="zh-CN" altLang="en-US" sz="900" dirty="0">
                <a:solidFill>
                  <a:srgbClr val="424242"/>
                </a:solidFill>
                <a:latin typeface="Courier New" panose="02070309020205020404"/>
                <a:cs typeface="Courier New" panose="02070309020205020404"/>
                <a:sym typeface="Courier New" panose="02070309020205020404"/>
              </a:rPr>
              <a:t>链路追踪、限流、熔断</a:t>
            </a:r>
            <a:endParaRPr lang="en-US" altLang="zh-CN" sz="900" dirty="0">
              <a:solidFill>
                <a:srgbClr val="424242"/>
              </a:solidFill>
              <a:latin typeface="Courier New" panose="02070309020205020404"/>
              <a:cs typeface="Courier New" panose="02070309020205020404"/>
              <a:sym typeface="Courier New" panose="02070309020205020404"/>
            </a:endParaRPr>
          </a:p>
          <a:p>
            <a:pPr marL="355600" indent="-342900">
              <a:lnSpc>
                <a:spcPct val="100000"/>
              </a:lnSpc>
              <a:spcBef>
                <a:spcPts val="100"/>
              </a:spcBef>
              <a:spcAft>
                <a:spcPts val="0"/>
              </a:spcAft>
              <a:buClr>
                <a:srgbClr val="000000"/>
              </a:buClr>
              <a:buSzPts val="1400"/>
              <a:buFont typeface="Arial" panose="020B0604020202020204"/>
              <a:buAutoNum type="arabicPeriod"/>
            </a:pPr>
            <a:r>
              <a:rPr lang="en-US" altLang="zh-CN" sz="1100" dirty="0">
                <a:solidFill>
                  <a:srgbClr val="424242"/>
                </a:solidFill>
                <a:latin typeface="Courier New" panose="02070309020205020404"/>
                <a:cs typeface="Courier New" panose="02070309020205020404"/>
                <a:sym typeface="Courier New" panose="02070309020205020404"/>
              </a:rPr>
              <a:t>Go-Micro</a:t>
            </a:r>
            <a:r>
              <a:rPr lang="zh-CN" altLang="en-US" sz="1100" dirty="0">
                <a:solidFill>
                  <a:srgbClr val="424242"/>
                </a:solidFill>
                <a:latin typeface="Courier New" panose="02070309020205020404"/>
                <a:cs typeface="Courier New" panose="02070309020205020404"/>
                <a:sym typeface="Courier New" panose="02070309020205020404"/>
              </a:rPr>
              <a:t>实践</a:t>
            </a:r>
            <a:endParaRPr lang="en-US" altLang="zh-CN" sz="11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900" dirty="0">
                <a:solidFill>
                  <a:srgbClr val="424242"/>
                </a:solidFill>
                <a:latin typeface="Courier New" panose="02070309020205020404"/>
                <a:cs typeface="Courier New" panose="02070309020205020404"/>
                <a:sym typeface="Courier New" panose="02070309020205020404"/>
              </a:rPr>
              <a:t>示例说明与示例架构</a:t>
            </a:r>
            <a:endParaRPr lang="en-US" altLang="zh-CN" sz="9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900" dirty="0">
                <a:solidFill>
                  <a:srgbClr val="424242"/>
                </a:solidFill>
                <a:latin typeface="Courier New" panose="02070309020205020404"/>
                <a:cs typeface="Courier New" panose="02070309020205020404"/>
                <a:sym typeface="Courier New" panose="02070309020205020404"/>
              </a:rPr>
              <a:t>服务声明与启动</a:t>
            </a:r>
            <a:endParaRPr lang="en-US" altLang="zh-CN" sz="9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zh-CN" altLang="en-US" sz="900" dirty="0">
                <a:solidFill>
                  <a:srgbClr val="424242"/>
                </a:solidFill>
                <a:latin typeface="Courier New" panose="02070309020205020404"/>
                <a:cs typeface="Courier New" panose="02070309020205020404"/>
                <a:sym typeface="Courier New" panose="02070309020205020404"/>
              </a:rPr>
              <a:t>服务重要参数</a:t>
            </a:r>
            <a:endParaRPr lang="en-US" altLang="zh-CN" sz="900" dirty="0">
              <a:solidFill>
                <a:srgbClr val="424242"/>
              </a:solidFill>
              <a:latin typeface="Courier New" panose="02070309020205020404"/>
              <a:cs typeface="Courier New" panose="02070309020205020404"/>
              <a:sym typeface="Courier New" panose="02070309020205020404"/>
            </a:endParaRPr>
          </a:p>
          <a:p>
            <a:pPr marL="1041400" lvl="1" indent="-342900">
              <a:lnSpc>
                <a:spcPct val="100000"/>
              </a:lnSpc>
              <a:spcBef>
                <a:spcPts val="100"/>
              </a:spcBef>
              <a:spcAft>
                <a:spcPts val="0"/>
              </a:spcAft>
              <a:buClr>
                <a:srgbClr val="000000"/>
              </a:buClr>
              <a:buSzPts val="1400"/>
              <a:buFont typeface="Arial" panose="020B0604020202020204"/>
              <a:buAutoNum type="arabicPeriod"/>
            </a:pPr>
            <a:r>
              <a:rPr lang="en-US" altLang="zh-CN" sz="900" dirty="0">
                <a:solidFill>
                  <a:srgbClr val="424242"/>
                </a:solidFill>
                <a:latin typeface="Courier New" panose="02070309020205020404"/>
                <a:cs typeface="Courier New" panose="02070309020205020404"/>
                <a:sym typeface="Courier New" panose="02070309020205020404"/>
              </a:rPr>
              <a:t>API</a:t>
            </a:r>
            <a:r>
              <a:rPr lang="zh-CN" altLang="en-US" sz="900" dirty="0">
                <a:solidFill>
                  <a:srgbClr val="424242"/>
                </a:solidFill>
                <a:latin typeface="Courier New" panose="02070309020205020404"/>
                <a:cs typeface="Courier New" panose="02070309020205020404"/>
                <a:sym typeface="Courier New" panose="02070309020205020404"/>
              </a:rPr>
              <a:t>网关</a:t>
            </a:r>
            <a:endParaRPr lang="en-US" altLang="zh-CN" sz="900" dirty="0">
              <a:solidFill>
                <a:srgbClr val="424242"/>
              </a:solidFill>
              <a:latin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241705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D16C3-D8A9-5F48-9D2C-89D1FB80B3E8}"/>
              </a:ext>
            </a:extLst>
          </p:cNvPr>
          <p:cNvSpPr>
            <a:spLocks noGrp="1"/>
          </p:cNvSpPr>
          <p:nvPr>
            <p:ph type="title"/>
          </p:nvPr>
        </p:nvSpPr>
        <p:spPr/>
        <p:txBody>
          <a:bodyPr/>
          <a:lstStyle/>
          <a:p>
            <a:r>
              <a:rPr kumimoji="1" lang="en-US" altLang="zh-CN" dirty="0"/>
              <a:t>Go</a:t>
            </a:r>
            <a:r>
              <a:rPr kumimoji="1" lang="zh-CN" altLang="en-US" dirty="0"/>
              <a:t> 简要入门</a:t>
            </a:r>
          </a:p>
        </p:txBody>
      </p:sp>
      <p:sp>
        <p:nvSpPr>
          <p:cNvPr id="3" name="内容占位符 2">
            <a:extLst>
              <a:ext uri="{FF2B5EF4-FFF2-40B4-BE49-F238E27FC236}">
                <a16:creationId xmlns:a16="http://schemas.microsoft.com/office/drawing/2014/main" id="{60DE7A91-97BA-1D4D-A3E4-7AD6A40FF0F9}"/>
              </a:ext>
            </a:extLst>
          </p:cNvPr>
          <p:cNvSpPr>
            <a:spLocks noGrp="1"/>
          </p:cNvSpPr>
          <p:nvPr>
            <p:ph idx="1"/>
          </p:nvPr>
        </p:nvSpPr>
        <p:spPr>
          <a:xfrm>
            <a:off x="158044" y="1825625"/>
            <a:ext cx="5587999" cy="4351338"/>
          </a:xfrm>
        </p:spPr>
        <p:txBody>
          <a:bodyPr>
            <a:normAutofit fontScale="77500" lnSpcReduction="20000"/>
          </a:bodyPr>
          <a:lstStyle/>
          <a:p>
            <a:r>
              <a:rPr lang="zh-CN" altLang="en-US" dirty="0"/>
              <a:t>关于</a:t>
            </a:r>
            <a:r>
              <a:rPr lang="en" altLang="zh-CN" dirty="0"/>
              <a:t>Golang</a:t>
            </a:r>
            <a:r>
              <a:rPr lang="zh-CN" altLang="en-US" dirty="0"/>
              <a:t>的出身，不得不从信息学领域的紫禁之巅</a:t>
            </a:r>
            <a:r>
              <a:rPr lang="en-US" altLang="zh-CN" dirty="0"/>
              <a:t>-</a:t>
            </a:r>
            <a:r>
              <a:rPr lang="zh-CN" altLang="en-US" dirty="0"/>
              <a:t>贝尔实验室（</a:t>
            </a:r>
            <a:r>
              <a:rPr lang="en" altLang="zh-CN" dirty="0"/>
              <a:t>Bell Labs</a:t>
            </a:r>
            <a:r>
              <a:rPr lang="zh-CN" altLang="en" dirty="0"/>
              <a:t>）</a:t>
            </a:r>
            <a:r>
              <a:rPr lang="zh-CN" altLang="en-US" dirty="0"/>
              <a:t>说起。我们将时光机拨到上世级</a:t>
            </a:r>
            <a:r>
              <a:rPr lang="en-US" altLang="zh-CN" dirty="0"/>
              <a:t>60</a:t>
            </a:r>
            <a:r>
              <a:rPr lang="zh-CN" altLang="en-US" dirty="0"/>
              <a:t>年代末，</a:t>
            </a:r>
            <a:r>
              <a:rPr lang="en" altLang="zh-CN" dirty="0"/>
              <a:t>Dennis Ritchie</a:t>
            </a:r>
            <a:r>
              <a:rPr lang="zh-CN" altLang="en-US" dirty="0"/>
              <a:t>与</a:t>
            </a:r>
            <a:r>
              <a:rPr lang="en" altLang="zh-CN" dirty="0"/>
              <a:t>Ken Thompson</a:t>
            </a:r>
            <a:r>
              <a:rPr lang="zh-CN" altLang="en-US" dirty="0"/>
              <a:t>携手共同开发出了</a:t>
            </a:r>
            <a:r>
              <a:rPr lang="en" altLang="zh-CN" dirty="0"/>
              <a:t>IT</a:t>
            </a:r>
            <a:r>
              <a:rPr lang="zh-CN" altLang="en-US" dirty="0"/>
              <a:t>界无人不晓的操作系统</a:t>
            </a:r>
            <a:r>
              <a:rPr lang="en" altLang="zh-CN" dirty="0"/>
              <a:t>Unix</a:t>
            </a:r>
            <a:r>
              <a:rPr lang="zh-CN" altLang="en" dirty="0"/>
              <a:t>。</a:t>
            </a:r>
            <a:r>
              <a:rPr lang="zh-CN" altLang="en-US" dirty="0"/>
              <a:t>在</a:t>
            </a:r>
            <a:r>
              <a:rPr lang="en" altLang="zh-CN" dirty="0"/>
              <a:t>Unix</a:t>
            </a:r>
            <a:r>
              <a:rPr lang="zh-CN" altLang="en-US" dirty="0"/>
              <a:t>被开发出来之前，二位前辈还创造了</a:t>
            </a:r>
            <a:r>
              <a:rPr lang="en" altLang="zh-CN" dirty="0"/>
              <a:t>B</a:t>
            </a:r>
            <a:r>
              <a:rPr lang="zh-CN" altLang="en-US" dirty="0"/>
              <a:t>语言，随后并用</a:t>
            </a:r>
            <a:r>
              <a:rPr lang="en" altLang="zh-CN" dirty="0"/>
              <a:t>B</a:t>
            </a:r>
            <a:r>
              <a:rPr lang="zh-CN" altLang="en-US" dirty="0"/>
              <a:t>编写了早期的</a:t>
            </a:r>
            <a:r>
              <a:rPr lang="en" altLang="zh-CN" dirty="0"/>
              <a:t>Unix</a:t>
            </a:r>
            <a:r>
              <a:rPr lang="zh-CN" altLang="en" dirty="0"/>
              <a:t>。</a:t>
            </a:r>
            <a:br>
              <a:rPr lang="zh-CN" altLang="en" dirty="0"/>
            </a:br>
            <a:br>
              <a:rPr lang="zh-CN" altLang="en" dirty="0"/>
            </a:br>
            <a:r>
              <a:rPr lang="zh-CN" altLang="en-US" dirty="0"/>
              <a:t>在第</a:t>
            </a:r>
            <a:r>
              <a:rPr lang="en-US" altLang="zh-CN" dirty="0"/>
              <a:t>4</a:t>
            </a:r>
            <a:r>
              <a:rPr lang="zh-CN" altLang="en-US" dirty="0"/>
              <a:t>版本的</a:t>
            </a:r>
            <a:r>
              <a:rPr lang="en" altLang="zh-CN" dirty="0"/>
              <a:t>Unix</a:t>
            </a:r>
            <a:r>
              <a:rPr lang="zh-CN" altLang="en-US" dirty="0"/>
              <a:t>出生之前，</a:t>
            </a:r>
            <a:r>
              <a:rPr lang="en-US" altLang="zh-CN" dirty="0"/>
              <a:t>1972</a:t>
            </a:r>
            <a:r>
              <a:rPr lang="zh-CN" altLang="en-US" dirty="0"/>
              <a:t>到</a:t>
            </a:r>
            <a:r>
              <a:rPr lang="en-US" altLang="zh-CN" dirty="0"/>
              <a:t>1973</a:t>
            </a:r>
            <a:r>
              <a:rPr lang="zh-CN" altLang="en-US" dirty="0"/>
              <a:t>两年间</a:t>
            </a:r>
            <a:r>
              <a:rPr lang="en" altLang="zh-CN" dirty="0"/>
              <a:t>Dennis Ritchie</a:t>
            </a:r>
            <a:r>
              <a:rPr lang="zh-CN" altLang="en-US" dirty="0"/>
              <a:t>开发出了</a:t>
            </a:r>
            <a:r>
              <a:rPr lang="en" altLang="zh-CN" dirty="0"/>
              <a:t>C</a:t>
            </a:r>
            <a:r>
              <a:rPr lang="zh-CN" altLang="en-US" dirty="0"/>
              <a:t>语言，并用其重新实现了</a:t>
            </a:r>
            <a:r>
              <a:rPr lang="en" altLang="zh-CN" dirty="0"/>
              <a:t>Unix</a:t>
            </a:r>
            <a:r>
              <a:rPr lang="zh-CN" altLang="en-US" dirty="0"/>
              <a:t>内核。说起</a:t>
            </a:r>
            <a:r>
              <a:rPr lang="en" altLang="zh-CN" dirty="0"/>
              <a:t>Unix</a:t>
            </a:r>
            <a:r>
              <a:rPr lang="zh-CN" altLang="en" dirty="0"/>
              <a:t>，</a:t>
            </a:r>
            <a:r>
              <a:rPr lang="zh-CN" altLang="en-US" dirty="0"/>
              <a:t>这个系统影响了所有后来的商业与民用计算机操作系统，各种</a:t>
            </a:r>
            <a:r>
              <a:rPr lang="en" altLang="zh-CN" dirty="0"/>
              <a:t>Linux</a:t>
            </a:r>
            <a:r>
              <a:rPr lang="zh-CN" altLang="en-US" dirty="0"/>
              <a:t>发布版本</a:t>
            </a:r>
            <a:r>
              <a:rPr lang="en-US" altLang="zh-CN" dirty="0"/>
              <a:t>R</a:t>
            </a:r>
            <a:r>
              <a:rPr lang="en" altLang="zh-CN" dirty="0" err="1"/>
              <a:t>edHat</a:t>
            </a:r>
            <a:r>
              <a:rPr lang="zh-CN" altLang="en" dirty="0"/>
              <a:t>、</a:t>
            </a:r>
            <a:r>
              <a:rPr lang="en" altLang="zh-CN" dirty="0"/>
              <a:t>Ubuntu</a:t>
            </a:r>
            <a:r>
              <a:rPr lang="zh-CN" altLang="en" dirty="0"/>
              <a:t>、</a:t>
            </a:r>
            <a:r>
              <a:rPr lang="en" altLang="zh-CN" dirty="0"/>
              <a:t>CentOS</a:t>
            </a:r>
            <a:r>
              <a:rPr lang="zh-CN" altLang="en-US" dirty="0"/>
              <a:t>等等，以及</a:t>
            </a:r>
            <a:r>
              <a:rPr lang="en" altLang="zh-CN" dirty="0"/>
              <a:t>FreeBSD</a:t>
            </a:r>
            <a:r>
              <a:rPr lang="zh-CN" altLang="en-US" dirty="0"/>
              <a:t>系列、</a:t>
            </a:r>
            <a:r>
              <a:rPr lang="en" altLang="zh-CN" dirty="0"/>
              <a:t>Mac OSX</a:t>
            </a:r>
            <a:r>
              <a:rPr lang="zh-CN" altLang="en-US" dirty="0"/>
              <a:t>等等，而</a:t>
            </a:r>
            <a:r>
              <a:rPr lang="en" altLang="zh-CN" dirty="0"/>
              <a:t>Unix</a:t>
            </a:r>
            <a:r>
              <a:rPr lang="zh-CN" altLang="en-US" dirty="0"/>
              <a:t>的设计理念或多或少也影响了</a:t>
            </a:r>
            <a:r>
              <a:rPr lang="en" altLang="zh-CN" dirty="0"/>
              <a:t>Windows</a:t>
            </a:r>
            <a:r>
              <a:rPr lang="zh-CN" altLang="en-US" dirty="0"/>
              <a:t>及其产品线</a:t>
            </a:r>
            <a:r>
              <a:rPr lang="en" altLang="zh-CN" dirty="0"/>
              <a:t>IIS</a:t>
            </a:r>
            <a:r>
              <a:rPr lang="zh-CN" altLang="en-US" dirty="0"/>
              <a:t>等。</a:t>
            </a:r>
            <a:br>
              <a:rPr lang="zh-CN" altLang="en-US" dirty="0"/>
            </a:br>
            <a:br>
              <a:rPr lang="zh-CN" altLang="en-US" dirty="0"/>
            </a:br>
            <a:r>
              <a:rPr lang="zh-CN" altLang="en-US" dirty="0"/>
              <a:t>在</a:t>
            </a:r>
            <a:r>
              <a:rPr lang="en" altLang="zh-CN" dirty="0"/>
              <a:t>Go</a:t>
            </a:r>
            <a:r>
              <a:rPr lang="zh-CN" altLang="en-US" dirty="0"/>
              <a:t>出生之前，</a:t>
            </a:r>
            <a:r>
              <a:rPr lang="en-US" altLang="zh-CN" dirty="0"/>
              <a:t>80</a:t>
            </a:r>
            <a:r>
              <a:rPr lang="zh-CN" altLang="en-US" dirty="0"/>
              <a:t>年代，贝尔实验室开发了一款专门用于解决分布式运算的语言</a:t>
            </a:r>
            <a:r>
              <a:rPr lang="en" altLang="zh-CN" dirty="0"/>
              <a:t>Limbo</a:t>
            </a:r>
            <a:r>
              <a:rPr lang="zh-CN" altLang="en" dirty="0"/>
              <a:t>，</a:t>
            </a:r>
            <a:r>
              <a:rPr lang="zh-CN" altLang="en-US" dirty="0"/>
              <a:t>并用其开发出了</a:t>
            </a:r>
            <a:r>
              <a:rPr lang="en" altLang="zh-CN" dirty="0"/>
              <a:t>Plan 9</a:t>
            </a:r>
            <a:r>
              <a:rPr lang="zh-CN" altLang="en-US" dirty="0"/>
              <a:t>系统的分支</a:t>
            </a:r>
            <a:r>
              <a:rPr lang="en" altLang="zh-CN" dirty="0"/>
              <a:t>Inferno</a:t>
            </a:r>
            <a:r>
              <a:rPr lang="zh-CN" altLang="en" dirty="0"/>
              <a:t>，</a:t>
            </a:r>
            <a:r>
              <a:rPr lang="zh-CN" altLang="en-US" dirty="0"/>
              <a:t>其中的作者就有</a:t>
            </a:r>
            <a:r>
              <a:rPr lang="en" altLang="zh-CN" dirty="0"/>
              <a:t>Rob Pike</a:t>
            </a:r>
            <a:r>
              <a:rPr lang="zh-CN" altLang="en" dirty="0"/>
              <a:t>、</a:t>
            </a:r>
            <a:r>
              <a:rPr lang="en" altLang="zh-CN" dirty="0"/>
              <a:t>Ken Thompson</a:t>
            </a:r>
            <a:r>
              <a:rPr lang="zh-CN" altLang="en" dirty="0"/>
              <a:t>、</a:t>
            </a:r>
            <a:r>
              <a:rPr lang="en" altLang="zh-CN" dirty="0"/>
              <a:t>Dennis Ritchie</a:t>
            </a:r>
            <a:r>
              <a:rPr lang="en-US" altLang="zh-CN" dirty="0"/>
              <a:t>(1941-2011)</a:t>
            </a:r>
            <a:r>
              <a:rPr lang="zh-CN" altLang="en" dirty="0"/>
              <a:t>。</a:t>
            </a:r>
            <a:br>
              <a:rPr lang="zh-CN" altLang="en" dirty="0"/>
            </a:br>
            <a:br>
              <a:rPr lang="zh-CN" altLang="en" dirty="0"/>
            </a:br>
            <a:r>
              <a:rPr lang="en" altLang="zh-CN" dirty="0"/>
              <a:t>90</a:t>
            </a:r>
            <a:r>
              <a:rPr lang="zh-CN" altLang="en-US" dirty="0"/>
              <a:t>年代，贝尔实验室在商业动荡中风雨飘摇。也许是为了生计与情怀，很多人选择加入了其他公司，其中</a:t>
            </a:r>
            <a:r>
              <a:rPr lang="en" altLang="zh-CN" dirty="0"/>
              <a:t>Plan 9</a:t>
            </a:r>
            <a:r>
              <a:rPr lang="zh-CN" altLang="en-US" dirty="0"/>
              <a:t>团队主要成员选择加入了</a:t>
            </a:r>
            <a:r>
              <a:rPr lang="en" altLang="zh-CN" dirty="0"/>
              <a:t>Google</a:t>
            </a:r>
            <a:r>
              <a:rPr lang="zh-CN" altLang="en" dirty="0"/>
              <a:t>。</a:t>
            </a:r>
            <a:br>
              <a:rPr lang="zh-CN" altLang="en" dirty="0"/>
            </a:br>
            <a:br>
              <a:rPr lang="zh-CN" altLang="en" dirty="0"/>
            </a:br>
            <a:r>
              <a:rPr lang="zh-CN" altLang="en-US" dirty="0"/>
              <a:t>在</a:t>
            </a:r>
            <a:r>
              <a:rPr lang="en" altLang="zh-CN" dirty="0"/>
              <a:t>Google</a:t>
            </a:r>
            <a:r>
              <a:rPr lang="zh-CN" altLang="en" dirty="0"/>
              <a:t>，</a:t>
            </a:r>
            <a:r>
              <a:rPr lang="en" altLang="zh-CN" dirty="0"/>
              <a:t>Go</a:t>
            </a:r>
            <a:r>
              <a:rPr lang="zh-CN" altLang="en-US" dirty="0"/>
              <a:t>语言由</a:t>
            </a:r>
            <a:r>
              <a:rPr lang="en" altLang="zh-CN" dirty="0"/>
              <a:t>Ken Thompson, Rob Pike</a:t>
            </a:r>
            <a:r>
              <a:rPr lang="zh-CN" altLang="en-US" dirty="0"/>
              <a:t>和</a:t>
            </a:r>
            <a:r>
              <a:rPr lang="en" altLang="zh-CN" dirty="0"/>
              <a:t>Robert </a:t>
            </a:r>
            <a:r>
              <a:rPr lang="en" altLang="zh-CN" dirty="0" err="1"/>
              <a:t>Griesemer</a:t>
            </a:r>
            <a:r>
              <a:rPr lang="zh-CN" altLang="en-US" dirty="0"/>
              <a:t>三位大牛于</a:t>
            </a:r>
            <a:r>
              <a:rPr lang="en-US" altLang="zh-CN" dirty="0"/>
              <a:t>2007</a:t>
            </a:r>
            <a:r>
              <a:rPr lang="zh-CN" altLang="en-US" dirty="0"/>
              <a:t>年</a:t>
            </a:r>
            <a:r>
              <a:rPr lang="en-US" altLang="zh-CN" dirty="0"/>
              <a:t>9</a:t>
            </a:r>
            <a:r>
              <a:rPr lang="zh-CN" altLang="en-US" dirty="0"/>
              <a:t>月开始设计和实现。</a:t>
            </a:r>
            <a:endParaRPr kumimoji="1" lang="zh-CN" altLang="en-US" dirty="0"/>
          </a:p>
        </p:txBody>
      </p:sp>
      <p:sp>
        <p:nvSpPr>
          <p:cNvPr id="4" name="文本框 3">
            <a:extLst>
              <a:ext uri="{FF2B5EF4-FFF2-40B4-BE49-F238E27FC236}">
                <a16:creationId xmlns:a16="http://schemas.microsoft.com/office/drawing/2014/main" id="{E7ACD03B-A959-6B4D-ABC9-242983EDF41F}"/>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的历史</a:t>
            </a:r>
          </a:p>
        </p:txBody>
      </p:sp>
      <p:sp>
        <p:nvSpPr>
          <p:cNvPr id="5" name="矩形 4">
            <a:extLst>
              <a:ext uri="{FF2B5EF4-FFF2-40B4-BE49-F238E27FC236}">
                <a16:creationId xmlns:a16="http://schemas.microsoft.com/office/drawing/2014/main" id="{624F028F-17B2-E647-B3A8-1EE58D582603}"/>
              </a:ext>
            </a:extLst>
          </p:cNvPr>
          <p:cNvSpPr/>
          <p:nvPr/>
        </p:nvSpPr>
        <p:spPr>
          <a:xfrm>
            <a:off x="158044" y="6176963"/>
            <a:ext cx="8331200" cy="577081"/>
          </a:xfrm>
          <a:prstGeom prst="rect">
            <a:avLst/>
          </a:prstGeom>
        </p:spPr>
        <p:txBody>
          <a:bodyPr wrap="square">
            <a:spAutoFit/>
          </a:bodyPr>
          <a:lstStyle/>
          <a:p>
            <a:r>
              <a:rPr lang="en-US" altLang="zh-CN" sz="1050" dirty="0">
                <a:solidFill>
                  <a:srgbClr val="287BDE"/>
                </a:solidFill>
              </a:rPr>
              <a:t>[</a:t>
            </a:r>
            <a:r>
              <a:rPr lang="zh-CN" altLang="en-US" sz="1050" dirty="0">
                <a:solidFill>
                  <a:srgbClr val="287BDE"/>
                </a:solidFill>
              </a:rPr>
              <a:t>贝尔实验室</a:t>
            </a:r>
            <a:r>
              <a:rPr lang="en-US" altLang="zh-CN" sz="1050" dirty="0">
                <a:solidFill>
                  <a:srgbClr val="287BDE"/>
                </a:solidFill>
              </a:rPr>
              <a:t>]</a:t>
            </a:r>
            <a:r>
              <a:rPr lang="en-US"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a:t>
            </a:r>
            <a:r>
              <a:rPr lang="en" altLang="zh-CN" sz="1050" i="1" dirty="0" err="1">
                <a:solidFill>
                  <a:srgbClr val="FFC66D"/>
                </a:solidFill>
              </a:rPr>
              <a:t>Bell_Labs</a:t>
            </a:r>
            <a:r>
              <a:rPr lang="en" altLang="zh-CN" sz="1050" dirty="0"/>
              <a:t>)</a:t>
            </a:r>
            <a:br>
              <a:rPr lang="en" altLang="zh-CN" sz="1050" dirty="0"/>
            </a:br>
            <a:r>
              <a:rPr lang="en" altLang="zh-CN" sz="1050" dirty="0">
                <a:solidFill>
                  <a:srgbClr val="287BDE"/>
                </a:solidFill>
              </a:rPr>
              <a:t>[B</a:t>
            </a:r>
            <a:r>
              <a:rPr lang="zh-CN" altLang="en-US" sz="1050" dirty="0">
                <a:solidFill>
                  <a:srgbClr val="287BDE"/>
                </a:solidFill>
              </a:rPr>
              <a:t>语言</a:t>
            </a:r>
            <a:r>
              <a:rPr lang="en-US" altLang="zh-CN" sz="1050" dirty="0">
                <a:solidFill>
                  <a:srgbClr val="287BDE"/>
                </a:solidFill>
              </a:rPr>
              <a:t>]</a:t>
            </a:r>
            <a:r>
              <a:rPr lang="en-US"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/wiki/B_(</a:t>
            </a:r>
            <a:r>
              <a:rPr lang="en" altLang="zh-CN" sz="1050" i="1" dirty="0" err="1">
                <a:solidFill>
                  <a:srgbClr val="FFC66D"/>
                </a:solidFill>
              </a:rPr>
              <a:t>programming_language</a:t>
            </a:r>
            <a:r>
              <a:rPr lang="en" altLang="zh-CN" sz="1050" i="1" dirty="0">
                <a:solidFill>
                  <a:srgbClr val="FFC66D"/>
                </a:solidFill>
              </a:rPr>
              <a:t>)</a:t>
            </a:r>
            <a:r>
              <a:rPr lang="en" altLang="zh-CN" sz="1050" dirty="0"/>
              <a:t>)</a:t>
            </a:r>
            <a:br>
              <a:rPr lang="en" altLang="zh-CN" sz="1050" dirty="0"/>
            </a:br>
            <a:r>
              <a:rPr lang="en" altLang="zh-CN" sz="1050" dirty="0">
                <a:solidFill>
                  <a:srgbClr val="287BDE"/>
                </a:solidFill>
              </a:rPr>
              <a:t>[plan 9]</a:t>
            </a:r>
            <a:r>
              <a:rPr lang="en"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/wiki/Plan_9_from_Bell_Labs</a:t>
            </a:r>
            <a:r>
              <a:rPr lang="en" altLang="zh-CN" sz="1050" dirty="0"/>
              <a:t>)</a:t>
            </a:r>
            <a:endParaRPr lang="zh-CN" altLang="en-US" sz="1050" dirty="0"/>
          </a:p>
        </p:txBody>
      </p:sp>
      <p:pic>
        <p:nvPicPr>
          <p:cNvPr id="6" name="图片 5">
            <a:extLst>
              <a:ext uri="{FF2B5EF4-FFF2-40B4-BE49-F238E27FC236}">
                <a16:creationId xmlns:a16="http://schemas.microsoft.com/office/drawing/2014/main" id="{EE9C0FD5-DA48-B645-A05B-1685D60C494B}"/>
              </a:ext>
            </a:extLst>
          </p:cNvPr>
          <p:cNvPicPr>
            <a:picLocks noChangeAspect="1"/>
          </p:cNvPicPr>
          <p:nvPr/>
        </p:nvPicPr>
        <p:blipFill>
          <a:blip r:embed="rId2"/>
          <a:stretch>
            <a:fillRect/>
          </a:stretch>
        </p:blipFill>
        <p:spPr>
          <a:xfrm>
            <a:off x="6341710" y="1825625"/>
            <a:ext cx="5375753" cy="3030281"/>
          </a:xfrm>
          <a:prstGeom prst="rect">
            <a:avLst/>
          </a:prstGeom>
        </p:spPr>
      </p:pic>
      <p:sp>
        <p:nvSpPr>
          <p:cNvPr id="7" name="矩形 6">
            <a:extLst>
              <a:ext uri="{FF2B5EF4-FFF2-40B4-BE49-F238E27FC236}">
                <a16:creationId xmlns:a16="http://schemas.microsoft.com/office/drawing/2014/main" id="{AAD1A86D-3AC9-6141-971D-04EE5AA13430}"/>
              </a:ext>
            </a:extLst>
          </p:cNvPr>
          <p:cNvSpPr/>
          <p:nvPr/>
        </p:nvSpPr>
        <p:spPr>
          <a:xfrm>
            <a:off x="6706480" y="4962436"/>
            <a:ext cx="4758739" cy="369332"/>
          </a:xfrm>
          <a:prstGeom prst="rect">
            <a:avLst/>
          </a:prstGeom>
        </p:spPr>
        <p:txBody>
          <a:bodyPr wrap="none">
            <a:spAutoFit/>
          </a:bodyPr>
          <a:lstStyle/>
          <a:p>
            <a:r>
              <a:rPr lang="en" altLang="zh-CN" dirty="0"/>
              <a:t>Robert </a:t>
            </a:r>
            <a:r>
              <a:rPr lang="en" altLang="zh-CN" dirty="0" err="1"/>
              <a:t>Griesemer</a:t>
            </a:r>
            <a:r>
              <a:rPr lang="en-US" altLang="zh-CN" dirty="0"/>
              <a:t>,</a:t>
            </a:r>
            <a:r>
              <a:rPr lang="zh-CN" altLang="en-US" dirty="0"/>
              <a:t> </a:t>
            </a:r>
            <a:r>
              <a:rPr lang="en" altLang="zh-CN" dirty="0"/>
              <a:t>Rob Pike</a:t>
            </a:r>
            <a:r>
              <a:rPr lang="en-US" altLang="zh-CN" dirty="0"/>
              <a:t>,</a:t>
            </a:r>
            <a:r>
              <a:rPr lang="zh-CN" altLang="en-US" dirty="0"/>
              <a:t> </a:t>
            </a:r>
            <a:r>
              <a:rPr lang="en" altLang="zh-CN" dirty="0"/>
              <a:t>Ken Thompson</a:t>
            </a:r>
            <a:endParaRPr lang="zh-CN" altLang="en-US" dirty="0"/>
          </a:p>
        </p:txBody>
      </p:sp>
      <p:sp>
        <p:nvSpPr>
          <p:cNvPr id="8" name="矩形 7">
            <a:extLst>
              <a:ext uri="{FF2B5EF4-FFF2-40B4-BE49-F238E27FC236}">
                <a16:creationId xmlns:a16="http://schemas.microsoft.com/office/drawing/2014/main" id="{DCEBB9A1-F780-F147-9F4D-4806B4193019}"/>
              </a:ext>
            </a:extLst>
          </p:cNvPr>
          <p:cNvSpPr/>
          <p:nvPr/>
        </p:nvSpPr>
        <p:spPr>
          <a:xfrm>
            <a:off x="5937956" y="5489871"/>
            <a:ext cx="6096000" cy="1107996"/>
          </a:xfrm>
          <a:prstGeom prst="rect">
            <a:avLst/>
          </a:prstGeom>
        </p:spPr>
        <p:txBody>
          <a:bodyPr>
            <a:spAutoFit/>
          </a:bodyPr>
          <a:lstStyle/>
          <a:p>
            <a:r>
              <a:rPr lang="en" altLang="zh-CN" sz="1100" dirty="0">
                <a:solidFill>
                  <a:srgbClr val="CC7832"/>
                </a:solidFill>
              </a:rPr>
              <a:t>- </a:t>
            </a:r>
            <a:r>
              <a:rPr lang="en" altLang="zh-CN" sz="1100" dirty="0"/>
              <a:t>Robert </a:t>
            </a:r>
            <a:r>
              <a:rPr lang="en" altLang="zh-CN" sz="1100" dirty="0" err="1"/>
              <a:t>Griesemer</a:t>
            </a:r>
            <a:r>
              <a:rPr lang="zh-CN" altLang="en" sz="1100" dirty="0"/>
              <a:t>（</a:t>
            </a:r>
            <a:r>
              <a:rPr lang="zh-CN" altLang="en-US" sz="1100" dirty="0"/>
              <a:t>罗伯特</a:t>
            </a:r>
            <a:r>
              <a:rPr lang="en-US" altLang="zh-CN" sz="1100" dirty="0"/>
              <a:t>·</a:t>
            </a:r>
            <a:r>
              <a:rPr lang="zh-CN" altLang="en-US" sz="1100" dirty="0"/>
              <a:t>格里泽默）：曾设计了</a:t>
            </a:r>
            <a:r>
              <a:rPr lang="en" altLang="zh-CN" sz="1100" dirty="0"/>
              <a:t>Chrome</a:t>
            </a:r>
            <a:r>
              <a:rPr lang="zh-CN" altLang="en-US" sz="1100" dirty="0"/>
              <a:t>浏览器的</a:t>
            </a:r>
            <a:r>
              <a:rPr lang="en" altLang="zh-CN" sz="1100" dirty="0"/>
              <a:t>JavaScript V8</a:t>
            </a:r>
            <a:r>
              <a:rPr lang="zh-CN" altLang="en-US" sz="1100" dirty="0"/>
              <a:t>引擎，协助制作</a:t>
            </a:r>
            <a:r>
              <a:rPr lang="en" altLang="zh-CN" sz="1100" dirty="0"/>
              <a:t>Java</a:t>
            </a:r>
            <a:r>
              <a:rPr lang="zh-CN" altLang="en-US" sz="1100" dirty="0"/>
              <a:t>的</a:t>
            </a:r>
            <a:r>
              <a:rPr lang="en" altLang="zh-CN" sz="1100" dirty="0" err="1"/>
              <a:t>HotSpot</a:t>
            </a:r>
            <a:r>
              <a:rPr lang="zh-CN" altLang="en-US" sz="1100" dirty="0"/>
              <a:t>编译器。</a:t>
            </a:r>
            <a:br>
              <a:rPr lang="zh-CN" altLang="en-US" sz="1100" dirty="0"/>
            </a:br>
            <a:r>
              <a:rPr lang="en-US" altLang="zh-CN" sz="1100" dirty="0">
                <a:solidFill>
                  <a:srgbClr val="CC7832"/>
                </a:solidFill>
              </a:rPr>
              <a:t>- </a:t>
            </a:r>
            <a:r>
              <a:rPr lang="en" altLang="zh-CN" sz="1100" dirty="0"/>
              <a:t>Rob Pike</a:t>
            </a:r>
            <a:r>
              <a:rPr lang="zh-CN" altLang="en" sz="1100" dirty="0"/>
              <a:t>（</a:t>
            </a:r>
            <a:r>
              <a:rPr lang="zh-CN" altLang="en-US" sz="1100" dirty="0"/>
              <a:t>罗布</a:t>
            </a:r>
            <a:r>
              <a:rPr lang="en-US" altLang="zh-CN" sz="1100" dirty="0"/>
              <a:t>·</a:t>
            </a:r>
            <a:r>
              <a:rPr lang="zh-CN" altLang="en-US" sz="1100" dirty="0"/>
              <a:t>派克）： </a:t>
            </a:r>
            <a:r>
              <a:rPr lang="en" altLang="zh-CN" sz="1100" dirty="0"/>
              <a:t>Unix</a:t>
            </a:r>
            <a:r>
              <a:rPr lang="zh-CN" altLang="en-US" sz="1100" dirty="0"/>
              <a:t>小组成员，参与</a:t>
            </a:r>
            <a:r>
              <a:rPr lang="en" altLang="zh-CN" sz="1100" dirty="0"/>
              <a:t>Plan 9</a:t>
            </a:r>
            <a:r>
              <a:rPr lang="zh-CN" altLang="en" sz="1100" dirty="0"/>
              <a:t>、</a:t>
            </a:r>
            <a:r>
              <a:rPr lang="en" altLang="zh-CN" sz="1100" dirty="0"/>
              <a:t>Inferno</a:t>
            </a:r>
            <a:r>
              <a:rPr lang="zh-CN" altLang="en-US" sz="1100" dirty="0"/>
              <a:t>操作系统研发，</a:t>
            </a:r>
            <a:r>
              <a:rPr lang="en" altLang="zh-CN" sz="1100" dirty="0"/>
              <a:t>UTF-8</a:t>
            </a:r>
            <a:r>
              <a:rPr lang="zh-CN" altLang="en-US" sz="1100" dirty="0"/>
              <a:t>编码的创立者之一。</a:t>
            </a:r>
            <a:br>
              <a:rPr lang="zh-CN" altLang="en-US" sz="1100" dirty="0"/>
            </a:br>
            <a:r>
              <a:rPr lang="en-US" altLang="zh-CN" sz="1100" dirty="0">
                <a:solidFill>
                  <a:srgbClr val="CC7832"/>
                </a:solidFill>
              </a:rPr>
              <a:t>- </a:t>
            </a:r>
            <a:r>
              <a:rPr lang="en" altLang="zh-CN" sz="1100" dirty="0"/>
              <a:t>Ken Thompson</a:t>
            </a:r>
            <a:r>
              <a:rPr lang="zh-CN" altLang="en" sz="1100" dirty="0"/>
              <a:t>（</a:t>
            </a:r>
            <a:r>
              <a:rPr lang="zh-CN" altLang="en-US" sz="1100" dirty="0"/>
              <a:t>肯</a:t>
            </a:r>
            <a:r>
              <a:rPr lang="en-US" altLang="zh-CN" sz="1100" dirty="0"/>
              <a:t>·</a:t>
            </a:r>
            <a:r>
              <a:rPr lang="zh-CN" altLang="en-US" sz="1100" dirty="0"/>
              <a:t>汤普逊）： 设计了</a:t>
            </a:r>
            <a:r>
              <a:rPr lang="en" altLang="zh-CN" sz="1100" dirty="0"/>
              <a:t>B</a:t>
            </a:r>
            <a:r>
              <a:rPr lang="zh-CN" altLang="en-US" sz="1100" dirty="0"/>
              <a:t>语言、</a:t>
            </a:r>
            <a:r>
              <a:rPr lang="en" altLang="zh-CN" sz="1100" dirty="0"/>
              <a:t>C</a:t>
            </a:r>
            <a:r>
              <a:rPr lang="zh-CN" altLang="en-US" sz="1100" dirty="0"/>
              <a:t>语言，创建了</a:t>
            </a:r>
            <a:r>
              <a:rPr lang="en" altLang="zh-CN" sz="1100" dirty="0"/>
              <a:t>Unix</a:t>
            </a:r>
            <a:r>
              <a:rPr lang="zh-CN" altLang="en-US" sz="1100" dirty="0"/>
              <a:t>和</a:t>
            </a:r>
            <a:r>
              <a:rPr lang="en" altLang="zh-CN" sz="1100" dirty="0"/>
              <a:t>Plan 9</a:t>
            </a:r>
            <a:r>
              <a:rPr lang="zh-CN" altLang="en-US" sz="1100" dirty="0"/>
              <a:t>操作系统，</a:t>
            </a:r>
            <a:r>
              <a:rPr lang="en" altLang="zh-CN" sz="1100" dirty="0"/>
              <a:t>UTF-8</a:t>
            </a:r>
            <a:r>
              <a:rPr lang="zh-CN" altLang="en-US" sz="1100" dirty="0"/>
              <a:t>的主要设计者，</a:t>
            </a:r>
            <a:r>
              <a:rPr lang="en-US" altLang="zh-CN" sz="1100" dirty="0"/>
              <a:t>1983</a:t>
            </a:r>
            <a:r>
              <a:rPr lang="zh-CN" altLang="en-US" sz="1100" dirty="0"/>
              <a:t>年图灵奖得主。</a:t>
            </a:r>
          </a:p>
        </p:txBody>
      </p:sp>
    </p:spTree>
    <p:extLst>
      <p:ext uri="{BB962C8B-B14F-4D97-AF65-F5344CB8AC3E}">
        <p14:creationId xmlns:p14="http://schemas.microsoft.com/office/powerpoint/2010/main" val="955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540296" y="2428119"/>
            <a:ext cx="9924534" cy="1579438"/>
          </a:xfrm>
        </p:spPr>
        <p:txBody>
          <a:bodyPr/>
          <a:lstStyle/>
          <a:p>
            <a:pPr marL="342900" indent="-342900">
              <a:buAutoNum type="arabicPeriod"/>
            </a:pPr>
            <a:r>
              <a:rPr kumimoji="1" lang="zh-CN" altLang="en-US" dirty="0"/>
              <a:t>下载</a:t>
            </a:r>
            <a:r>
              <a:rPr kumimoji="1" lang="en-US" altLang="zh-CN" dirty="0"/>
              <a:t>Go</a:t>
            </a:r>
            <a:r>
              <a:rPr kumimoji="1" lang="zh-CN" altLang="en-US" dirty="0"/>
              <a:t>语言程序包</a:t>
            </a:r>
            <a:endParaRPr kumimoji="1" lang="en-US" altLang="zh-CN" dirty="0"/>
          </a:p>
          <a:p>
            <a:pPr marL="342900" indent="-342900">
              <a:buAutoNum type="arabicPeriod"/>
            </a:pPr>
            <a:r>
              <a:rPr kumimoji="1" lang="zh-CN" altLang="en-US" dirty="0"/>
              <a:t>配置开发环境</a:t>
            </a:r>
            <a:endParaRPr kumimoji="1" lang="en-US" altLang="zh-CN" dirty="0"/>
          </a:p>
          <a:p>
            <a:pPr marL="342900" indent="-342900">
              <a:buAutoNum type="arabicPeriod"/>
            </a:pPr>
            <a:r>
              <a:rPr kumimoji="1" lang="zh-CN" altLang="en-US" dirty="0"/>
              <a:t>包版本管理管理工具：</a:t>
            </a:r>
            <a:r>
              <a:rPr kumimoji="1" lang="en-US" altLang="zh-CN" dirty="0"/>
              <a:t>go</a:t>
            </a:r>
            <a:r>
              <a:rPr kumimoji="1" lang="zh-CN" altLang="en-US" dirty="0"/>
              <a:t> </a:t>
            </a:r>
            <a:r>
              <a:rPr kumimoji="1" lang="en-US" altLang="zh-CN" dirty="0"/>
              <a:t>mod</a:t>
            </a:r>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556836" cy="369332"/>
          </a:xfrm>
          <a:prstGeom prst="rect">
            <a:avLst/>
          </a:prstGeom>
          <a:noFill/>
        </p:spPr>
        <p:txBody>
          <a:bodyPr wrap="none" rtlCol="0">
            <a:spAutoFit/>
          </a:bodyPr>
          <a:lstStyle/>
          <a:p>
            <a:r>
              <a:rPr kumimoji="1" lang="zh-CN" altLang="en-US" dirty="0">
                <a:solidFill>
                  <a:schemeClr val="bg1"/>
                </a:solidFill>
              </a:rPr>
              <a:t>配置开发环境</a:t>
            </a:r>
          </a:p>
        </p:txBody>
      </p:sp>
      <p:sp>
        <p:nvSpPr>
          <p:cNvPr id="2" name="矩形 1">
            <a:extLst>
              <a:ext uri="{FF2B5EF4-FFF2-40B4-BE49-F238E27FC236}">
                <a16:creationId xmlns:a16="http://schemas.microsoft.com/office/drawing/2014/main" id="{A9D69D1B-F75A-C142-B89B-E7319F0E6016}"/>
              </a:ext>
            </a:extLst>
          </p:cNvPr>
          <p:cNvSpPr/>
          <p:nvPr/>
        </p:nvSpPr>
        <p:spPr>
          <a:xfrm>
            <a:off x="525412" y="1704622"/>
            <a:ext cx="4544834" cy="369332"/>
          </a:xfrm>
          <a:prstGeom prst="rect">
            <a:avLst/>
          </a:prstGeom>
        </p:spPr>
        <p:txBody>
          <a:bodyPr wrap="none">
            <a:spAutoFit/>
          </a:bodyPr>
          <a:lstStyle/>
          <a:p>
            <a:r>
              <a:rPr kumimoji="1" lang="zh-CN" altLang="en-US" dirty="0"/>
              <a:t>时间有限，以下操作需要同学们去实操学习</a:t>
            </a:r>
          </a:p>
        </p:txBody>
      </p:sp>
    </p:spTree>
    <p:extLst>
      <p:ext uri="{BB962C8B-B14F-4D97-AF65-F5344CB8AC3E}">
        <p14:creationId xmlns:p14="http://schemas.microsoft.com/office/powerpoint/2010/main" val="107139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496249" y="1444978"/>
            <a:ext cx="11199502" cy="4743274"/>
          </a:xfrm>
        </p:spPr>
        <p:txBody>
          <a:bodyPr>
            <a:normAutofit/>
          </a:bodyPr>
          <a:lstStyle/>
          <a:p>
            <a:pPr marL="342900" indent="-342900">
              <a:buAutoNum type="arabicPeriod"/>
            </a:pPr>
            <a:r>
              <a:rPr kumimoji="1" lang="zh-CN" altLang="en-US" dirty="0"/>
              <a:t>极简设计</a:t>
            </a:r>
            <a:endParaRPr kumimoji="1" lang="en-US" altLang="zh-CN" dirty="0"/>
          </a:p>
          <a:p>
            <a:r>
              <a:rPr lang="en" altLang="zh-CN" dirty="0"/>
              <a:t>Go </a:t>
            </a:r>
            <a:r>
              <a:rPr lang="zh-CN" altLang="en-US" dirty="0"/>
              <a:t>语言给人的第一感觉便是简洁。</a:t>
            </a:r>
            <a:r>
              <a:rPr lang="en" altLang="zh-CN" dirty="0"/>
              <a:t>Go </a:t>
            </a:r>
            <a:r>
              <a:rPr lang="zh-CN" altLang="en-US" dirty="0"/>
              <a:t>语言通过减少关键字的数量（</a:t>
            </a:r>
            <a:r>
              <a:rPr lang="en-US" altLang="zh-CN" dirty="0"/>
              <a:t>25 </a:t>
            </a:r>
            <a:r>
              <a:rPr lang="zh-CN" altLang="en-US" dirty="0"/>
              <a:t>个</a:t>
            </a:r>
            <a:r>
              <a:rPr lang="zh-CN" altLang="en-US" dirty="0">
                <a:solidFill>
                  <a:srgbClr val="FF0000"/>
                </a:solidFill>
              </a:rPr>
              <a:t>，</a:t>
            </a:r>
            <a:r>
              <a:rPr lang="en-US" altLang="zh-CN" dirty="0">
                <a:solidFill>
                  <a:srgbClr val="FF0000"/>
                </a:solidFill>
              </a:rPr>
              <a:t>Java</a:t>
            </a:r>
            <a:r>
              <a:rPr lang="zh-CN" altLang="en-US" dirty="0">
                <a:solidFill>
                  <a:srgbClr val="FF0000"/>
                </a:solidFill>
              </a:rPr>
              <a:t> </a:t>
            </a:r>
            <a:r>
              <a:rPr lang="en-US" altLang="zh-CN" dirty="0">
                <a:solidFill>
                  <a:srgbClr val="FF0000"/>
                </a:solidFill>
              </a:rPr>
              <a:t>xx</a:t>
            </a:r>
            <a:r>
              <a:rPr lang="zh-CN" altLang="en-US" dirty="0">
                <a:solidFill>
                  <a:srgbClr val="FF0000"/>
                </a:solidFill>
              </a:rPr>
              <a:t>个，</a:t>
            </a:r>
            <a:r>
              <a:rPr lang="en-US" altLang="zh-CN" dirty="0">
                <a:solidFill>
                  <a:srgbClr val="FF0000"/>
                </a:solidFill>
              </a:rPr>
              <a:t>C++</a:t>
            </a:r>
            <a:r>
              <a:rPr lang="zh-CN" altLang="en-US" dirty="0">
                <a:solidFill>
                  <a:srgbClr val="FF0000"/>
                </a:solidFill>
              </a:rPr>
              <a:t> 个</a:t>
            </a:r>
            <a:r>
              <a:rPr lang="zh-CN" altLang="en-US" dirty="0"/>
              <a:t>）来简化编码过程中的复杂度。这些关键字在编译过程中少到不需要符号表来协助解析，这也是</a:t>
            </a:r>
            <a:r>
              <a:rPr lang="en" altLang="zh-CN" dirty="0"/>
              <a:t>Go</a:t>
            </a:r>
            <a:r>
              <a:rPr lang="zh-CN" altLang="en-US" dirty="0"/>
              <a:t>语言的编译速度也是非常快的原因之一。极少的关键字，极简的语法都极大减少开发者编码的工作量，也提高了代码的可读性。</a:t>
            </a:r>
            <a:br>
              <a:rPr lang="zh-CN" altLang="en-US" dirty="0"/>
            </a:br>
            <a:r>
              <a:rPr lang="en" altLang="zh-CN" dirty="0"/>
              <a:t>Go </a:t>
            </a:r>
            <a:r>
              <a:rPr lang="zh-CN" altLang="en-US" dirty="0"/>
              <a:t>语言的强类型系统禁止一切隐式类型转换，让代码更加容易阅读，减少犯错的机会。</a:t>
            </a:r>
            <a:br>
              <a:rPr lang="zh-CN" altLang="en-US" dirty="0"/>
            </a:br>
            <a:r>
              <a:rPr lang="en" altLang="zh-CN" dirty="0"/>
              <a:t>defer </a:t>
            </a:r>
            <a:r>
              <a:rPr lang="zh-CN" altLang="en-US" dirty="0"/>
              <a:t>实现 </a:t>
            </a:r>
            <a:r>
              <a:rPr lang="en" altLang="zh-CN" dirty="0"/>
              <a:t>RAII </a:t>
            </a:r>
            <a:r>
              <a:rPr lang="zh-CN" altLang="en-US" dirty="0"/>
              <a:t>也比 </a:t>
            </a:r>
            <a:r>
              <a:rPr lang="en" altLang="zh-CN" dirty="0"/>
              <a:t>C++ </a:t>
            </a:r>
            <a:r>
              <a:rPr lang="zh-CN" altLang="en-US" dirty="0"/>
              <a:t>中通过对象生命周期和析构函数的实现方式更加容易理解和简洁明了。</a:t>
            </a:r>
            <a:endParaRPr lang="en-US" altLang="zh-CN" dirty="0"/>
          </a:p>
          <a:p>
            <a:r>
              <a:rPr lang="en-US" altLang="zh-CN" dirty="0"/>
              <a:t>defer</a:t>
            </a:r>
            <a:r>
              <a:rPr lang="zh-CN" altLang="en-US" dirty="0"/>
              <a:t> 示例：</a:t>
            </a:r>
            <a:br>
              <a:rPr lang="en" altLang="zh-CN" dirty="0"/>
            </a:br>
            <a:r>
              <a:rPr lang="en" altLang="zh-CN" dirty="0"/>
              <a:t>file, err := </a:t>
            </a:r>
            <a:r>
              <a:rPr lang="en" altLang="zh-CN" dirty="0" err="1"/>
              <a:t>os.Open</a:t>
            </a:r>
            <a:r>
              <a:rPr lang="en" altLang="zh-CN" dirty="0"/>
              <a:t>("</a:t>
            </a:r>
            <a:r>
              <a:rPr lang="en" altLang="zh-CN" dirty="0" err="1"/>
              <a:t>test.txt</a:t>
            </a:r>
            <a:r>
              <a:rPr lang="en" altLang="zh-CN" dirty="0"/>
              <a:t>")</a:t>
            </a:r>
            <a:br>
              <a:rPr lang="en" altLang="zh-CN" dirty="0"/>
            </a:br>
            <a:r>
              <a:rPr lang="en" altLang="zh-CN" dirty="0"/>
              <a:t>if err != nil {</a:t>
            </a:r>
            <a:br>
              <a:rPr lang="en" altLang="zh-CN" dirty="0"/>
            </a:br>
            <a:r>
              <a:rPr lang="en" altLang="zh-CN" dirty="0"/>
              <a:t>    panic(err)</a:t>
            </a:r>
            <a:br>
              <a:rPr lang="en" altLang="zh-CN" dirty="0"/>
            </a:br>
            <a:r>
              <a:rPr lang="en" altLang="zh-CN" dirty="0"/>
              <a:t>}</a:t>
            </a:r>
            <a:br>
              <a:rPr lang="en" altLang="zh-CN" dirty="0"/>
            </a:br>
            <a:r>
              <a:rPr lang="en" altLang="zh-CN" dirty="0"/>
              <a:t>defer </a:t>
            </a:r>
            <a:r>
              <a:rPr lang="en" altLang="zh-CN" dirty="0" err="1"/>
              <a:t>file.Close</a:t>
            </a:r>
            <a:r>
              <a:rPr lang="en" altLang="zh-CN" dirty="0"/>
              <a:t>()</a:t>
            </a:r>
            <a:endParaRPr kumimoji="1" lang="en-US" altLang="zh-CN" dirty="0"/>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7019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838201" y="1825625"/>
            <a:ext cx="9924534" cy="4351338"/>
          </a:xfrm>
        </p:spPr>
        <p:txBody>
          <a:bodyPr/>
          <a:lstStyle/>
          <a:p>
            <a:pPr marL="342900" indent="-342900">
              <a:buFont typeface="+mj-lt"/>
              <a:buAutoNum type="arabicPeriod" startAt="2"/>
            </a:pPr>
            <a:r>
              <a:rPr kumimoji="1" lang="zh-CN" altLang="en-US" dirty="0"/>
              <a:t>跨平台交叉编译：可以在主流环境编译其它运行环境的程序包，比如</a:t>
            </a:r>
            <a:r>
              <a:rPr kumimoji="1" lang="en-US" altLang="zh-CN" dirty="0"/>
              <a:t>Mac-&gt;Windows/Linux</a:t>
            </a:r>
          </a:p>
          <a:p>
            <a:r>
              <a:rPr lang="zh-CN" altLang="en-US" dirty="0"/>
              <a:t>比如，我们在</a:t>
            </a:r>
            <a:r>
              <a:rPr lang="en" altLang="zh-CN" dirty="0"/>
              <a:t>Mac</a:t>
            </a:r>
            <a:r>
              <a:rPr lang="zh-CN" altLang="en-US" dirty="0"/>
              <a:t>或者</a:t>
            </a:r>
            <a:r>
              <a:rPr lang="en" altLang="zh-CN" dirty="0"/>
              <a:t>Windows</a:t>
            </a:r>
            <a:r>
              <a:rPr lang="zh-CN" altLang="en-US" dirty="0"/>
              <a:t>上为</a:t>
            </a:r>
            <a:r>
              <a:rPr lang="en" altLang="zh-CN" dirty="0"/>
              <a:t>Linux</a:t>
            </a:r>
            <a:r>
              <a:rPr lang="zh-CN" altLang="en-US" dirty="0"/>
              <a:t>编译应用：</a:t>
            </a:r>
            <a:br>
              <a:rPr lang="en" altLang="zh-CN" dirty="0"/>
            </a:br>
            <a:r>
              <a:rPr lang="en" altLang="zh-CN" dirty="0"/>
              <a:t>GOOS=</a:t>
            </a:r>
            <a:r>
              <a:rPr lang="en" altLang="zh-CN" dirty="0" err="1"/>
              <a:t>linux</a:t>
            </a:r>
            <a:r>
              <a:rPr lang="en" altLang="zh-CN" dirty="0"/>
              <a:t> GOARCH=amd64 go build </a:t>
            </a:r>
            <a:r>
              <a:rPr lang="en" altLang="zh-CN" dirty="0" err="1"/>
              <a:t>main.go</a:t>
            </a:r>
            <a:br>
              <a:rPr lang="en" altLang="zh-CN" dirty="0"/>
            </a:br>
            <a:r>
              <a:rPr lang="zh-CN" altLang="en-US" dirty="0"/>
              <a:t>只需要声明目标系统（</a:t>
            </a:r>
            <a:r>
              <a:rPr lang="en" altLang="zh-CN" dirty="0"/>
              <a:t>GOOS</a:t>
            </a:r>
            <a:r>
              <a:rPr lang="zh-CN" altLang="en" dirty="0"/>
              <a:t>）</a:t>
            </a:r>
            <a:r>
              <a:rPr lang="zh-CN" altLang="en-US" dirty="0"/>
              <a:t>与</a:t>
            </a:r>
            <a:r>
              <a:rPr lang="en" altLang="zh-CN" dirty="0"/>
              <a:t>CPU</a:t>
            </a:r>
            <a:r>
              <a:rPr lang="zh-CN" altLang="en-US" dirty="0"/>
              <a:t>架构（</a:t>
            </a:r>
            <a:r>
              <a:rPr lang="en" altLang="zh-CN" dirty="0"/>
              <a:t>GOARCH</a:t>
            </a:r>
            <a:r>
              <a:rPr lang="zh-CN" altLang="en" dirty="0"/>
              <a:t>）</a:t>
            </a:r>
            <a:r>
              <a:rPr lang="zh-CN" altLang="en-US" dirty="0"/>
              <a:t>即可。</a:t>
            </a:r>
            <a:endParaRPr kumimoji="1" lang="en-US" altLang="zh-CN" dirty="0"/>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1888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5971822" cy="4351338"/>
          </a:xfrm>
        </p:spPr>
        <p:txBody>
          <a:bodyPr>
            <a:normAutofit/>
          </a:bodyPr>
          <a:lstStyle/>
          <a:p>
            <a:pPr marL="342900" indent="-342900">
              <a:buFont typeface="+mj-lt"/>
              <a:buAutoNum type="arabicPeriod" startAt="3"/>
            </a:pPr>
            <a:r>
              <a:rPr lang="zh-CN" altLang="en-US" dirty="0"/>
              <a:t>强大的内置类型和标准库</a:t>
            </a:r>
            <a:endParaRPr lang="en-US" altLang="zh-CN" dirty="0"/>
          </a:p>
          <a:p>
            <a:r>
              <a:rPr lang="zh-CN" altLang="en-US" sz="1400" i="1" dirty="0"/>
              <a:t> </a:t>
            </a:r>
            <a:r>
              <a:rPr lang="en" altLang="zh-CN" sz="1200" dirty="0"/>
              <a:t>Go </a:t>
            </a:r>
            <a:r>
              <a:rPr lang="zh-CN" altLang="en-US" sz="1200" dirty="0"/>
              <a:t>语言除了几乎所有语言都支持的简单内置类型</a:t>
            </a:r>
            <a:r>
              <a:rPr lang="en-US" altLang="zh-CN" sz="1200" dirty="0"/>
              <a:t>(</a:t>
            </a:r>
            <a:r>
              <a:rPr lang="zh-CN" altLang="en-US" sz="1200" dirty="0"/>
              <a:t>比如整型和浮点型等</a:t>
            </a:r>
            <a:r>
              <a:rPr lang="en-US" altLang="zh-CN" sz="1200" dirty="0"/>
              <a:t>)</a:t>
            </a:r>
            <a:r>
              <a:rPr lang="zh-CN" altLang="en-US" sz="1200" dirty="0"/>
              <a:t>外， 也内置了一些比较新的语言中内置的高级类型，比如数组、字符串、字典类型</a:t>
            </a:r>
            <a:r>
              <a:rPr lang="en-US" altLang="zh-CN" sz="1200" dirty="0"/>
              <a:t>(</a:t>
            </a:r>
            <a:r>
              <a:rPr lang="en" altLang="zh-CN" sz="1200" dirty="0"/>
              <a:t>map)</a:t>
            </a:r>
            <a:r>
              <a:rPr lang="zh-CN" altLang="en" sz="1200" dirty="0"/>
              <a:t>。</a:t>
            </a:r>
            <a:r>
              <a:rPr lang="en" altLang="zh-CN" sz="1200" dirty="0"/>
              <a:t>Go</a:t>
            </a:r>
            <a:r>
              <a:rPr lang="zh-CN" altLang="en-US" sz="1200" dirty="0"/>
              <a:t>语言的标准库覆盖网络、系统、加密、编码、图形等各个方面，可以直接使用标准库的 </a:t>
            </a:r>
            <a:r>
              <a:rPr lang="en" altLang="zh-CN" sz="1200" dirty="0"/>
              <a:t>http </a:t>
            </a:r>
            <a:r>
              <a:rPr lang="zh-CN" altLang="en-US" sz="1200" dirty="0"/>
              <a:t>包进行 </a:t>
            </a:r>
            <a:r>
              <a:rPr lang="en" altLang="zh-CN" sz="1200" dirty="0"/>
              <a:t>HTTP </a:t>
            </a:r>
            <a:r>
              <a:rPr lang="zh-CN" altLang="en-US" sz="1200" dirty="0"/>
              <a:t>协议的收发处理</a:t>
            </a:r>
            <a:r>
              <a:rPr lang="en-US" altLang="zh-CN" sz="1200" dirty="0"/>
              <a:t>;</a:t>
            </a:r>
            <a:r>
              <a:rPr lang="zh-CN" altLang="en-US" sz="1200" dirty="0"/>
              <a:t>网络库基于高性能的操作系统通信模型</a:t>
            </a:r>
            <a:r>
              <a:rPr lang="en-US" altLang="zh-CN" sz="1200" dirty="0"/>
              <a:t>(</a:t>
            </a:r>
            <a:r>
              <a:rPr lang="en" altLang="zh-CN" sz="1200" dirty="0"/>
              <a:t>Linux </a:t>
            </a:r>
            <a:r>
              <a:rPr lang="zh-CN" altLang="en-US" sz="1200" dirty="0"/>
              <a:t>的 </a:t>
            </a:r>
            <a:r>
              <a:rPr lang="en" altLang="zh-CN" sz="1200" dirty="0" err="1"/>
              <a:t>epoll</a:t>
            </a:r>
            <a:r>
              <a:rPr lang="zh-CN" altLang="en" sz="1200" dirty="0"/>
              <a:t>、</a:t>
            </a:r>
            <a:r>
              <a:rPr lang="en" altLang="zh-CN" sz="1200" dirty="0"/>
              <a:t>Windows </a:t>
            </a:r>
            <a:r>
              <a:rPr lang="zh-CN" altLang="en-US" sz="1200" dirty="0"/>
              <a:t>的 </a:t>
            </a:r>
            <a:r>
              <a:rPr lang="en" altLang="zh-CN" sz="1200" dirty="0"/>
              <a:t>IOCP);</a:t>
            </a:r>
            <a:r>
              <a:rPr lang="zh-CN" altLang="en-US" sz="1200" dirty="0"/>
              <a:t>所有的加密、编码都内建支持，不需要再从第三方开发者处获取。</a:t>
            </a:r>
            <a:endParaRPr kumimoji="1" lang="zh-CN" altLang="en-US" sz="1400" dirty="0"/>
          </a:p>
          <a:p>
            <a:endParaRPr kumimoji="1" lang="zh-CN" altLang="en-US" dirty="0"/>
          </a:p>
        </p:txBody>
      </p:sp>
      <p:graphicFrame>
        <p:nvGraphicFramePr>
          <p:cNvPr id="6" name="表格 5">
            <a:extLst>
              <a:ext uri="{FF2B5EF4-FFF2-40B4-BE49-F238E27FC236}">
                <a16:creationId xmlns:a16="http://schemas.microsoft.com/office/drawing/2014/main" id="{36489378-B389-CC4D-8DD3-3DBD302EC1B3}"/>
              </a:ext>
            </a:extLst>
          </p:cNvPr>
          <p:cNvGraphicFramePr>
            <a:graphicFrameLocks noGrp="1"/>
          </p:cNvGraphicFramePr>
          <p:nvPr>
            <p:extLst>
              <p:ext uri="{D42A27DB-BD31-4B8C-83A1-F6EECF244321}">
                <p14:modId xmlns:p14="http://schemas.microsoft.com/office/powerpoint/2010/main" val="976052408"/>
              </p:ext>
            </p:extLst>
          </p:nvPr>
        </p:nvGraphicFramePr>
        <p:xfrm>
          <a:off x="6415751" y="1473913"/>
          <a:ext cx="5561760" cy="5269252"/>
        </p:xfrm>
        <a:graphic>
          <a:graphicData uri="http://schemas.openxmlformats.org/drawingml/2006/table">
            <a:tbl>
              <a:tblPr/>
              <a:tblGrid>
                <a:gridCol w="2780880">
                  <a:extLst>
                    <a:ext uri="{9D8B030D-6E8A-4147-A177-3AD203B41FA5}">
                      <a16:colId xmlns:a16="http://schemas.microsoft.com/office/drawing/2014/main" val="3390013611"/>
                    </a:ext>
                  </a:extLst>
                </a:gridCol>
                <a:gridCol w="2780880">
                  <a:extLst>
                    <a:ext uri="{9D8B030D-6E8A-4147-A177-3AD203B41FA5}">
                      <a16:colId xmlns:a16="http://schemas.microsoft.com/office/drawing/2014/main" val="2448676139"/>
                    </a:ext>
                  </a:extLst>
                </a:gridCol>
              </a:tblGrid>
              <a:tr h="150965">
                <a:tc>
                  <a:txBody>
                    <a:bodyPr/>
                    <a:lstStyle/>
                    <a:p>
                      <a:r>
                        <a:rPr lang="en" sz="900" b="1">
                          <a:solidFill>
                            <a:schemeClr val="bg1"/>
                          </a:solidFill>
                          <a:effectLst/>
                        </a:rPr>
                        <a:t>Go</a:t>
                      </a:r>
                      <a:r>
                        <a:rPr lang="zh-CN" altLang="en-US" sz="900" b="1">
                          <a:solidFill>
                            <a:schemeClr val="bg1"/>
                          </a:solidFill>
                          <a:effectLst/>
                        </a:rPr>
                        <a:t>语言标准库包名</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b="1">
                          <a:solidFill>
                            <a:schemeClr val="bg1"/>
                          </a:solidFill>
                          <a:effectLst/>
                        </a:rPr>
                        <a:t>功 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63798555"/>
                  </a:ext>
                </a:extLst>
              </a:tr>
              <a:tr h="150965">
                <a:tc>
                  <a:txBody>
                    <a:bodyPr/>
                    <a:lstStyle/>
                    <a:p>
                      <a:r>
                        <a:rPr lang="en" sz="900" dirty="0" err="1">
                          <a:solidFill>
                            <a:schemeClr val="bg1"/>
                          </a:solidFill>
                          <a:effectLst/>
                        </a:rPr>
                        <a:t>bufio</a:t>
                      </a:r>
                      <a:endParaRPr lang="en" sz="900" dirty="0">
                        <a:solidFill>
                          <a:schemeClr val="bg1"/>
                        </a:solidFill>
                        <a:effectLst/>
                      </a:endParaRP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带缓冲的 </a:t>
                      </a:r>
                      <a:r>
                        <a:rPr lang="en" sz="900">
                          <a:solidFill>
                            <a:schemeClr val="bg1"/>
                          </a:solidFill>
                          <a:effectLst/>
                        </a:rPr>
                        <a:t>I/O </a:t>
                      </a:r>
                      <a:r>
                        <a:rPr lang="zh-CN" altLang="en-US" sz="900">
                          <a:solidFill>
                            <a:schemeClr val="bg1"/>
                          </a:solidFill>
                          <a:effectLst/>
                        </a:rPr>
                        <a:t>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91677748"/>
                  </a:ext>
                </a:extLst>
              </a:tr>
              <a:tr h="150965">
                <a:tc>
                  <a:txBody>
                    <a:bodyPr/>
                    <a:lstStyle/>
                    <a:p>
                      <a:r>
                        <a:rPr lang="en" sz="900">
                          <a:solidFill>
                            <a:schemeClr val="bg1"/>
                          </a:solidFill>
                          <a:effectLst/>
                        </a:rPr>
                        <a:t>bytes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实现字节操作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051177646"/>
                  </a:ext>
                </a:extLst>
              </a:tr>
              <a:tr h="150965">
                <a:tc>
                  <a:txBody>
                    <a:bodyPr/>
                    <a:lstStyle/>
                    <a:p>
                      <a:r>
                        <a:rPr lang="en" sz="900">
                          <a:solidFill>
                            <a:schemeClr val="bg1"/>
                          </a:solidFill>
                          <a:effectLst/>
                        </a:rPr>
                        <a:t>container</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封装堆、列表和环形列表等容器</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654370551"/>
                  </a:ext>
                </a:extLst>
              </a:tr>
              <a:tr h="150965">
                <a:tc>
                  <a:txBody>
                    <a:bodyPr/>
                    <a:lstStyle/>
                    <a:p>
                      <a:r>
                        <a:rPr lang="en" sz="900">
                          <a:solidFill>
                            <a:schemeClr val="bg1"/>
                          </a:solidFill>
                          <a:effectLst/>
                        </a:rPr>
                        <a:t>crypto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加密算法</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873852183"/>
                  </a:ext>
                </a:extLst>
              </a:tr>
              <a:tr h="150965">
                <a:tc>
                  <a:txBody>
                    <a:bodyPr/>
                    <a:lstStyle/>
                    <a:p>
                      <a:r>
                        <a:rPr lang="en" sz="900">
                          <a:solidFill>
                            <a:schemeClr val="bg1"/>
                          </a:solidFill>
                          <a:effectLst/>
                        </a:rPr>
                        <a:t>database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数据库驱动和接口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290253171"/>
                  </a:ext>
                </a:extLst>
              </a:tr>
              <a:tr h="150965">
                <a:tc>
                  <a:txBody>
                    <a:bodyPr/>
                    <a:lstStyle/>
                    <a:p>
                      <a:r>
                        <a:rPr lang="en" sz="900" dirty="0">
                          <a:solidFill>
                            <a:schemeClr val="bg1"/>
                          </a:solidFill>
                          <a:effectLst/>
                        </a:rPr>
                        <a:t>debug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各种调试文件格式访问及调试功能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004207331"/>
                  </a:ext>
                </a:extLst>
              </a:tr>
              <a:tr h="150965">
                <a:tc>
                  <a:txBody>
                    <a:bodyPr/>
                    <a:lstStyle/>
                    <a:p>
                      <a:r>
                        <a:rPr lang="en" sz="900" dirty="0">
                          <a:solidFill>
                            <a:schemeClr val="bg1"/>
                          </a:solidFill>
                          <a:effectLst/>
                        </a:rPr>
                        <a:t>encoding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常见算法如 </a:t>
                      </a:r>
                      <a:r>
                        <a:rPr lang="en" sz="900">
                          <a:solidFill>
                            <a:schemeClr val="bg1"/>
                          </a:solidFill>
                          <a:effectLst/>
                        </a:rPr>
                        <a:t>JSON、XML、Base64 </a:t>
                      </a:r>
                      <a:r>
                        <a:rPr lang="zh-CN" altLang="en-US" sz="900">
                          <a:solidFill>
                            <a:schemeClr val="bg1"/>
                          </a:solidFill>
                          <a:effectLst/>
                        </a:rPr>
                        <a:t>等</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156835813"/>
                  </a:ext>
                </a:extLst>
              </a:tr>
              <a:tr h="150965">
                <a:tc>
                  <a:txBody>
                    <a:bodyPr/>
                    <a:lstStyle/>
                    <a:p>
                      <a:r>
                        <a:rPr lang="en" sz="900">
                          <a:solidFill>
                            <a:schemeClr val="bg1"/>
                          </a:solidFill>
                          <a:effectLst/>
                        </a:rPr>
                        <a:t>flag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命令行解析</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5598770"/>
                  </a:ext>
                </a:extLst>
              </a:tr>
              <a:tr h="150965">
                <a:tc>
                  <a:txBody>
                    <a:bodyPr/>
                    <a:lstStyle/>
                    <a:p>
                      <a:r>
                        <a:rPr lang="en" sz="900">
                          <a:solidFill>
                            <a:schemeClr val="bg1"/>
                          </a:solidFill>
                          <a:effectLst/>
                        </a:rPr>
                        <a:t>fmt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格式化操作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257721631"/>
                  </a:ext>
                </a:extLst>
              </a:tr>
              <a:tr h="257528">
                <a:tc>
                  <a:txBody>
                    <a:bodyPr/>
                    <a:lstStyle/>
                    <a:p>
                      <a:r>
                        <a:rPr lang="en" sz="900">
                          <a:solidFill>
                            <a:schemeClr val="bg1"/>
                          </a:solidFill>
                          <a:effectLst/>
                        </a:rPr>
                        <a:t>go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Go </a:t>
                      </a:r>
                      <a:r>
                        <a:rPr lang="zh-CN" altLang="en-US" sz="900">
                          <a:solidFill>
                            <a:schemeClr val="bg1"/>
                          </a:solidFill>
                          <a:effectLst/>
                        </a:rPr>
                        <a:t>语言的词法、语法树、类型等。可通过这个包进行代码信息提取和修改</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526428944"/>
                  </a:ext>
                </a:extLst>
              </a:tr>
              <a:tr h="150965">
                <a:tc>
                  <a:txBody>
                    <a:bodyPr/>
                    <a:lstStyle/>
                    <a:p>
                      <a:r>
                        <a:rPr lang="en" sz="900">
                          <a:solidFill>
                            <a:schemeClr val="bg1"/>
                          </a:solidFill>
                          <a:effectLst/>
                        </a:rPr>
                        <a:t>html</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HTML </a:t>
                      </a:r>
                      <a:r>
                        <a:rPr lang="zh-CN" altLang="en-US" sz="900">
                          <a:solidFill>
                            <a:schemeClr val="bg1"/>
                          </a:solidFill>
                          <a:effectLst/>
                        </a:rPr>
                        <a:t>转义及模板系统</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70583542"/>
                  </a:ext>
                </a:extLst>
              </a:tr>
              <a:tr h="150965">
                <a:tc>
                  <a:txBody>
                    <a:bodyPr/>
                    <a:lstStyle/>
                    <a:p>
                      <a:r>
                        <a:rPr lang="en" sz="900">
                          <a:solidFill>
                            <a:schemeClr val="bg1"/>
                          </a:solidFill>
                          <a:effectLst/>
                        </a:rPr>
                        <a:t>image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常见图形格式的访问及生成</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727563992"/>
                  </a:ext>
                </a:extLst>
              </a:tr>
              <a:tr h="150965">
                <a:tc>
                  <a:txBody>
                    <a:bodyPr/>
                    <a:lstStyle/>
                    <a:p>
                      <a:r>
                        <a:rPr lang="en" sz="900">
                          <a:solidFill>
                            <a:schemeClr val="bg1"/>
                          </a:solidFill>
                          <a:effectLst/>
                        </a:rPr>
                        <a:t>io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dirty="0">
                          <a:solidFill>
                            <a:schemeClr val="bg1"/>
                          </a:solidFill>
                          <a:effectLst/>
                        </a:rPr>
                        <a:t>实现 </a:t>
                      </a:r>
                      <a:r>
                        <a:rPr lang="en" sz="900" dirty="0">
                          <a:solidFill>
                            <a:schemeClr val="bg1"/>
                          </a:solidFill>
                          <a:effectLst/>
                        </a:rPr>
                        <a:t>I/O </a:t>
                      </a:r>
                      <a:r>
                        <a:rPr lang="zh-CN" altLang="en-US" sz="900" dirty="0">
                          <a:solidFill>
                            <a:schemeClr val="bg1"/>
                          </a:solidFill>
                          <a:effectLst/>
                        </a:rPr>
                        <a:t>原始访问接口及访问封装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991273787"/>
                  </a:ext>
                </a:extLst>
              </a:tr>
              <a:tr h="150965">
                <a:tc>
                  <a:txBody>
                    <a:bodyPr/>
                    <a:lstStyle/>
                    <a:p>
                      <a:r>
                        <a:rPr lang="en" sz="900">
                          <a:solidFill>
                            <a:schemeClr val="bg1"/>
                          </a:solidFill>
                          <a:effectLst/>
                        </a:rPr>
                        <a:t>math</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数学库</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820954763"/>
                  </a:ext>
                </a:extLst>
              </a:tr>
              <a:tr h="257528">
                <a:tc>
                  <a:txBody>
                    <a:bodyPr/>
                    <a:lstStyle/>
                    <a:p>
                      <a:r>
                        <a:rPr lang="en" sz="900">
                          <a:solidFill>
                            <a:schemeClr val="bg1"/>
                          </a:solidFill>
                          <a:effectLst/>
                        </a:rPr>
                        <a:t>net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网络库，支持 </a:t>
                      </a:r>
                      <a:r>
                        <a:rPr lang="en" sz="900">
                          <a:solidFill>
                            <a:schemeClr val="bg1"/>
                          </a:solidFill>
                          <a:effectLst/>
                        </a:rPr>
                        <a:t>Socket、HTTP、</a:t>
                      </a:r>
                      <a:r>
                        <a:rPr lang="zh-CN" altLang="en-US" sz="900">
                          <a:solidFill>
                            <a:schemeClr val="bg1"/>
                          </a:solidFill>
                          <a:effectLst/>
                        </a:rPr>
                        <a:t>邮件、</a:t>
                      </a:r>
                      <a:r>
                        <a:rPr lang="en" sz="900">
                          <a:solidFill>
                            <a:schemeClr val="bg1"/>
                          </a:solidFill>
                          <a:effectLst/>
                        </a:rPr>
                        <a:t>RPC、SMTP </a:t>
                      </a:r>
                      <a:r>
                        <a:rPr lang="zh-CN" altLang="en-US" sz="900">
                          <a:solidFill>
                            <a:schemeClr val="bg1"/>
                          </a:solidFill>
                          <a:effectLst/>
                        </a:rPr>
                        <a:t>等</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373918286"/>
                  </a:ext>
                </a:extLst>
              </a:tr>
              <a:tr h="150965">
                <a:tc>
                  <a:txBody>
                    <a:bodyPr/>
                    <a:lstStyle/>
                    <a:p>
                      <a:r>
                        <a:rPr lang="en" sz="900">
                          <a:solidFill>
                            <a:schemeClr val="bg1"/>
                          </a:solidFill>
                          <a:effectLst/>
                        </a:rPr>
                        <a:t>os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操作系统平台不依赖平台操作封装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771360355"/>
                  </a:ext>
                </a:extLst>
              </a:tr>
              <a:tr h="150965">
                <a:tc>
                  <a:txBody>
                    <a:bodyPr/>
                    <a:lstStyle/>
                    <a:p>
                      <a:r>
                        <a:rPr lang="en" sz="900">
                          <a:solidFill>
                            <a:schemeClr val="bg1"/>
                          </a:solidFill>
                          <a:effectLst/>
                        </a:rPr>
                        <a:t>path</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兼容各操作系统的路径操作实用函数</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161147888"/>
                  </a:ext>
                </a:extLst>
              </a:tr>
              <a:tr h="257528">
                <a:tc>
                  <a:txBody>
                    <a:bodyPr/>
                    <a:lstStyle/>
                    <a:p>
                      <a:r>
                        <a:rPr lang="en" sz="900">
                          <a:solidFill>
                            <a:schemeClr val="bg1"/>
                          </a:solidFill>
                          <a:effectLst/>
                        </a:rPr>
                        <a:t>plugin</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Go 1.7 </a:t>
                      </a:r>
                      <a:r>
                        <a:rPr lang="zh-CN" altLang="en-US" sz="900">
                          <a:solidFill>
                            <a:schemeClr val="bg1"/>
                          </a:solidFill>
                          <a:effectLst/>
                        </a:rPr>
                        <a:t>加入的插件系统。支持将代码编译为插件，按需加载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53158555"/>
                  </a:ext>
                </a:extLst>
              </a:tr>
              <a:tr h="257528">
                <a:tc>
                  <a:txBody>
                    <a:bodyPr/>
                    <a:lstStyle/>
                    <a:p>
                      <a:r>
                        <a:rPr lang="en" sz="900">
                          <a:solidFill>
                            <a:schemeClr val="bg1"/>
                          </a:solidFill>
                          <a:effectLst/>
                        </a:rPr>
                        <a:t>reflect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语言反射支持。可以动态获得代码中的类型信息，获取和修改变量的值</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811432356"/>
                  </a:ext>
                </a:extLst>
              </a:tr>
              <a:tr h="150965">
                <a:tc>
                  <a:txBody>
                    <a:bodyPr/>
                    <a:lstStyle/>
                    <a:p>
                      <a:r>
                        <a:rPr lang="en" sz="900">
                          <a:solidFill>
                            <a:schemeClr val="bg1"/>
                          </a:solidFill>
                          <a:effectLst/>
                        </a:rPr>
                        <a:t>regexp</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正则表达式封装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937278233"/>
                  </a:ext>
                </a:extLst>
              </a:tr>
              <a:tr h="150965">
                <a:tc>
                  <a:txBody>
                    <a:bodyPr/>
                    <a:lstStyle/>
                    <a:p>
                      <a:r>
                        <a:rPr lang="en" sz="900">
                          <a:solidFill>
                            <a:schemeClr val="bg1"/>
                          </a:solidFill>
                          <a:effectLst/>
                        </a:rPr>
                        <a:t>runtime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运行时接口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338332687"/>
                  </a:ext>
                </a:extLst>
              </a:tr>
              <a:tr h="150965">
                <a:tc>
                  <a:txBody>
                    <a:bodyPr/>
                    <a:lstStyle/>
                    <a:p>
                      <a:r>
                        <a:rPr lang="en" sz="900">
                          <a:solidFill>
                            <a:schemeClr val="bg1"/>
                          </a:solidFill>
                          <a:effectLst/>
                        </a:rPr>
                        <a:t>sort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排序接口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194799617"/>
                  </a:ext>
                </a:extLst>
              </a:tr>
              <a:tr h="150965">
                <a:tc>
                  <a:txBody>
                    <a:bodyPr/>
                    <a:lstStyle/>
                    <a:p>
                      <a:r>
                        <a:rPr lang="en" sz="900">
                          <a:solidFill>
                            <a:schemeClr val="bg1"/>
                          </a:solidFill>
                          <a:effectLst/>
                        </a:rPr>
                        <a:t>strings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字符串转换、解析及实用函数</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334913882"/>
                  </a:ext>
                </a:extLst>
              </a:tr>
              <a:tr h="150965">
                <a:tc>
                  <a:txBody>
                    <a:bodyPr/>
                    <a:lstStyle/>
                    <a:p>
                      <a:r>
                        <a:rPr lang="en" sz="900">
                          <a:solidFill>
                            <a:schemeClr val="bg1"/>
                          </a:solidFill>
                          <a:effectLst/>
                        </a:rPr>
                        <a:t>time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时间接口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011742641"/>
                  </a:ext>
                </a:extLst>
              </a:tr>
              <a:tr h="150965">
                <a:tc>
                  <a:txBody>
                    <a:bodyPr/>
                    <a:lstStyle/>
                    <a:p>
                      <a:r>
                        <a:rPr lang="en" sz="900">
                          <a:solidFill>
                            <a:schemeClr val="bg1"/>
                          </a:solidFill>
                          <a:effectLst/>
                        </a:rPr>
                        <a:t>text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dirty="0">
                          <a:solidFill>
                            <a:schemeClr val="bg1"/>
                          </a:solidFill>
                          <a:effectLst/>
                        </a:rPr>
                        <a:t>文本模板及 </a:t>
                      </a:r>
                      <a:r>
                        <a:rPr lang="en" sz="900" dirty="0">
                          <a:solidFill>
                            <a:schemeClr val="bg1"/>
                          </a:solidFill>
                          <a:effectLst/>
                        </a:rPr>
                        <a:t>Token </a:t>
                      </a:r>
                      <a:r>
                        <a:rPr lang="zh-CN" altLang="en-US" sz="900" dirty="0">
                          <a:solidFill>
                            <a:schemeClr val="bg1"/>
                          </a:solidFill>
                          <a:effectLst/>
                        </a:rPr>
                        <a:t>词法器</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133277007"/>
                  </a:ext>
                </a:extLst>
              </a:tr>
            </a:tbl>
          </a:graphicData>
        </a:graphic>
      </p:graphicFrame>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331607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4351338"/>
          </a:xfrm>
        </p:spPr>
        <p:txBody>
          <a:bodyPr>
            <a:normAutofit/>
          </a:bodyPr>
          <a:lstStyle/>
          <a:p>
            <a:pPr marL="342900" indent="-342900">
              <a:buFont typeface="+mj-lt"/>
              <a:buAutoNum type="arabicPeriod" startAt="4"/>
            </a:pPr>
            <a:r>
              <a:rPr lang="zh-CN" altLang="en-US" dirty="0"/>
              <a:t>并发控制</a:t>
            </a:r>
            <a:endParaRPr lang="en-US" altLang="zh-CN" dirty="0"/>
          </a:p>
          <a:p>
            <a:r>
              <a:rPr lang="zh-CN" altLang="en-US" dirty="0"/>
              <a:t>并发编程可以充分发挥多核处理器的性能。在 </a:t>
            </a:r>
            <a:r>
              <a:rPr lang="en" altLang="zh-CN" dirty="0"/>
              <a:t>C/C++ </a:t>
            </a:r>
            <a:r>
              <a:rPr lang="zh-CN" altLang="en-US" dirty="0"/>
              <a:t>中，可以通过编写多线程程序来实现并发，但是滥用线程会加重系统负担，所以更优的做法是使用通过 </a:t>
            </a:r>
            <a:r>
              <a:rPr lang="en" altLang="zh-CN" dirty="0" err="1"/>
              <a:t>epoll</a:t>
            </a:r>
            <a:r>
              <a:rPr lang="en" altLang="zh-CN" dirty="0"/>
              <a:t> </a:t>
            </a:r>
            <a:r>
              <a:rPr lang="zh-CN" altLang="en-US" dirty="0"/>
              <a:t>等方式来实现</a:t>
            </a:r>
            <a:r>
              <a:rPr lang="en" altLang="zh-CN" dirty="0"/>
              <a:t>IO</a:t>
            </a:r>
            <a:r>
              <a:rPr lang="zh-CN" altLang="en-US" dirty="0"/>
              <a:t>多路复用，以及使用各种协程库。除此之外，多个线程之间肯定还需要传递数据，可以通过 </a:t>
            </a:r>
            <a:r>
              <a:rPr lang="en" altLang="zh-CN" dirty="0" err="1"/>
              <a:t>shared_ptr</a:t>
            </a:r>
            <a:r>
              <a:rPr lang="en" altLang="zh-CN" dirty="0"/>
              <a:t> </a:t>
            </a:r>
            <a:r>
              <a:rPr lang="zh-CN" altLang="en-US" dirty="0"/>
              <a:t>来做，但是也需要小心翼翼，整个编码过程非常容易犯错。</a:t>
            </a:r>
          </a:p>
          <a:p>
            <a:r>
              <a:rPr lang="en" altLang="zh-CN" dirty="0"/>
              <a:t>goroutine </a:t>
            </a:r>
            <a:r>
              <a:rPr lang="zh-CN" altLang="en-US" dirty="0"/>
              <a:t>是 </a:t>
            </a:r>
            <a:r>
              <a:rPr lang="en" altLang="zh-CN" dirty="0"/>
              <a:t>Go </a:t>
            </a:r>
            <a:r>
              <a:rPr lang="zh-CN" altLang="en-US" dirty="0"/>
              <a:t>语言并发设计的核心。</a:t>
            </a:r>
            <a:r>
              <a:rPr lang="en" altLang="zh-CN" dirty="0"/>
              <a:t>goroutine </a:t>
            </a:r>
            <a:r>
              <a:rPr lang="zh-CN" altLang="en-US" dirty="0"/>
              <a:t>其实就是协程，比线程更轻量，是一种运行在用户态的用户线程。</a:t>
            </a:r>
            <a:r>
              <a:rPr lang="en" altLang="zh-CN" dirty="0"/>
              <a:t>goroutine </a:t>
            </a:r>
            <a:r>
              <a:rPr lang="zh-CN" altLang="en-US" dirty="0"/>
              <a:t>并不是对应于内核线程，一个内核线程会调度若干个协程，</a:t>
            </a:r>
            <a:r>
              <a:rPr lang="en" altLang="zh-CN" dirty="0"/>
              <a:t>goroutine </a:t>
            </a:r>
            <a:r>
              <a:rPr lang="zh-CN" altLang="en-US" dirty="0"/>
              <a:t>是在语言层面提供了调度器，并且对网络</a:t>
            </a:r>
            <a:r>
              <a:rPr lang="en" altLang="zh-CN" dirty="0"/>
              <a:t>IO</a:t>
            </a:r>
            <a:r>
              <a:rPr lang="zh-CN" altLang="en-US" dirty="0"/>
              <a:t>库进行了封装，屏蔽了复杂的细节，对外提供统一的语法关键字支持，简化了并发程序编写的成本。</a:t>
            </a:r>
            <a:r>
              <a:rPr lang="en" altLang="zh-CN" dirty="0"/>
              <a:t>channel </a:t>
            </a:r>
            <a:r>
              <a:rPr lang="zh-CN" altLang="en-US" dirty="0"/>
              <a:t>是设计来在 </a:t>
            </a:r>
            <a:r>
              <a:rPr lang="en" altLang="zh-CN" dirty="0"/>
              <a:t>goroutine </a:t>
            </a:r>
            <a:r>
              <a:rPr lang="zh-CN" altLang="en-US" dirty="0"/>
              <a:t>之间传递数据，</a:t>
            </a:r>
            <a:r>
              <a:rPr lang="en" altLang="zh-CN" dirty="0"/>
              <a:t>channel </a:t>
            </a:r>
            <a:r>
              <a:rPr lang="zh-CN" altLang="en-US" dirty="0"/>
              <a:t>在实现原理上其实是一个阻塞的消息队列。在一个 </a:t>
            </a:r>
            <a:r>
              <a:rPr lang="en" altLang="zh-CN" dirty="0"/>
              <a:t>goroutine </a:t>
            </a:r>
            <a:r>
              <a:rPr lang="zh-CN" altLang="en-US" dirty="0"/>
              <a:t>中将消息发送到 </a:t>
            </a:r>
            <a:r>
              <a:rPr lang="en" altLang="zh-CN" dirty="0"/>
              <a:t>channel </a:t>
            </a:r>
            <a:r>
              <a:rPr lang="zh-CN" altLang="en-US" dirty="0"/>
              <a:t>中，然后在监听这个 </a:t>
            </a:r>
            <a:r>
              <a:rPr lang="en" altLang="zh-CN" dirty="0"/>
              <a:t>channel </a:t>
            </a:r>
            <a:r>
              <a:rPr lang="zh-CN" altLang="en-US" dirty="0"/>
              <a:t>的 </a:t>
            </a:r>
            <a:r>
              <a:rPr lang="en" altLang="zh-CN" dirty="0"/>
              <a:t>goroutine </a:t>
            </a:r>
            <a:r>
              <a:rPr lang="zh-CN" altLang="en-US" dirty="0"/>
              <a:t>处理，实现了不同 </a:t>
            </a:r>
            <a:r>
              <a:rPr lang="en" altLang="zh-CN" dirty="0"/>
              <a:t>goroutine </a:t>
            </a:r>
            <a:r>
              <a:rPr lang="zh-CN" altLang="en-US" dirty="0"/>
              <a:t>的解耦。</a:t>
            </a:r>
          </a:p>
          <a:p>
            <a:endParaRPr kumimoji="1" lang="zh-CN" altLang="en-US"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408076594"/>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86_TF16391504" id="{42763C58-D974-4751-A3AE-468BA3C9D01C}" vid="{F6D5F0C1-16C0-4482-B2A1-CE2232936A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20261</TotalTime>
  <Words>3548</Words>
  <Application>Microsoft Macintosh PowerPoint</Application>
  <PresentationFormat>宽屏</PresentationFormat>
  <Paragraphs>353</Paragraphs>
  <Slides>38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Microsoft YaHei UI</vt:lpstr>
      <vt:lpstr>Arial</vt:lpstr>
      <vt:lpstr>Courier New</vt:lpstr>
      <vt:lpstr>Helvetica</vt:lpstr>
      <vt:lpstr>欢迎文档</vt:lpstr>
      <vt:lpstr>Printfcoder</vt:lpstr>
      <vt:lpstr>主题</vt:lpstr>
      <vt:lpstr>Go 简要入门</vt:lpstr>
      <vt:lpstr>Go 简要入门</vt:lpstr>
      <vt:lpstr>Go 简要入门</vt:lpstr>
      <vt:lpstr>Go 简要入门</vt:lpstr>
      <vt:lpstr>Go 简要入门</vt:lpstr>
      <vt:lpstr>Go 简要入门</vt:lpstr>
      <vt:lpstr>Go 简要入门</vt:lpstr>
      <vt:lpstr>Go 简要入门</vt:lpstr>
      <vt:lpstr>Go 简要入门</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Go-Micro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舒先</dc:title>
  <dc:subject/>
  <dc:creator>Microsoft Office User</dc:creator>
  <cp:keywords/>
  <dc:description/>
  <cp:lastModifiedBy>Microsoft Office User</cp:lastModifiedBy>
  <cp:revision>634</cp:revision>
  <dcterms:created xsi:type="dcterms:W3CDTF">2022-01-08T00:57:36Z</dcterms:created>
  <dcterms:modified xsi:type="dcterms:W3CDTF">2022-03-16T16:16:30Z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