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77" r:id="rId17"/>
    <p:sldId id="278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46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92476-B548-43D8-9C40-EFA67CBED37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3730D-F30F-49B1-BF23-414D5D97C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2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9636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00138" indent="-2190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541463" indent="-2190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1981200" indent="-2190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4384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56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528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00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7D9051-B712-4FC1-8578-56D73724ACB2}" type="datetime4">
              <a:rPr lang="en-US" altLang="zh-CN">
                <a:solidFill>
                  <a:prstClr val="black"/>
                </a:solidFill>
                <a:latin typeface="Times New Roman" pitchFamily="18" charset="0"/>
              </a:rPr>
              <a:pPr/>
              <a:t>May 18, 2019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9637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00138" indent="-2190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541463" indent="-2190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1981200" indent="-2190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4384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56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528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00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>
                <a:solidFill>
                  <a:prstClr val="black"/>
                </a:solidFill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69638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00138" indent="-2190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541463" indent="-2190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1981200" indent="-2190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4384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56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528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00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18AF6B-5264-4304-965F-207C512170BE}" type="slidenum">
              <a:rPr lang="en-US" altLang="zh-CN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9636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00138" indent="-2190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541463" indent="-2190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1981200" indent="-2190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4384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56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528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00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7D9051-B712-4FC1-8578-56D73724ACB2}" type="datetime4">
              <a:rPr lang="en-US" altLang="zh-CN">
                <a:solidFill>
                  <a:prstClr val="black"/>
                </a:solidFill>
                <a:latin typeface="Times New Roman" pitchFamily="18" charset="0"/>
              </a:rPr>
              <a:pPr/>
              <a:t>May 18, 2019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9637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00138" indent="-2190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541463" indent="-2190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1981200" indent="-2190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4384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56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528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00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>
                <a:solidFill>
                  <a:prstClr val="black"/>
                </a:solidFill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69638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00138" indent="-2190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541463" indent="-2190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1981200" indent="-2190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4384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56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528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00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18AF6B-5264-4304-965F-207C512170BE}" type="slidenum">
              <a:rPr lang="en-US" altLang="zh-CN">
                <a:solidFill>
                  <a:prstClr val="black"/>
                </a:solidFill>
                <a:latin typeface="Times New Roman" pitchFamily="18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9636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00138" indent="-2190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541463" indent="-2190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1981200" indent="-2190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4384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56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528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00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7D9051-B712-4FC1-8578-56D73724ACB2}" type="datetime4">
              <a:rPr lang="en-US" altLang="zh-CN">
                <a:solidFill>
                  <a:prstClr val="black"/>
                </a:solidFill>
                <a:latin typeface="Times New Roman" pitchFamily="18" charset="0"/>
              </a:rPr>
              <a:pPr/>
              <a:t>May 18, 2019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9637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00138" indent="-2190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541463" indent="-2190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1981200" indent="-2190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4384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56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528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00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>
                <a:solidFill>
                  <a:prstClr val="black"/>
                </a:solidFill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69638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00138" indent="-219075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541463" indent="-219075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1981200" indent="-219075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4384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56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528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0000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18AF6B-5264-4304-965F-207C512170BE}" type="slidenum">
              <a:rPr lang="en-US" altLang="zh-CN">
                <a:solidFill>
                  <a:prstClr val="black"/>
                </a:solidFill>
                <a:latin typeface="Times New Roman" pitchFamily="18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-15875"/>
            <a:ext cx="9144000" cy="1125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395288" y="104775"/>
            <a:ext cx="8569325" cy="1016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zh-CN" sz="3000" b="1" dirty="0" smtClean="0">
                <a:solidFill>
                  <a:srgbClr val="FFFFFF"/>
                </a:solidFill>
                <a:latin typeface="Corbel" pitchFamily="34" charset="0"/>
              </a:rPr>
              <a:t>COMPUTER ORGANIZATION AND ARCHITECTURE </a:t>
            </a:r>
            <a:endParaRPr lang="en-US" altLang="zh-CN" sz="3000" b="1" dirty="0" smtClean="0">
              <a:solidFill>
                <a:srgbClr val="FFFFFF"/>
              </a:solidFill>
              <a:latin typeface="Corbel" pitchFamily="34" charset="0"/>
              <a:ea typeface="宋体" charset="-122"/>
            </a:endParaRPr>
          </a:p>
        </p:txBody>
      </p:sp>
      <p:pic>
        <p:nvPicPr>
          <p:cNvPr id="11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5803900"/>
            <a:ext cx="309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400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D83FAA39-8C8A-423F-9A53-AF435F9FEC3F}" type="slidenum">
              <a:rPr lang="en-AU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96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19B4EB41-6898-483F-8AD9-3666A36856B4}" type="slidenum">
              <a:rPr lang="en-AU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2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C499C091-4A58-4E26-A86D-979EEB8DA7A9}" type="slidenum">
              <a:rPr lang="en-AU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0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38007708-696B-4789-B497-F7D184BEF1C8}" type="slidenum">
              <a:rPr lang="en-AU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91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E0989A8A-6D7D-4664-A089-01EBC2A992FF}" type="slidenum">
              <a:rPr lang="en-AU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99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59B91F49-6591-44D4-B0C2-D56EEBCE2990}" type="slidenum">
              <a:rPr lang="en-AU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15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E6F3D3F8-4B39-4DE9-97B6-69B7B403555A}" type="slidenum">
              <a:rPr lang="en-AU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31684FF4-B6AB-4E3E-9A94-0426BCFA1D53}" type="slidenum">
              <a:rPr lang="en-AU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97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38199506-F33B-40C2-8D31-EFE1DAF53480}" type="slidenum">
              <a:rPr lang="en-AU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4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8EEA9D3B-B0D9-44DC-A322-575629FACA39}" type="slidenum">
              <a:rPr lang="en-AU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18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E4671120-CD13-4A45-939C-FEE256C0A7BA}" type="slidenum">
              <a:rPr lang="en-AU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68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CC8EA730-7CFD-4765-BE55-BA69BAD3E471}" type="slidenum">
              <a:rPr lang="en-AU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61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15DF9FC3-1DE5-4604-A296-A8684F1B8D1B}" type="slidenum">
              <a:rPr lang="en-AU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1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00025"/>
            <a:ext cx="8259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zh-CN">
                <a:solidFill>
                  <a:srgbClr val="000000"/>
                </a:solidFill>
              </a:rPr>
              <a:t>Chapter 1 — Computer Abstractions and Technology — </a:t>
            </a:r>
            <a:fld id="{57F8E14F-E059-44DE-8D06-F54B9354302B}" type="slidenum">
              <a:rPr lang="en-AU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CN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97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什么是一台计算机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计算机的分类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摩尔定律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Make the </a:t>
            </a:r>
            <a:r>
              <a:rPr lang="en-US" altLang="zh-CN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common case fast</a:t>
            </a:r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9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乘法器的硬件实现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浮点数的表示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有符号数的右移运算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浮点数不支持结合律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11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的重要性</a:t>
            </a:r>
            <a:endParaRPr lang="en-US" altLang="zh-CN" dirty="0" smtClean="0"/>
          </a:p>
          <a:p>
            <a:r>
              <a:rPr lang="en-US" altLang="zh-CN" dirty="0" smtClean="0"/>
              <a:t>MIPS</a:t>
            </a:r>
            <a:r>
              <a:rPr lang="zh-CN" altLang="en-US" dirty="0"/>
              <a:t> 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5" descr="f04-1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81566"/>
            <a:ext cx="6604223" cy="438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4213" y="1196752"/>
            <a:ext cx="2951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i="1" kern="0" dirty="0">
                <a:ea typeface="宋体" charset="-122"/>
              </a:rPr>
              <a:t>add $t1, $t2, $</a:t>
            </a:r>
            <a:r>
              <a:rPr lang="en-US" altLang="zh-CN" i="1" kern="0" dirty="0" smtClean="0">
                <a:ea typeface="宋体" charset="-122"/>
              </a:rPr>
              <a:t>3</a:t>
            </a:r>
          </a:p>
          <a:p>
            <a:pPr>
              <a:defRPr/>
            </a:pPr>
            <a:r>
              <a:rPr lang="en-US" altLang="zh-CN" i="1" kern="0" dirty="0" err="1">
                <a:ea typeface="宋体" charset="-122"/>
              </a:rPr>
              <a:t>lw</a:t>
            </a:r>
            <a:r>
              <a:rPr lang="en-US" altLang="zh-CN" i="1" kern="0" dirty="0">
                <a:ea typeface="宋体" charset="-122"/>
              </a:rPr>
              <a:t> $t1, offset($t2)</a:t>
            </a:r>
          </a:p>
          <a:p>
            <a:pPr>
              <a:defRPr/>
            </a:pPr>
            <a:r>
              <a:rPr lang="en-US" altLang="zh-CN" i="1" kern="0" dirty="0" err="1">
                <a:ea typeface="宋体" charset="-122"/>
              </a:rPr>
              <a:t>beq</a:t>
            </a:r>
            <a:r>
              <a:rPr lang="en-US" altLang="zh-CN" i="1" kern="0" dirty="0">
                <a:ea typeface="宋体" charset="-122"/>
              </a:rPr>
              <a:t> $t1, $t2, offset</a:t>
            </a:r>
          </a:p>
          <a:p>
            <a:pPr>
              <a:defRPr/>
            </a:pPr>
            <a:endParaRPr lang="en-US" altLang="zh-CN" kern="0" dirty="0">
              <a:ea typeface="宋体" charset="-122"/>
            </a:endParaRPr>
          </a:p>
        </p:txBody>
      </p:sp>
      <p:pic>
        <p:nvPicPr>
          <p:cNvPr id="5" name="Picture 5" descr="f04-17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04446"/>
            <a:ext cx="6104136" cy="474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8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流水线的基本概念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目的，工作原理，加速比</a:t>
            </a:r>
            <a:endParaRPr lang="en-US" altLang="zh-CN" kern="0" dirty="0"/>
          </a:p>
          <a:p>
            <a:endParaRPr lang="en-US" altLang="zh-CN" kern="0" dirty="0" smtClean="0"/>
          </a:p>
          <a:p>
            <a:r>
              <a:rPr lang="zh-CN" altLang="en-US" kern="0" dirty="0" smtClean="0"/>
              <a:t>流水线的时空图</a:t>
            </a:r>
            <a:endParaRPr lang="en-US" altLang="zh-CN" kern="0" dirty="0" smtClean="0"/>
          </a:p>
          <a:p>
            <a:endParaRPr lang="zh-CN" altLang="en-US" kern="0" dirty="0"/>
          </a:p>
        </p:txBody>
      </p:sp>
      <p:pic>
        <p:nvPicPr>
          <p:cNvPr id="5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3284984"/>
            <a:ext cx="8397875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04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流水线技术</a:t>
            </a:r>
            <a:endParaRPr lang="en-US" altLang="zh-CN" kern="0" dirty="0" smtClean="0"/>
          </a:p>
          <a:p>
            <a:endParaRPr lang="en-US" altLang="zh-CN" kern="0" dirty="0"/>
          </a:p>
          <a:p>
            <a:r>
              <a:rPr lang="zh-CN" altLang="en-US" kern="0" dirty="0" smtClean="0"/>
              <a:t>流水线结构冒险</a:t>
            </a:r>
            <a:endParaRPr lang="en-US" altLang="zh-CN" kern="0" dirty="0" smtClean="0"/>
          </a:p>
          <a:p>
            <a:endParaRPr lang="en-US" altLang="zh-CN" kern="0" dirty="0"/>
          </a:p>
          <a:p>
            <a:r>
              <a:rPr lang="zh-CN" altLang="en-US" kern="0" dirty="0" smtClean="0"/>
              <a:t>流水线数据冒险</a:t>
            </a:r>
            <a:endParaRPr lang="zh-CN" altLang="en-US" kern="0" dirty="0"/>
          </a:p>
        </p:txBody>
      </p:sp>
      <p:pic>
        <p:nvPicPr>
          <p:cNvPr id="5" name="Picture 5" descr="f04-45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21" y="3789040"/>
            <a:ext cx="5108054" cy="277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1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流水线控制冒险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静态和动态分支预测技术</a:t>
            </a:r>
            <a:endParaRPr lang="en-US" altLang="zh-CN" kern="0" dirty="0" smtClean="0"/>
          </a:p>
          <a:p>
            <a:pPr lvl="1"/>
            <a:endParaRPr lang="en-US" altLang="zh-CN" kern="0" dirty="0"/>
          </a:p>
          <a:p>
            <a:r>
              <a:rPr lang="zh-CN" altLang="en-US" kern="0" dirty="0" smtClean="0"/>
              <a:t>多发射</a:t>
            </a:r>
            <a:r>
              <a:rPr lang="en-US" altLang="zh-CN" kern="0" dirty="0" smtClean="0"/>
              <a:t>CPU</a:t>
            </a:r>
          </a:p>
          <a:p>
            <a:endParaRPr lang="en-US" altLang="zh-CN" kern="0" dirty="0"/>
          </a:p>
          <a:p>
            <a:r>
              <a:rPr lang="en-US" altLang="zh-CN" kern="0" dirty="0" smtClean="0"/>
              <a:t>CPU</a:t>
            </a:r>
            <a:r>
              <a:rPr lang="zh-CN" altLang="en-US" kern="0" dirty="0" smtClean="0"/>
              <a:t>章节总结</a:t>
            </a:r>
            <a:endParaRPr lang="en-US" altLang="zh-CN" kern="0" dirty="0"/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285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存储层次结构的含义</a:t>
            </a:r>
            <a:endParaRPr lang="en-US" altLang="zh-CN" kern="0" dirty="0" smtClean="0"/>
          </a:p>
          <a:p>
            <a:endParaRPr lang="en-US" altLang="zh-CN" kern="0" dirty="0"/>
          </a:p>
          <a:p>
            <a:r>
              <a:rPr lang="zh-CN" altLang="en-US" kern="0" dirty="0" smtClean="0"/>
              <a:t>寄存器、高速缓存、内存、磁盘 在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en-US" altLang="zh-CN" kern="0" dirty="0"/>
              <a:t>	</a:t>
            </a:r>
            <a:r>
              <a:rPr lang="zh-CN" altLang="en-US" kern="0" dirty="0" smtClean="0"/>
              <a:t>容量、造价、访问速度 性能指标上的差异</a:t>
            </a:r>
            <a:endParaRPr lang="en-US" altLang="zh-CN" kern="0" dirty="0" smtClean="0"/>
          </a:p>
          <a:p>
            <a:pPr marL="0" indent="0">
              <a:buNone/>
            </a:pPr>
            <a:endParaRPr lang="en-US" altLang="zh-CN" kern="0" dirty="0"/>
          </a:p>
          <a:p>
            <a:r>
              <a:rPr lang="zh-CN" altLang="en-US" kern="0" dirty="0"/>
              <a:t>存储</a:t>
            </a:r>
            <a:r>
              <a:rPr lang="zh-CN" altLang="en-US" kern="0" dirty="0" smtClean="0"/>
              <a:t>层次结构的基本工作原理</a:t>
            </a:r>
            <a:endParaRPr lang="en-US" altLang="zh-CN" kern="0" dirty="0" smtClean="0"/>
          </a:p>
          <a:p>
            <a:endParaRPr lang="en-US" altLang="zh-CN" kern="0" dirty="0" smtClean="0"/>
          </a:p>
          <a:p>
            <a:r>
              <a:rPr lang="zh-CN" altLang="en-US" kern="0" dirty="0"/>
              <a:t>局部</a:t>
            </a:r>
            <a:r>
              <a:rPr lang="zh-CN" altLang="en-US" kern="0" dirty="0" smtClean="0"/>
              <a:t>性原理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40868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局部性原理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时间局部性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空间局部性</a:t>
            </a:r>
            <a:endParaRPr lang="en-US" altLang="zh-CN" kern="0" dirty="0" smtClean="0"/>
          </a:p>
          <a:p>
            <a:pPr lvl="1"/>
            <a:endParaRPr lang="en-US" altLang="zh-CN" kern="0" dirty="0"/>
          </a:p>
          <a:p>
            <a:r>
              <a:rPr lang="zh-CN" altLang="en-US" kern="0" dirty="0" smtClean="0"/>
              <a:t>局部性原理在计算机存储系统中的应用</a:t>
            </a:r>
            <a:endParaRPr lang="en-US" altLang="zh-CN" kern="0" dirty="0" smtClean="0"/>
          </a:p>
          <a:p>
            <a:endParaRPr lang="en-US" altLang="zh-CN" kern="0" dirty="0"/>
          </a:p>
          <a:p>
            <a:r>
              <a:rPr lang="zh-CN" altLang="en-US" kern="0" dirty="0" smtClean="0"/>
              <a:t>存储技术</a:t>
            </a:r>
            <a:endParaRPr lang="en-US" altLang="zh-CN" kern="0" dirty="0" smtClean="0"/>
          </a:p>
          <a:p>
            <a:pPr lvl="1"/>
            <a:r>
              <a:rPr lang="en-US" altLang="zh-CN" kern="0" dirty="0" smtClean="0"/>
              <a:t>SRAM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DRAM, Flash, </a:t>
            </a:r>
            <a:r>
              <a:rPr lang="zh-CN" altLang="en-US" kern="0" dirty="0" smtClean="0"/>
              <a:t>磁盘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5012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缓存的含义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充分利用两个局部性原理</a:t>
            </a:r>
            <a:endParaRPr lang="en-US" altLang="zh-CN" kern="0" dirty="0" smtClean="0"/>
          </a:p>
          <a:p>
            <a:pPr lvl="1"/>
            <a:r>
              <a:rPr lang="zh-CN" altLang="en-US" kern="0" dirty="0"/>
              <a:t>存储系统中的</a:t>
            </a:r>
            <a:r>
              <a:rPr lang="zh-CN" altLang="en-US" kern="0" dirty="0" smtClean="0"/>
              <a:t>应用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（</a:t>
            </a:r>
            <a:r>
              <a:rPr lang="en-US" altLang="zh-CN" kern="0" dirty="0" smtClean="0"/>
              <a:t>CPU cache</a:t>
            </a:r>
            <a:r>
              <a:rPr lang="zh-CN" altLang="en-US" kern="0" dirty="0" smtClean="0"/>
              <a:t>）</a:t>
            </a:r>
            <a:endParaRPr lang="en-US" altLang="zh-CN" kern="0" dirty="0" smtClean="0"/>
          </a:p>
          <a:p>
            <a:pPr lvl="1"/>
            <a:endParaRPr lang="en-US" altLang="zh-CN" kern="0" dirty="0"/>
          </a:p>
          <a:p>
            <a:r>
              <a:rPr lang="zh-CN" altLang="en-US" kern="0" dirty="0" smtClean="0"/>
              <a:t>内存地址</a:t>
            </a:r>
            <a:r>
              <a:rPr lang="en-US" altLang="zh-CN" kern="0" dirty="0" smtClean="0"/>
              <a:t>-&gt;</a:t>
            </a:r>
            <a:r>
              <a:rPr lang="zh-CN" altLang="en-US" kern="0" dirty="0" smtClean="0"/>
              <a:t>缓存地址的直接映射方式</a:t>
            </a:r>
            <a:endParaRPr lang="en-US" altLang="zh-CN" kern="0" dirty="0" smtClean="0"/>
          </a:p>
          <a:p>
            <a:endParaRPr lang="en-US" altLang="zh-CN" kern="0" dirty="0"/>
          </a:p>
          <a:p>
            <a:r>
              <a:rPr lang="en-US" altLang="zh-CN" kern="0" dirty="0" smtClean="0"/>
              <a:t>Tag </a:t>
            </a:r>
            <a:r>
              <a:rPr lang="zh-CN" altLang="en-US" kern="0" dirty="0" smtClean="0"/>
              <a:t>和 </a:t>
            </a:r>
            <a:r>
              <a:rPr lang="en-US" altLang="zh-CN" kern="0" dirty="0" smtClean="0"/>
              <a:t>validate bit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55185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 smtClean="0"/>
              <a:t>CPU cache </a:t>
            </a:r>
            <a:r>
              <a:rPr lang="zh-CN" altLang="en-US" kern="0" dirty="0" smtClean="0"/>
              <a:t>的结构图</a:t>
            </a:r>
            <a:endParaRPr lang="en-US" altLang="zh-CN" kern="0" dirty="0" smtClean="0"/>
          </a:p>
          <a:p>
            <a:endParaRPr lang="en-US" altLang="zh-CN" kern="0" dirty="0" smtClean="0"/>
          </a:p>
        </p:txBody>
      </p:sp>
      <p:pic>
        <p:nvPicPr>
          <p:cNvPr id="5" name="Picture 4" descr="f05-07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73238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7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三</a:t>
            </a:r>
            <a:r>
              <a:rPr lang="zh-CN" altLang="en-US" dirty="0" smtClean="0">
                <a:ea typeface="宋体" charset="-122"/>
              </a:rPr>
              <a:t>类程序及它们之间的关系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高级语言，汇编语言，机器代码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计算机的四个主要功能（部件）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芯片的制作流程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3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 Cache </a:t>
            </a:r>
            <a:r>
              <a:rPr lang="zh-CN" altLang="en-US" dirty="0" smtClean="0"/>
              <a:t>的写问题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写直达</a:t>
            </a:r>
            <a:endParaRPr lang="en-US" altLang="zh-CN" dirty="0" smtClean="0"/>
          </a:p>
          <a:p>
            <a:pPr lvl="1"/>
            <a:r>
              <a:rPr lang="zh-CN" altLang="en-US" dirty="0"/>
              <a:t>写</a:t>
            </a:r>
            <a:r>
              <a:rPr lang="zh-CN" altLang="en-US" dirty="0" smtClean="0"/>
              <a:t>回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内存地址到</a:t>
            </a:r>
            <a:r>
              <a:rPr lang="en-US" altLang="zh-CN" dirty="0"/>
              <a:t> 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的三种映射方式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直接映射</a:t>
            </a:r>
            <a:endParaRPr lang="en-US" altLang="zh-CN" dirty="0" smtClean="0"/>
          </a:p>
          <a:p>
            <a:pPr lvl="1"/>
            <a:r>
              <a:rPr lang="zh-CN" altLang="en-US" dirty="0"/>
              <a:t>全</a:t>
            </a:r>
            <a:r>
              <a:rPr lang="zh-CN" altLang="en-US" dirty="0" smtClean="0"/>
              <a:t>相连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组相连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558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计算机的性能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衡量标准的多样性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响应时间和吞吐量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计算机性能的测量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功耗</a:t>
            </a:r>
            <a:r>
              <a:rPr lang="zh-CN" altLang="en-US" dirty="0" smtClean="0">
                <a:ea typeface="宋体" charset="-122"/>
              </a:rPr>
              <a:t>墙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多核计算机及异构体系结构计算机</a:t>
            </a:r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92464"/>
              </p:ext>
            </p:extLst>
          </p:nvPr>
        </p:nvGraphicFramePr>
        <p:xfrm>
          <a:off x="683568" y="3068960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4" imgW="3568700" imgH="419100" progId="Equation.3">
                  <p:embed/>
                </p:oleObj>
              </mc:Choice>
              <mc:Fallback>
                <p:oleObj name="Equation" r:id="rId4" imgW="3568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68960"/>
                        <a:ext cx="7848600" cy="920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867578"/>
              </p:ext>
            </p:extLst>
          </p:nvPr>
        </p:nvGraphicFramePr>
        <p:xfrm>
          <a:off x="683568" y="4869160"/>
          <a:ext cx="78660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公式" r:id="rId6" imgW="3568700" imgH="241300" progId="Equation.3">
                  <p:embed/>
                </p:oleObj>
              </mc:Choice>
              <mc:Fallback>
                <p:oleObj name="公式" r:id="rId6" imgW="35687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869160"/>
                        <a:ext cx="7866063" cy="5302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2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SPEC </a:t>
            </a:r>
            <a:r>
              <a:rPr lang="zh-CN" altLang="en-US" dirty="0" smtClean="0"/>
              <a:t>测试集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Amdahl’s Law</a:t>
            </a:r>
          </a:p>
          <a:p>
            <a:endParaRPr lang="en-US" altLang="zh-CN" dirty="0"/>
          </a:p>
          <a:p>
            <a:r>
              <a:rPr lang="zh-CN" altLang="en-US" dirty="0" smtClean="0"/>
              <a:t>三种指令集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X86, ARM, MIPS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7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MIPS </a:t>
            </a:r>
            <a:r>
              <a:rPr lang="zh-CN" altLang="en-US" dirty="0" smtClean="0"/>
              <a:t>算数运算</a:t>
            </a:r>
            <a:endParaRPr lang="en-US" altLang="zh-CN" dirty="0" smtClean="0"/>
          </a:p>
          <a:p>
            <a:pPr lvl="1"/>
            <a:r>
              <a:rPr lang="pt-BR" altLang="zh-CN" dirty="0"/>
              <a:t>f = (g + h) - (i + j);</a:t>
            </a:r>
          </a:p>
          <a:p>
            <a:pPr lvl="2"/>
            <a:r>
              <a:rPr lang="en-US" altLang="zh-CN" dirty="0">
                <a:latin typeface="Lucida Console" pitchFamily="49" charset="0"/>
                <a:ea typeface="宋体" charset="-122"/>
              </a:rPr>
              <a:t>add t0, g, h   # temp t0 = g + h</a:t>
            </a:r>
            <a:br>
              <a:rPr lang="en-US" altLang="zh-CN" dirty="0">
                <a:latin typeface="Lucida Console" pitchFamily="49" charset="0"/>
                <a:ea typeface="宋体" charset="-122"/>
              </a:rPr>
            </a:br>
            <a:r>
              <a:rPr lang="en-US" altLang="zh-CN" dirty="0">
                <a:latin typeface="Lucida Console" pitchFamily="49" charset="0"/>
                <a:ea typeface="宋体" charset="-122"/>
              </a:rPr>
              <a:t>add t1, </a:t>
            </a:r>
            <a:r>
              <a:rPr lang="en-US" altLang="zh-CN" dirty="0" err="1">
                <a:latin typeface="Lucida Console" pitchFamily="49" charset="0"/>
                <a:ea typeface="宋体" charset="-122"/>
              </a:rPr>
              <a:t>i</a:t>
            </a:r>
            <a:r>
              <a:rPr lang="en-US" altLang="zh-CN" dirty="0">
                <a:latin typeface="Lucida Console" pitchFamily="49" charset="0"/>
                <a:ea typeface="宋体" charset="-122"/>
              </a:rPr>
              <a:t>, j   # temp t1 = </a:t>
            </a:r>
            <a:r>
              <a:rPr lang="en-US" altLang="zh-CN" dirty="0" err="1">
                <a:latin typeface="Lucida Console" pitchFamily="49" charset="0"/>
                <a:ea typeface="宋体" charset="-122"/>
              </a:rPr>
              <a:t>i</a:t>
            </a:r>
            <a:r>
              <a:rPr lang="en-US" altLang="zh-CN" dirty="0">
                <a:latin typeface="Lucida Console" pitchFamily="49" charset="0"/>
                <a:ea typeface="宋体" charset="-122"/>
              </a:rPr>
              <a:t> + j</a:t>
            </a:r>
            <a:br>
              <a:rPr lang="en-US" altLang="zh-CN" dirty="0">
                <a:latin typeface="Lucida Console" pitchFamily="49" charset="0"/>
                <a:ea typeface="宋体" charset="-122"/>
              </a:rPr>
            </a:br>
            <a:r>
              <a:rPr lang="en-US" altLang="zh-CN" dirty="0">
                <a:latin typeface="Lucida Console" pitchFamily="49" charset="0"/>
                <a:ea typeface="宋体" charset="-122"/>
              </a:rPr>
              <a:t>sub f, t0, t1  # f = t0 - t1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>
                <a:latin typeface="Lucida Console" pitchFamily="49" charset="0"/>
                <a:ea typeface="宋体" charset="-122"/>
              </a:rPr>
              <a:t>A[12] = h + A[8];</a:t>
            </a:r>
          </a:p>
          <a:p>
            <a:pPr lvl="2"/>
            <a:r>
              <a:rPr lang="en-US" altLang="zh-CN" dirty="0" err="1">
                <a:latin typeface="Lucida Console" pitchFamily="49" charset="0"/>
                <a:ea typeface="宋体" charset="-122"/>
              </a:rPr>
              <a:t>lw</a:t>
            </a:r>
            <a:r>
              <a:rPr lang="en-US" altLang="zh-CN" dirty="0">
                <a:latin typeface="Lucida Console" pitchFamily="49" charset="0"/>
                <a:ea typeface="宋体" charset="-122"/>
              </a:rPr>
              <a:t>  $t0, 32($s3)    # load word</a:t>
            </a:r>
            <a:br>
              <a:rPr lang="en-US" altLang="zh-CN" dirty="0">
                <a:latin typeface="Lucida Console" pitchFamily="49" charset="0"/>
                <a:ea typeface="宋体" charset="-122"/>
              </a:rPr>
            </a:br>
            <a:r>
              <a:rPr lang="en-US" altLang="zh-CN" dirty="0">
                <a:latin typeface="Lucida Console" pitchFamily="49" charset="0"/>
                <a:ea typeface="宋体" charset="-122"/>
              </a:rPr>
              <a:t>add $t0, $s2, $t0</a:t>
            </a:r>
            <a:br>
              <a:rPr lang="en-US" altLang="zh-CN" dirty="0">
                <a:latin typeface="Lucida Console" pitchFamily="49" charset="0"/>
                <a:ea typeface="宋体" charset="-122"/>
              </a:rPr>
            </a:br>
            <a:r>
              <a:rPr lang="en-US" altLang="zh-CN" dirty="0" err="1">
                <a:latin typeface="Lucida Console" pitchFamily="49" charset="0"/>
                <a:ea typeface="宋体" charset="-122"/>
              </a:rPr>
              <a:t>sw</a:t>
            </a:r>
            <a:r>
              <a:rPr lang="en-US" altLang="zh-CN" dirty="0">
                <a:latin typeface="Lucida Console" pitchFamily="49" charset="0"/>
                <a:ea typeface="宋体" charset="-122"/>
              </a:rPr>
              <a:t>  $t0, 48($s3)    # store word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zh-CN" smtClean="0">
                <a:solidFill>
                  <a:srgbClr val="000000"/>
                </a:solidFill>
              </a:rPr>
              <a:t>Chapter 1 — Computer Abstractions and Technology — </a:t>
            </a:r>
            <a:fld id="{D83FAA39-8C8A-423F-9A53-AF435F9FEC3F}" type="slidenum">
              <a:rPr lang="en-AU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 altLang="zh-CN">
              <a:solidFill>
                <a:srgbClr val="000000"/>
              </a:solidFill>
            </a:endParaRPr>
          </a:p>
        </p:txBody>
      </p:sp>
      <p:pic>
        <p:nvPicPr>
          <p:cNvPr id="5" name="内容占位符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29" y="4730750"/>
            <a:ext cx="5400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9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有（无）符号整数的表示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补码表示法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计算机中指令的表示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计算机的逻辑操作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左移，右移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与，或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95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计算机的逻辑操作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与、或、异或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if/while/for 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汇编指令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while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(save[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] == k)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+= 1;</a:t>
            </a:r>
          </a:p>
          <a:p>
            <a:pPr marL="0" indent="0">
              <a:buNone/>
            </a:pPr>
            <a: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  <a:t>Loop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sll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$t1, $s3, 2</a:t>
            </a:r>
            <a:b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  add  $t1, $t1, $s6</a:t>
            </a:r>
            <a:b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lw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$t0, 0($t1)</a:t>
            </a:r>
            <a:b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bne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$t0, $s5, Exit</a:t>
            </a:r>
            <a:b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addi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$s3, $s3, 1</a:t>
            </a:r>
            <a:b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  j    Loop</a:t>
            </a:r>
            <a:b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Exit: 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3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汇编的子函数调用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$a0 - $a3</a:t>
            </a:r>
          </a:p>
          <a:p>
            <a:pPr lvl="1"/>
            <a:r>
              <a:rPr lang="en-US" altLang="zh-CN" dirty="0" smtClean="0"/>
              <a:t>$v0, $v1</a:t>
            </a:r>
          </a:p>
          <a:p>
            <a:pPr lvl="1"/>
            <a:r>
              <a:rPr lang="en-US" altLang="zh-CN" dirty="0" smtClean="0"/>
              <a:t>$</a:t>
            </a:r>
            <a:r>
              <a:rPr lang="en-US" altLang="zh-CN" dirty="0" err="1" smtClean="0"/>
              <a:t>ra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调用过程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514350" indent="-457200"/>
            <a:r>
              <a:rPr lang="en-US" altLang="zh-CN" dirty="0" smtClean="0"/>
              <a:t>ASCII</a:t>
            </a:r>
            <a:r>
              <a:rPr lang="zh-CN" altLang="en-US" dirty="0" smtClean="0"/>
              <a:t>码的基本概念</a:t>
            </a:r>
            <a:endParaRPr lang="en-US" altLang="zh-CN" dirty="0" smtClean="0"/>
          </a:p>
          <a:p>
            <a:pPr marL="514350" indent="-457200"/>
            <a:endParaRPr lang="en-US" altLang="zh-CN" dirty="0" smtClean="0"/>
          </a:p>
          <a:p>
            <a:pPr marL="514350" indent="-457200"/>
            <a:r>
              <a:rPr lang="zh-CN" altLang="en-US" dirty="0" smtClean="0"/>
              <a:t>字符串拷贝的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汇编代码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621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的寻址方式</a:t>
            </a:r>
            <a:endParaRPr lang="en-US" altLang="zh-CN" dirty="0" smtClean="0"/>
          </a:p>
          <a:p>
            <a:pPr lvl="1"/>
            <a:r>
              <a:rPr lang="zh-CN" altLang="en-US" dirty="0"/>
              <a:t>立即</a:t>
            </a:r>
            <a:r>
              <a:rPr lang="zh-CN" altLang="en-US" dirty="0" smtClean="0"/>
              <a:t>数寻址，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寄存器相对寻址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程序的编译过程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加法器的工作原理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溢出的基本概念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何时发生了溢出：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正数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负数， 负数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负数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正数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0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473</Words>
  <Application>Microsoft Office PowerPoint</Application>
  <PresentationFormat>全屏显示(4:3)</PresentationFormat>
  <Paragraphs>158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宋体</vt:lpstr>
      <vt:lpstr>Arial</vt:lpstr>
      <vt:lpstr>Arial Black</vt:lpstr>
      <vt:lpstr>Calibri</vt:lpstr>
      <vt:lpstr>Corbel</vt:lpstr>
      <vt:lpstr>Lucida Console</vt:lpstr>
      <vt:lpstr>Times New Roman</vt:lpstr>
      <vt:lpstr>Wingdings</vt:lpstr>
      <vt:lpstr>Office 主题</vt:lpstr>
      <vt:lpstr>2_Blends</vt:lpstr>
      <vt:lpstr>Equation</vt:lpstr>
      <vt:lpstr>公式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</dc:title>
  <dc:creator>Junchang</dc:creator>
  <cp:lastModifiedBy>Junchang Wang</cp:lastModifiedBy>
  <cp:revision>40</cp:revision>
  <dcterms:created xsi:type="dcterms:W3CDTF">2019-02-21T23:56:41Z</dcterms:created>
  <dcterms:modified xsi:type="dcterms:W3CDTF">2019-05-18T06:48:43Z</dcterms:modified>
</cp:coreProperties>
</file>