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3" r:id="rId1"/>
  </p:sldMasterIdLst>
  <p:notesMasterIdLst>
    <p:notesMasterId r:id="rId125"/>
  </p:notesMasterIdLst>
  <p:handoutMasterIdLst>
    <p:handoutMasterId r:id="rId126"/>
  </p:handoutMasterIdLst>
  <p:sldIdLst>
    <p:sldId id="270" r:id="rId2"/>
    <p:sldId id="383" r:id="rId3"/>
    <p:sldId id="386" r:id="rId4"/>
    <p:sldId id="389" r:id="rId5"/>
    <p:sldId id="390" r:id="rId6"/>
    <p:sldId id="272" r:id="rId7"/>
    <p:sldId id="273" r:id="rId8"/>
    <p:sldId id="274" r:id="rId9"/>
    <p:sldId id="391" r:id="rId10"/>
    <p:sldId id="275" r:id="rId11"/>
    <p:sldId id="393" r:id="rId12"/>
    <p:sldId id="276" r:id="rId13"/>
    <p:sldId id="277" r:id="rId14"/>
    <p:sldId id="395" r:id="rId15"/>
    <p:sldId id="394" r:id="rId16"/>
    <p:sldId id="401" r:id="rId17"/>
    <p:sldId id="396" r:id="rId18"/>
    <p:sldId id="279" r:id="rId19"/>
    <p:sldId id="280" r:id="rId20"/>
    <p:sldId id="402" r:id="rId21"/>
    <p:sldId id="281" r:id="rId22"/>
    <p:sldId id="367" r:id="rId23"/>
    <p:sldId id="359" r:id="rId24"/>
    <p:sldId id="397" r:id="rId25"/>
    <p:sldId id="361" r:id="rId26"/>
    <p:sldId id="362" r:id="rId27"/>
    <p:sldId id="363" r:id="rId28"/>
    <p:sldId id="459" r:id="rId29"/>
    <p:sldId id="282" r:id="rId30"/>
    <p:sldId id="405" r:id="rId31"/>
    <p:sldId id="283" r:id="rId32"/>
    <p:sldId id="284" r:id="rId33"/>
    <p:sldId id="368" r:id="rId34"/>
    <p:sldId id="385" r:id="rId35"/>
    <p:sldId id="285" r:id="rId36"/>
    <p:sldId id="287" r:id="rId37"/>
    <p:sldId id="288" r:id="rId38"/>
    <p:sldId id="407" r:id="rId39"/>
    <p:sldId id="289" r:id="rId40"/>
    <p:sldId id="290" r:id="rId41"/>
    <p:sldId id="291" r:id="rId42"/>
    <p:sldId id="292" r:id="rId43"/>
    <p:sldId id="293" r:id="rId44"/>
    <p:sldId id="294" r:id="rId45"/>
    <p:sldId id="295" r:id="rId46"/>
    <p:sldId id="296" r:id="rId47"/>
    <p:sldId id="369" r:id="rId48"/>
    <p:sldId id="298" r:id="rId49"/>
    <p:sldId id="411" r:id="rId50"/>
    <p:sldId id="410" r:id="rId51"/>
    <p:sldId id="299" r:id="rId52"/>
    <p:sldId id="300" r:id="rId53"/>
    <p:sldId id="412" r:id="rId54"/>
    <p:sldId id="413" r:id="rId55"/>
    <p:sldId id="422" r:id="rId56"/>
    <p:sldId id="423" r:id="rId57"/>
    <p:sldId id="301" r:id="rId58"/>
    <p:sldId id="302" r:id="rId59"/>
    <p:sldId id="414" r:id="rId60"/>
    <p:sldId id="419" r:id="rId61"/>
    <p:sldId id="308" r:id="rId62"/>
    <p:sldId id="427" r:id="rId63"/>
    <p:sldId id="309" r:id="rId64"/>
    <p:sldId id="310" r:id="rId65"/>
    <p:sldId id="311" r:id="rId66"/>
    <p:sldId id="312" r:id="rId67"/>
    <p:sldId id="429" r:id="rId68"/>
    <p:sldId id="314" r:id="rId69"/>
    <p:sldId id="428" r:id="rId70"/>
    <p:sldId id="315" r:id="rId71"/>
    <p:sldId id="316" r:id="rId72"/>
    <p:sldId id="317" r:id="rId73"/>
    <p:sldId id="435" r:id="rId74"/>
    <p:sldId id="318" r:id="rId75"/>
    <p:sldId id="319" r:id="rId76"/>
    <p:sldId id="320" r:id="rId77"/>
    <p:sldId id="321" r:id="rId78"/>
    <p:sldId id="450" r:id="rId79"/>
    <p:sldId id="451" r:id="rId80"/>
    <p:sldId id="461" r:id="rId81"/>
    <p:sldId id="460" r:id="rId82"/>
    <p:sldId id="358" r:id="rId83"/>
    <p:sldId id="377" r:id="rId84"/>
    <p:sldId id="348" r:id="rId85"/>
    <p:sldId id="349" r:id="rId86"/>
    <p:sldId id="350" r:id="rId87"/>
    <p:sldId id="378" r:id="rId88"/>
    <p:sldId id="380" r:id="rId89"/>
    <p:sldId id="352" r:id="rId90"/>
    <p:sldId id="381" r:id="rId91"/>
    <p:sldId id="354" r:id="rId92"/>
    <p:sldId id="355" r:id="rId93"/>
    <p:sldId id="388" r:id="rId94"/>
    <p:sldId id="387" r:id="rId95"/>
    <p:sldId id="404" r:id="rId96"/>
    <p:sldId id="406" r:id="rId97"/>
    <p:sldId id="409" r:id="rId98"/>
    <p:sldId id="415" r:id="rId99"/>
    <p:sldId id="424" r:id="rId100"/>
    <p:sldId id="425" r:id="rId101"/>
    <p:sldId id="426" r:id="rId102"/>
    <p:sldId id="432" r:id="rId103"/>
    <p:sldId id="433" r:id="rId104"/>
    <p:sldId id="434" r:id="rId105"/>
    <p:sldId id="436" r:id="rId106"/>
    <p:sldId id="437" r:id="rId107"/>
    <p:sldId id="438" r:id="rId108"/>
    <p:sldId id="439" r:id="rId109"/>
    <p:sldId id="440" r:id="rId110"/>
    <p:sldId id="441" r:id="rId111"/>
    <p:sldId id="442" r:id="rId112"/>
    <p:sldId id="443" r:id="rId113"/>
    <p:sldId id="444" r:id="rId114"/>
    <p:sldId id="445" r:id="rId115"/>
    <p:sldId id="446" r:id="rId116"/>
    <p:sldId id="447" r:id="rId117"/>
    <p:sldId id="448" r:id="rId118"/>
    <p:sldId id="449" r:id="rId119"/>
    <p:sldId id="452" r:id="rId120"/>
    <p:sldId id="453" r:id="rId121"/>
    <p:sldId id="454" r:id="rId122"/>
    <p:sldId id="455" r:id="rId123"/>
    <p:sldId id="456" r:id="rId124"/>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4" autoAdjust="0"/>
    <p:restoredTop sz="63004" autoAdjust="0"/>
  </p:normalViewPr>
  <p:slideViewPr>
    <p:cSldViewPr>
      <p:cViewPr varScale="1">
        <p:scale>
          <a:sx n="72" d="100"/>
          <a:sy n="72" d="100"/>
        </p:scale>
        <p:origin x="262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116"/>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7BB390AB-6867-4314-A3B4-D5EC1FD8DC74}" type="datetime3">
              <a:rPr lang="en-US" altLang="zh-CN"/>
              <a:pPr>
                <a:defRPr/>
              </a:pPr>
              <a:t>7 June 2019</a:t>
            </a:fld>
            <a:endParaRPr lang="en-US" altLang="zh-CN"/>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D87EB45D-C916-4919-BD0D-15365A669BBF}"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5927E96E-C2C4-43EA-86E8-972951EEBB12}" type="datetime3">
              <a:rPr lang="en-US" altLang="zh-CN"/>
              <a:pPr>
                <a:defRPr/>
              </a:pPr>
              <a:t>7 June 2019</a:t>
            </a:fld>
            <a:endParaRPr lang="en-US" altLang="zh-CN"/>
          </a:p>
        </p:txBody>
      </p:sp>
      <p:sp>
        <p:nvSpPr>
          <p:cNvPr id="129028" name="Rectangle 4"/>
          <p:cNvSpPr>
            <a:spLocks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D0158F9E-A816-4D3C-821C-8C92FEAC7634}" type="slidenum">
              <a:rPr lang="en-US" altLang="zh-CN"/>
              <a:pPr/>
              <a:t>‹#›</a:t>
            </a:fld>
            <a:endParaRPr lang="en-US" altLang="zh-CN"/>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ED3637D-939F-4A47-9DF5-D69F6174B149}"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82609D-4BEF-4AD9-967F-03CF1720023B}" type="slidenum">
              <a:rPr lang="en-US" altLang="zh-CN">
                <a:latin typeface="Times New Roman" panose="02020603050405020304" pitchFamily="18" charset="0"/>
              </a:rPr>
              <a:pPr/>
              <a:t>1</a:t>
            </a:fld>
            <a:endParaRPr lang="en-US" altLang="zh-CN">
              <a:latin typeface="Times New Roman" panose="02020603050405020304" pitchFamily="18" charset="0"/>
            </a:endParaRPr>
          </a:p>
        </p:txBody>
      </p:sp>
      <p:sp>
        <p:nvSpPr>
          <p:cNvPr id="130054" name="Rectangle 2"/>
          <p:cNvSpPr>
            <a:spLocks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92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E391FD-A281-4D09-8FF9-F62036E4777B}"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92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92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949AE6B-698B-4514-8C8D-0630FBE0C2B4}" type="slidenum">
              <a:rPr lang="en-US" altLang="zh-CN">
                <a:latin typeface="Times New Roman" panose="02020603050405020304" pitchFamily="18" charset="0"/>
              </a:rPr>
              <a:pPr/>
              <a:t>10</a:t>
            </a:fld>
            <a:endParaRPr lang="en-US" altLang="zh-CN">
              <a:latin typeface="Times New Roman" panose="02020603050405020304" pitchFamily="18" charset="0"/>
            </a:endParaRPr>
          </a:p>
        </p:txBody>
      </p:sp>
      <p:sp>
        <p:nvSpPr>
          <p:cNvPr id="139270" name="Rectangle 2"/>
          <p:cNvSpPr>
            <a:spLocks noChangeArrowheads="1" noTextEdit="1"/>
          </p:cNvSpPr>
          <p:nvPr>
            <p:ph type="sldImg"/>
          </p:nvPr>
        </p:nvSpPr>
        <p:spPr>
          <a:ln/>
        </p:spPr>
      </p:sp>
      <p:sp>
        <p:nvSpPr>
          <p:cNvPr id="1392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14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F04779-FBC3-4798-A841-C414DBB9D979}"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14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14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D41EFAF-BA80-4E64-B6EC-074833A22549}" type="slidenum">
              <a:rPr lang="en-US" altLang="zh-CN">
                <a:latin typeface="Times New Roman" panose="02020603050405020304" pitchFamily="18" charset="0"/>
              </a:rPr>
              <a:pPr/>
              <a:t>110</a:t>
            </a:fld>
            <a:endParaRPr lang="en-US" altLang="zh-CN">
              <a:latin typeface="Times New Roman" panose="02020603050405020304" pitchFamily="18" charset="0"/>
            </a:endParaRPr>
          </a:p>
        </p:txBody>
      </p:sp>
      <p:sp>
        <p:nvSpPr>
          <p:cNvPr id="231430" name="Rectangle 2"/>
          <p:cNvSpPr>
            <a:spLocks noChangeArrowheads="1" noTextEdit="1"/>
          </p:cNvSpPr>
          <p:nvPr>
            <p:ph type="sldImg"/>
          </p:nvPr>
        </p:nvSpPr>
        <p:spPr>
          <a:ln/>
        </p:spPr>
      </p:sp>
      <p:sp>
        <p:nvSpPr>
          <p:cNvPr id="231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24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69423A8-B8E1-4187-8146-9B51E08941DE}"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24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24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9466014-080F-4B71-AD31-3AC40CE9A807}" type="slidenum">
              <a:rPr lang="en-US" altLang="zh-CN">
                <a:latin typeface="Times New Roman" panose="02020603050405020304" pitchFamily="18" charset="0"/>
              </a:rPr>
              <a:pPr/>
              <a:t>111</a:t>
            </a:fld>
            <a:endParaRPr lang="en-US" altLang="zh-CN">
              <a:latin typeface="Times New Roman" panose="02020603050405020304" pitchFamily="18" charset="0"/>
            </a:endParaRPr>
          </a:p>
        </p:txBody>
      </p:sp>
      <p:sp>
        <p:nvSpPr>
          <p:cNvPr id="232454" name="Rectangle 2"/>
          <p:cNvSpPr>
            <a:spLocks noChangeArrowheads="1" noTextEdit="1"/>
          </p:cNvSpPr>
          <p:nvPr>
            <p:ph type="sldImg"/>
          </p:nvPr>
        </p:nvSpPr>
        <p:spPr>
          <a:ln/>
        </p:spPr>
      </p:sp>
      <p:sp>
        <p:nvSpPr>
          <p:cNvPr id="2324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34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7AB8EE-0C89-4A0D-8A4C-767CA6AE7B62}"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34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34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A4AF34C-68C6-4F8E-89CB-601AE8D9CBF1}" type="slidenum">
              <a:rPr lang="en-US" altLang="zh-CN">
                <a:latin typeface="Times New Roman" panose="02020603050405020304" pitchFamily="18" charset="0"/>
              </a:rPr>
              <a:pPr/>
              <a:t>112</a:t>
            </a:fld>
            <a:endParaRPr lang="en-US" altLang="zh-CN">
              <a:latin typeface="Times New Roman" panose="02020603050405020304" pitchFamily="18" charset="0"/>
            </a:endParaRPr>
          </a:p>
        </p:txBody>
      </p:sp>
      <p:sp>
        <p:nvSpPr>
          <p:cNvPr id="233478" name="Rectangle 2"/>
          <p:cNvSpPr>
            <a:spLocks noChangeArrowheads="1" noTextEdit="1"/>
          </p:cNvSpPr>
          <p:nvPr>
            <p:ph type="sldImg"/>
          </p:nvPr>
        </p:nvSpPr>
        <p:spPr>
          <a:ln/>
        </p:spPr>
      </p:sp>
      <p:sp>
        <p:nvSpPr>
          <p:cNvPr id="2334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44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A8C1FC0-7C62-467E-8EBD-1AF2B3B488F1}"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45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45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2BE425B-C2E5-4BC9-893B-AF27276C22D1}" type="slidenum">
              <a:rPr lang="en-US" altLang="zh-CN">
                <a:latin typeface="Times New Roman" panose="02020603050405020304" pitchFamily="18" charset="0"/>
              </a:rPr>
              <a:pPr/>
              <a:t>113</a:t>
            </a:fld>
            <a:endParaRPr lang="en-US" altLang="zh-CN">
              <a:latin typeface="Times New Roman" panose="02020603050405020304" pitchFamily="18" charset="0"/>
            </a:endParaRPr>
          </a:p>
        </p:txBody>
      </p:sp>
      <p:sp>
        <p:nvSpPr>
          <p:cNvPr id="234502" name="Rectangle 2"/>
          <p:cNvSpPr>
            <a:spLocks noChangeArrowheads="1" noTextEdit="1"/>
          </p:cNvSpPr>
          <p:nvPr>
            <p:ph type="sldImg"/>
          </p:nvPr>
        </p:nvSpPr>
        <p:spPr>
          <a:ln/>
        </p:spPr>
      </p:sp>
      <p:sp>
        <p:nvSpPr>
          <p:cNvPr id="2345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55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ABD19A-0252-452A-B2AD-0DAED29BC008}"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55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55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D607F4-CAE8-44EE-BD85-2D4E7C48D7C0}" type="slidenum">
              <a:rPr lang="en-US" altLang="zh-CN">
                <a:latin typeface="Times New Roman" panose="02020603050405020304" pitchFamily="18" charset="0"/>
              </a:rPr>
              <a:pPr/>
              <a:t>114</a:t>
            </a:fld>
            <a:endParaRPr lang="en-US" altLang="zh-CN">
              <a:latin typeface="Times New Roman" panose="02020603050405020304" pitchFamily="18" charset="0"/>
            </a:endParaRPr>
          </a:p>
        </p:txBody>
      </p:sp>
      <p:sp>
        <p:nvSpPr>
          <p:cNvPr id="235526" name="Rectangle 2"/>
          <p:cNvSpPr>
            <a:spLocks noChangeArrowheads="1" noTextEdit="1"/>
          </p:cNvSpPr>
          <p:nvPr>
            <p:ph type="sldImg"/>
          </p:nvPr>
        </p:nvSpPr>
        <p:spPr>
          <a:ln/>
        </p:spPr>
      </p:sp>
      <p:sp>
        <p:nvSpPr>
          <p:cNvPr id="2355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65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5E8E74B-C7E0-43E7-9836-3D4C6CBA7C8F}"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65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65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374FD2C-F835-4D3A-ADB0-47D599D4F3D8}" type="slidenum">
              <a:rPr lang="en-US" altLang="zh-CN">
                <a:latin typeface="Times New Roman" panose="02020603050405020304" pitchFamily="18" charset="0"/>
              </a:rPr>
              <a:pPr/>
              <a:t>115</a:t>
            </a:fld>
            <a:endParaRPr lang="en-US" altLang="zh-CN">
              <a:latin typeface="Times New Roman" panose="02020603050405020304" pitchFamily="18" charset="0"/>
            </a:endParaRPr>
          </a:p>
        </p:txBody>
      </p:sp>
      <p:sp>
        <p:nvSpPr>
          <p:cNvPr id="236550" name="Rectangle 2"/>
          <p:cNvSpPr>
            <a:spLocks noChangeArrowheads="1" noTextEdit="1"/>
          </p:cNvSpPr>
          <p:nvPr>
            <p:ph type="sldImg"/>
          </p:nvPr>
        </p:nvSpPr>
        <p:spPr>
          <a:ln/>
        </p:spPr>
      </p:sp>
      <p:sp>
        <p:nvSpPr>
          <p:cNvPr id="236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75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1B4E839-F2F6-4D33-8B18-E6D0188A88AB}"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75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75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1DB444E-B602-4B59-9520-E495AC2A0E84}" type="slidenum">
              <a:rPr lang="en-US" altLang="zh-CN">
                <a:latin typeface="Times New Roman" panose="02020603050405020304" pitchFamily="18" charset="0"/>
              </a:rPr>
              <a:pPr/>
              <a:t>116</a:t>
            </a:fld>
            <a:endParaRPr lang="en-US" altLang="zh-CN">
              <a:latin typeface="Times New Roman" panose="02020603050405020304" pitchFamily="18" charset="0"/>
            </a:endParaRPr>
          </a:p>
        </p:txBody>
      </p:sp>
      <p:sp>
        <p:nvSpPr>
          <p:cNvPr id="237574" name="Rectangle 2"/>
          <p:cNvSpPr>
            <a:spLocks noChangeArrowheads="1" noTextEdit="1"/>
          </p:cNvSpPr>
          <p:nvPr>
            <p:ph type="sldImg"/>
          </p:nvPr>
        </p:nvSpPr>
        <p:spPr>
          <a:ln/>
        </p:spPr>
      </p:sp>
      <p:sp>
        <p:nvSpPr>
          <p:cNvPr id="2375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85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84372F-6C7F-4009-86AB-8074F1396296}"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85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85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413BD5F-4E6F-46BC-8F5F-D15760012874}" type="slidenum">
              <a:rPr lang="en-US" altLang="zh-CN">
                <a:latin typeface="Times New Roman" panose="02020603050405020304" pitchFamily="18" charset="0"/>
              </a:rPr>
              <a:pPr/>
              <a:t>117</a:t>
            </a:fld>
            <a:endParaRPr lang="en-US" altLang="zh-CN">
              <a:latin typeface="Times New Roman" panose="02020603050405020304" pitchFamily="18" charset="0"/>
            </a:endParaRPr>
          </a:p>
        </p:txBody>
      </p:sp>
      <p:sp>
        <p:nvSpPr>
          <p:cNvPr id="238598" name="Rectangle 2"/>
          <p:cNvSpPr>
            <a:spLocks noChangeArrowheads="1" noTextEdit="1"/>
          </p:cNvSpPr>
          <p:nvPr>
            <p:ph type="sldImg"/>
          </p:nvPr>
        </p:nvSpPr>
        <p:spPr>
          <a:ln/>
        </p:spPr>
      </p:sp>
      <p:sp>
        <p:nvSpPr>
          <p:cNvPr id="2385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96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47B1DED-648A-487C-B551-624A3C8D1397}"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96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96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F895183-7C99-4B7E-BE4B-42B3A59A3165}" type="slidenum">
              <a:rPr lang="en-US" altLang="zh-CN">
                <a:latin typeface="Times New Roman" panose="02020603050405020304" pitchFamily="18" charset="0"/>
              </a:rPr>
              <a:pPr/>
              <a:t>118</a:t>
            </a:fld>
            <a:endParaRPr lang="en-US" altLang="zh-CN">
              <a:latin typeface="Times New Roman" panose="02020603050405020304" pitchFamily="18" charset="0"/>
            </a:endParaRPr>
          </a:p>
        </p:txBody>
      </p:sp>
      <p:sp>
        <p:nvSpPr>
          <p:cNvPr id="239622" name="Rectangle 2"/>
          <p:cNvSpPr>
            <a:spLocks noChangeArrowheads="1" noTextEdit="1"/>
          </p:cNvSpPr>
          <p:nvPr>
            <p:ph type="sldImg"/>
          </p:nvPr>
        </p:nvSpPr>
        <p:spPr>
          <a:ln/>
        </p:spPr>
      </p:sp>
      <p:sp>
        <p:nvSpPr>
          <p:cNvPr id="2396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0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406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3FE3C17-12F2-48C6-BA13-A1D819A7314E}"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406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406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07149C2-D750-4A95-A02B-175193679CEE}" type="slidenum">
              <a:rPr lang="en-US" altLang="zh-CN">
                <a:latin typeface="Times New Roman" panose="02020603050405020304" pitchFamily="18" charset="0"/>
              </a:rPr>
              <a:pPr/>
              <a:t>119</a:t>
            </a:fld>
            <a:endParaRPr lang="en-US" altLang="zh-CN">
              <a:latin typeface="Times New Roman" panose="02020603050405020304" pitchFamily="18" charset="0"/>
            </a:endParaRPr>
          </a:p>
        </p:txBody>
      </p:sp>
      <p:sp>
        <p:nvSpPr>
          <p:cNvPr id="240646" name="Rectangle 2"/>
          <p:cNvSpPr>
            <a:spLocks noChangeArrowheads="1" noTextEdit="1"/>
          </p:cNvSpPr>
          <p:nvPr>
            <p:ph type="sldImg"/>
          </p:nvPr>
        </p:nvSpPr>
        <p:spPr>
          <a:ln/>
        </p:spPr>
      </p:sp>
      <p:sp>
        <p:nvSpPr>
          <p:cNvPr id="2406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40292"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0293" name="日期占位符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D168E29-2C51-41BF-94BB-E5525A671F68}"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0294" name="页脚占位符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0295" name="灯片编号占位符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625D3C8-7928-4579-A357-BEF0709FC959}" type="slidenum">
              <a:rPr lang="en-US" altLang="zh-CN">
                <a:latin typeface="Times New Roman" panose="02020603050405020304" pitchFamily="18" charset="0"/>
              </a:rPr>
              <a:pPr/>
              <a:t>11</a:t>
            </a:fld>
            <a:endParaRPr lang="en-US" altLang="zh-CN">
              <a:latin typeface="Times New Roman" panose="02020603050405020304" pitchFamily="18" charset="0"/>
            </a:endParaRPr>
          </a:p>
        </p:txBody>
      </p:sp>
    </p:spTree>
  </p:cSld>
  <p:clrMapOvr>
    <a:masterClrMapping/>
  </p:clrMapOvr>
</p:notes>
</file>

<file path=ppt/notesSlides/notesSlide11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41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89489B5-D806-4564-89EA-77201776145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41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41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1CBAB7F-3500-4D9E-8A0C-9C86D5AF75A4}" type="slidenum">
              <a:rPr lang="en-US" altLang="zh-CN">
                <a:latin typeface="Times New Roman" panose="02020603050405020304" pitchFamily="18" charset="0"/>
              </a:rPr>
              <a:pPr/>
              <a:t>120</a:t>
            </a:fld>
            <a:endParaRPr lang="en-US" altLang="zh-CN">
              <a:latin typeface="Times New Roman" panose="02020603050405020304" pitchFamily="18" charset="0"/>
            </a:endParaRPr>
          </a:p>
        </p:txBody>
      </p:sp>
      <p:sp>
        <p:nvSpPr>
          <p:cNvPr id="241670" name="Rectangle 2"/>
          <p:cNvSpPr>
            <a:spLocks noChangeArrowheads="1" noTextEdit="1"/>
          </p:cNvSpPr>
          <p:nvPr>
            <p:ph type="sldImg"/>
          </p:nvPr>
        </p:nvSpPr>
        <p:spPr>
          <a:ln/>
        </p:spPr>
      </p:sp>
      <p:sp>
        <p:nvSpPr>
          <p:cNvPr id="241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1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426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769E337-F2F4-4449-9402-EC3481FBD54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426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426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355AB55-3CD2-425C-9656-9F9F76B205D7}" type="slidenum">
              <a:rPr lang="en-US" altLang="zh-CN">
                <a:latin typeface="Times New Roman" panose="02020603050405020304" pitchFamily="18" charset="0"/>
              </a:rPr>
              <a:pPr/>
              <a:t>121</a:t>
            </a:fld>
            <a:endParaRPr lang="en-US" altLang="zh-CN">
              <a:latin typeface="Times New Roman" panose="02020603050405020304" pitchFamily="18" charset="0"/>
            </a:endParaRPr>
          </a:p>
        </p:txBody>
      </p:sp>
      <p:sp>
        <p:nvSpPr>
          <p:cNvPr id="242694" name="Rectangle 2"/>
          <p:cNvSpPr>
            <a:spLocks noChangeArrowheads="1" noTextEdit="1"/>
          </p:cNvSpPr>
          <p:nvPr>
            <p:ph type="sldImg"/>
          </p:nvPr>
        </p:nvSpPr>
        <p:spPr>
          <a:ln/>
        </p:spPr>
      </p:sp>
      <p:sp>
        <p:nvSpPr>
          <p:cNvPr id="2426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1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43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6AC624B-EF4C-458D-9FF4-84C53AAEB57F}"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43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43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666949-7252-4103-8663-5D60F05A20D5}" type="slidenum">
              <a:rPr lang="en-US" altLang="zh-CN">
                <a:latin typeface="Times New Roman" panose="02020603050405020304" pitchFamily="18" charset="0"/>
              </a:rPr>
              <a:pPr/>
              <a:t>123</a:t>
            </a:fld>
            <a:endParaRPr lang="en-US" altLang="zh-CN">
              <a:latin typeface="Times New Roman" panose="02020603050405020304" pitchFamily="18" charset="0"/>
            </a:endParaRPr>
          </a:p>
        </p:txBody>
      </p:sp>
      <p:sp>
        <p:nvSpPr>
          <p:cNvPr id="243718" name="Rectangle 2"/>
          <p:cNvSpPr>
            <a:spLocks noChangeArrowheads="1" noTextEdit="1"/>
          </p:cNvSpPr>
          <p:nvPr>
            <p:ph type="sldImg"/>
          </p:nvPr>
        </p:nvSpPr>
        <p:spPr>
          <a:ln/>
        </p:spPr>
      </p:sp>
      <p:sp>
        <p:nvSpPr>
          <p:cNvPr id="243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1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2DE8F8F-4617-41DC-98B0-BEDD6E4AF97F}"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13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13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F696EE8-703F-4C44-99A4-773D2F974A60}" type="slidenum">
              <a:rPr lang="en-US" altLang="zh-CN">
                <a:latin typeface="Times New Roman" panose="02020603050405020304" pitchFamily="18" charset="0"/>
              </a:rPr>
              <a:pPr/>
              <a:t>12</a:t>
            </a:fld>
            <a:endParaRPr lang="en-US" altLang="zh-CN">
              <a:latin typeface="Times New Roman" panose="02020603050405020304" pitchFamily="18" charset="0"/>
            </a:endParaRPr>
          </a:p>
        </p:txBody>
      </p:sp>
      <p:sp>
        <p:nvSpPr>
          <p:cNvPr id="141318" name="Rectangle 2"/>
          <p:cNvSpPr>
            <a:spLocks noChangeArrowheads="1" noTextEdit="1"/>
          </p:cNvSpPr>
          <p:nvPr>
            <p:ph type="sldImg"/>
          </p:nvPr>
        </p:nvSpPr>
        <p:spPr>
          <a:ln/>
        </p:spPr>
      </p:sp>
      <p:sp>
        <p:nvSpPr>
          <p:cNvPr id="141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2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F97FE9-3840-4D9B-9371-6EE7EBF6AE7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23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23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1DF99C3-9522-4829-BF3E-F475D34E6916}" type="slidenum">
              <a:rPr lang="en-US" altLang="zh-CN">
                <a:latin typeface="Times New Roman" panose="02020603050405020304" pitchFamily="18" charset="0"/>
              </a:rPr>
              <a:pPr/>
              <a:t>13</a:t>
            </a:fld>
            <a:endParaRPr lang="en-US" altLang="zh-CN">
              <a:latin typeface="Times New Roman" panose="02020603050405020304" pitchFamily="18" charset="0"/>
            </a:endParaRPr>
          </a:p>
        </p:txBody>
      </p:sp>
      <p:sp>
        <p:nvSpPr>
          <p:cNvPr id="142342" name="Rectangle 2"/>
          <p:cNvSpPr>
            <a:spLocks noChangeArrowheads="1" noTextEdit="1"/>
          </p:cNvSpPr>
          <p:nvPr>
            <p:ph type="sldImg"/>
          </p:nvPr>
        </p:nvSpPr>
        <p:spPr>
          <a:ln/>
        </p:spPr>
      </p:sp>
      <p:sp>
        <p:nvSpPr>
          <p:cNvPr id="142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1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33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0CC52B7-A174-4EE9-8664-74BC8BE58046}"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33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33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D0DA086-4D5E-4017-8E75-0AD6CE86630D}" type="slidenum">
              <a:rPr lang="en-US" altLang="zh-CN">
                <a:latin typeface="Times New Roman" panose="02020603050405020304" pitchFamily="18" charset="0"/>
              </a:rPr>
              <a:pPr/>
              <a:t>14</a:t>
            </a:fld>
            <a:endParaRPr lang="en-US" altLang="zh-CN">
              <a:latin typeface="Times New Roman" panose="02020603050405020304" pitchFamily="18" charset="0"/>
            </a:endParaRPr>
          </a:p>
        </p:txBody>
      </p:sp>
      <p:sp>
        <p:nvSpPr>
          <p:cNvPr id="143366" name="Rectangle 2"/>
          <p:cNvSpPr>
            <a:spLocks noChangeArrowheads="1" noTextEdit="1"/>
          </p:cNvSpPr>
          <p:nvPr>
            <p:ph type="sldImg"/>
          </p:nvPr>
        </p:nvSpPr>
        <p:spPr>
          <a:ln/>
        </p:spPr>
      </p:sp>
      <p:sp>
        <p:nvSpPr>
          <p:cNvPr id="143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1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4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CADD7A6-B084-4BDE-ADA6-C0EE1CF1CD29}"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43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43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2AD5F1-8803-4630-9BA4-B4D8DA5F2541}" type="slidenum">
              <a:rPr lang="en-US" altLang="zh-CN">
                <a:latin typeface="Times New Roman" panose="02020603050405020304" pitchFamily="18" charset="0"/>
              </a:rPr>
              <a:pPr/>
              <a:t>15</a:t>
            </a:fld>
            <a:endParaRPr lang="en-US" altLang="zh-CN">
              <a:latin typeface="Times New Roman" panose="02020603050405020304" pitchFamily="18" charset="0"/>
            </a:endParaRPr>
          </a:p>
        </p:txBody>
      </p:sp>
      <p:sp>
        <p:nvSpPr>
          <p:cNvPr id="144390" name="Rectangle 2"/>
          <p:cNvSpPr>
            <a:spLocks noChangeArrowheads="1" noTextEdit="1"/>
          </p:cNvSpPr>
          <p:nvPr>
            <p:ph type="sldImg"/>
          </p:nvPr>
        </p:nvSpPr>
        <p:spPr>
          <a:ln/>
        </p:spPr>
      </p:sp>
      <p:sp>
        <p:nvSpPr>
          <p:cNvPr id="144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54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9535D5-7599-4A9F-B609-1357AC2A35C2}"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54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54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8612821-8416-4196-87B0-621E5574C681}" type="slidenum">
              <a:rPr lang="en-US" altLang="zh-CN">
                <a:latin typeface="Times New Roman" panose="02020603050405020304" pitchFamily="18" charset="0"/>
              </a:rPr>
              <a:pPr/>
              <a:t>16</a:t>
            </a:fld>
            <a:endParaRPr lang="en-US" altLang="zh-CN">
              <a:latin typeface="Times New Roman" panose="02020603050405020304" pitchFamily="18" charset="0"/>
            </a:endParaRPr>
          </a:p>
        </p:txBody>
      </p:sp>
      <p:sp>
        <p:nvSpPr>
          <p:cNvPr id="145414" name="Rectangle 2"/>
          <p:cNvSpPr>
            <a:spLocks noChangeArrowheads="1" noTextEdit="1"/>
          </p:cNvSpPr>
          <p:nvPr>
            <p:ph type="sldImg"/>
          </p:nvPr>
        </p:nvSpPr>
        <p:spPr>
          <a:ln/>
        </p:spPr>
      </p:sp>
      <p:sp>
        <p:nvSpPr>
          <p:cNvPr id="145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1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6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4C5802B-ACF0-4713-B448-9D9B582B539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6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6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2878EFE-6BD3-4F85-8985-E1B0643022DE}" type="slidenum">
              <a:rPr lang="en-US" altLang="zh-CN">
                <a:latin typeface="Times New Roman" panose="02020603050405020304" pitchFamily="18" charset="0"/>
              </a:rPr>
              <a:pPr/>
              <a:t>17</a:t>
            </a:fld>
            <a:endParaRPr lang="en-US" altLang="zh-CN">
              <a:latin typeface="Times New Roman" panose="02020603050405020304" pitchFamily="18" charset="0"/>
            </a:endParaRPr>
          </a:p>
        </p:txBody>
      </p:sp>
      <p:sp>
        <p:nvSpPr>
          <p:cNvPr id="146438" name="Rectangle 2"/>
          <p:cNvSpPr>
            <a:spLocks noChangeArrowheads="1" noTextEdit="1"/>
          </p:cNvSpPr>
          <p:nvPr>
            <p:ph type="sldImg"/>
          </p:nvPr>
        </p:nvSpPr>
        <p:spPr>
          <a:ln/>
        </p:spPr>
      </p:sp>
      <p:sp>
        <p:nvSpPr>
          <p:cNvPr id="146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7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BEA42F0-5A5B-4C7F-AF06-36BAACAC975B}"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7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7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B60440A-02E4-45EF-B9A4-AB4F9B4DF63A}" type="slidenum">
              <a:rPr lang="en-US" altLang="zh-CN">
                <a:latin typeface="Times New Roman" panose="02020603050405020304" pitchFamily="18" charset="0"/>
              </a:rPr>
              <a:pPr/>
              <a:t>18</a:t>
            </a:fld>
            <a:endParaRPr lang="en-US" altLang="zh-CN">
              <a:latin typeface="Times New Roman" panose="02020603050405020304" pitchFamily="18" charset="0"/>
            </a:endParaRPr>
          </a:p>
        </p:txBody>
      </p:sp>
      <p:sp>
        <p:nvSpPr>
          <p:cNvPr id="147462" name="Rectangle 2"/>
          <p:cNvSpPr>
            <a:spLocks noChangeArrowheads="1" noTextEdit="1"/>
          </p:cNvSpPr>
          <p:nvPr>
            <p:ph type="sldImg"/>
          </p:nvPr>
        </p:nvSpPr>
        <p:spPr>
          <a:ln/>
        </p:spPr>
      </p:sp>
      <p:sp>
        <p:nvSpPr>
          <p:cNvPr id="147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1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84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DAB5686-4117-46AF-A2E0-8C1536CF5551}"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84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84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1B99989-DEB6-41C2-BFCB-E450B38947F3}" type="slidenum">
              <a:rPr lang="en-US" altLang="zh-CN">
                <a:latin typeface="Times New Roman" panose="02020603050405020304" pitchFamily="18" charset="0"/>
              </a:rPr>
              <a:pPr/>
              <a:t>19</a:t>
            </a:fld>
            <a:endParaRPr lang="en-US" altLang="zh-CN">
              <a:latin typeface="Times New Roman" panose="02020603050405020304" pitchFamily="18" charset="0"/>
            </a:endParaRPr>
          </a:p>
        </p:txBody>
      </p:sp>
      <p:sp>
        <p:nvSpPr>
          <p:cNvPr id="148486" name="Rectangle 2"/>
          <p:cNvSpPr>
            <a:spLocks noChangeArrowheads="1" noTextEdit="1"/>
          </p:cNvSpPr>
          <p:nvPr>
            <p:ph type="sldImg"/>
          </p:nvPr>
        </p:nvSpPr>
        <p:spPr>
          <a:ln/>
        </p:spPr>
      </p:sp>
      <p:sp>
        <p:nvSpPr>
          <p:cNvPr id="1484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1076"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1077" name="日期占位符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5EAD22B-B06C-442E-9410-30BC734FAE17}"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1078" name="页脚占位符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1079" name="灯片编号占位符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B092680-62CD-4BA4-AE9F-732044026EE1}" type="slidenum">
              <a:rPr lang="en-US" altLang="zh-CN">
                <a:latin typeface="Times New Roman" panose="02020603050405020304" pitchFamily="18" charset="0"/>
              </a:rPr>
              <a:pPr/>
              <a:t>2</a:t>
            </a:fld>
            <a:endParaRPr lang="en-US" altLang="zh-CN">
              <a:latin typeface="Times New Roman" panose="02020603050405020304" pitchFamily="18" charset="0"/>
            </a:endParaRPr>
          </a:p>
        </p:txBody>
      </p:sp>
    </p:spTree>
  </p:cSld>
  <p:clrMapOvr>
    <a:masterClrMapping/>
  </p:clrMapOvr>
</p:notes>
</file>

<file path=ppt/notesSlides/notesSlide2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49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0756435-F8BD-430F-A905-873C3A591EDB}"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49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49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8530F02-527D-4521-985D-8359D8432BCB}" type="slidenum">
              <a:rPr lang="en-US" altLang="zh-CN">
                <a:latin typeface="Times New Roman" panose="02020603050405020304" pitchFamily="18" charset="0"/>
              </a:rPr>
              <a:pPr/>
              <a:t>20</a:t>
            </a:fld>
            <a:endParaRPr lang="en-US" altLang="zh-CN">
              <a:latin typeface="Times New Roman" panose="02020603050405020304" pitchFamily="18" charset="0"/>
            </a:endParaRPr>
          </a:p>
        </p:txBody>
      </p:sp>
      <p:sp>
        <p:nvSpPr>
          <p:cNvPr id="149510" name="Rectangle 2"/>
          <p:cNvSpPr>
            <a:spLocks noChangeArrowheads="1" noTextEdit="1"/>
          </p:cNvSpPr>
          <p:nvPr>
            <p:ph type="sldImg"/>
          </p:nvPr>
        </p:nvSpPr>
        <p:spPr>
          <a:ln/>
        </p:spPr>
      </p:sp>
      <p:sp>
        <p:nvSpPr>
          <p:cNvPr id="149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2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1AF267B-B85F-4571-AE21-3950961BC2B4}"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C97CD81-C141-490A-8B89-B1C4CB907EF3}" type="slidenum">
              <a:rPr lang="en-US" altLang="zh-CN">
                <a:latin typeface="Times New Roman" panose="02020603050405020304" pitchFamily="18" charset="0"/>
              </a:rPr>
              <a:pPr/>
              <a:t>21</a:t>
            </a:fld>
            <a:endParaRPr lang="en-US" altLang="zh-CN">
              <a:latin typeface="Times New Roman" panose="02020603050405020304" pitchFamily="18" charset="0"/>
            </a:endParaRPr>
          </a:p>
        </p:txBody>
      </p:sp>
      <p:sp>
        <p:nvSpPr>
          <p:cNvPr id="150534" name="Rectangle 2"/>
          <p:cNvSpPr>
            <a:spLocks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2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1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9A6F5C5-2AE4-43F7-A881-CE4C74F80BB1}"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1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1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55E0600-650A-4E9A-B772-FC9A94EF6DDC}" type="slidenum">
              <a:rPr lang="en-US" altLang="zh-CN">
                <a:latin typeface="Times New Roman" panose="02020603050405020304" pitchFamily="18" charset="0"/>
              </a:rPr>
              <a:pPr/>
              <a:t>22</a:t>
            </a:fld>
            <a:endParaRPr lang="en-US" altLang="zh-CN">
              <a:latin typeface="Times New Roman" panose="02020603050405020304" pitchFamily="18" charset="0"/>
            </a:endParaRPr>
          </a:p>
        </p:txBody>
      </p:sp>
      <p:sp>
        <p:nvSpPr>
          <p:cNvPr id="151558" name="Rectangle 2"/>
          <p:cNvSpPr>
            <a:spLocks noChangeArrowheads="1" noTextEdit="1"/>
          </p:cNvSpPr>
          <p:nvPr>
            <p:ph type="sldImg"/>
          </p:nvPr>
        </p:nvSpPr>
        <p:spPr>
          <a:ln/>
        </p:spPr>
      </p:sp>
      <p:sp>
        <p:nvSpPr>
          <p:cNvPr id="151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2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ACAC42B-2016-4CD1-B3E3-D4D5F6309872}"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97603F-6C68-435B-8684-D5B3F5D7676D}" type="slidenum">
              <a:rPr lang="en-US" altLang="zh-CN">
                <a:latin typeface="Times New Roman" panose="02020603050405020304" pitchFamily="18" charset="0"/>
              </a:rPr>
              <a:pPr/>
              <a:t>23</a:t>
            </a:fld>
            <a:endParaRPr lang="en-US" altLang="zh-CN">
              <a:latin typeface="Times New Roman" panose="02020603050405020304" pitchFamily="18" charset="0"/>
            </a:endParaRPr>
          </a:p>
        </p:txBody>
      </p:sp>
      <p:sp>
        <p:nvSpPr>
          <p:cNvPr id="152582" name="Rectangle 2"/>
          <p:cNvSpPr>
            <a:spLocks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2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A285CC9-9D07-4FCC-96C8-01EA9FF1A32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0895140-5221-4670-B895-457AF681379C}" type="slidenum">
              <a:rPr lang="en-US" altLang="zh-CN">
                <a:latin typeface="Times New Roman" panose="02020603050405020304" pitchFamily="18" charset="0"/>
              </a:rPr>
              <a:pPr/>
              <a:t>24</a:t>
            </a:fld>
            <a:endParaRPr lang="en-US" altLang="zh-CN">
              <a:latin typeface="Times New Roman" panose="02020603050405020304" pitchFamily="18" charset="0"/>
            </a:endParaRPr>
          </a:p>
        </p:txBody>
      </p:sp>
      <p:sp>
        <p:nvSpPr>
          <p:cNvPr id="153606" name="Rectangle 2"/>
          <p:cNvSpPr>
            <a:spLocks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2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B4B6B7-DD97-43F6-A1DF-A184020E59D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4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4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DC3783A-745B-4A7E-A0CA-C83693FEFEAC}" type="slidenum">
              <a:rPr lang="en-US" altLang="zh-CN">
                <a:latin typeface="Times New Roman" panose="02020603050405020304" pitchFamily="18" charset="0"/>
              </a:rPr>
              <a:pPr/>
              <a:t>25</a:t>
            </a:fld>
            <a:endParaRPr lang="en-US" altLang="zh-CN">
              <a:latin typeface="Times New Roman" panose="02020603050405020304" pitchFamily="18" charset="0"/>
            </a:endParaRPr>
          </a:p>
        </p:txBody>
      </p:sp>
      <p:sp>
        <p:nvSpPr>
          <p:cNvPr id="154630" name="Rectangle 2"/>
          <p:cNvSpPr>
            <a:spLocks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2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5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33E5571-E29D-4B56-ACCF-BD14EBED30AC}"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56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5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10F6BB9-A42D-4ECF-9E8B-422E9C2EE828}" type="slidenum">
              <a:rPr lang="en-US" altLang="zh-CN">
                <a:latin typeface="Times New Roman" panose="02020603050405020304" pitchFamily="18" charset="0"/>
              </a:rPr>
              <a:pPr/>
              <a:t>26</a:t>
            </a:fld>
            <a:endParaRPr lang="en-US" altLang="zh-CN">
              <a:latin typeface="Times New Roman" panose="02020603050405020304" pitchFamily="18" charset="0"/>
            </a:endParaRPr>
          </a:p>
        </p:txBody>
      </p:sp>
      <p:sp>
        <p:nvSpPr>
          <p:cNvPr id="155654" name="Rectangle 2"/>
          <p:cNvSpPr>
            <a:spLocks noChangeArrowheads="1" noTextEdit="1"/>
          </p:cNvSpPr>
          <p:nvPr>
            <p:ph type="sldImg"/>
          </p:nvPr>
        </p:nvSpPr>
        <p:spPr>
          <a:ln/>
        </p:spPr>
      </p:sp>
      <p:sp>
        <p:nvSpPr>
          <p:cNvPr id="155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2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6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2986F33-2DA9-4234-B171-8358EABD701C}"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6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6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B9FB1E8-993A-4648-983B-7DBE6142FB41}" type="slidenum">
              <a:rPr lang="en-US" altLang="zh-CN">
                <a:latin typeface="Times New Roman" panose="02020603050405020304" pitchFamily="18" charset="0"/>
              </a:rPr>
              <a:pPr/>
              <a:t>27</a:t>
            </a:fld>
            <a:endParaRPr lang="en-US" altLang="zh-CN">
              <a:latin typeface="Times New Roman" panose="02020603050405020304" pitchFamily="18" charset="0"/>
            </a:endParaRPr>
          </a:p>
        </p:txBody>
      </p:sp>
      <p:sp>
        <p:nvSpPr>
          <p:cNvPr id="156678" name="Rectangle 2"/>
          <p:cNvSpPr>
            <a:spLocks noChangeArrowheads="1" noTextEdit="1"/>
          </p:cNvSpPr>
          <p:nvPr>
            <p:ph type="sldImg"/>
          </p:nvPr>
        </p:nvSpPr>
        <p:spPr>
          <a:ln/>
        </p:spPr>
      </p:sp>
      <p:sp>
        <p:nvSpPr>
          <p:cNvPr id="156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2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7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80C811-AB7C-46D8-9BE1-0F6BC06B2E70}"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7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7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546D4FE-E17B-49FF-940B-30279C9A8EF0}" type="slidenum">
              <a:rPr lang="en-US" altLang="zh-CN">
                <a:latin typeface="Times New Roman" panose="02020603050405020304" pitchFamily="18" charset="0"/>
              </a:rPr>
              <a:pPr/>
              <a:t>29</a:t>
            </a:fld>
            <a:endParaRPr lang="en-US" altLang="zh-CN">
              <a:latin typeface="Times New Roman" panose="02020603050405020304" pitchFamily="18" charset="0"/>
            </a:endParaRPr>
          </a:p>
        </p:txBody>
      </p:sp>
      <p:sp>
        <p:nvSpPr>
          <p:cNvPr id="157702" name="Rectangle 2"/>
          <p:cNvSpPr>
            <a:spLocks noChangeArrowheads="1" noTextEdit="1"/>
          </p:cNvSpPr>
          <p:nvPr>
            <p:ph type="sldImg"/>
          </p:nvPr>
        </p:nvSpPr>
        <p:spPr>
          <a:ln/>
        </p:spPr>
      </p:sp>
      <p:sp>
        <p:nvSpPr>
          <p:cNvPr id="157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2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8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3C65B64-F46A-4128-81C6-9C0E8547B70F}"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8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8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7576C89-308C-4F6A-AA7C-543A3984ED4A}" type="slidenum">
              <a:rPr lang="en-US" altLang="zh-CN">
                <a:latin typeface="Times New Roman" panose="02020603050405020304" pitchFamily="18" charset="0"/>
              </a:rPr>
              <a:pPr/>
              <a:t>30</a:t>
            </a:fld>
            <a:endParaRPr lang="en-US" altLang="zh-CN">
              <a:latin typeface="Times New Roman" panose="02020603050405020304" pitchFamily="18" charset="0"/>
            </a:endParaRPr>
          </a:p>
        </p:txBody>
      </p:sp>
      <p:sp>
        <p:nvSpPr>
          <p:cNvPr id="158726" name="Rectangle 2"/>
          <p:cNvSpPr>
            <a:spLocks noChangeArrowheads="1" noTextEdit="1"/>
          </p:cNvSpPr>
          <p:nvPr>
            <p:ph type="sldImg"/>
          </p:nvPr>
        </p:nvSpPr>
        <p:spPr>
          <a:ln/>
        </p:spPr>
      </p:sp>
      <p:sp>
        <p:nvSpPr>
          <p:cNvPr id="158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p:spPr>
      </p:sp>
      <p:sp>
        <p:nvSpPr>
          <p:cNvPr id="1320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32100"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2101" name="日期占位符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4F32ED9-E840-4B00-8862-AFEBA3EF49C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2102" name="页脚占位符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2103" name="灯片编号占位符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19E156D-A1E2-46C8-B41F-B0D61FFD56C5}" type="slidenum">
              <a:rPr lang="en-US" altLang="zh-CN">
                <a:latin typeface="Times New Roman" panose="02020603050405020304" pitchFamily="18" charset="0"/>
              </a:rPr>
              <a:pPr/>
              <a:t>3</a:t>
            </a:fld>
            <a:endParaRPr lang="en-US" altLang="zh-CN">
              <a:latin typeface="Times New Roman" panose="02020603050405020304" pitchFamily="18" charset="0"/>
            </a:endParaRPr>
          </a:p>
        </p:txBody>
      </p:sp>
    </p:spTree>
  </p:cSld>
  <p:clrMapOvr>
    <a:masterClrMapping/>
  </p:clrMapOvr>
</p:notes>
</file>

<file path=ppt/notesSlides/notesSlide3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59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06731CD-6EEC-44E4-9371-8333F82F6C2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59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59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22108ED-45E9-40DA-9E4D-03A22DC4093D}" type="slidenum">
              <a:rPr lang="en-US" altLang="zh-CN">
                <a:latin typeface="Times New Roman" panose="02020603050405020304" pitchFamily="18" charset="0"/>
              </a:rPr>
              <a:pPr/>
              <a:t>31</a:t>
            </a:fld>
            <a:endParaRPr lang="en-US" altLang="zh-CN">
              <a:latin typeface="Times New Roman" panose="02020603050405020304" pitchFamily="18" charset="0"/>
            </a:endParaRPr>
          </a:p>
        </p:txBody>
      </p:sp>
      <p:sp>
        <p:nvSpPr>
          <p:cNvPr id="159750" name="Rectangle 2"/>
          <p:cNvSpPr>
            <a:spLocks noChangeArrowheads="1" noTextEdit="1"/>
          </p:cNvSpPr>
          <p:nvPr>
            <p:ph type="sldImg"/>
          </p:nvPr>
        </p:nvSpPr>
        <p:spPr>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3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0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DDC02C2-0C5E-4F03-9CC5-A70C1F0254E1}"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07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0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60EFB8-30EA-4E44-A7CB-1B9E8243ABB5}" type="slidenum">
              <a:rPr lang="en-US" altLang="zh-CN">
                <a:latin typeface="Times New Roman" panose="02020603050405020304" pitchFamily="18" charset="0"/>
              </a:rPr>
              <a:pPr/>
              <a:t>32</a:t>
            </a:fld>
            <a:endParaRPr lang="en-US" altLang="zh-CN">
              <a:latin typeface="Times New Roman" panose="02020603050405020304" pitchFamily="18" charset="0"/>
            </a:endParaRPr>
          </a:p>
        </p:txBody>
      </p:sp>
      <p:sp>
        <p:nvSpPr>
          <p:cNvPr id="160774" name="Rectangle 2"/>
          <p:cNvSpPr>
            <a:spLocks noChangeArrowheads="1" noTextEdit="1"/>
          </p:cNvSpPr>
          <p:nvPr>
            <p:ph type="sldImg"/>
          </p:nvPr>
        </p:nvSpPr>
        <p:spPr>
          <a:ln/>
        </p:spPr>
      </p:sp>
      <p:sp>
        <p:nvSpPr>
          <p:cNvPr id="160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3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1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0F36FC8-9647-4369-A39A-63F8F60AF346}"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1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1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8C34130-86A4-40B0-A476-3987CF890089}" type="slidenum">
              <a:rPr lang="en-US" altLang="zh-CN">
                <a:latin typeface="Times New Roman" panose="02020603050405020304" pitchFamily="18" charset="0"/>
              </a:rPr>
              <a:pPr/>
              <a:t>33</a:t>
            </a:fld>
            <a:endParaRPr lang="en-US" altLang="zh-CN">
              <a:latin typeface="Times New Roman" panose="02020603050405020304" pitchFamily="18" charset="0"/>
            </a:endParaRPr>
          </a:p>
        </p:txBody>
      </p:sp>
      <p:sp>
        <p:nvSpPr>
          <p:cNvPr id="161798" name="Rectangle 2"/>
          <p:cNvSpPr>
            <a:spLocks noChangeArrowheads="1" noTextEdit="1"/>
          </p:cNvSpPr>
          <p:nvPr>
            <p:ph type="sldImg"/>
          </p:nvPr>
        </p:nvSpPr>
        <p:spPr>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3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E190CBE-B596-4204-BF8A-5ED514BFD354}"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6F1CFE-B297-4D95-80B8-2355AB9E15C8}" type="slidenum">
              <a:rPr lang="en-US" altLang="zh-CN">
                <a:latin typeface="Times New Roman" panose="02020603050405020304" pitchFamily="18" charset="0"/>
              </a:rPr>
              <a:pPr/>
              <a:t>35</a:t>
            </a:fld>
            <a:endParaRPr lang="en-US" altLang="zh-CN">
              <a:latin typeface="Times New Roman" panose="02020603050405020304" pitchFamily="18" charset="0"/>
            </a:endParaRPr>
          </a:p>
        </p:txBody>
      </p:sp>
      <p:sp>
        <p:nvSpPr>
          <p:cNvPr id="162822" name="Rectangle 2"/>
          <p:cNvSpPr>
            <a:spLocks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3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75FD8AB-B60C-4203-B3BC-283DEF17DCA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44D3DEF-F3C5-485C-8253-8BA1396496EC}" type="slidenum">
              <a:rPr lang="en-US" altLang="zh-CN">
                <a:latin typeface="Times New Roman" panose="02020603050405020304" pitchFamily="18" charset="0"/>
              </a:rPr>
              <a:pPr/>
              <a:t>36</a:t>
            </a:fld>
            <a:endParaRPr lang="en-US" altLang="zh-CN">
              <a:latin typeface="Times New Roman" panose="02020603050405020304" pitchFamily="18" charset="0"/>
            </a:endParaRPr>
          </a:p>
        </p:txBody>
      </p:sp>
      <p:sp>
        <p:nvSpPr>
          <p:cNvPr id="163846" name="Rectangle 2"/>
          <p:cNvSpPr>
            <a:spLocks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3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4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8203A3-E1CA-4B11-B22B-5DF1DE11826D}"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48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48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888812-E04B-46FC-B7DE-442E4E5931F7}" type="slidenum">
              <a:rPr lang="en-US" altLang="zh-CN">
                <a:latin typeface="Times New Roman" panose="02020603050405020304" pitchFamily="18" charset="0"/>
              </a:rPr>
              <a:pPr/>
              <a:t>37</a:t>
            </a:fld>
            <a:endParaRPr lang="en-US" altLang="zh-CN">
              <a:latin typeface="Times New Roman" panose="02020603050405020304" pitchFamily="18" charset="0"/>
            </a:endParaRPr>
          </a:p>
        </p:txBody>
      </p:sp>
      <p:sp>
        <p:nvSpPr>
          <p:cNvPr id="164870" name="Rectangle 2"/>
          <p:cNvSpPr>
            <a:spLocks noChangeArrowheads="1" noTextEdit="1"/>
          </p:cNvSpPr>
          <p:nvPr>
            <p:ph type="sldImg"/>
          </p:nvPr>
        </p:nvSpPr>
        <p:spPr>
          <a:ln/>
        </p:spPr>
      </p:sp>
      <p:sp>
        <p:nvSpPr>
          <p:cNvPr id="164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3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5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0F90BDF-08FC-48FB-8AE7-088A7D419C57}"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58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58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67A107E-242E-4847-8189-7F703279CA53}" type="slidenum">
              <a:rPr lang="en-US" altLang="zh-CN">
                <a:latin typeface="Times New Roman" panose="02020603050405020304" pitchFamily="18" charset="0"/>
              </a:rPr>
              <a:pPr/>
              <a:t>38</a:t>
            </a:fld>
            <a:endParaRPr lang="en-US" altLang="zh-CN">
              <a:latin typeface="Times New Roman" panose="02020603050405020304" pitchFamily="18" charset="0"/>
            </a:endParaRPr>
          </a:p>
        </p:txBody>
      </p:sp>
      <p:sp>
        <p:nvSpPr>
          <p:cNvPr id="165894" name="Rectangle 2"/>
          <p:cNvSpPr>
            <a:spLocks noChangeArrowheads="1" noTextEdit="1"/>
          </p:cNvSpPr>
          <p:nvPr>
            <p:ph type="sldImg"/>
          </p:nvPr>
        </p:nvSpPr>
        <p:spPr>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3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6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923B3A4-3167-405B-AE6B-91532D16F9EC}"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6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6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26794BB-C8BD-4E04-8049-FC3B0487E58D}" type="slidenum">
              <a:rPr lang="en-US" altLang="zh-CN">
                <a:latin typeface="Times New Roman" panose="02020603050405020304" pitchFamily="18" charset="0"/>
              </a:rPr>
              <a:pPr/>
              <a:t>39</a:t>
            </a:fld>
            <a:endParaRPr lang="en-US" altLang="zh-CN">
              <a:latin typeface="Times New Roman" panose="02020603050405020304" pitchFamily="18" charset="0"/>
            </a:endParaRPr>
          </a:p>
        </p:txBody>
      </p:sp>
      <p:sp>
        <p:nvSpPr>
          <p:cNvPr id="166918" name="Rectangle 2"/>
          <p:cNvSpPr>
            <a:spLocks noChangeArrowheads="1" noTextEdit="1"/>
          </p:cNvSpPr>
          <p:nvPr>
            <p:ph type="sldImg"/>
          </p:nvPr>
        </p:nvSpPr>
        <p:spPr>
          <a:ln/>
        </p:spPr>
      </p:sp>
      <p:sp>
        <p:nvSpPr>
          <p:cNvPr id="166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3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7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A2763AD-50C3-404C-B734-AC682003A212}"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79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79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DBB28F-C45C-40C0-9EB3-AE7BE251A230}" type="slidenum">
              <a:rPr lang="en-US" altLang="zh-CN">
                <a:latin typeface="Times New Roman" panose="02020603050405020304" pitchFamily="18" charset="0"/>
              </a:rPr>
              <a:pPr/>
              <a:t>40</a:t>
            </a:fld>
            <a:endParaRPr lang="en-US" altLang="zh-CN">
              <a:latin typeface="Times New Roman" panose="02020603050405020304" pitchFamily="18" charset="0"/>
            </a:endParaRPr>
          </a:p>
        </p:txBody>
      </p:sp>
      <p:sp>
        <p:nvSpPr>
          <p:cNvPr id="167942" name="Rectangle 2"/>
          <p:cNvSpPr>
            <a:spLocks noChangeArrowheads="1" noTextEdit="1"/>
          </p:cNvSpPr>
          <p:nvPr>
            <p:ph type="sldImg"/>
          </p:nvPr>
        </p:nvSpPr>
        <p:spPr>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3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8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CA5565D-37BC-4716-8C1D-4E078D5727A1}"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89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89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B68CEE7-79FE-4F8A-A24F-313B9B1D8EE1}" type="slidenum">
              <a:rPr lang="en-US" altLang="zh-CN">
                <a:latin typeface="Times New Roman" panose="02020603050405020304" pitchFamily="18" charset="0"/>
              </a:rPr>
              <a:pPr/>
              <a:t>41</a:t>
            </a:fld>
            <a:endParaRPr lang="en-US" altLang="zh-CN">
              <a:latin typeface="Times New Roman" panose="02020603050405020304" pitchFamily="18" charset="0"/>
            </a:endParaRPr>
          </a:p>
        </p:txBody>
      </p:sp>
      <p:sp>
        <p:nvSpPr>
          <p:cNvPr id="168966" name="Rectangle 2"/>
          <p:cNvSpPr>
            <a:spLocks noChangeArrowheads="1" noTextEdit="1"/>
          </p:cNvSpPr>
          <p:nvPr>
            <p:ph type="sldImg"/>
          </p:nvPr>
        </p:nvSpPr>
        <p:spPr>
          <a:ln/>
        </p:spPr>
      </p:sp>
      <p:sp>
        <p:nvSpPr>
          <p:cNvPr id="168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3124"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3125" name="日期占位符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E23B5D7-53E1-48B7-B7B2-51DE06523DF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3126" name="页脚占位符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3127" name="灯片编号占位符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21740C9-5F12-4410-BFC2-7417ADCB7E6A}" type="slidenum">
              <a:rPr lang="en-US" altLang="zh-CN">
                <a:latin typeface="Times New Roman" panose="02020603050405020304" pitchFamily="18" charset="0"/>
              </a:rPr>
              <a:pPr/>
              <a:t>4</a:t>
            </a:fld>
            <a:endParaRPr lang="en-US" altLang="zh-CN">
              <a:latin typeface="Times New Roman" panose="02020603050405020304" pitchFamily="18" charset="0"/>
            </a:endParaRPr>
          </a:p>
        </p:txBody>
      </p:sp>
    </p:spTree>
  </p:cSld>
  <p:clrMapOvr>
    <a:masterClrMapping/>
  </p:clrMapOvr>
</p:notes>
</file>

<file path=ppt/notesSlides/notesSlide4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69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B545983-3C37-4C02-9D7D-BACA29BCE5E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699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699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903B613-CA7F-45AA-900D-A283FBCA79B2}" type="slidenum">
              <a:rPr lang="en-US" altLang="zh-CN">
                <a:latin typeface="Times New Roman" panose="02020603050405020304" pitchFamily="18" charset="0"/>
              </a:rPr>
              <a:pPr/>
              <a:t>42</a:t>
            </a:fld>
            <a:endParaRPr lang="en-US" altLang="zh-CN">
              <a:latin typeface="Times New Roman" panose="02020603050405020304" pitchFamily="18" charset="0"/>
            </a:endParaRPr>
          </a:p>
        </p:txBody>
      </p:sp>
      <p:sp>
        <p:nvSpPr>
          <p:cNvPr id="169990" name="Rectangle 2"/>
          <p:cNvSpPr>
            <a:spLocks noChangeArrowheads="1" noTextEdit="1"/>
          </p:cNvSpPr>
          <p:nvPr>
            <p:ph type="sldImg"/>
          </p:nvPr>
        </p:nvSpPr>
        <p:spPr>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4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71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3B4741-D421-4FA3-B30E-E41973B712EC}"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710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710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53812E-3087-48BD-B913-32C0AD505F58}" type="slidenum">
              <a:rPr lang="en-US" altLang="zh-CN">
                <a:latin typeface="Times New Roman" panose="02020603050405020304" pitchFamily="18" charset="0"/>
              </a:rPr>
              <a:pPr/>
              <a:t>43</a:t>
            </a:fld>
            <a:endParaRPr lang="en-US" altLang="zh-CN">
              <a:latin typeface="Times New Roman" panose="02020603050405020304" pitchFamily="18" charset="0"/>
            </a:endParaRPr>
          </a:p>
        </p:txBody>
      </p:sp>
      <p:sp>
        <p:nvSpPr>
          <p:cNvPr id="171014" name="Rectangle 2"/>
          <p:cNvSpPr>
            <a:spLocks noChangeArrowheads="1" noTextEdit="1"/>
          </p:cNvSpPr>
          <p:nvPr>
            <p:ph type="sldImg"/>
          </p:nvPr>
        </p:nvSpPr>
        <p:spPr>
          <a:ln/>
        </p:spPr>
      </p:sp>
      <p:sp>
        <p:nvSpPr>
          <p:cNvPr id="171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4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72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DDE84FB-ED3E-4165-B062-94C99EDF1F38}"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720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720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DD420D7-13FA-46A8-ADF8-1C5528005523}" type="slidenum">
              <a:rPr lang="en-US" altLang="zh-CN">
                <a:latin typeface="Times New Roman" panose="02020603050405020304" pitchFamily="18" charset="0"/>
              </a:rPr>
              <a:pPr/>
              <a:t>44</a:t>
            </a:fld>
            <a:endParaRPr lang="en-US" altLang="zh-CN">
              <a:latin typeface="Times New Roman" panose="02020603050405020304" pitchFamily="18" charset="0"/>
            </a:endParaRPr>
          </a:p>
        </p:txBody>
      </p:sp>
      <p:sp>
        <p:nvSpPr>
          <p:cNvPr id="172038" name="Rectangle 2"/>
          <p:cNvSpPr>
            <a:spLocks noChangeArrowheads="1" noTextEdit="1"/>
          </p:cNvSpPr>
          <p:nvPr>
            <p:ph type="sldImg"/>
          </p:nvPr>
        </p:nvSpPr>
        <p:spPr>
          <a:ln/>
        </p:spPr>
      </p:sp>
      <p:sp>
        <p:nvSpPr>
          <p:cNvPr id="1720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4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73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DF3D85C-7977-4A3E-9F7E-83BFB3E91AE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730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730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0B67078-0A32-44CC-900A-69B4E396F009}" type="slidenum">
              <a:rPr lang="en-US" altLang="zh-CN">
                <a:latin typeface="Times New Roman" panose="02020603050405020304" pitchFamily="18" charset="0"/>
              </a:rPr>
              <a:pPr/>
              <a:t>45</a:t>
            </a:fld>
            <a:endParaRPr lang="en-US" altLang="zh-CN">
              <a:latin typeface="Times New Roman" panose="02020603050405020304" pitchFamily="18" charset="0"/>
            </a:endParaRPr>
          </a:p>
        </p:txBody>
      </p:sp>
      <p:sp>
        <p:nvSpPr>
          <p:cNvPr id="173062" name="Rectangle 2"/>
          <p:cNvSpPr>
            <a:spLocks noChangeArrowheads="1" noTextEdit="1"/>
          </p:cNvSpPr>
          <p:nvPr>
            <p:ph type="sldImg"/>
          </p:nvPr>
        </p:nvSpPr>
        <p:spPr>
          <a:ln/>
        </p:spPr>
      </p:sp>
      <p:sp>
        <p:nvSpPr>
          <p:cNvPr id="173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4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74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264ABD4-2D20-431B-A9EA-EF4602E0E8D9}"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740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740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93E5D5C-A548-4043-8663-1C8ABDD48BBA}" type="slidenum">
              <a:rPr lang="en-US" altLang="zh-CN">
                <a:latin typeface="Times New Roman" panose="02020603050405020304" pitchFamily="18" charset="0"/>
              </a:rPr>
              <a:pPr/>
              <a:t>46</a:t>
            </a:fld>
            <a:endParaRPr lang="en-US" altLang="zh-CN">
              <a:latin typeface="Times New Roman" panose="02020603050405020304" pitchFamily="18" charset="0"/>
            </a:endParaRPr>
          </a:p>
        </p:txBody>
      </p:sp>
      <p:sp>
        <p:nvSpPr>
          <p:cNvPr id="174086" name="Rectangle 2"/>
          <p:cNvSpPr>
            <a:spLocks noChangeArrowheads="1" noTextEdit="1"/>
          </p:cNvSpPr>
          <p:nvPr>
            <p:ph type="sldImg"/>
          </p:nvPr>
        </p:nvSpPr>
        <p:spPr>
          <a:ln/>
        </p:spPr>
      </p:sp>
      <p:sp>
        <p:nvSpPr>
          <p:cNvPr id="1740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4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75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E3F7537-55EC-4F53-BD24-F00E7D453BC7}"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75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75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C2A334-FF08-4E56-98AA-30204D489477}" type="slidenum">
              <a:rPr lang="en-US" altLang="zh-CN">
                <a:latin typeface="Times New Roman" panose="02020603050405020304" pitchFamily="18" charset="0"/>
              </a:rPr>
              <a:pPr/>
              <a:t>47</a:t>
            </a:fld>
            <a:endParaRPr lang="en-US" altLang="zh-CN">
              <a:latin typeface="Times New Roman" panose="02020603050405020304" pitchFamily="18" charset="0"/>
            </a:endParaRPr>
          </a:p>
        </p:txBody>
      </p:sp>
      <p:sp>
        <p:nvSpPr>
          <p:cNvPr id="175110" name="Rectangle 2"/>
          <p:cNvSpPr>
            <a:spLocks noChangeArrowheads="1" noTextEdit="1"/>
          </p:cNvSpPr>
          <p:nvPr>
            <p:ph type="sldImg"/>
          </p:nvPr>
        </p:nvSpPr>
        <p:spPr>
          <a:ln/>
        </p:spPr>
      </p:sp>
      <p:sp>
        <p:nvSpPr>
          <p:cNvPr id="175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4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76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D3E05C-7395-4FF7-BDE1-47A159EA4FE2}"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761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761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511D93-2382-4A11-B65B-56B563486FA1}" type="slidenum">
              <a:rPr lang="en-US" altLang="zh-CN">
                <a:latin typeface="Times New Roman" panose="02020603050405020304" pitchFamily="18" charset="0"/>
              </a:rPr>
              <a:pPr/>
              <a:t>48</a:t>
            </a:fld>
            <a:endParaRPr lang="en-US" altLang="zh-CN">
              <a:latin typeface="Times New Roman" panose="02020603050405020304" pitchFamily="18" charset="0"/>
            </a:endParaRPr>
          </a:p>
        </p:txBody>
      </p:sp>
      <p:sp>
        <p:nvSpPr>
          <p:cNvPr id="176134" name="Rectangle 2"/>
          <p:cNvSpPr>
            <a:spLocks noChangeArrowheads="1" noTextEdit="1"/>
          </p:cNvSpPr>
          <p:nvPr>
            <p:ph type="sldImg"/>
          </p:nvPr>
        </p:nvSpPr>
        <p:spPr>
          <a:ln/>
        </p:spPr>
      </p:sp>
      <p:sp>
        <p:nvSpPr>
          <p:cNvPr id="1761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4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77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8B1B67F-7F80-44A3-8E26-AE184EC836CC}"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771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771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DBA5EDB-8AC8-4BB8-8A5E-DD5F41120A04}" type="slidenum">
              <a:rPr lang="en-US" altLang="zh-CN">
                <a:latin typeface="Times New Roman" panose="02020603050405020304" pitchFamily="18" charset="0"/>
              </a:rPr>
              <a:pPr/>
              <a:t>49</a:t>
            </a:fld>
            <a:endParaRPr lang="en-US" altLang="zh-CN">
              <a:latin typeface="Times New Roman" panose="02020603050405020304" pitchFamily="18" charset="0"/>
            </a:endParaRPr>
          </a:p>
        </p:txBody>
      </p:sp>
      <p:sp>
        <p:nvSpPr>
          <p:cNvPr id="177158" name="Rectangle 2"/>
          <p:cNvSpPr>
            <a:spLocks noChangeArrowheads="1" noTextEdit="1"/>
          </p:cNvSpPr>
          <p:nvPr>
            <p:ph type="sldImg"/>
          </p:nvPr>
        </p:nvSpPr>
        <p:spPr>
          <a:ln/>
        </p:spPr>
      </p:sp>
      <p:sp>
        <p:nvSpPr>
          <p:cNvPr id="1771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4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78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D690AE-8481-4FF8-A8E6-66D795C6806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781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781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8C0813E-1B01-47FD-97A7-0AF4157D6463}" type="slidenum">
              <a:rPr lang="en-US" altLang="zh-CN">
                <a:latin typeface="Times New Roman" panose="02020603050405020304" pitchFamily="18" charset="0"/>
              </a:rPr>
              <a:pPr/>
              <a:t>50</a:t>
            </a:fld>
            <a:endParaRPr lang="en-US" altLang="zh-CN">
              <a:latin typeface="Times New Roman" panose="02020603050405020304" pitchFamily="18" charset="0"/>
            </a:endParaRPr>
          </a:p>
        </p:txBody>
      </p:sp>
      <p:sp>
        <p:nvSpPr>
          <p:cNvPr id="178182" name="Rectangle 2"/>
          <p:cNvSpPr>
            <a:spLocks noChangeArrowheads="1" noTextEdit="1"/>
          </p:cNvSpPr>
          <p:nvPr>
            <p:ph type="sldImg"/>
          </p:nvPr>
        </p:nvSpPr>
        <p:spPr>
          <a:ln/>
        </p:spPr>
      </p:sp>
      <p:sp>
        <p:nvSpPr>
          <p:cNvPr id="1781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4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79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33E62C7-7634-4676-BB5B-DAA93113485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792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792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CC9128-7ED1-45F6-BC83-A7C4EC364992}" type="slidenum">
              <a:rPr lang="en-US" altLang="zh-CN">
                <a:latin typeface="Times New Roman" panose="02020603050405020304" pitchFamily="18" charset="0"/>
              </a:rPr>
              <a:pPr/>
              <a:t>51</a:t>
            </a:fld>
            <a:endParaRPr lang="en-US" altLang="zh-CN">
              <a:latin typeface="Times New Roman" panose="02020603050405020304" pitchFamily="18" charset="0"/>
            </a:endParaRPr>
          </a:p>
        </p:txBody>
      </p:sp>
      <p:sp>
        <p:nvSpPr>
          <p:cNvPr id="179206" name="Rectangle 2"/>
          <p:cNvSpPr>
            <a:spLocks noChangeArrowheads="1" noTextEdit="1"/>
          </p:cNvSpPr>
          <p:nvPr>
            <p:ph type="sldImg"/>
          </p:nvPr>
        </p:nvSpPr>
        <p:spPr>
          <a:ln/>
        </p:spPr>
      </p:sp>
      <p:sp>
        <p:nvSpPr>
          <p:cNvPr id="1792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4148"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4149" name="日期占位符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51DD2EE-D180-4553-8752-6DE99802AECB}"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4150" name="页脚占位符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4151" name="灯片编号占位符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214EB27-5C8F-4276-9851-106BC64332BF}" type="slidenum">
              <a:rPr lang="en-US" altLang="zh-CN">
                <a:latin typeface="Times New Roman" panose="02020603050405020304" pitchFamily="18" charset="0"/>
              </a:rPr>
              <a:pPr/>
              <a:t>5</a:t>
            </a:fld>
            <a:endParaRPr lang="en-US" altLang="zh-CN">
              <a:latin typeface="Times New Roman" panose="02020603050405020304" pitchFamily="18" charset="0"/>
            </a:endParaRPr>
          </a:p>
        </p:txBody>
      </p:sp>
    </p:spTree>
  </p:cSld>
  <p:clrMapOvr>
    <a:masterClrMapping/>
  </p:clrMapOvr>
</p:notes>
</file>

<file path=ppt/notesSlides/notesSlide5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02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A0E59AA-A2E4-48FD-84E6-A70164615519}"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02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02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523B4DF-694E-427A-BFB0-41AABA86B1FC}" type="slidenum">
              <a:rPr lang="en-US" altLang="zh-CN">
                <a:latin typeface="Times New Roman" panose="02020603050405020304" pitchFamily="18" charset="0"/>
              </a:rPr>
              <a:pPr/>
              <a:t>52</a:t>
            </a:fld>
            <a:endParaRPr lang="en-US" altLang="zh-CN">
              <a:latin typeface="Times New Roman" panose="02020603050405020304" pitchFamily="18" charset="0"/>
            </a:endParaRPr>
          </a:p>
        </p:txBody>
      </p:sp>
      <p:sp>
        <p:nvSpPr>
          <p:cNvPr id="180230" name="Rectangle 2"/>
          <p:cNvSpPr>
            <a:spLocks noChangeArrowheads="1" noTextEdit="1"/>
          </p:cNvSpPr>
          <p:nvPr>
            <p:ph type="sldImg"/>
          </p:nvPr>
        </p:nvSpPr>
        <p:spPr>
          <a:ln/>
        </p:spPr>
      </p:sp>
      <p:sp>
        <p:nvSpPr>
          <p:cNvPr id="1802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5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12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FA7DEDA-1BF3-405D-8FE4-ACAAE1C85B5F}"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12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12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CCA0ADF-C4F5-43CD-A74A-CD449FCA3CBC}" type="slidenum">
              <a:rPr lang="en-US" altLang="zh-CN">
                <a:latin typeface="Times New Roman" panose="02020603050405020304" pitchFamily="18" charset="0"/>
              </a:rPr>
              <a:pPr/>
              <a:t>53</a:t>
            </a:fld>
            <a:endParaRPr lang="en-US" altLang="zh-CN">
              <a:latin typeface="Times New Roman" panose="02020603050405020304" pitchFamily="18" charset="0"/>
            </a:endParaRPr>
          </a:p>
        </p:txBody>
      </p:sp>
      <p:sp>
        <p:nvSpPr>
          <p:cNvPr id="181254" name="Rectangle 2"/>
          <p:cNvSpPr>
            <a:spLocks noChangeArrowheads="1" noTextEdit="1"/>
          </p:cNvSpPr>
          <p:nvPr>
            <p:ph type="sldImg"/>
          </p:nvPr>
        </p:nvSpPr>
        <p:spPr>
          <a:ln/>
        </p:spPr>
      </p:sp>
      <p:sp>
        <p:nvSpPr>
          <p:cNvPr id="1812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5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2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F7435A-7887-46E1-B77E-5659EDC4339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2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2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1EC071-1E6A-4E81-AE94-05589C088BBB}" type="slidenum">
              <a:rPr lang="en-US" altLang="zh-CN">
                <a:latin typeface="Times New Roman" panose="02020603050405020304" pitchFamily="18" charset="0"/>
              </a:rPr>
              <a:pPr/>
              <a:t>56</a:t>
            </a:fld>
            <a:endParaRPr lang="en-US" altLang="zh-CN">
              <a:latin typeface="Times New Roman" panose="02020603050405020304" pitchFamily="18" charset="0"/>
            </a:endParaRPr>
          </a:p>
        </p:txBody>
      </p:sp>
      <p:sp>
        <p:nvSpPr>
          <p:cNvPr id="182278" name="Rectangle 2"/>
          <p:cNvSpPr>
            <a:spLocks noChangeArrowheads="1" noTextEdit="1"/>
          </p:cNvSpPr>
          <p:nvPr>
            <p:ph type="sldImg"/>
          </p:nvPr>
        </p:nvSpPr>
        <p:spPr>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5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3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D15A2B8-3C6A-4575-8C76-18DD15A2E53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3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3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A00BD3E-ED6A-4239-84DD-D825C35BEA5C}" type="slidenum">
              <a:rPr lang="en-US" altLang="zh-CN">
                <a:latin typeface="Times New Roman" panose="02020603050405020304" pitchFamily="18" charset="0"/>
              </a:rPr>
              <a:pPr/>
              <a:t>57</a:t>
            </a:fld>
            <a:endParaRPr lang="en-US" altLang="zh-CN">
              <a:latin typeface="Times New Roman" panose="02020603050405020304" pitchFamily="18" charset="0"/>
            </a:endParaRPr>
          </a:p>
        </p:txBody>
      </p:sp>
      <p:sp>
        <p:nvSpPr>
          <p:cNvPr id="183302" name="Rectangle 2"/>
          <p:cNvSpPr>
            <a:spLocks noChangeArrowheads="1" noTextEdit="1"/>
          </p:cNvSpPr>
          <p:nvPr>
            <p:ph type="sldImg"/>
          </p:nvPr>
        </p:nvSpPr>
        <p:spPr>
          <a:ln/>
        </p:spPr>
      </p:sp>
      <p:sp>
        <p:nvSpPr>
          <p:cNvPr id="183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5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4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FAD157-834D-460C-9497-C6019188385F}"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43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43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04043D-ECFE-4C18-8F6B-7FFA5D711BF6}" type="slidenum">
              <a:rPr lang="en-US" altLang="zh-CN">
                <a:latin typeface="Times New Roman" panose="02020603050405020304" pitchFamily="18" charset="0"/>
              </a:rPr>
              <a:pPr/>
              <a:t>58</a:t>
            </a:fld>
            <a:endParaRPr lang="en-US" altLang="zh-CN">
              <a:latin typeface="Times New Roman" panose="02020603050405020304" pitchFamily="18" charset="0"/>
            </a:endParaRPr>
          </a:p>
        </p:txBody>
      </p:sp>
      <p:sp>
        <p:nvSpPr>
          <p:cNvPr id="184326" name="Rectangle 2"/>
          <p:cNvSpPr>
            <a:spLocks noChangeArrowheads="1" noTextEdit="1"/>
          </p:cNvSpPr>
          <p:nvPr>
            <p:ph type="sldImg"/>
          </p:nvPr>
        </p:nvSpPr>
        <p:spPr>
          <a:ln/>
        </p:spPr>
      </p:sp>
      <p:sp>
        <p:nvSpPr>
          <p:cNvPr id="1843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5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53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7B87BD5-8433-43DB-8405-F7D6DAFEE224}"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53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53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814B663-282D-4A19-A847-23C793B86EE9}" type="slidenum">
              <a:rPr lang="en-US" altLang="zh-CN">
                <a:latin typeface="Times New Roman" panose="02020603050405020304" pitchFamily="18" charset="0"/>
              </a:rPr>
              <a:pPr/>
              <a:t>59</a:t>
            </a:fld>
            <a:endParaRPr lang="en-US" altLang="zh-CN">
              <a:latin typeface="Times New Roman" panose="02020603050405020304" pitchFamily="18" charset="0"/>
            </a:endParaRPr>
          </a:p>
        </p:txBody>
      </p:sp>
      <p:sp>
        <p:nvSpPr>
          <p:cNvPr id="185350" name="Rectangle 2"/>
          <p:cNvSpPr>
            <a:spLocks noChangeArrowheads="1" noTextEdit="1"/>
          </p:cNvSpPr>
          <p:nvPr>
            <p:ph type="sldImg"/>
          </p:nvPr>
        </p:nvSpPr>
        <p:spPr>
          <a:ln/>
        </p:spPr>
      </p:sp>
      <p:sp>
        <p:nvSpPr>
          <p:cNvPr id="1853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5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6372"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6373" name="日期占位符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418B7A-D003-4313-B43F-E8DC85E092BF}"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6374" name="页脚占位符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6375" name="灯片编号占位符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8537C8C-1541-4768-97B4-7DAB22D2E1A9}" type="slidenum">
              <a:rPr lang="en-US" altLang="zh-CN">
                <a:latin typeface="Times New Roman" panose="02020603050405020304" pitchFamily="18" charset="0"/>
              </a:rPr>
              <a:pPr/>
              <a:t>60</a:t>
            </a:fld>
            <a:endParaRPr lang="en-US" altLang="zh-CN">
              <a:latin typeface="Times New Roman" panose="02020603050405020304" pitchFamily="18" charset="0"/>
            </a:endParaRPr>
          </a:p>
        </p:txBody>
      </p:sp>
    </p:spTree>
  </p:cSld>
  <p:clrMapOvr>
    <a:masterClrMapping/>
  </p:clrMapOvr>
</p:notes>
</file>

<file path=ppt/notesSlides/notesSlide5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7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16DEBC6-42D4-4B97-998A-3AF6BDBF0D61}"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73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73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CA93B89-A9B8-4884-AF66-EB4A8A2B29FD}" type="slidenum">
              <a:rPr lang="en-US" altLang="zh-CN">
                <a:latin typeface="Times New Roman" panose="02020603050405020304" pitchFamily="18" charset="0"/>
              </a:rPr>
              <a:pPr/>
              <a:t>61</a:t>
            </a:fld>
            <a:endParaRPr lang="en-US" altLang="zh-CN">
              <a:latin typeface="Times New Roman" panose="02020603050405020304" pitchFamily="18" charset="0"/>
            </a:endParaRPr>
          </a:p>
        </p:txBody>
      </p:sp>
      <p:sp>
        <p:nvSpPr>
          <p:cNvPr id="187398" name="Rectangle 2"/>
          <p:cNvSpPr>
            <a:spLocks noChangeArrowheads="1" noTextEdit="1"/>
          </p:cNvSpPr>
          <p:nvPr>
            <p:ph type="sldImg"/>
          </p:nvPr>
        </p:nvSpPr>
        <p:spPr>
          <a:ln/>
        </p:spPr>
      </p:sp>
      <p:sp>
        <p:nvSpPr>
          <p:cNvPr id="1873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5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8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C19D11-D69D-4A3B-8A9C-EDF71D5B45A4}"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8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8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2F6481-033E-40C0-92E4-DA9D4ECE9B81}" type="slidenum">
              <a:rPr lang="en-US" altLang="zh-CN">
                <a:latin typeface="Times New Roman" panose="02020603050405020304" pitchFamily="18" charset="0"/>
              </a:rPr>
              <a:pPr/>
              <a:t>62</a:t>
            </a:fld>
            <a:endParaRPr lang="en-US" altLang="zh-CN">
              <a:latin typeface="Times New Roman" panose="02020603050405020304" pitchFamily="18" charset="0"/>
            </a:endParaRPr>
          </a:p>
        </p:txBody>
      </p:sp>
      <p:sp>
        <p:nvSpPr>
          <p:cNvPr id="188422" name="Rectangle 2"/>
          <p:cNvSpPr>
            <a:spLocks noChangeArrowheads="1" noTextEdit="1"/>
          </p:cNvSpPr>
          <p:nvPr>
            <p:ph type="sldImg"/>
          </p:nvPr>
        </p:nvSpPr>
        <p:spPr>
          <a:ln/>
        </p:spPr>
      </p:sp>
      <p:sp>
        <p:nvSpPr>
          <p:cNvPr id="188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5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894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FB3E926-FB30-4305-8D57-47F982979CF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894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894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3791C1F-3073-4FFB-A18A-ADD6BB0C683F}" type="slidenum">
              <a:rPr lang="en-US" altLang="zh-CN">
                <a:latin typeface="Times New Roman" panose="02020603050405020304" pitchFamily="18" charset="0"/>
              </a:rPr>
              <a:pPr/>
              <a:t>63</a:t>
            </a:fld>
            <a:endParaRPr lang="en-US" altLang="zh-CN">
              <a:latin typeface="Times New Roman" panose="02020603050405020304" pitchFamily="18" charset="0"/>
            </a:endParaRPr>
          </a:p>
        </p:txBody>
      </p:sp>
      <p:sp>
        <p:nvSpPr>
          <p:cNvPr id="189446" name="Rectangle 2"/>
          <p:cNvSpPr>
            <a:spLocks noChangeArrowheads="1" noTextEdit="1"/>
          </p:cNvSpPr>
          <p:nvPr>
            <p:ph type="sldImg"/>
          </p:nvPr>
        </p:nvSpPr>
        <p:spPr>
          <a:ln/>
        </p:spPr>
      </p:sp>
      <p:sp>
        <p:nvSpPr>
          <p:cNvPr id="1894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5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946E442-2FBC-426A-A61E-6B28C915A1E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5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5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907DAF0-6AC2-4547-9022-4EB5286BDEA6}" type="slidenum">
              <a:rPr lang="en-US" altLang="zh-CN">
                <a:latin typeface="Times New Roman" panose="02020603050405020304" pitchFamily="18" charset="0"/>
              </a:rPr>
              <a:pPr/>
              <a:t>6</a:t>
            </a:fld>
            <a:endParaRPr lang="en-US" altLang="zh-CN">
              <a:latin typeface="Times New Roman" panose="02020603050405020304" pitchFamily="18" charset="0"/>
            </a:endParaRPr>
          </a:p>
        </p:txBody>
      </p:sp>
      <p:sp>
        <p:nvSpPr>
          <p:cNvPr id="135174" name="Rectangle 2"/>
          <p:cNvSpPr>
            <a:spLocks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6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04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E10B29-1AE6-41F6-886C-C6CD52DB7A76}"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04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04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D1D9885-9A49-403C-805E-28D0AFC7AA85}" type="slidenum">
              <a:rPr lang="en-US" altLang="zh-CN">
                <a:latin typeface="Times New Roman" panose="02020603050405020304" pitchFamily="18" charset="0"/>
              </a:rPr>
              <a:pPr/>
              <a:t>64</a:t>
            </a:fld>
            <a:endParaRPr lang="en-US" altLang="zh-CN">
              <a:latin typeface="Times New Roman" panose="02020603050405020304" pitchFamily="18" charset="0"/>
            </a:endParaRPr>
          </a:p>
        </p:txBody>
      </p:sp>
      <p:sp>
        <p:nvSpPr>
          <p:cNvPr id="190470" name="Rectangle 2"/>
          <p:cNvSpPr>
            <a:spLocks noChangeArrowheads="1" noTextEdit="1"/>
          </p:cNvSpPr>
          <p:nvPr>
            <p:ph type="sldImg"/>
          </p:nvPr>
        </p:nvSpPr>
        <p:spPr>
          <a:ln/>
        </p:spPr>
      </p:sp>
      <p:sp>
        <p:nvSpPr>
          <p:cNvPr id="1904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6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14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F686800-F827-4F95-8EB4-C2585F9E2E8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14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14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1EA3C40-6456-4FE9-82D7-4D708F04EAFC}" type="slidenum">
              <a:rPr lang="en-US" altLang="zh-CN">
                <a:latin typeface="Times New Roman" panose="02020603050405020304" pitchFamily="18" charset="0"/>
              </a:rPr>
              <a:pPr/>
              <a:t>65</a:t>
            </a:fld>
            <a:endParaRPr lang="en-US" altLang="zh-CN">
              <a:latin typeface="Times New Roman" panose="02020603050405020304" pitchFamily="18" charset="0"/>
            </a:endParaRPr>
          </a:p>
        </p:txBody>
      </p:sp>
      <p:sp>
        <p:nvSpPr>
          <p:cNvPr id="191494" name="Rectangle 2"/>
          <p:cNvSpPr>
            <a:spLocks noChangeArrowheads="1" noTextEdit="1"/>
          </p:cNvSpPr>
          <p:nvPr>
            <p:ph type="sldImg"/>
          </p:nvPr>
        </p:nvSpPr>
        <p:spPr>
          <a:ln/>
        </p:spPr>
      </p:sp>
      <p:sp>
        <p:nvSpPr>
          <p:cNvPr id="1914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6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25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45AFE5F-64EA-4F65-99BB-37ACF7FB43B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25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25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CE8C50F-A508-4C37-AADA-4CE2BB7BBE54}" type="slidenum">
              <a:rPr lang="en-US" altLang="zh-CN">
                <a:latin typeface="Times New Roman" panose="02020603050405020304" pitchFamily="18" charset="0"/>
              </a:rPr>
              <a:pPr/>
              <a:t>66</a:t>
            </a:fld>
            <a:endParaRPr lang="en-US" altLang="zh-CN">
              <a:latin typeface="Times New Roman" panose="02020603050405020304" pitchFamily="18" charset="0"/>
            </a:endParaRPr>
          </a:p>
        </p:txBody>
      </p:sp>
      <p:sp>
        <p:nvSpPr>
          <p:cNvPr id="192518" name="Rectangle 2"/>
          <p:cNvSpPr>
            <a:spLocks noChangeArrowheads="1" noTextEdit="1"/>
          </p:cNvSpPr>
          <p:nvPr>
            <p:ph type="sldImg"/>
          </p:nvPr>
        </p:nvSpPr>
        <p:spPr>
          <a:ln/>
        </p:spPr>
      </p:sp>
      <p:sp>
        <p:nvSpPr>
          <p:cNvPr id="1925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6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35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FC01EA-D723-4221-A0C3-10D8C7B697F7}"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35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35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96127D7-CE48-4BF3-89B8-C6423D2AA80B}" type="slidenum">
              <a:rPr lang="en-US" altLang="zh-CN">
                <a:latin typeface="Times New Roman" panose="02020603050405020304" pitchFamily="18" charset="0"/>
              </a:rPr>
              <a:pPr/>
              <a:t>67</a:t>
            </a:fld>
            <a:endParaRPr lang="en-US" altLang="zh-CN">
              <a:latin typeface="Times New Roman" panose="02020603050405020304" pitchFamily="18" charset="0"/>
            </a:endParaRPr>
          </a:p>
        </p:txBody>
      </p:sp>
      <p:sp>
        <p:nvSpPr>
          <p:cNvPr id="193542" name="Rectangle 2"/>
          <p:cNvSpPr>
            <a:spLocks noChangeArrowheads="1" noTextEdit="1"/>
          </p:cNvSpPr>
          <p:nvPr>
            <p:ph type="sldImg"/>
          </p:nvPr>
        </p:nvSpPr>
        <p:spPr>
          <a:ln/>
        </p:spPr>
      </p:sp>
      <p:sp>
        <p:nvSpPr>
          <p:cNvPr id="1935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6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4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62E3799-5972-418E-97DB-1638C85636EF}"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45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45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2DF86C-284E-465C-8EB1-F32DAC30A441}" type="slidenum">
              <a:rPr lang="en-US" altLang="zh-CN">
                <a:latin typeface="Times New Roman" panose="02020603050405020304" pitchFamily="18" charset="0"/>
              </a:rPr>
              <a:pPr/>
              <a:t>68</a:t>
            </a:fld>
            <a:endParaRPr lang="en-US" altLang="zh-CN">
              <a:latin typeface="Times New Roman" panose="02020603050405020304" pitchFamily="18" charset="0"/>
            </a:endParaRPr>
          </a:p>
        </p:txBody>
      </p:sp>
      <p:sp>
        <p:nvSpPr>
          <p:cNvPr id="194566" name="Rectangle 2"/>
          <p:cNvSpPr>
            <a:spLocks noChangeArrowheads="1" noTextEdit="1"/>
          </p:cNvSpPr>
          <p:nvPr>
            <p:ph type="sldImg"/>
          </p:nvPr>
        </p:nvSpPr>
        <p:spPr>
          <a:ln/>
        </p:spPr>
      </p:sp>
      <p:sp>
        <p:nvSpPr>
          <p:cNvPr id="1945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6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a:ln/>
        </p:spPr>
      </p:sp>
      <p:sp>
        <p:nvSpPr>
          <p:cNvPr id="195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5588"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5589" name="日期占位符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643A878-0F79-446A-ADF2-06D596F9412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5590" name="页脚占位符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5591" name="灯片编号占位符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1A9EAE4-E574-473F-9B26-C1E1A3F8C4F0}" type="slidenum">
              <a:rPr lang="en-US" altLang="zh-CN">
                <a:latin typeface="Times New Roman" panose="02020603050405020304" pitchFamily="18" charset="0"/>
              </a:rPr>
              <a:pPr/>
              <a:t>69</a:t>
            </a:fld>
            <a:endParaRPr lang="en-US" altLang="zh-CN">
              <a:latin typeface="Times New Roman" panose="02020603050405020304" pitchFamily="18" charset="0"/>
            </a:endParaRPr>
          </a:p>
        </p:txBody>
      </p:sp>
    </p:spTree>
  </p:cSld>
  <p:clrMapOvr>
    <a:masterClrMapping/>
  </p:clrMapOvr>
</p:notes>
</file>

<file path=ppt/notesSlides/notesSlide6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66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148793E-C021-453F-9D0E-DB4B65F66004}"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66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66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702C955-6693-428C-B48B-51196602ED26}" type="slidenum">
              <a:rPr lang="en-US" altLang="zh-CN">
                <a:latin typeface="Times New Roman" panose="02020603050405020304" pitchFamily="18" charset="0"/>
              </a:rPr>
              <a:pPr/>
              <a:t>70</a:t>
            </a:fld>
            <a:endParaRPr lang="en-US" altLang="zh-CN">
              <a:latin typeface="Times New Roman" panose="02020603050405020304" pitchFamily="18" charset="0"/>
            </a:endParaRPr>
          </a:p>
        </p:txBody>
      </p:sp>
      <p:sp>
        <p:nvSpPr>
          <p:cNvPr id="196614" name="Rectangle 2"/>
          <p:cNvSpPr>
            <a:spLocks noChangeArrowheads="1" noTextEdit="1"/>
          </p:cNvSpPr>
          <p:nvPr>
            <p:ph type="sldImg"/>
          </p:nvPr>
        </p:nvSpPr>
        <p:spPr>
          <a:ln/>
        </p:spPr>
      </p:sp>
      <p:sp>
        <p:nvSpPr>
          <p:cNvPr id="1966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6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76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B992B9C-85D7-46C0-804F-F58B3F41D7AC}"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76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76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2180F52-7254-42F9-A8AC-985838280071}" type="slidenum">
              <a:rPr lang="en-US" altLang="zh-CN">
                <a:latin typeface="Times New Roman" panose="02020603050405020304" pitchFamily="18" charset="0"/>
              </a:rPr>
              <a:pPr/>
              <a:t>71</a:t>
            </a:fld>
            <a:endParaRPr lang="en-US" altLang="zh-CN">
              <a:latin typeface="Times New Roman" panose="02020603050405020304" pitchFamily="18" charset="0"/>
            </a:endParaRPr>
          </a:p>
        </p:txBody>
      </p:sp>
      <p:sp>
        <p:nvSpPr>
          <p:cNvPr id="197638" name="Rectangle 2"/>
          <p:cNvSpPr>
            <a:spLocks noChangeArrowheads="1" noTextEdit="1"/>
          </p:cNvSpPr>
          <p:nvPr>
            <p:ph type="sldImg"/>
          </p:nvPr>
        </p:nvSpPr>
        <p:spPr>
          <a:ln/>
        </p:spPr>
      </p:sp>
      <p:sp>
        <p:nvSpPr>
          <p:cNvPr id="197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6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86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FAE4648-6A07-41AA-BBE3-3A7D7DAC9D90}"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86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86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CB0DF9D-1AA8-4B33-A3D7-EA369FDB1338}" type="slidenum">
              <a:rPr lang="en-US" altLang="zh-CN">
                <a:latin typeface="Times New Roman" panose="02020603050405020304" pitchFamily="18" charset="0"/>
              </a:rPr>
              <a:pPr/>
              <a:t>72</a:t>
            </a:fld>
            <a:endParaRPr lang="en-US" altLang="zh-CN">
              <a:latin typeface="Times New Roman" panose="02020603050405020304" pitchFamily="18" charset="0"/>
            </a:endParaRPr>
          </a:p>
        </p:txBody>
      </p:sp>
      <p:sp>
        <p:nvSpPr>
          <p:cNvPr id="198662" name="Rectangle 2"/>
          <p:cNvSpPr>
            <a:spLocks noChangeArrowheads="1" noTextEdit="1"/>
          </p:cNvSpPr>
          <p:nvPr>
            <p:ph type="sldImg"/>
          </p:nvPr>
        </p:nvSpPr>
        <p:spPr>
          <a:ln/>
        </p:spPr>
      </p:sp>
      <p:sp>
        <p:nvSpPr>
          <p:cNvPr id="1986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6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996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8EA030-4ADB-48AD-81EB-AE7441425F8B}"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996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996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D6BAF72-D28D-4229-8A63-85BE89929C80}" type="slidenum">
              <a:rPr lang="en-US" altLang="zh-CN">
                <a:latin typeface="Times New Roman" panose="02020603050405020304" pitchFamily="18" charset="0"/>
              </a:rPr>
              <a:pPr/>
              <a:t>74</a:t>
            </a:fld>
            <a:endParaRPr lang="en-US" altLang="zh-CN">
              <a:latin typeface="Times New Roman" panose="02020603050405020304" pitchFamily="18" charset="0"/>
            </a:endParaRPr>
          </a:p>
        </p:txBody>
      </p:sp>
      <p:sp>
        <p:nvSpPr>
          <p:cNvPr id="199686" name="Rectangle 2"/>
          <p:cNvSpPr>
            <a:spLocks noChangeArrowheads="1" noTextEdit="1"/>
          </p:cNvSpPr>
          <p:nvPr>
            <p:ph type="sldImg"/>
          </p:nvPr>
        </p:nvSpPr>
        <p:spPr>
          <a:ln/>
        </p:spPr>
      </p:sp>
      <p:sp>
        <p:nvSpPr>
          <p:cNvPr id="199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6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F65F3C-C17F-4E95-A38E-DC780A6C036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61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61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DF6156A-07D9-4976-9E28-5AE3457C0AD1}" type="slidenum">
              <a:rPr lang="en-US" altLang="zh-CN">
                <a:latin typeface="Times New Roman" panose="02020603050405020304" pitchFamily="18" charset="0"/>
              </a:rPr>
              <a:pPr/>
              <a:t>7</a:t>
            </a:fld>
            <a:endParaRPr lang="en-US" altLang="zh-CN">
              <a:latin typeface="Times New Roman" panose="02020603050405020304" pitchFamily="18" charset="0"/>
            </a:endParaRPr>
          </a:p>
        </p:txBody>
      </p:sp>
      <p:sp>
        <p:nvSpPr>
          <p:cNvPr id="136198" name="Rectangle 2"/>
          <p:cNvSpPr>
            <a:spLocks noChangeArrowheads="1" noTextEdit="1"/>
          </p:cNvSpPr>
          <p:nvPr>
            <p:ph type="sldImg"/>
          </p:nvPr>
        </p:nvSpPr>
        <p:spPr>
          <a:ln/>
        </p:spPr>
      </p:sp>
      <p:sp>
        <p:nvSpPr>
          <p:cNvPr id="136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0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45AD948-9CDF-43BA-B7B6-4D81B7F7E409}"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0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0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DFD3B2D-149B-45BD-8E2E-5C45369CDEA4}" type="slidenum">
              <a:rPr lang="en-US" altLang="zh-CN">
                <a:latin typeface="Times New Roman" panose="02020603050405020304" pitchFamily="18" charset="0"/>
              </a:rPr>
              <a:pPr/>
              <a:t>75</a:t>
            </a:fld>
            <a:endParaRPr lang="en-US" altLang="zh-CN">
              <a:latin typeface="Times New Roman" panose="02020603050405020304" pitchFamily="18" charset="0"/>
            </a:endParaRPr>
          </a:p>
        </p:txBody>
      </p:sp>
      <p:sp>
        <p:nvSpPr>
          <p:cNvPr id="200710" name="Rectangle 2"/>
          <p:cNvSpPr>
            <a:spLocks noChangeArrowheads="1" noTextEdit="1"/>
          </p:cNvSpPr>
          <p:nvPr>
            <p:ph type="sldImg"/>
          </p:nvPr>
        </p:nvSpPr>
        <p:spPr>
          <a:ln/>
        </p:spPr>
      </p:sp>
      <p:sp>
        <p:nvSpPr>
          <p:cNvPr id="200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17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F962E7E-A5F7-48B3-B516-4BB79C8489C9}"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17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17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D17F93-73CB-4E2E-836F-469A71818340}" type="slidenum">
              <a:rPr lang="en-US" altLang="zh-CN">
                <a:latin typeface="Times New Roman" panose="02020603050405020304" pitchFamily="18" charset="0"/>
              </a:rPr>
              <a:pPr/>
              <a:t>76</a:t>
            </a:fld>
            <a:endParaRPr lang="en-US" altLang="zh-CN">
              <a:latin typeface="Times New Roman" panose="02020603050405020304" pitchFamily="18" charset="0"/>
            </a:endParaRPr>
          </a:p>
        </p:txBody>
      </p:sp>
      <p:sp>
        <p:nvSpPr>
          <p:cNvPr id="201734" name="Rectangle 2"/>
          <p:cNvSpPr>
            <a:spLocks noChangeArrowheads="1" noTextEdit="1"/>
          </p:cNvSpPr>
          <p:nvPr>
            <p:ph type="sldImg"/>
          </p:nvPr>
        </p:nvSpPr>
        <p:spPr>
          <a:ln/>
        </p:spPr>
      </p:sp>
      <p:sp>
        <p:nvSpPr>
          <p:cNvPr id="2017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2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298BF6-927C-436F-A59F-7DA45A76DF6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2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2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B48048C-8257-4B76-8983-7FE14BC9ABA2}" type="slidenum">
              <a:rPr lang="en-US" altLang="zh-CN">
                <a:latin typeface="Times New Roman" panose="02020603050405020304" pitchFamily="18" charset="0"/>
              </a:rPr>
              <a:pPr/>
              <a:t>77</a:t>
            </a:fld>
            <a:endParaRPr lang="en-US" altLang="zh-CN">
              <a:latin typeface="Times New Roman" panose="02020603050405020304" pitchFamily="18" charset="0"/>
            </a:endParaRPr>
          </a:p>
        </p:txBody>
      </p:sp>
      <p:sp>
        <p:nvSpPr>
          <p:cNvPr id="202758" name="Rectangle 2"/>
          <p:cNvSpPr>
            <a:spLocks noChangeArrowheads="1" noTextEdit="1"/>
          </p:cNvSpPr>
          <p:nvPr>
            <p:ph type="sldImg"/>
          </p:nvPr>
        </p:nvSpPr>
        <p:spPr>
          <a:ln/>
        </p:spPr>
      </p:sp>
      <p:sp>
        <p:nvSpPr>
          <p:cNvPr id="202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3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C042659-D23A-4202-9FA7-9D88385978FC}"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3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3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538220A-C258-4426-BFA2-402598992076}" type="slidenum">
              <a:rPr lang="en-US" altLang="zh-CN">
                <a:latin typeface="Times New Roman" panose="02020603050405020304" pitchFamily="18" charset="0"/>
              </a:rPr>
              <a:pPr/>
              <a:t>82</a:t>
            </a:fld>
            <a:endParaRPr lang="en-US" altLang="zh-CN">
              <a:latin typeface="Times New Roman" panose="02020603050405020304" pitchFamily="18" charset="0"/>
            </a:endParaRPr>
          </a:p>
        </p:txBody>
      </p:sp>
      <p:sp>
        <p:nvSpPr>
          <p:cNvPr id="203782" name="Rectangle 2"/>
          <p:cNvSpPr>
            <a:spLocks noChangeArrowheads="1" noTextEdit="1"/>
          </p:cNvSpPr>
          <p:nvPr>
            <p:ph type="sldImg"/>
          </p:nvPr>
        </p:nvSpPr>
        <p:spPr>
          <a:ln/>
        </p:spPr>
      </p:sp>
      <p:sp>
        <p:nvSpPr>
          <p:cNvPr id="203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4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3FE0374-880E-4378-8682-D4B39C2A56FE}"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4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4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02B38D0-1738-417C-B0A3-CBD4A6D6CBB5}" type="slidenum">
              <a:rPr lang="en-US" altLang="zh-CN">
                <a:latin typeface="Times New Roman" panose="02020603050405020304" pitchFamily="18" charset="0"/>
              </a:rPr>
              <a:pPr/>
              <a:t>83</a:t>
            </a:fld>
            <a:endParaRPr lang="en-US" altLang="zh-CN">
              <a:latin typeface="Times New Roman" panose="02020603050405020304" pitchFamily="18" charset="0"/>
            </a:endParaRPr>
          </a:p>
        </p:txBody>
      </p:sp>
      <p:sp>
        <p:nvSpPr>
          <p:cNvPr id="204806" name="Rectangle 2"/>
          <p:cNvSpPr>
            <a:spLocks noChangeArrowheads="1" noTextEdit="1"/>
          </p:cNvSpPr>
          <p:nvPr>
            <p:ph type="sldImg"/>
          </p:nvPr>
        </p:nvSpPr>
        <p:spPr>
          <a:ln/>
        </p:spPr>
      </p:sp>
      <p:sp>
        <p:nvSpPr>
          <p:cNvPr id="204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5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3C5C782-B758-4FE9-8913-E490804A1A9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5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5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3245DD9-A2E9-4855-8FF7-9B7DF6B983DC}" type="slidenum">
              <a:rPr lang="en-US" altLang="zh-CN">
                <a:latin typeface="Times New Roman" panose="02020603050405020304" pitchFamily="18" charset="0"/>
              </a:rPr>
              <a:pPr/>
              <a:t>84</a:t>
            </a:fld>
            <a:endParaRPr lang="en-US" altLang="zh-CN">
              <a:latin typeface="Times New Roman" panose="02020603050405020304" pitchFamily="18" charset="0"/>
            </a:endParaRPr>
          </a:p>
        </p:txBody>
      </p:sp>
      <p:sp>
        <p:nvSpPr>
          <p:cNvPr id="205830" name="Rectangle 2"/>
          <p:cNvSpPr>
            <a:spLocks noChangeArrowheads="1" noTextEdit="1"/>
          </p:cNvSpPr>
          <p:nvPr>
            <p:ph type="sldImg"/>
          </p:nvPr>
        </p:nvSpPr>
        <p:spPr>
          <a:ln/>
        </p:spPr>
      </p:sp>
      <p:sp>
        <p:nvSpPr>
          <p:cNvPr id="205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6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220CA8D-0D59-4B45-8CF6-9A28D67A8719}"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6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6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FC0DEAF-80EE-4C90-A3FE-B9BB9C7D4F1D}" type="slidenum">
              <a:rPr lang="en-US" altLang="zh-CN">
                <a:latin typeface="Times New Roman" panose="02020603050405020304" pitchFamily="18" charset="0"/>
              </a:rPr>
              <a:pPr/>
              <a:t>85</a:t>
            </a:fld>
            <a:endParaRPr lang="en-US" altLang="zh-CN">
              <a:latin typeface="Times New Roman" panose="02020603050405020304" pitchFamily="18" charset="0"/>
            </a:endParaRPr>
          </a:p>
        </p:txBody>
      </p:sp>
      <p:sp>
        <p:nvSpPr>
          <p:cNvPr id="206854" name="Rectangle 2"/>
          <p:cNvSpPr>
            <a:spLocks noChangeArrowheads="1" noTextEdit="1"/>
          </p:cNvSpPr>
          <p:nvPr>
            <p:ph type="sldImg"/>
          </p:nvPr>
        </p:nvSpPr>
        <p:spPr>
          <a:ln/>
        </p:spPr>
      </p:sp>
      <p:sp>
        <p:nvSpPr>
          <p:cNvPr id="2068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78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23525C-272C-4DDF-B915-E612F46E5408}"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78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78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D0545E2-5ABF-48BB-AB0E-3857E4E81499}" type="slidenum">
              <a:rPr lang="en-US" altLang="zh-CN">
                <a:latin typeface="Times New Roman" panose="02020603050405020304" pitchFamily="18" charset="0"/>
              </a:rPr>
              <a:pPr/>
              <a:t>86</a:t>
            </a:fld>
            <a:endParaRPr lang="en-US" altLang="zh-CN">
              <a:latin typeface="Times New Roman" panose="02020603050405020304" pitchFamily="18" charset="0"/>
            </a:endParaRPr>
          </a:p>
        </p:txBody>
      </p:sp>
      <p:sp>
        <p:nvSpPr>
          <p:cNvPr id="207878" name="Rectangle 2"/>
          <p:cNvSpPr>
            <a:spLocks noChangeArrowheads="1" noTextEdit="1"/>
          </p:cNvSpPr>
          <p:nvPr>
            <p:ph type="sldImg"/>
          </p:nvPr>
        </p:nvSpPr>
        <p:spPr>
          <a:ln/>
        </p:spPr>
      </p:sp>
      <p:sp>
        <p:nvSpPr>
          <p:cNvPr id="2078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88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730854-6B33-4AD3-A696-3D5A38585E1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89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89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A127487-8985-494E-B717-9E8DDB3AA796}" type="slidenum">
              <a:rPr lang="en-US" altLang="zh-CN">
                <a:latin typeface="Times New Roman" panose="02020603050405020304" pitchFamily="18" charset="0"/>
              </a:rPr>
              <a:pPr/>
              <a:t>87</a:t>
            </a:fld>
            <a:endParaRPr lang="en-US" altLang="zh-CN">
              <a:latin typeface="Times New Roman" panose="02020603050405020304" pitchFamily="18" charset="0"/>
            </a:endParaRPr>
          </a:p>
        </p:txBody>
      </p:sp>
      <p:sp>
        <p:nvSpPr>
          <p:cNvPr id="208902" name="Rectangle 2"/>
          <p:cNvSpPr>
            <a:spLocks noChangeArrowheads="1" noTextEdit="1"/>
          </p:cNvSpPr>
          <p:nvPr>
            <p:ph type="sldImg"/>
          </p:nvPr>
        </p:nvSpPr>
        <p:spPr>
          <a:ln/>
        </p:spPr>
      </p:sp>
      <p:sp>
        <p:nvSpPr>
          <p:cNvPr id="2089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7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099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83A1591-0382-4C7C-BA6E-842A42AD0585}"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099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099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8A413F-9B63-4060-BC2D-6A2F0A06B345}" type="slidenum">
              <a:rPr lang="en-US" altLang="zh-CN">
                <a:latin typeface="Times New Roman" panose="02020603050405020304" pitchFamily="18" charset="0"/>
              </a:rPr>
              <a:pPr/>
              <a:t>88</a:t>
            </a:fld>
            <a:endParaRPr lang="en-US" altLang="zh-CN">
              <a:latin typeface="Times New Roman" panose="02020603050405020304" pitchFamily="18" charset="0"/>
            </a:endParaRPr>
          </a:p>
        </p:txBody>
      </p:sp>
      <p:sp>
        <p:nvSpPr>
          <p:cNvPr id="209926" name="Rectangle 2"/>
          <p:cNvSpPr>
            <a:spLocks noChangeArrowheads="1" noTextEdit="1"/>
          </p:cNvSpPr>
          <p:nvPr>
            <p:ph type="sldImg"/>
          </p:nvPr>
        </p:nvSpPr>
        <p:spPr>
          <a:ln/>
        </p:spPr>
      </p:sp>
      <p:sp>
        <p:nvSpPr>
          <p:cNvPr id="2099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72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FD0EC5D-30F5-4992-9B0F-21D72BA7FCB2}"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72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72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A5C1442-50BE-4267-AE81-B9CA6E07435B}" type="slidenum">
              <a:rPr lang="en-US" altLang="zh-CN">
                <a:latin typeface="Times New Roman" panose="02020603050405020304" pitchFamily="18" charset="0"/>
              </a:rPr>
              <a:pPr/>
              <a:t>8</a:t>
            </a:fld>
            <a:endParaRPr lang="en-US" altLang="zh-CN">
              <a:latin typeface="Times New Roman" panose="02020603050405020304" pitchFamily="18" charset="0"/>
            </a:endParaRPr>
          </a:p>
        </p:txBody>
      </p:sp>
      <p:sp>
        <p:nvSpPr>
          <p:cNvPr id="137222" name="Rectangle 2"/>
          <p:cNvSpPr>
            <a:spLocks noChangeArrowheads="1" noTextEdit="1"/>
          </p:cNvSpPr>
          <p:nvPr>
            <p:ph type="sldImg"/>
          </p:nvPr>
        </p:nvSpPr>
        <p:spPr>
          <a:ln/>
        </p:spPr>
      </p:sp>
      <p:sp>
        <p:nvSpPr>
          <p:cNvPr id="1372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8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109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A2F0B5F-4487-4B9B-BE83-8600C88B0D68}"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109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109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F2ED2AE-10B0-4984-B3FF-1B74DB37A9B9}" type="slidenum">
              <a:rPr lang="en-US" altLang="zh-CN">
                <a:latin typeface="Times New Roman" panose="02020603050405020304" pitchFamily="18" charset="0"/>
              </a:rPr>
              <a:pPr/>
              <a:t>89</a:t>
            </a:fld>
            <a:endParaRPr lang="en-US" altLang="zh-CN">
              <a:latin typeface="Times New Roman" panose="02020603050405020304" pitchFamily="18" charset="0"/>
            </a:endParaRPr>
          </a:p>
        </p:txBody>
      </p:sp>
      <p:sp>
        <p:nvSpPr>
          <p:cNvPr id="210950" name="Rectangle 2"/>
          <p:cNvSpPr>
            <a:spLocks noChangeArrowheads="1" noTextEdit="1"/>
          </p:cNvSpPr>
          <p:nvPr>
            <p:ph type="sldImg"/>
          </p:nvPr>
        </p:nvSpPr>
        <p:spPr>
          <a:ln/>
        </p:spPr>
      </p:sp>
      <p:sp>
        <p:nvSpPr>
          <p:cNvPr id="2109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119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F0DA577-DC6C-4B0B-B148-0E60E784E1C1}"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119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119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E3C76AC-9C9C-4189-955B-C6DFC2781641}" type="slidenum">
              <a:rPr lang="en-US" altLang="zh-CN">
                <a:latin typeface="Times New Roman" panose="02020603050405020304" pitchFamily="18" charset="0"/>
              </a:rPr>
              <a:pPr/>
              <a:t>90</a:t>
            </a:fld>
            <a:endParaRPr lang="en-US" altLang="zh-CN">
              <a:latin typeface="Times New Roman" panose="02020603050405020304" pitchFamily="18" charset="0"/>
            </a:endParaRPr>
          </a:p>
        </p:txBody>
      </p:sp>
      <p:sp>
        <p:nvSpPr>
          <p:cNvPr id="211974" name="Rectangle 2"/>
          <p:cNvSpPr>
            <a:spLocks noChangeArrowheads="1" noTextEdit="1"/>
          </p:cNvSpPr>
          <p:nvPr>
            <p:ph type="sldImg"/>
          </p:nvPr>
        </p:nvSpPr>
        <p:spPr>
          <a:ln/>
        </p:spPr>
      </p:sp>
      <p:sp>
        <p:nvSpPr>
          <p:cNvPr id="2119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129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C7F593-7376-4D37-8BBE-1C931798BFC2}"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129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129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ACD0A2E-4157-4419-BF50-0414CF96C0BA}" type="slidenum">
              <a:rPr lang="en-US" altLang="zh-CN">
                <a:latin typeface="Times New Roman" panose="02020603050405020304" pitchFamily="18" charset="0"/>
              </a:rPr>
              <a:pPr/>
              <a:t>91</a:t>
            </a:fld>
            <a:endParaRPr lang="en-US" altLang="zh-CN">
              <a:latin typeface="Times New Roman" panose="02020603050405020304" pitchFamily="18" charset="0"/>
            </a:endParaRPr>
          </a:p>
        </p:txBody>
      </p:sp>
      <p:sp>
        <p:nvSpPr>
          <p:cNvPr id="212998" name="Rectangle 2"/>
          <p:cNvSpPr>
            <a:spLocks noChangeArrowheads="1" noTextEdit="1"/>
          </p:cNvSpPr>
          <p:nvPr>
            <p:ph type="sldImg"/>
          </p:nvPr>
        </p:nvSpPr>
        <p:spPr>
          <a:ln/>
        </p:spPr>
      </p:sp>
      <p:sp>
        <p:nvSpPr>
          <p:cNvPr id="2129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140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69D672D-082F-4287-95F7-CF1930F5E7C7}"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140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140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73524D3-F885-464D-9670-7AC7D186B084}" type="slidenum">
              <a:rPr lang="en-US" altLang="zh-CN">
                <a:latin typeface="Times New Roman" panose="02020603050405020304" pitchFamily="18" charset="0"/>
              </a:rPr>
              <a:pPr/>
              <a:t>92</a:t>
            </a:fld>
            <a:endParaRPr lang="en-US" altLang="zh-CN">
              <a:latin typeface="Times New Roman" panose="02020603050405020304" pitchFamily="18" charset="0"/>
            </a:endParaRPr>
          </a:p>
        </p:txBody>
      </p:sp>
      <p:sp>
        <p:nvSpPr>
          <p:cNvPr id="214022" name="Rectangle 2"/>
          <p:cNvSpPr>
            <a:spLocks noChangeArrowheads="1" noTextEdit="1"/>
          </p:cNvSpPr>
          <p:nvPr>
            <p:ph type="sldImg"/>
          </p:nvPr>
        </p:nvSpPr>
        <p:spPr>
          <a:ln/>
        </p:spPr>
      </p:sp>
      <p:sp>
        <p:nvSpPr>
          <p:cNvPr id="2140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150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2F527F7-6F18-41BF-AD54-E3A4DF6AF3F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150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150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C8B6F01-E339-4DCE-8156-3082459C37E5}" type="slidenum">
              <a:rPr lang="en-US" altLang="zh-CN">
                <a:latin typeface="Times New Roman" panose="02020603050405020304" pitchFamily="18" charset="0"/>
              </a:rPr>
              <a:pPr/>
              <a:t>94</a:t>
            </a:fld>
            <a:endParaRPr lang="en-US" altLang="zh-CN">
              <a:latin typeface="Times New Roman" panose="02020603050405020304" pitchFamily="18" charset="0"/>
            </a:endParaRPr>
          </a:p>
        </p:txBody>
      </p:sp>
      <p:sp>
        <p:nvSpPr>
          <p:cNvPr id="215046" name="Rectangle 2"/>
          <p:cNvSpPr>
            <a:spLocks noChangeArrowheads="1" noTextEdit="1"/>
          </p:cNvSpPr>
          <p:nvPr>
            <p:ph type="sldImg"/>
          </p:nvPr>
        </p:nvSpPr>
        <p:spPr>
          <a:ln/>
        </p:spPr>
      </p:sp>
      <p:sp>
        <p:nvSpPr>
          <p:cNvPr id="2150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160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84E5F13-FAD8-4D95-A63A-C43BF6B8BEF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160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160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D0D4411-6F54-4104-A502-5EE16E2A814B}" type="slidenum">
              <a:rPr lang="en-US" altLang="zh-CN">
                <a:latin typeface="Times New Roman" panose="02020603050405020304" pitchFamily="18" charset="0"/>
              </a:rPr>
              <a:pPr/>
              <a:t>95</a:t>
            </a:fld>
            <a:endParaRPr lang="en-US" altLang="zh-CN">
              <a:latin typeface="Times New Roman" panose="02020603050405020304" pitchFamily="18" charset="0"/>
            </a:endParaRPr>
          </a:p>
        </p:txBody>
      </p:sp>
      <p:sp>
        <p:nvSpPr>
          <p:cNvPr id="216070" name="Rectangle 2"/>
          <p:cNvSpPr>
            <a:spLocks noChangeArrowheads="1" noTextEdit="1"/>
          </p:cNvSpPr>
          <p:nvPr>
            <p:ph type="sldImg"/>
          </p:nvPr>
        </p:nvSpPr>
        <p:spPr>
          <a:ln/>
        </p:spPr>
      </p:sp>
      <p:sp>
        <p:nvSpPr>
          <p:cNvPr id="2160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170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24767E0-066D-4F95-A4D1-06070E8CCB36}"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170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170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E4062E-7791-4ECF-B63A-CC881C303298}" type="slidenum">
              <a:rPr lang="en-US" altLang="zh-CN">
                <a:latin typeface="Times New Roman" panose="02020603050405020304" pitchFamily="18" charset="0"/>
              </a:rPr>
              <a:pPr/>
              <a:t>96</a:t>
            </a:fld>
            <a:endParaRPr lang="en-US" altLang="zh-CN">
              <a:latin typeface="Times New Roman" panose="02020603050405020304" pitchFamily="18" charset="0"/>
            </a:endParaRPr>
          </a:p>
        </p:txBody>
      </p:sp>
      <p:sp>
        <p:nvSpPr>
          <p:cNvPr id="217094" name="Rectangle 2"/>
          <p:cNvSpPr>
            <a:spLocks noChangeArrowheads="1" noTextEdit="1"/>
          </p:cNvSpPr>
          <p:nvPr>
            <p:ph type="sldImg"/>
          </p:nvPr>
        </p:nvSpPr>
        <p:spPr>
          <a:ln/>
        </p:spPr>
      </p:sp>
      <p:sp>
        <p:nvSpPr>
          <p:cNvPr id="2170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181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D5F68CA-FE51-45C9-8A75-C568B34ACC8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181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181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691B424-13C4-4317-B405-38594C59CDDC}" type="slidenum">
              <a:rPr lang="en-US" altLang="zh-CN">
                <a:latin typeface="Times New Roman" panose="02020603050405020304" pitchFamily="18" charset="0"/>
              </a:rPr>
              <a:pPr/>
              <a:t>97</a:t>
            </a:fld>
            <a:endParaRPr lang="en-US" altLang="zh-CN">
              <a:latin typeface="Times New Roman" panose="02020603050405020304" pitchFamily="18" charset="0"/>
            </a:endParaRPr>
          </a:p>
        </p:txBody>
      </p:sp>
      <p:sp>
        <p:nvSpPr>
          <p:cNvPr id="218118" name="Rectangle 2"/>
          <p:cNvSpPr>
            <a:spLocks noChangeArrowheads="1" noTextEdit="1"/>
          </p:cNvSpPr>
          <p:nvPr>
            <p:ph type="sldImg"/>
          </p:nvPr>
        </p:nvSpPr>
        <p:spPr>
          <a:ln/>
        </p:spPr>
      </p:sp>
      <p:sp>
        <p:nvSpPr>
          <p:cNvPr id="2181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191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EDA2E24-3108-40B1-934F-E436A18FABF8}"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191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191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61C97AC-BC38-4C83-B20F-41F105022735}" type="slidenum">
              <a:rPr lang="en-US" altLang="zh-CN">
                <a:latin typeface="Times New Roman" panose="02020603050405020304" pitchFamily="18" charset="0"/>
              </a:rPr>
              <a:pPr/>
              <a:t>98</a:t>
            </a:fld>
            <a:endParaRPr lang="en-US" altLang="zh-CN">
              <a:latin typeface="Times New Roman" panose="02020603050405020304" pitchFamily="18" charset="0"/>
            </a:endParaRPr>
          </a:p>
        </p:txBody>
      </p:sp>
      <p:sp>
        <p:nvSpPr>
          <p:cNvPr id="219142" name="Rectangle 2"/>
          <p:cNvSpPr>
            <a:spLocks noChangeArrowheads="1" noTextEdit="1"/>
          </p:cNvSpPr>
          <p:nvPr>
            <p:ph type="sldImg"/>
          </p:nvPr>
        </p:nvSpPr>
        <p:spPr>
          <a:ln/>
        </p:spPr>
      </p:sp>
      <p:sp>
        <p:nvSpPr>
          <p:cNvPr id="2191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8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1F275BA-BBF1-495D-8F4D-DF1F955D3D5F}"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09BFD33-0D87-402B-BFC4-68A026747A79}" type="slidenum">
              <a:rPr lang="en-US" altLang="zh-CN">
                <a:latin typeface="Times New Roman" panose="02020603050405020304" pitchFamily="18" charset="0"/>
              </a:rPr>
              <a:pPr/>
              <a:t>99</a:t>
            </a:fld>
            <a:endParaRPr lang="en-US" altLang="zh-CN">
              <a:latin typeface="Times New Roman" panose="02020603050405020304" pitchFamily="18" charset="0"/>
            </a:endParaRPr>
          </a:p>
        </p:txBody>
      </p:sp>
      <p:sp>
        <p:nvSpPr>
          <p:cNvPr id="220166" name="Rectangle 2"/>
          <p:cNvSpPr>
            <a:spLocks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38244"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138245" name="日期占位符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E5EA331-7D22-4A8C-AD24-E8CE4CB41C66}"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138246" name="页脚占位符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138247" name="灯片编号占位符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1D4C451-6EC9-477C-942A-B7F3FA0516B5}" type="slidenum">
              <a:rPr lang="en-US" altLang="zh-CN">
                <a:latin typeface="Times New Roman" panose="02020603050405020304" pitchFamily="18" charset="0"/>
              </a:rPr>
              <a:pPr/>
              <a:t>9</a:t>
            </a:fld>
            <a:endParaRPr lang="en-US" altLang="zh-CN">
              <a:latin typeface="Times New Roman" panose="02020603050405020304" pitchFamily="18" charset="0"/>
            </a:endParaRPr>
          </a:p>
        </p:txBody>
      </p:sp>
    </p:spTree>
  </p:cSld>
  <p:clrMapOvr>
    <a:masterClrMapping/>
  </p:clrMapOvr>
</p:notes>
</file>

<file path=ppt/notesSlides/notesSlide90.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7E5E00A-33AB-46DF-AADB-CB72A48F51AA}"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D13CF9-AFD7-4B63-9B15-1F88EE8D4EC8}" type="slidenum">
              <a:rPr lang="en-US" altLang="zh-CN">
                <a:latin typeface="Times New Roman" panose="02020603050405020304" pitchFamily="18" charset="0"/>
              </a:rPr>
              <a:pPr/>
              <a:t>100</a:t>
            </a:fld>
            <a:endParaRPr lang="en-US" altLang="zh-CN">
              <a:latin typeface="Times New Roman" panose="02020603050405020304" pitchFamily="18" charset="0"/>
            </a:endParaRPr>
          </a:p>
        </p:txBody>
      </p:sp>
      <p:sp>
        <p:nvSpPr>
          <p:cNvPr id="221190" name="Rectangle 2"/>
          <p:cNvSpPr>
            <a:spLocks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1.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6CB448D-ABC7-47BE-959B-104E8A808AFC}"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4002A6F-0357-46D4-A537-0071C6BE55FC}" type="slidenum">
              <a:rPr lang="en-US" altLang="zh-CN">
                <a:latin typeface="Times New Roman" panose="02020603050405020304" pitchFamily="18" charset="0"/>
              </a:rPr>
              <a:pPr/>
              <a:t>101</a:t>
            </a:fld>
            <a:endParaRPr lang="en-US" altLang="zh-CN">
              <a:latin typeface="Times New Roman" panose="02020603050405020304" pitchFamily="18" charset="0"/>
            </a:endParaRPr>
          </a:p>
        </p:txBody>
      </p:sp>
      <p:sp>
        <p:nvSpPr>
          <p:cNvPr id="222214" name="Rectangle 2"/>
          <p:cNvSpPr>
            <a:spLocks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2.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2C3CC3-E1C9-4798-BBA2-D4FF24490F31}"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3C98C9C-EB11-4806-8FE0-6731B2419AA9}" type="slidenum">
              <a:rPr lang="en-US" altLang="zh-CN">
                <a:latin typeface="Times New Roman" panose="02020603050405020304" pitchFamily="18" charset="0"/>
              </a:rPr>
              <a:pPr/>
              <a:t>102</a:t>
            </a:fld>
            <a:endParaRPr lang="en-US" altLang="zh-CN">
              <a:latin typeface="Times New Roman" panose="02020603050405020304" pitchFamily="18" charset="0"/>
            </a:endParaRPr>
          </a:p>
        </p:txBody>
      </p:sp>
      <p:sp>
        <p:nvSpPr>
          <p:cNvPr id="223238" name="Rectangle 2"/>
          <p:cNvSpPr>
            <a:spLocks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3.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1D3F5B5-A549-4334-9D3D-66B758A399EE}"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07A8CC-B507-4657-8D6F-982DCDBD349C}" type="slidenum">
              <a:rPr lang="en-US" altLang="zh-CN">
                <a:latin typeface="Times New Roman" panose="02020603050405020304" pitchFamily="18" charset="0"/>
              </a:rPr>
              <a:pPr/>
              <a:t>103</a:t>
            </a:fld>
            <a:endParaRPr lang="en-US" altLang="zh-CN">
              <a:latin typeface="Times New Roman" panose="02020603050405020304" pitchFamily="18" charset="0"/>
            </a:endParaRPr>
          </a:p>
        </p:txBody>
      </p:sp>
      <p:sp>
        <p:nvSpPr>
          <p:cNvPr id="224262" name="Rectangle 2"/>
          <p:cNvSpPr>
            <a:spLocks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4.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E375168-B184-4E58-992F-AE8DBBF64B0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8199298-A29C-497F-8F22-9DD3C677EE4C}" type="slidenum">
              <a:rPr lang="en-US" altLang="zh-CN">
                <a:latin typeface="Times New Roman" panose="02020603050405020304" pitchFamily="18" charset="0"/>
              </a:rPr>
              <a:pPr/>
              <a:t>104</a:t>
            </a:fld>
            <a:endParaRPr lang="en-US" altLang="zh-CN">
              <a:latin typeface="Times New Roman" panose="02020603050405020304" pitchFamily="18" charset="0"/>
            </a:endParaRPr>
          </a:p>
        </p:txBody>
      </p:sp>
      <p:sp>
        <p:nvSpPr>
          <p:cNvPr id="225286" name="Rectangle 2"/>
          <p:cNvSpPr>
            <a:spLocks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5.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3EFAA8D-F099-4892-8203-2669160F9338}"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545F04E-C97D-42D0-A062-69E8D6DDF4B5}" type="slidenum">
              <a:rPr lang="en-US" altLang="zh-CN">
                <a:latin typeface="Times New Roman" panose="02020603050405020304" pitchFamily="18" charset="0"/>
              </a:rPr>
              <a:pPr/>
              <a:t>105</a:t>
            </a:fld>
            <a:endParaRPr lang="en-US" altLang="zh-CN">
              <a:latin typeface="Times New Roman" panose="02020603050405020304" pitchFamily="18" charset="0"/>
            </a:endParaRPr>
          </a:p>
        </p:txBody>
      </p:sp>
      <p:sp>
        <p:nvSpPr>
          <p:cNvPr id="226310" name="Rectangle 2"/>
          <p:cNvSpPr>
            <a:spLocks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6.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A8EEDF9-7F4B-4842-9098-B50ECE465DD0}"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1914CD2-DCCE-4598-AF0E-EE6208B9AEAB}" type="slidenum">
              <a:rPr lang="en-US" altLang="zh-CN">
                <a:latin typeface="Times New Roman" panose="02020603050405020304" pitchFamily="18" charset="0"/>
              </a:rPr>
              <a:pPr/>
              <a:t>106</a:t>
            </a:fld>
            <a:endParaRPr lang="en-US" altLang="zh-CN">
              <a:latin typeface="Times New Roman" panose="02020603050405020304" pitchFamily="18" charset="0"/>
            </a:endParaRPr>
          </a:p>
        </p:txBody>
      </p:sp>
      <p:sp>
        <p:nvSpPr>
          <p:cNvPr id="227334" name="Rectangle 2"/>
          <p:cNvSpPr>
            <a:spLocks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7.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342AE56-5151-4522-AE30-BE85050846B8}"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AAD1E7D-0843-40F0-84D6-5841990BB994}" type="slidenum">
              <a:rPr lang="en-US" altLang="zh-CN">
                <a:latin typeface="Times New Roman" panose="02020603050405020304" pitchFamily="18" charset="0"/>
              </a:rPr>
              <a:pPr/>
              <a:t>107</a:t>
            </a:fld>
            <a:endParaRPr lang="en-US" altLang="zh-CN">
              <a:latin typeface="Times New Roman" panose="02020603050405020304" pitchFamily="18" charset="0"/>
            </a:endParaRPr>
          </a:p>
        </p:txBody>
      </p:sp>
      <p:sp>
        <p:nvSpPr>
          <p:cNvPr id="228358" name="Rectangle 2"/>
          <p:cNvSpPr>
            <a:spLocks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8.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293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F2D91FD-F319-406D-9AB9-59C2F5490C23}"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293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293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17C8C2F-7FEA-42CB-9744-FB7DA10A5285}" type="slidenum">
              <a:rPr lang="en-US" altLang="zh-CN">
                <a:latin typeface="Times New Roman" panose="02020603050405020304" pitchFamily="18" charset="0"/>
              </a:rPr>
              <a:pPr/>
              <a:t>108</a:t>
            </a:fld>
            <a:endParaRPr lang="en-US" altLang="zh-CN">
              <a:latin typeface="Times New Roman" panose="02020603050405020304" pitchFamily="18" charset="0"/>
            </a:endParaRPr>
          </a:p>
        </p:txBody>
      </p:sp>
      <p:sp>
        <p:nvSpPr>
          <p:cNvPr id="229382" name="Rectangle 2"/>
          <p:cNvSpPr>
            <a:spLocks noChangeArrowheads="1" noTextEdit="1"/>
          </p:cNvSpPr>
          <p:nvPr>
            <p:ph type="sldImg"/>
          </p:nvPr>
        </p:nvSpPr>
        <p:spPr>
          <a:ln/>
        </p:spPr>
      </p:sp>
      <p:sp>
        <p:nvSpPr>
          <p:cNvPr id="2293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notesSlides/notesSlide99.xml><?xml version="1.0" encoding="utf-8"?>
<p:notes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阿德莱德大学计算机科学学院</a:t>
            </a:r>
          </a:p>
        </p:txBody>
      </p:sp>
      <p:sp>
        <p:nvSpPr>
          <p:cNvPr id="2304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6D0726-52A1-47E5-AE57-87910DDCC14C}" type="datetime3">
              <a:rPr lang="en-US" altLang="zh-CN" smtClean="0">
                <a:latin typeface="Times New Roman" panose="02020603050405020304" pitchFamily="18" charset="0"/>
              </a:rPr>
              <a:pPr/>
              <a:t>7 June 2019</a:t>
            </a:fld>
            <a:endParaRPr lang="en-US" altLang="zh-CN" smtClean="0">
              <a:latin typeface="Times New Roman" panose="02020603050405020304" pitchFamily="18" charset="0"/>
            </a:endParaRPr>
          </a:p>
        </p:txBody>
      </p:sp>
      <p:sp>
        <p:nvSpPr>
          <p:cNvPr id="2304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第2章-说明: 计算机的语言</a:t>
            </a:r>
          </a:p>
        </p:txBody>
      </p:sp>
      <p:sp>
        <p:nvSpPr>
          <p:cNvPr id="2304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CD4B810-5BEA-48B8-A8DD-41FD81D49A4C}" type="slidenum">
              <a:rPr lang="en-US" altLang="zh-CN">
                <a:latin typeface="Times New Roman" panose="02020603050405020304" pitchFamily="18" charset="0"/>
              </a:rPr>
              <a:pPr/>
              <a:t>109</a:t>
            </a:fld>
            <a:endParaRPr lang="en-US" altLang="zh-CN">
              <a:latin typeface="Times New Roman" panose="02020603050405020304" pitchFamily="18" charset="0"/>
            </a:endParaRPr>
          </a:p>
        </p:txBody>
      </p:sp>
      <p:sp>
        <p:nvSpPr>
          <p:cNvPr id="230406" name="Rectangle 2"/>
          <p:cNvSpPr>
            <a:spLocks noChangeArrowheads="1" noTextEdit="1"/>
          </p:cNvSpPr>
          <p:nvPr>
            <p:ph type="sldImg"/>
          </p:nvPr>
        </p:nvSpPr>
        <p:spPr>
          <a:ln/>
        </p:spPr>
      </p:sp>
      <p:sp>
        <p:nvSpPr>
          <p:cNvPr id="2304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smtClean="0">
              <a:ea typeface="宋体" charset="-122"/>
            </a:endParaRPr>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smtClean="0">
              <a:ea typeface="宋体" charset="-122"/>
            </a:endParaRPr>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smtClean="0">
              <a:ea typeface="宋体" charset="-122"/>
            </a:endParaRPr>
          </a:p>
        </p:txBody>
      </p:sp>
      <p:sp>
        <p:nvSpPr>
          <p:cNvPr id="7" name="Rectangle 9"/>
          <p:cNvSpPr>
            <a:spLocks noChangeArrowheads="1"/>
          </p:cNvSpPr>
          <p:nvPr/>
        </p:nvSpPr>
        <p:spPr bwMode="auto">
          <a:xfrm>
            <a:off x="0" y="1125538"/>
            <a:ext cx="9144000" cy="17462"/>
          </a:xfrm>
          <a:prstGeom prst="rect">
            <a:avLst/>
          </a:prstGeom>
          <a:solidFill>
            <a:srgbClr val="FF0000"/>
          </a:soli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smtClean="0">
              <a:ea typeface="宋体" charset="-122"/>
            </a:endParaRPr>
          </a:p>
        </p:txBody>
      </p:sp>
      <p:sp>
        <p:nvSpPr>
          <p:cNvPr id="8" name="Rectangle 10"/>
          <p:cNvSpPr>
            <a:spLocks noChangeArrowheads="1"/>
          </p:cNvSpPr>
          <p:nvPr/>
        </p:nvSpPr>
        <p:spPr bwMode="auto">
          <a:xfrm>
            <a:off x="1619250" y="549275"/>
            <a:ext cx="28575" cy="576263"/>
          </a:xfrm>
          <a:prstGeom prst="rect">
            <a:avLst/>
          </a:prstGeom>
          <a:solidFill>
            <a:schemeClr val="bg1"/>
          </a:soli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smtClean="0">
              <a:ea typeface="宋体" charset="-122"/>
            </a:endParaRPr>
          </a:p>
        </p:txBody>
      </p:sp>
      <p:sp>
        <p:nvSpPr>
          <p:cNvPr id="9" name="Rectangle 7"/>
          <p:cNvSpPr>
            <a:spLocks noChangeArrowheads="1"/>
          </p:cNvSpPr>
          <p:nvPr userDrawn="1"/>
        </p:nvSpPr>
        <p:spPr bwMode="auto">
          <a:xfrm>
            <a:off x="0" y="-15875"/>
            <a:ext cx="9144000" cy="1125538"/>
          </a:xfrm>
          <a:prstGeom prst="rect">
            <a:avLst/>
          </a:prstGeom>
          <a:solidFill>
            <a:schemeClr val="tx2">
              <a:lumMod val="20000"/>
              <a:lumOff val="80000"/>
            </a:schemeClr>
          </a:soli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smtClean="0">
              <a:ea typeface="宋体" pitchFamily="2" charset="-122"/>
            </a:endParaRPr>
          </a:p>
        </p:txBody>
      </p:sp>
      <p:sp>
        <p:nvSpPr>
          <p:cNvPr id="10" name="TextBox 12"/>
          <p:cNvSpPr txBox="1"/>
          <p:nvPr userDrawn="1"/>
        </p:nvSpPr>
        <p:spPr bwMode="auto">
          <a:xfrm>
            <a:off x="395288" y="104775"/>
            <a:ext cx="8569325" cy="1016000"/>
          </a:xfrm>
          <a:prstGeom prst="rect">
            <a:avLst/>
          </a:prstGeom>
          <a:noFill/>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zh-CN" sz="3000" b="1" dirty="0" smtClean="0">
                <a:solidFill>
                  <a:schemeClr val="bg1"/>
                </a:solidFill>
                <a:latin typeface="Corbel" pitchFamily="34" charset="0"/>
              </a:rPr>
              <a:t>COMPUTER ORGANIZATION AND ARCHITECTURE </a:t>
            </a:r>
            <a:endParaRPr lang="en-US" altLang="zh-CN" sz="3000" b="1" dirty="0" smtClean="0">
              <a:solidFill>
                <a:schemeClr val="bg1"/>
              </a:solidFill>
              <a:latin typeface="Corbel" pitchFamily="34" charset="0"/>
              <a:ea typeface="宋体" charset="-122"/>
            </a:endParaRPr>
          </a:p>
        </p:txBody>
      </p:sp>
      <p:pic>
        <p:nvPicPr>
          <p:cNvPr id="11" name="图片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54700" y="5803900"/>
            <a:ext cx="3095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3"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dirty="0"/>
              <a:t>Chapter …</a:t>
            </a:r>
          </a:p>
        </p:txBody>
      </p:sp>
      <p:sp>
        <p:nvSpPr>
          <p:cNvPr id="240644"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271330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E6FCC70B-3D96-4FAA-99EB-AF91BA047139}" type="slidenum">
              <a:rPr lang="en-AU" altLang="zh-CN"/>
              <a:pPr/>
              <a:t>‹#›</a:t>
            </a:fld>
            <a:endParaRPr lang="en-AU" altLang="zh-CN"/>
          </a:p>
        </p:txBody>
      </p:sp>
    </p:spTree>
    <p:extLst>
      <p:ext uri="{BB962C8B-B14F-4D97-AF65-F5344CB8AC3E}">
        <p14:creationId xmlns:p14="http://schemas.microsoft.com/office/powerpoint/2010/main" val="153051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97CC9BD3-A352-40D4-89FE-37A0F84EC05D}" type="slidenum">
              <a:rPr lang="en-AU" altLang="zh-CN"/>
              <a:pPr/>
              <a:t>‹#›</a:t>
            </a:fld>
            <a:endParaRPr lang="en-AU" altLang="zh-CN"/>
          </a:p>
        </p:txBody>
      </p:sp>
    </p:spTree>
    <p:extLst>
      <p:ext uri="{BB962C8B-B14F-4D97-AF65-F5344CB8AC3E}">
        <p14:creationId xmlns:p14="http://schemas.microsoft.com/office/powerpoint/2010/main" val="393573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9B93A0B7-D528-4213-ABF6-B747EB9E0213}" type="slidenum">
              <a:rPr lang="en-AU" altLang="zh-CN"/>
              <a:pPr/>
              <a:t>‹#›</a:t>
            </a:fld>
            <a:endParaRPr lang="en-AU" altLang="zh-CN"/>
          </a:p>
        </p:txBody>
      </p:sp>
    </p:spTree>
    <p:extLst>
      <p:ext uri="{BB962C8B-B14F-4D97-AF65-F5344CB8AC3E}">
        <p14:creationId xmlns:p14="http://schemas.microsoft.com/office/powerpoint/2010/main" val="299942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EB919491-EF2B-4E3E-96EB-70B198214B39}" type="slidenum">
              <a:rPr lang="en-AU" altLang="zh-CN"/>
              <a:pPr/>
              <a:t>‹#›</a:t>
            </a:fld>
            <a:endParaRPr lang="en-AU" altLang="zh-CN"/>
          </a:p>
        </p:txBody>
      </p:sp>
    </p:spTree>
    <p:extLst>
      <p:ext uri="{BB962C8B-B14F-4D97-AF65-F5344CB8AC3E}">
        <p14:creationId xmlns:p14="http://schemas.microsoft.com/office/powerpoint/2010/main" val="114555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C9558BF5-48DF-4CDC-B286-B2F3BFF2CE33}" type="slidenum">
              <a:rPr lang="en-AU" altLang="zh-CN"/>
              <a:pPr/>
              <a:t>‹#›</a:t>
            </a:fld>
            <a:endParaRPr lang="en-AU" altLang="zh-CN"/>
          </a:p>
        </p:txBody>
      </p:sp>
    </p:spTree>
    <p:extLst>
      <p:ext uri="{BB962C8B-B14F-4D97-AF65-F5344CB8AC3E}">
        <p14:creationId xmlns:p14="http://schemas.microsoft.com/office/powerpoint/2010/main" val="130275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67A48C3D-ADB0-4D8C-8373-F06B27BE3953}" type="slidenum">
              <a:rPr lang="en-AU" altLang="zh-CN"/>
              <a:pPr/>
              <a:t>‹#›</a:t>
            </a:fld>
            <a:endParaRPr lang="en-AU" altLang="zh-CN"/>
          </a:p>
        </p:txBody>
      </p:sp>
    </p:spTree>
    <p:extLst>
      <p:ext uri="{BB962C8B-B14F-4D97-AF65-F5344CB8AC3E}">
        <p14:creationId xmlns:p14="http://schemas.microsoft.com/office/powerpoint/2010/main" val="391973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45187B3A-BAFF-46AB-8051-6FDA9DF90978}" type="slidenum">
              <a:rPr lang="en-AU" altLang="zh-CN"/>
              <a:pPr/>
              <a:t>‹#›</a:t>
            </a:fld>
            <a:endParaRPr lang="en-AU" altLang="zh-CN"/>
          </a:p>
        </p:txBody>
      </p:sp>
    </p:spTree>
    <p:extLst>
      <p:ext uri="{BB962C8B-B14F-4D97-AF65-F5344CB8AC3E}">
        <p14:creationId xmlns:p14="http://schemas.microsoft.com/office/powerpoint/2010/main" val="687575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E181E292-ED1B-4B1F-98F3-A74D1AFE1C99}" type="slidenum">
              <a:rPr lang="en-AU" altLang="zh-CN"/>
              <a:pPr/>
              <a:t>‹#›</a:t>
            </a:fld>
            <a:endParaRPr lang="en-AU" altLang="zh-CN"/>
          </a:p>
        </p:txBody>
      </p:sp>
    </p:spTree>
    <p:extLst>
      <p:ext uri="{BB962C8B-B14F-4D97-AF65-F5344CB8AC3E}">
        <p14:creationId xmlns:p14="http://schemas.microsoft.com/office/powerpoint/2010/main" val="18351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3FCE5528-6D9F-4129-98DA-73D67341D2BB}" type="slidenum">
              <a:rPr lang="en-AU" altLang="zh-CN"/>
              <a:pPr/>
              <a:t>‹#›</a:t>
            </a:fld>
            <a:endParaRPr lang="en-AU" altLang="zh-CN"/>
          </a:p>
        </p:txBody>
      </p:sp>
    </p:spTree>
    <p:extLst>
      <p:ext uri="{BB962C8B-B14F-4D97-AF65-F5344CB8AC3E}">
        <p14:creationId xmlns:p14="http://schemas.microsoft.com/office/powerpoint/2010/main" val="358907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AU" altLang="zh-CN"/>
              <a:t>Chapter 2 — Instructions: Language of the Computer — </a:t>
            </a:r>
            <a:fld id="{A152A6E8-56EC-4EED-9319-3EA723C35FF3}" type="slidenum">
              <a:rPr lang="en-AU" altLang="zh-CN"/>
              <a:pPr/>
              <a:t>‹#›</a:t>
            </a:fld>
            <a:endParaRPr lang="en-AU" altLang="zh-CN"/>
          </a:p>
        </p:txBody>
      </p:sp>
    </p:spTree>
    <p:extLst>
      <p:ext uri="{BB962C8B-B14F-4D97-AF65-F5344CB8AC3E}">
        <p14:creationId xmlns:p14="http://schemas.microsoft.com/office/powerpoint/2010/main" val="211573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smtClean="0">
              <a:ea typeface="宋体" charset="-122"/>
            </a:endParaRPr>
          </a:p>
        </p:txBody>
      </p:sp>
      <p:sp>
        <p:nvSpPr>
          <p:cNvPr id="1027" name="Rectangle 3"/>
          <p:cNvSpPr>
            <a:spLocks noGrp="1" noChangeArrowheads="1"/>
          </p:cNvSpPr>
          <p:nvPr>
            <p:ph type="title"/>
          </p:nvPr>
        </p:nvSpPr>
        <p:spPr bwMode="auto">
          <a:xfrm>
            <a:off x="684213" y="200025"/>
            <a:ext cx="8259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zh-CN" smtClean="0"/>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zh-CN" smtClean="0"/>
              <a:t>Click to edit Master text styles</a:t>
            </a:r>
          </a:p>
          <a:p>
            <a:pPr lvl="1"/>
            <a:r>
              <a:rPr lang="en-AU" altLang="zh-CN" smtClean="0"/>
              <a:t>Second level</a:t>
            </a:r>
          </a:p>
          <a:p>
            <a:pPr lvl="2"/>
            <a:r>
              <a:rPr lang="en-AU" altLang="zh-CN" smtClean="0"/>
              <a:t>Third level</a:t>
            </a:r>
          </a:p>
          <a:p>
            <a:pPr lvl="3"/>
            <a:r>
              <a:rPr lang="en-AU" altLang="zh-CN" smtClean="0"/>
              <a:t>Fourth level</a:t>
            </a:r>
          </a:p>
          <a:p>
            <a:pPr lvl="4"/>
            <a:r>
              <a:rPr lang="en-AU" altLang="zh-CN" smtClean="0"/>
              <a:t>Fifth level</a:t>
            </a:r>
          </a:p>
        </p:txBody>
      </p:sp>
      <p:sp>
        <p:nvSpPr>
          <p:cNvPr id="239621"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宋体" panose="02010600030101010101" pitchFamily="2" charset="-122"/>
              </a:defRPr>
            </a:lvl1pPr>
          </a:lstStyle>
          <a:p>
            <a:r>
              <a:rPr lang="en-AU" altLang="zh-CN"/>
              <a:t>Chapter 2 — Instructions: Language of the Computer — </a:t>
            </a:r>
            <a:fld id="{F27BAF52-80F8-4FFC-998C-A5F577954F8F}" type="slidenum">
              <a:rPr lang="en-AU" altLang="zh-CN"/>
              <a:pPr/>
              <a:t>‹#›</a:t>
            </a:fld>
            <a:endParaRPr lang="en-AU" altLang="zh-CN"/>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smtClean="0">
              <a:ea typeface="宋体" charset="-122"/>
            </a:endParaRPr>
          </a:p>
        </p:txBody>
      </p:sp>
    </p:spTree>
  </p:cSld>
  <p:clrMap bg1="lt1" tx1="dk1" bg2="lt2" tx2="dk2" accent1="accent1" accent2="accent2" accent3="accent3" accent4="accent4" accent5="accent5" accent6="accent6" hlink="hlink" folHlink="folHlink"/>
  <p:sldLayoutIdLst>
    <p:sldLayoutId id="2147484204"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Lst>
  <p:hf sldNum="0" hd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3.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6.emf"/></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04.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8.emf"/><Relationship Id="rId4" Type="http://schemas.openxmlformats.org/officeDocument/2006/relationships/oleObject" Target="../embeddings/oleObject8.bin"/><Relationship Id="rId9" Type="http://schemas.openxmlformats.org/officeDocument/2006/relationships/image" Target="../media/image30.emf"/></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ips.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AU" altLang="zh-CN" smtClean="0">
                <a:ea typeface="宋体" panose="02010600030101010101" pitchFamily="2" charset="-122"/>
              </a:rPr>
              <a:t>第2章</a:t>
            </a:r>
          </a:p>
        </p:txBody>
      </p:sp>
      <p:sp>
        <p:nvSpPr>
          <p:cNvPr id="3075" name="Rectangle 5"/>
          <p:cNvSpPr>
            <a:spLocks noGrp="1" noChangeArrowheads="1"/>
          </p:cNvSpPr>
          <p:nvPr>
            <p:ph type="subTitle" idx="1"/>
          </p:nvPr>
        </p:nvSpPr>
        <p:spPr>
          <a:xfrm>
            <a:off x="2409825" y="2924175"/>
            <a:ext cx="5832475" cy="1066800"/>
          </a:xfrm>
        </p:spPr>
        <p:txBody>
          <a:bodyPr/>
          <a:lstStyle/>
          <a:p>
            <a:pPr eaLnBrk="1" hangingPunct="1"/>
            <a:r>
              <a:rPr lang="en-AU" altLang="zh-CN" smtClean="0">
                <a:ea typeface="宋体" panose="02010600030101010101" pitchFamily="2" charset="-122"/>
              </a:rPr>
              <a:t>说明: 计算机的语言</a:t>
            </a:r>
          </a:p>
        </p:txBody>
      </p:sp>
    </p:spTree>
  </p:cSld>
  <p:clrMapOvr>
    <a:masterClrMapping/>
  </p:clrMapOvr>
  <p:timing>
    <p:tnLst>
      <p:par>
        <p:cTn id="1" dur="indefinite" restart="never" nodeType="tmRoot"/>
      </p:par>
    </p:tnLst>
  </p:timing>
</p:sld>
</file>

<file path=ppt/slides/slide1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ltLang="zh-CN" smtClean="0">
                <a:ea typeface="宋体" panose="02010600030101010101" pitchFamily="2" charset="-122"/>
              </a:rPr>
              <a:t>注册操作数</a:t>
            </a:r>
            <a:endParaRPr lang="en-AU" altLang="zh-CN" smtClean="0">
              <a:ea typeface="宋体" panose="02010600030101010101" pitchFamily="2" charset="-122"/>
            </a:endParaRPr>
          </a:p>
        </p:txBody>
      </p:sp>
      <p:sp>
        <p:nvSpPr>
          <p:cNvPr id="13315" name="Rectangle 6"/>
          <p:cNvSpPr>
            <a:spLocks noGrp="1" noChangeArrowheads="1"/>
          </p:cNvSpPr>
          <p:nvPr>
            <p:ph type="body" idx="1"/>
          </p:nvPr>
        </p:nvSpPr>
        <p:spPr>
          <a:xfrm>
            <a:off x="684213" y="1125538"/>
            <a:ext cx="8459787" cy="5111750"/>
          </a:xfrm>
        </p:spPr>
        <p:txBody>
          <a:bodyPr/>
          <a:lstStyle/>
          <a:p>
            <a:pPr eaLnBrk="1" hangingPunct="1">
              <a:lnSpc>
                <a:spcPct val="90000"/>
              </a:lnSpc>
            </a:pPr>
            <a:r>
              <a:rPr lang="en-US" altLang="zh-CN" smtClean="0">
                <a:ea typeface="宋体" panose="02010600030101010101" pitchFamily="2" charset="-122"/>
              </a:rPr>
              <a:t>算术指令使用寄存器操作数</a:t>
            </a:r>
          </a:p>
          <a:p>
            <a:pPr lvl="1" eaLnBrk="1" hangingPunct="1">
              <a:lnSpc>
                <a:spcPct val="90000"/>
              </a:lnSpc>
            </a:pPr>
            <a:r>
              <a:rPr lang="en-US" altLang="zh-CN" smtClean="0">
                <a:ea typeface="宋体" panose="02010600030101010101" pitchFamily="2" charset="-122"/>
              </a:rPr>
              <a:t>所有三个操作数都必须是寄存器</a:t>
            </a:r>
          </a:p>
          <a:p>
            <a:pPr eaLnBrk="1" hangingPunct="1">
              <a:lnSpc>
                <a:spcPct val="90000"/>
              </a:lnSpc>
            </a:pPr>
            <a:endParaRPr lang="en-US" altLang="zh-CN" smtClean="0">
              <a:ea typeface="宋体" panose="02010600030101010101" pitchFamily="2" charset="-122"/>
            </a:endParaRPr>
          </a:p>
          <a:p>
            <a:pPr eaLnBrk="1" hangingPunct="1">
              <a:lnSpc>
                <a:spcPct val="90000"/>
              </a:lnSpc>
            </a:pPr>
            <a:r>
              <a:rPr lang="en-US" altLang="zh-CN" smtClean="0">
                <a:ea typeface="宋体" panose="02010600030101010101" pitchFamily="2" charset="-122"/>
              </a:rPr>
              <a:t>MIPS 具有32x32 位寄存器</a:t>
            </a:r>
          </a:p>
          <a:p>
            <a:pPr lvl="1" eaLnBrk="1" hangingPunct="1">
              <a:lnSpc>
                <a:spcPct val="90000"/>
              </a:lnSpc>
            </a:pPr>
            <a:r>
              <a:rPr lang="en-US" altLang="zh-CN" smtClean="0">
                <a:ea typeface="宋体" panose="02010600030101010101" pitchFamily="2" charset="-122"/>
              </a:rPr>
              <a:t>用于频繁访问的数据</a:t>
            </a:r>
          </a:p>
          <a:p>
            <a:pPr lvl="1" eaLnBrk="1" hangingPunct="1">
              <a:lnSpc>
                <a:spcPct val="90000"/>
              </a:lnSpc>
            </a:pPr>
            <a:r>
              <a:rPr lang="en-US" altLang="zh-CN" smtClean="0">
                <a:ea typeface="宋体" panose="02010600030101010101" pitchFamily="2" charset="-122"/>
              </a:rPr>
              <a:t>编号为0到31</a:t>
            </a:r>
          </a:p>
          <a:p>
            <a:pPr lvl="1" eaLnBrk="1" hangingPunct="1">
              <a:lnSpc>
                <a:spcPct val="90000"/>
              </a:lnSpc>
            </a:pPr>
            <a:r>
              <a:rPr lang="en-US" altLang="zh-CN" smtClean="0">
                <a:ea typeface="宋体" panose="02010600030101010101" pitchFamily="2" charset="-122"/>
              </a:rPr>
              <a:t>称为 "单词" 的32位数据</a:t>
            </a:r>
          </a:p>
          <a:p>
            <a:pPr lvl="1" eaLnBrk="1" hangingPunct="1">
              <a:lnSpc>
                <a:spcPct val="90000"/>
              </a:lnSpc>
            </a:pPr>
            <a:endParaRPr lang="en-US" altLang="zh-CN" smtClean="0">
              <a:ea typeface="宋体" panose="02010600030101010101" pitchFamily="2" charset="-122"/>
            </a:endParaRPr>
          </a:p>
          <a:p>
            <a:pPr eaLnBrk="1" hangingPunct="1">
              <a:lnSpc>
                <a:spcPct val="90000"/>
              </a:lnSpc>
            </a:pPr>
            <a:r>
              <a:rPr lang="en-US" altLang="zh-CN" smtClean="0">
                <a:ea typeface="宋体" panose="02010600030101010101" pitchFamily="2" charset="-122"/>
              </a:rPr>
              <a:t>MIPS 约定的不是在0到31之间使用寄存器的数字, 而是在美元符号之后使用两个字符的名称</a:t>
            </a:r>
          </a:p>
          <a:p>
            <a:pPr lvl="1" eaLnBrk="1" hangingPunct="1">
              <a:lnSpc>
                <a:spcPct val="90000"/>
              </a:lnSpc>
            </a:pPr>
            <a:r>
              <a:rPr lang="en-US" altLang="zh-CN" smtClean="0">
                <a:ea typeface="宋体" panose="02010600030101010101" pitchFamily="2" charset="-122"/>
              </a:rPr>
              <a:t>临时值的 $t 0、$t 1、...、$t 9</a:t>
            </a:r>
          </a:p>
          <a:p>
            <a:pPr lvl="1" eaLnBrk="1" hangingPunct="1">
              <a:lnSpc>
                <a:spcPct val="90000"/>
              </a:lnSpc>
            </a:pPr>
            <a:r>
              <a:rPr lang="en-US" altLang="zh-CN" smtClean="0">
                <a:ea typeface="宋体" panose="02010600030101010101" pitchFamily="2" charset="-122"/>
              </a:rPr>
              <a:t>保存变量的 $s 0、$s 1、...、$s 7</a:t>
            </a:r>
          </a:p>
          <a:p>
            <a:pPr lvl="1" eaLnBrk="1" hangingPunct="1">
              <a:lnSpc>
                <a:spcPct val="90000"/>
              </a:lnSpc>
            </a:pPr>
            <a:endParaRPr lang="en-US" altLang="zh-CN" smtClean="0">
              <a:ea typeface="宋体" panose="02010600030101010101" pitchFamily="2" charset="-122"/>
            </a:endParaRPr>
          </a:p>
          <a:p>
            <a:pPr lvl="1" eaLnBrk="1" hangingPunct="1">
              <a:lnSpc>
                <a:spcPct val="90000"/>
              </a:lnSpc>
            </a:pPr>
            <a:endParaRPr lang="en-US" altLang="zh-CN" smtClean="0">
              <a:ea typeface="宋体" panose="02010600030101010101" pitchFamily="2" charset="-122"/>
            </a:endParaRPr>
          </a:p>
        </p:txBody>
      </p:sp>
      <p:sp>
        <p:nvSpPr>
          <p:cNvPr id="12292" name="Text Box 4"/>
          <p:cNvSpPr txBox="1">
            <a:spLocks noChangeArrowheads="1"/>
          </p:cNvSpPr>
          <p:nvPr/>
        </p:nvSpPr>
        <p:spPr bwMode="auto">
          <a:xfrm rot="5400000">
            <a:off x="6734969" y="2042319"/>
            <a:ext cx="4451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§2.3 计算机硬件的操作数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0B6696CA-7850-4AED-A150-0B53672626FE}" type="slidenum">
              <a:rPr lang="en-AU" altLang="zh-CN" sz="1400"/>
              <a:pPr>
                <a:spcBef>
                  <a:spcPct val="0"/>
                </a:spcBef>
                <a:buClrTx/>
                <a:buSzTx/>
                <a:buFontTx/>
                <a:buNone/>
              </a:pPr>
              <a:t>100</a:t>
            </a:fld>
            <a:endParaRPr lang="en-AU" altLang="zh-CN" sz="1400"/>
          </a:p>
        </p:txBody>
      </p:sp>
      <p:sp>
        <p:nvSpPr>
          <p:cNvPr id="10445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非叶过程示例</a:t>
            </a:r>
            <a:endParaRPr lang="en-AU" altLang="zh-CN" smtClean="0">
              <a:ea typeface="宋体" panose="02010600030101010101" pitchFamily="2" charset="-122"/>
            </a:endParaRPr>
          </a:p>
        </p:txBody>
      </p:sp>
      <p:sp>
        <p:nvSpPr>
          <p:cNvPr id="104452"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C 码:</a:t>
            </a: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int 事实 (int n)</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如果 (n &lt; 1) 返回 f;</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否则返回 n * 事实 (n-1);</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a:t>
            </a:r>
          </a:p>
          <a:p>
            <a:pPr lvl="1" eaLnBrk="1" hangingPunct="1"/>
            <a:r>
              <a:rPr lang="en-US" altLang="zh-CN" smtClean="0">
                <a:ea typeface="宋体" panose="02010600030101010101" pitchFamily="2" charset="-122"/>
              </a:rPr>
              <a:t>$A 0 中的参数</a:t>
            </a:r>
          </a:p>
          <a:p>
            <a:pPr lvl="1" eaLnBrk="1" hangingPunct="1"/>
            <a:r>
              <a:rPr lang="en-US" altLang="zh-CN" smtClean="0">
                <a:ea typeface="宋体" panose="02010600030101010101" pitchFamily="2" charset="-122"/>
              </a:rPr>
              <a:t>结果在 $v 0</a:t>
            </a:r>
            <a:endParaRPr lang="en-AU" altLang="zh-CN" smtClean="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0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6E1724D0-DC78-48B4-8993-A3056D210E1E}" type="slidenum">
              <a:rPr lang="en-AU" altLang="zh-CN" sz="1400"/>
              <a:pPr>
                <a:spcBef>
                  <a:spcPct val="0"/>
                </a:spcBef>
                <a:buClrTx/>
                <a:buSzTx/>
                <a:buFontTx/>
                <a:buNone/>
              </a:pPr>
              <a:t>101</a:t>
            </a:fld>
            <a:endParaRPr lang="en-AU" altLang="zh-CN" sz="1400"/>
          </a:p>
        </p:txBody>
      </p:sp>
      <p:sp>
        <p:nvSpPr>
          <p:cNvPr id="105475" name="Rectangle 4"/>
          <p:cNvSpPr>
            <a:spLocks noChangeArrowheads="1"/>
          </p:cNvSpPr>
          <p:nvPr/>
        </p:nvSpPr>
        <p:spPr bwMode="auto">
          <a:xfrm>
            <a:off x="1038225" y="1647825"/>
            <a:ext cx="7372350" cy="285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05476" name="Rectangle 5"/>
          <p:cNvSpPr>
            <a:spLocks noChangeArrowheads="1"/>
          </p:cNvSpPr>
          <p:nvPr/>
        </p:nvSpPr>
        <p:spPr bwMode="auto">
          <a:xfrm>
            <a:off x="1038225" y="1933575"/>
            <a:ext cx="7372350" cy="82232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05477" name="Rectangle 6"/>
          <p:cNvSpPr>
            <a:spLocks noChangeArrowheads="1"/>
          </p:cNvSpPr>
          <p:nvPr/>
        </p:nvSpPr>
        <p:spPr bwMode="auto">
          <a:xfrm>
            <a:off x="1038225" y="2755900"/>
            <a:ext cx="7372350"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05478" name="Rectangle 7"/>
          <p:cNvSpPr>
            <a:spLocks noChangeArrowheads="1"/>
          </p:cNvSpPr>
          <p:nvPr/>
        </p:nvSpPr>
        <p:spPr bwMode="auto">
          <a:xfrm>
            <a:off x="1038225" y="3308350"/>
            <a:ext cx="7372350" cy="8318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05479" name="Rectangle 8"/>
          <p:cNvSpPr>
            <a:spLocks noChangeArrowheads="1"/>
          </p:cNvSpPr>
          <p:nvPr/>
        </p:nvSpPr>
        <p:spPr bwMode="auto">
          <a:xfrm>
            <a:off x="1038225" y="4140200"/>
            <a:ext cx="7372350"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05480" name="Rectangle 9"/>
          <p:cNvSpPr>
            <a:spLocks noChangeArrowheads="1"/>
          </p:cNvSpPr>
          <p:nvPr/>
        </p:nvSpPr>
        <p:spPr bwMode="auto">
          <a:xfrm>
            <a:off x="1038225" y="4692650"/>
            <a:ext cx="7372350" cy="8128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05481" name="Rectangle 10"/>
          <p:cNvSpPr>
            <a:spLocks noChangeArrowheads="1"/>
          </p:cNvSpPr>
          <p:nvPr/>
        </p:nvSpPr>
        <p:spPr bwMode="auto">
          <a:xfrm>
            <a:off x="1038225" y="5505450"/>
            <a:ext cx="7372350" cy="2730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05482" name="Rectangle 11"/>
          <p:cNvSpPr>
            <a:spLocks noChangeArrowheads="1"/>
          </p:cNvSpPr>
          <p:nvPr/>
        </p:nvSpPr>
        <p:spPr bwMode="auto">
          <a:xfrm>
            <a:off x="1038225" y="5778500"/>
            <a:ext cx="7372350" cy="298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0548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非叶过程示例</a:t>
            </a:r>
            <a:endParaRPr lang="en-AU" altLang="zh-CN" smtClean="0">
              <a:ea typeface="宋体" panose="02010600030101010101" pitchFamily="2" charset="-122"/>
            </a:endParaRPr>
          </a:p>
        </p:txBody>
      </p:sp>
      <p:sp>
        <p:nvSpPr>
          <p:cNvPr id="105484"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MIPS 代码:</a:t>
            </a:r>
          </a:p>
          <a:p>
            <a:pPr eaLnBrk="1" hangingPunct="1">
              <a:buFont typeface="Wingdings" panose="05000000000000000000" pitchFamily="2" charset="2"/>
              <a:buNone/>
            </a:pPr>
            <a:r>
              <a:rPr lang="en-US" altLang="zh-CN" sz="1800" smtClean="0">
                <a:latin typeface="Lucida Console" panose="020B0609040504020204" pitchFamily="49" charset="0"/>
                <a:ea typeface="宋体" panose="02010600030101010101" pitchFamily="2" charset="-122"/>
              </a:rPr>
              <a:t>事实：</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附加 $sp, $sp,-8 # 调整堆栈2个项目</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sw $ra, 4 ($sp) # 保存寄信人地址</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sw $a 0, 0 ($sp) # 保存参数</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slti $t 0, $a 0, 1 # 测试为 n &lt; 1</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beq $t 0, $zero, L1</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添加 $v 0, $zero, 1 #, 如果是这样, 结果是1</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附加 $sp, $sp, 8 # 弹出2项目从堆栈</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jr $ra # 并返回</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L1:adhe:阿迪 $a 0, $a 0,-1 # 其他减少 n</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jal 事实 # 递归调用</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lw $a 0, 0 ($sp) # 还原原始 n</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$ra、4 ($sp) # 及寄信人地址</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附加 $sp, $sp, 8 # 弹出2项目从堆栈</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mul $v 0, $a 0, $v 0 # 乘法以获得结果</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jr $ra # 并返回</a:t>
            </a:r>
          </a:p>
        </p:txBody>
      </p:sp>
    </p:spTree>
  </p:cSld>
  <p:clrMapOvr>
    <a:masterClrMapping/>
  </p:clrMapOvr>
  <p:transition spd="slow"/>
  <p:timing>
    <p:tnLst>
      <p:par>
        <p:cTn id="1" dur="indefinite" restart="never" nodeType="tmRoot"/>
      </p:par>
    </p:tnLst>
  </p:timing>
</p:sld>
</file>

<file path=ppt/slides/slide10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087EC0FA-13CD-4529-906A-0E0547CF6FCD}" type="slidenum">
              <a:rPr lang="en-AU" altLang="zh-CN" sz="1400"/>
              <a:pPr>
                <a:spcBef>
                  <a:spcPct val="0"/>
                </a:spcBef>
                <a:buClrTx/>
                <a:buSzTx/>
                <a:buFontTx/>
                <a:buNone/>
              </a:pPr>
              <a:t>102</a:t>
            </a:fld>
            <a:endParaRPr lang="en-AU" altLang="zh-CN" sz="1400"/>
          </a:p>
        </p:txBody>
      </p:sp>
      <p:sp>
        <p:nvSpPr>
          <p:cNvPr id="106499"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远离的分支</a:t>
            </a:r>
          </a:p>
        </p:txBody>
      </p:sp>
      <p:sp>
        <p:nvSpPr>
          <p:cNvPr id="106500" name="Rectangle 3"/>
          <p:cNvSpPr>
            <a:spLocks noGrp="1" noChangeArrowheads="1"/>
          </p:cNvSpPr>
          <p:nvPr>
            <p:ph type="body" idx="1"/>
          </p:nvPr>
        </p:nvSpPr>
        <p:spPr/>
        <p:txBody>
          <a:bodyPr/>
          <a:lstStyle/>
          <a:p>
            <a:pPr eaLnBrk="1" hangingPunct="1">
              <a:tabLst>
                <a:tab pos="1619250" algn="l"/>
              </a:tabLst>
            </a:pPr>
            <a:r>
              <a:rPr lang="en-AU" altLang="zh-CN" smtClean="0">
                <a:ea typeface="宋体" panose="02010600030101010101" pitchFamily="2" charset="-122"/>
              </a:rPr>
              <a:t>如果分支目标太远, 无法使用16位偏移量进行编码, 则汇编程序将重写代码</a:t>
            </a:r>
          </a:p>
          <a:p>
            <a:pPr eaLnBrk="1" hangingPunct="1">
              <a:tabLst>
                <a:tab pos="1619250" algn="l"/>
              </a:tabLst>
            </a:pPr>
            <a:r>
              <a:rPr lang="en-AU" altLang="zh-CN" smtClean="0">
                <a:ea typeface="宋体" panose="02010600030101010101" pitchFamily="2" charset="-122"/>
              </a:rPr>
              <a:t>例子</a:t>
            </a:r>
          </a:p>
          <a:p>
            <a:pPr lvl="1" eaLnBrk="1" hangingPunct="1">
              <a:buFont typeface="Wingdings" panose="05000000000000000000" pitchFamily="2" charset="2"/>
              <a:buNone/>
              <a:tabLst>
                <a:tab pos="1619250" algn="l"/>
              </a:tabLst>
            </a:pPr>
            <a:r>
              <a:rPr lang="en-AU" altLang="zh-CN" smtClean="0">
                <a:latin typeface="Lucida Console" panose="020B0609040504020204" pitchFamily="49" charset="0"/>
                <a:ea typeface="宋体" panose="02010600030101010101" pitchFamily="2" charset="-122"/>
              </a:rPr>
              <a:t>beq $s 0, $s 1, L1</a:t>
            </a:r>
          </a:p>
          <a:p>
            <a:pPr lvl="1" eaLnBrk="1" hangingPunct="1">
              <a:buFont typeface="Wingdings" panose="05000000000000000000" pitchFamily="2" charset="2"/>
              <a:buNone/>
              <a:tabLst>
                <a:tab pos="1619250" algn="l"/>
              </a:tabLst>
            </a:pPr>
            <a:r>
              <a:rPr lang="en-AU" altLang="zh-CN" smtClean="0">
                <a:ea typeface="宋体" panose="02010600030101010101" pitchFamily="2" charset="-122"/>
                <a:cs typeface="Arial" panose="020B0604020202020204" pitchFamily="34" charset="0"/>
              </a:rPr>
              <a:t/>
            </a:r>
          </a:p>
          <a:p>
            <a:pPr lvl="1" eaLnBrk="1" hangingPunct="1">
              <a:buFont typeface="Wingdings" panose="05000000000000000000" pitchFamily="2" charset="2"/>
              <a:buNone/>
              <a:tabLst>
                <a:tab pos="1619250" algn="l"/>
              </a:tabLst>
            </a:pPr>
            <a:r>
              <a:rPr lang="en-AU" altLang="zh-CN" smtClean="0">
                <a:latin typeface="Lucida Console" panose="020B0609040504020204" pitchFamily="49" charset="0"/>
                <a:ea typeface="宋体" panose="02010600030101010101" pitchFamily="2" charset="-122"/>
              </a:rPr>
              <a:t>bne $s 0, $s 1, L2</a:t>
            </a:r>
            <a:br>
              <a:rPr lang="en-AU" altLang="zh-CN" smtClean="0">
                <a:latin typeface="Lucida Console" panose="020B0609040504020204" pitchFamily="49" charset="0"/>
                <a:ea typeface="宋体" panose="02010600030101010101" pitchFamily="2" charset="-122"/>
              </a:rPr>
            </a:br>
            <a:r>
              <a:rPr lang="en-AU" altLang="zh-CN" smtClean="0">
                <a:latin typeface="Lucida Console" panose="020B0609040504020204" pitchFamily="49" charset="0"/>
                <a:ea typeface="宋体" panose="02010600030101010101" pitchFamily="2" charset="-122"/>
              </a:rPr>
              <a:t>j L1</a:t>
            </a:r>
            <a:br>
              <a:rPr lang="en-AU" altLang="zh-CN" smtClean="0">
                <a:latin typeface="Lucida Console" panose="020B0609040504020204" pitchFamily="49" charset="0"/>
                <a:ea typeface="宋体" panose="02010600030101010101" pitchFamily="2" charset="-122"/>
              </a:rPr>
            </a:br>
            <a:r>
              <a:rPr lang="en-AU" altLang="zh-CN" smtClean="0">
                <a:latin typeface="Lucida Console" panose="020B0609040504020204" pitchFamily="49" charset="0"/>
                <a:ea typeface="宋体" panose="02010600030101010101" pitchFamily="2" charset="-122"/>
              </a:rPr>
              <a:t>L2:..。</a:t>
            </a:r>
          </a:p>
        </p:txBody>
      </p:sp>
    </p:spTree>
  </p:cSld>
  <p:clrMapOvr>
    <a:masterClrMapping/>
  </p:clrMapOvr>
  <p:transition spd="slow"/>
  <p:timing>
    <p:tnLst>
      <p:par>
        <p:cTn id="1" dur="indefinite" restart="never" nodeType="tmRoot"/>
      </p:par>
    </p:tnLst>
  </p:timing>
</p:sld>
</file>

<file path=ppt/slides/slide10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A08C4BD2-11BD-45B4-8113-5C5011D54A43}" type="slidenum">
              <a:rPr lang="en-AU" altLang="zh-CN" sz="1400"/>
              <a:pPr>
                <a:spcBef>
                  <a:spcPct val="0"/>
                </a:spcBef>
                <a:buClrTx/>
                <a:buSzTx/>
                <a:buFontTx/>
                <a:buNone/>
              </a:pPr>
              <a:t>103</a:t>
            </a:fld>
            <a:endParaRPr lang="en-AU" altLang="zh-CN" sz="1400"/>
          </a:p>
        </p:txBody>
      </p:sp>
      <p:sp>
        <p:nvSpPr>
          <p:cNvPr id="107523"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同步</a:t>
            </a:r>
          </a:p>
        </p:txBody>
      </p:sp>
      <p:sp>
        <p:nvSpPr>
          <p:cNvPr id="107524" name="Rectangle 3"/>
          <p:cNvSpPr>
            <a:spLocks noGrp="1" noChangeArrowheads="1"/>
          </p:cNvSpPr>
          <p:nvPr>
            <p:ph type="body" idx="1"/>
          </p:nvPr>
        </p:nvSpPr>
        <p:spPr/>
        <p:txBody>
          <a:bodyPr/>
          <a:lstStyle/>
          <a:p>
            <a:pPr eaLnBrk="1" hangingPunct="1"/>
            <a:r>
              <a:rPr lang="en-AU" altLang="zh-CN" smtClean="0">
                <a:ea typeface="宋体" panose="02010600030101010101" pitchFamily="2" charset="-122"/>
              </a:rPr>
              <a:t>共享内存区域的两个处理器</a:t>
            </a:r>
          </a:p>
          <a:p>
            <a:pPr lvl="1" eaLnBrk="1" hangingPunct="1"/>
            <a:r>
              <a:rPr lang="en-AU" altLang="zh-CN" smtClean="0">
                <a:ea typeface="宋体" panose="02010600030101010101" pitchFamily="2" charset="-122"/>
              </a:rPr>
              <a:t>P1 写入, 然后 P2 读取</a:t>
            </a:r>
          </a:p>
          <a:p>
            <a:pPr lvl="1" eaLnBrk="1" hangingPunct="1"/>
            <a:r>
              <a:rPr lang="en-AU" altLang="zh-CN" smtClean="0">
                <a:ea typeface="宋体" panose="02010600030101010101" pitchFamily="2" charset="-122"/>
              </a:rPr>
              <a:t>如果 P1 和 P2 不同步, 则数据竞争</a:t>
            </a:r>
          </a:p>
          <a:p>
            <a:pPr lvl="2" eaLnBrk="1" hangingPunct="1"/>
            <a:r>
              <a:rPr lang="en-AU" altLang="zh-CN" smtClean="0">
                <a:ea typeface="宋体" panose="02010600030101010101" pitchFamily="2" charset="-122"/>
              </a:rPr>
              <a:t>结果取决于访问的顺序</a:t>
            </a:r>
          </a:p>
          <a:p>
            <a:pPr eaLnBrk="1" hangingPunct="1"/>
            <a:r>
              <a:rPr lang="en-AU" altLang="zh-CN" smtClean="0">
                <a:ea typeface="宋体" panose="02010600030101010101" pitchFamily="2" charset="-122"/>
              </a:rPr>
              <a:t>所需的硬件支持</a:t>
            </a:r>
          </a:p>
          <a:p>
            <a:pPr lvl="1" eaLnBrk="1" hangingPunct="1"/>
            <a:r>
              <a:rPr lang="en-AU" altLang="zh-CN" smtClean="0">
                <a:ea typeface="宋体" panose="02010600030101010101" pitchFamily="2" charset="-122"/>
              </a:rPr>
              <a:t>原子读写内存操作</a:t>
            </a:r>
          </a:p>
          <a:p>
            <a:pPr lvl="1" eaLnBrk="1" hangingPunct="1"/>
            <a:r>
              <a:rPr lang="en-AU" altLang="zh-CN" smtClean="0">
                <a:ea typeface="宋体" panose="02010600030101010101" pitchFamily="2" charset="-122"/>
              </a:rPr>
              <a:t>读取和写入之间不允许对位置进行其他访问</a:t>
            </a:r>
          </a:p>
          <a:p>
            <a:pPr eaLnBrk="1" hangingPunct="1"/>
            <a:r>
              <a:rPr lang="en-AU" altLang="zh-CN" smtClean="0">
                <a:ea typeface="宋体" panose="02010600030101010101" pitchFamily="2" charset="-122"/>
              </a:rPr>
              <a:t>可能是一个指令</a:t>
            </a:r>
          </a:p>
          <a:p>
            <a:pPr lvl="1" eaLnBrk="1" hangingPunct="1"/>
            <a:r>
              <a:rPr lang="en-AU" altLang="zh-CN" smtClean="0">
                <a:ea typeface="宋体" panose="02010600030101010101" pitchFamily="2" charset="-122"/>
              </a:rPr>
              <a:t>例如, 寄存器的原子交换</a:t>
            </a:r>
            <a:r>
              <a:rPr lang="en-AU" altLang="zh-CN" smtClean="0">
                <a:ea typeface="宋体" panose="02010600030101010101" pitchFamily="2" charset="-122"/>
                <a:cs typeface="Arial" panose="020B0604020202020204" pitchFamily="34" charset="0"/>
              </a:rPr>
              <a:t>↔内存</a:t>
            </a:r>
          </a:p>
          <a:p>
            <a:pPr lvl="1" eaLnBrk="1" hangingPunct="1"/>
            <a:r>
              <a:rPr lang="en-AU" altLang="zh-CN" smtClean="0">
                <a:ea typeface="宋体" panose="02010600030101010101" pitchFamily="2" charset="-122"/>
                <a:cs typeface="Arial" panose="020B0604020202020204" pitchFamily="34" charset="0"/>
              </a:rPr>
              <a:t>或者是原子指令对</a:t>
            </a:r>
          </a:p>
        </p:txBody>
      </p:sp>
      <p:sp>
        <p:nvSpPr>
          <p:cNvPr id="107525" name="Text Box 4"/>
          <p:cNvSpPr txBox="1">
            <a:spLocks noChangeArrowheads="1"/>
          </p:cNvSpPr>
          <p:nvPr/>
        </p:nvSpPr>
        <p:spPr bwMode="auto">
          <a:xfrm rot="5400000">
            <a:off x="6277769" y="2499519"/>
            <a:ext cx="53657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§2.11 并行性和说明: 同步</a:t>
            </a:r>
          </a:p>
        </p:txBody>
      </p:sp>
    </p:spTree>
  </p:cSld>
  <p:clrMapOvr>
    <a:masterClrMapping/>
  </p:clrMapOvr>
  <p:timing>
    <p:tnLst>
      <p:par>
        <p:cTn id="1" dur="indefinite" restart="never" nodeType="tmRoot"/>
      </p:par>
    </p:tnLst>
  </p:timing>
</p:sld>
</file>

<file path=ppt/slides/slide10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E55C48B4-D6E3-4D5C-A1BE-75EACD826CD3}" type="slidenum">
              <a:rPr lang="en-AU" altLang="zh-CN" sz="1400"/>
              <a:pPr>
                <a:spcBef>
                  <a:spcPct val="0"/>
                </a:spcBef>
                <a:buClrTx/>
                <a:buSzTx/>
                <a:buFontTx/>
                <a:buNone/>
              </a:pPr>
              <a:t>104</a:t>
            </a:fld>
            <a:endParaRPr lang="en-AU" altLang="zh-CN" sz="1400"/>
          </a:p>
        </p:txBody>
      </p:sp>
      <p:sp>
        <p:nvSpPr>
          <p:cNvPr id="108547"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MIPS 中的同步</a:t>
            </a:r>
          </a:p>
        </p:txBody>
      </p:sp>
      <p:sp>
        <p:nvSpPr>
          <p:cNvPr id="108548" name="Rectangle 3"/>
          <p:cNvSpPr>
            <a:spLocks noGrp="1" noChangeArrowheads="1"/>
          </p:cNvSpPr>
          <p:nvPr>
            <p:ph type="body" idx="1"/>
          </p:nvPr>
        </p:nvSpPr>
        <p:spPr/>
        <p:txBody>
          <a:bodyPr/>
          <a:lstStyle/>
          <a:p>
            <a:pPr eaLnBrk="1" hangingPunct="1">
              <a:lnSpc>
                <a:spcPct val="90000"/>
              </a:lnSpc>
            </a:pPr>
            <a:r>
              <a:rPr lang="en-AU" altLang="zh-CN" smtClean="0">
                <a:ea typeface="宋体" panose="02010600030101010101" pitchFamily="2" charset="-122"/>
              </a:rPr>
              <a:t>连接的负载:</a:t>
            </a:r>
            <a:r>
              <a:rPr lang="en-AU" altLang="zh-CN" smtClean="0">
                <a:latin typeface="Lucida Console" panose="020B0609040504020204" pitchFamily="49" charset="0"/>
                <a:ea typeface="宋体" panose="02010600030101010101" pitchFamily="2" charset="-122"/>
              </a:rPr>
              <a:t>将</a:t>
            </a:r>
            <a:r>
              <a:rPr lang="en-US" altLang="zh-CN" smtClean="0">
                <a:latin typeface="Lucida Console" panose="020B0609040504020204" pitchFamily="49" charset="0"/>
                <a:ea typeface="宋体" panose="02010600030101010101" pitchFamily="2" charset="-122"/>
              </a:rPr>
              <a:t>rt, 偏移量 (rs)</a:t>
            </a:r>
          </a:p>
          <a:p>
            <a:pPr eaLnBrk="1" hangingPunct="1">
              <a:lnSpc>
                <a:spcPct val="90000"/>
              </a:lnSpc>
            </a:pPr>
            <a:r>
              <a:rPr lang="en-AU" altLang="zh-CN" smtClean="0">
                <a:ea typeface="宋体" panose="02010600030101010101" pitchFamily="2" charset="-122"/>
              </a:rPr>
              <a:t>存储条件:</a:t>
            </a:r>
            <a:r>
              <a:rPr lang="en-AU" altLang="zh-CN" smtClean="0">
                <a:latin typeface="Lucida Console" panose="020B0609040504020204" pitchFamily="49" charset="0"/>
                <a:ea typeface="宋体" panose="02010600030101010101" pitchFamily="2" charset="-122"/>
              </a:rPr>
              <a:t>sc rt,</a:t>
            </a:r>
            <a:r>
              <a:rPr lang="en-US" altLang="zh-CN" smtClean="0">
                <a:latin typeface="Lucida Console" panose="020B0609040504020204" pitchFamily="49" charset="0"/>
                <a:ea typeface="宋体" panose="02010600030101010101" pitchFamily="2" charset="-122"/>
              </a:rPr>
              <a:t>偏移量 (小时)</a:t>
            </a:r>
          </a:p>
          <a:p>
            <a:pPr lvl="1" eaLnBrk="1" hangingPunct="1">
              <a:lnSpc>
                <a:spcPct val="90000"/>
              </a:lnSpc>
            </a:pPr>
            <a:r>
              <a:rPr lang="en-AU" altLang="zh-CN" smtClean="0">
                <a:ea typeface="宋体" panose="02010600030101010101" pitchFamily="2" charset="-122"/>
              </a:rPr>
              <a:t>成功, 如果位置没有改变, 因为</a:t>
            </a:r>
            <a:r>
              <a:rPr lang="en-AU" altLang="zh-CN" smtClean="0">
                <a:latin typeface="Lucida Console" panose="020B0609040504020204" pitchFamily="49" charset="0"/>
                <a:ea typeface="宋体" panose="02010600030101010101" pitchFamily="2" charset="-122"/>
              </a:rPr>
              <a:t>将</a:t>
            </a:r>
          </a:p>
          <a:p>
            <a:pPr lvl="2" eaLnBrk="1" hangingPunct="1">
              <a:lnSpc>
                <a:spcPct val="90000"/>
              </a:lnSpc>
            </a:pPr>
            <a:r>
              <a:rPr lang="en-AU" altLang="zh-CN" smtClean="0">
                <a:ea typeface="宋体" panose="02010600030101010101" pitchFamily="2" charset="-122"/>
              </a:rPr>
              <a:t>返回1在 rt 中</a:t>
            </a:r>
          </a:p>
          <a:p>
            <a:pPr lvl="1" eaLnBrk="1" hangingPunct="1">
              <a:lnSpc>
                <a:spcPct val="90000"/>
              </a:lnSpc>
            </a:pPr>
            <a:r>
              <a:rPr lang="en-AU" altLang="zh-CN" smtClean="0">
                <a:ea typeface="宋体" panose="02010600030101010101" pitchFamily="2" charset="-122"/>
              </a:rPr>
              <a:t>如果位置发生更改, 则失败</a:t>
            </a:r>
          </a:p>
          <a:p>
            <a:pPr lvl="2" eaLnBrk="1" hangingPunct="1">
              <a:lnSpc>
                <a:spcPct val="90000"/>
              </a:lnSpc>
            </a:pPr>
            <a:r>
              <a:rPr lang="en-AU" altLang="zh-CN" smtClean="0">
                <a:ea typeface="宋体" panose="02010600030101010101" pitchFamily="2" charset="-122"/>
              </a:rPr>
              <a:t>返回0在 rt 中</a:t>
            </a:r>
          </a:p>
          <a:p>
            <a:pPr eaLnBrk="1" hangingPunct="1">
              <a:lnSpc>
                <a:spcPct val="90000"/>
              </a:lnSpc>
            </a:pPr>
            <a:r>
              <a:rPr lang="en-AU" altLang="zh-CN" smtClean="0">
                <a:ea typeface="宋体" panose="02010600030101010101" pitchFamily="2" charset="-122"/>
              </a:rPr>
              <a:t>示例: 原子交换 (到测试锁变量)</a:t>
            </a:r>
          </a:p>
          <a:p>
            <a:pPr lvl="1" eaLnBrk="1" hangingPunct="1">
              <a:lnSpc>
                <a:spcPct val="90000"/>
              </a:lnSpc>
              <a:buFont typeface="Wingdings" panose="05000000000000000000" pitchFamily="2" charset="2"/>
              <a:buNone/>
            </a:pPr>
            <a:r>
              <a:rPr lang="en-AU" altLang="zh-CN" sz="2200" smtClean="0">
                <a:latin typeface="Lucida Console" panose="020B0609040504020204" pitchFamily="49" charset="0"/>
                <a:ea typeface="宋体" panose="02010600030101010101" pitchFamily="2" charset="-122"/>
              </a:rPr>
              <a:t>尝试: 添加 $t 0、$zero、$s 4; 复制交换值</a:t>
            </a:r>
          </a:p>
          <a:p>
            <a:pPr lvl="1" eaLnBrk="1" hangingPunct="1">
              <a:lnSpc>
                <a:spcPct val="90000"/>
              </a:lnSpc>
              <a:buFont typeface="Wingdings" panose="05000000000000000000" pitchFamily="2" charset="2"/>
              <a:buNone/>
            </a:pPr>
            <a:r>
              <a:rPr lang="en-AU" altLang="zh-CN" sz="2200" smtClean="0">
                <a:latin typeface="Lucida Console" panose="020B0609040504020204" pitchFamily="49" charset="0"/>
                <a:ea typeface="宋体" panose="02010600030101010101" pitchFamily="2" charset="-122"/>
              </a:rPr>
              <a:t>ll $t 1, 0 ($s 1); 负载链接</a:t>
            </a:r>
          </a:p>
          <a:p>
            <a:pPr lvl="1" eaLnBrk="1" hangingPunct="1">
              <a:lnSpc>
                <a:spcPct val="90000"/>
              </a:lnSpc>
              <a:buFont typeface="Wingdings" panose="05000000000000000000" pitchFamily="2" charset="2"/>
              <a:buNone/>
            </a:pPr>
            <a:r>
              <a:rPr lang="en-AU" altLang="zh-CN" sz="2200" smtClean="0">
                <a:latin typeface="Lucida Console" panose="020B0609040504020204" pitchFamily="49" charset="0"/>
                <a:ea typeface="宋体" panose="02010600030101010101" pitchFamily="2" charset="-122"/>
              </a:rPr>
              <a:t>sc $t 0, 0 ($s 1); 存储条件</a:t>
            </a:r>
          </a:p>
          <a:p>
            <a:pPr lvl="1" eaLnBrk="1" hangingPunct="1">
              <a:lnSpc>
                <a:spcPct val="90000"/>
              </a:lnSpc>
              <a:buFont typeface="Wingdings" panose="05000000000000000000" pitchFamily="2" charset="2"/>
              <a:buNone/>
            </a:pPr>
            <a:r>
              <a:rPr lang="en-AU" altLang="zh-CN" sz="2200" smtClean="0">
                <a:latin typeface="Lucida Console" panose="020B0609040504020204" pitchFamily="49" charset="0"/>
                <a:ea typeface="宋体" panose="02010600030101010101" pitchFamily="2" charset="-122"/>
              </a:rPr>
              <a:t>beq $t 0, $zero, 请尝试; 分支存储失败</a:t>
            </a:r>
          </a:p>
          <a:p>
            <a:pPr lvl="1" eaLnBrk="1" hangingPunct="1">
              <a:lnSpc>
                <a:spcPct val="90000"/>
              </a:lnSpc>
              <a:buFont typeface="Wingdings" panose="05000000000000000000" pitchFamily="2" charset="2"/>
              <a:buNone/>
            </a:pPr>
            <a:r>
              <a:rPr lang="en-AU" altLang="zh-CN" sz="2200" smtClean="0">
                <a:latin typeface="Lucida Console" panose="020B0609040504020204" pitchFamily="49" charset="0"/>
                <a:ea typeface="宋体" panose="02010600030101010101" pitchFamily="2" charset="-122"/>
              </a:rPr>
              <a:t>在 $s 4 中添加 $s 4、$zero、$t 1;p 的 ut 负载值</a:t>
            </a:r>
          </a:p>
        </p:txBody>
      </p:sp>
    </p:spTree>
  </p:cSld>
  <p:clrMapOvr>
    <a:masterClrMapping/>
  </p:clrMapOvr>
  <p:timing>
    <p:tnLst>
      <p:par>
        <p:cTn id="1" dur="indefinite" restart="never" nodeType="tmRoot"/>
      </p:par>
    </p:tnLst>
  </p:timing>
</p:sld>
</file>

<file path=ppt/slides/slide10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94282531-BE99-49E5-922F-DD52C3A1AE32}" type="slidenum">
              <a:rPr lang="en-AU" altLang="zh-CN" sz="1400"/>
              <a:pPr>
                <a:spcBef>
                  <a:spcPct val="0"/>
                </a:spcBef>
                <a:buClrTx/>
                <a:buSzTx/>
                <a:buFontTx/>
                <a:buNone/>
              </a:pPr>
              <a:t>105</a:t>
            </a:fld>
            <a:endParaRPr lang="en-AU" altLang="zh-CN" sz="1400"/>
          </a:p>
        </p:txBody>
      </p:sp>
      <p:sp>
        <p:nvSpPr>
          <p:cNvPr id="10957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动态链接</a:t>
            </a:r>
            <a:endParaRPr lang="en-AU" altLang="zh-CN" smtClean="0">
              <a:ea typeface="宋体" panose="02010600030101010101" pitchFamily="2" charset="-122"/>
            </a:endParaRPr>
          </a:p>
        </p:txBody>
      </p:sp>
      <p:sp>
        <p:nvSpPr>
          <p:cNvPr id="109572"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只有链接/加载库过程时, 它被调用</a:t>
            </a:r>
          </a:p>
          <a:p>
            <a:pPr lvl="1" eaLnBrk="1" hangingPunct="1"/>
            <a:r>
              <a:rPr lang="en-US" altLang="zh-CN" smtClean="0">
                <a:ea typeface="宋体" panose="02010600030101010101" pitchFamily="2" charset="-122"/>
              </a:rPr>
              <a:t>需要可重新定位的过程代码</a:t>
            </a:r>
          </a:p>
          <a:p>
            <a:pPr lvl="1" eaLnBrk="1" hangingPunct="1"/>
            <a:r>
              <a:rPr lang="en-US" altLang="zh-CN" smtClean="0">
                <a:ea typeface="宋体" panose="02010600030101010101" pitchFamily="2" charset="-122"/>
              </a:rPr>
              <a:t>避免所有 (传递式) 引用库的静态链接导致图像膨胀</a:t>
            </a:r>
          </a:p>
          <a:p>
            <a:pPr lvl="1" eaLnBrk="1" hangingPunct="1"/>
            <a:r>
              <a:rPr lang="en-US" altLang="zh-CN" smtClean="0">
                <a:ea typeface="宋体" panose="02010600030101010101" pitchFamily="2" charset="-122"/>
              </a:rPr>
              <a:t>自动拾取新的库版本</a:t>
            </a:r>
            <a:endParaRPr lang="en-AU"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A955221C-C7FF-494E-B5F7-C220AE1B7DB7}" type="slidenum">
              <a:rPr lang="en-AU" altLang="zh-CN" sz="1400"/>
              <a:pPr>
                <a:spcBef>
                  <a:spcPct val="0"/>
                </a:spcBef>
                <a:buClrTx/>
                <a:buSzTx/>
                <a:buFontTx/>
                <a:buNone/>
              </a:pPr>
              <a:t>106</a:t>
            </a:fld>
            <a:endParaRPr lang="en-AU" altLang="zh-CN" sz="1400"/>
          </a:p>
        </p:txBody>
      </p:sp>
      <p:pic>
        <p:nvPicPr>
          <p:cNvPr id="110595" name="Picture 10" descr="f02-2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1196975"/>
            <a:ext cx="4005263"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懒散的链接</a:t>
            </a:r>
            <a:endParaRPr lang="en-AU" altLang="zh-CN" smtClean="0">
              <a:ea typeface="宋体" panose="02010600030101010101" pitchFamily="2" charset="-122"/>
            </a:endParaRPr>
          </a:p>
        </p:txBody>
      </p:sp>
      <p:sp>
        <p:nvSpPr>
          <p:cNvPr id="110597" name="Text Box 4"/>
          <p:cNvSpPr txBox="1">
            <a:spLocks noChangeArrowheads="1"/>
          </p:cNvSpPr>
          <p:nvPr/>
        </p:nvSpPr>
        <p:spPr bwMode="auto">
          <a:xfrm>
            <a:off x="1042988" y="2497138"/>
            <a:ext cx="179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间接表</a:t>
            </a:r>
            <a:endParaRPr lang="en-AU" altLang="zh-CN" sz="1800">
              <a:ea typeface="宋体" panose="02010600030101010101" pitchFamily="2" charset="-122"/>
            </a:endParaRPr>
          </a:p>
        </p:txBody>
      </p:sp>
      <p:sp>
        <p:nvSpPr>
          <p:cNvPr id="110598" name="Text Box 5"/>
          <p:cNvSpPr txBox="1">
            <a:spLocks noChangeArrowheads="1"/>
          </p:cNvSpPr>
          <p:nvPr/>
        </p:nvSpPr>
        <p:spPr bwMode="auto">
          <a:xfrm>
            <a:off x="1042988" y="3305175"/>
            <a:ext cx="252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加载常规 ID,</a:t>
            </a:r>
            <a:br>
              <a:rPr lang="en-US" altLang="zh-CN" sz="1800">
                <a:ea typeface="宋体" panose="02010600030101010101" pitchFamily="2" charset="-122"/>
              </a:rPr>
            </a:br>
            <a:r>
              <a:rPr lang="en-US" altLang="zh-CN" sz="1800">
                <a:ea typeface="宋体" panose="02010600030101010101" pitchFamily="2" charset="-122"/>
              </a:rPr>
              <a:t>跳转到链接加载程序</a:t>
            </a:r>
            <a:endParaRPr lang="en-AU" altLang="zh-CN" sz="1800">
              <a:ea typeface="宋体" panose="02010600030101010101" pitchFamily="2" charset="-122"/>
            </a:endParaRPr>
          </a:p>
        </p:txBody>
      </p:sp>
      <p:sp>
        <p:nvSpPr>
          <p:cNvPr id="110599" name="Text Box 6"/>
          <p:cNvSpPr txBox="1">
            <a:spLocks noChangeArrowheads="1"/>
          </p:cNvSpPr>
          <p:nvPr/>
        </p:nvSpPr>
        <p:spPr bwMode="auto">
          <a:xfrm>
            <a:off x="1042988" y="4370388"/>
            <a:ext cx="206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装载机代码</a:t>
            </a:r>
            <a:endParaRPr lang="en-AU" altLang="zh-CN" sz="1800">
              <a:ea typeface="宋体" panose="02010600030101010101" pitchFamily="2" charset="-122"/>
            </a:endParaRPr>
          </a:p>
        </p:txBody>
      </p:sp>
      <p:sp>
        <p:nvSpPr>
          <p:cNvPr id="110600" name="Text Box 7"/>
          <p:cNvSpPr txBox="1">
            <a:spLocks noChangeArrowheads="1"/>
          </p:cNvSpPr>
          <p:nvPr/>
        </p:nvSpPr>
        <p:spPr bwMode="auto">
          <a:xfrm>
            <a:off x="1042988" y="5233988"/>
            <a:ext cx="1568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动态</a:t>
            </a:r>
            <a:br>
              <a:rPr lang="en-US" altLang="zh-CN" sz="1800">
                <a:ea typeface="宋体" panose="02010600030101010101" pitchFamily="2" charset="-122"/>
              </a:rPr>
            </a:br>
            <a:r>
              <a:rPr lang="en-US" altLang="zh-CN" sz="1800">
                <a:ea typeface="宋体" panose="02010600030101010101" pitchFamily="2" charset="-122"/>
              </a:rPr>
              <a:t>映射的代码</a:t>
            </a:r>
            <a:endParaRPr lang="en-AU"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764AFFE0-9DA8-4470-ABEE-F1D58126ED89}" type="slidenum">
              <a:rPr lang="en-AU" altLang="zh-CN" sz="1400"/>
              <a:pPr>
                <a:spcBef>
                  <a:spcPct val="0"/>
                </a:spcBef>
                <a:buClrTx/>
                <a:buSzTx/>
                <a:buFontTx/>
                <a:buNone/>
              </a:pPr>
              <a:t>107</a:t>
            </a:fld>
            <a:endParaRPr lang="en-AU" altLang="zh-CN" sz="1400"/>
          </a:p>
        </p:txBody>
      </p:sp>
      <p:pic>
        <p:nvPicPr>
          <p:cNvPr id="111619" name="Picture 8" descr="f02-2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989138"/>
            <a:ext cx="6416675"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启动 Java 应用程序</a:t>
            </a:r>
            <a:endParaRPr lang="en-AU" altLang="zh-CN" smtClean="0">
              <a:ea typeface="宋体" panose="02010600030101010101" pitchFamily="2" charset="-122"/>
            </a:endParaRPr>
          </a:p>
        </p:txBody>
      </p:sp>
      <p:sp>
        <p:nvSpPr>
          <p:cNvPr id="111621" name="AutoShape 4"/>
          <p:cNvSpPr>
            <a:spLocks/>
          </p:cNvSpPr>
          <p:nvPr/>
        </p:nvSpPr>
        <p:spPr bwMode="auto">
          <a:xfrm>
            <a:off x="6003925" y="1844675"/>
            <a:ext cx="1939925" cy="906463"/>
          </a:xfrm>
          <a:prstGeom prst="borderCallout1">
            <a:avLst>
              <a:gd name="adj1" fmla="val 12611"/>
              <a:gd name="adj2" fmla="val -3926"/>
              <a:gd name="adj3" fmla="val 138005"/>
              <a:gd name="adj4" fmla="val -5065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JVM 的简单便携式指令集</a:t>
            </a:r>
            <a:endParaRPr lang="en-AU" altLang="zh-CN" sz="1800">
              <a:ea typeface="宋体" panose="02010600030101010101" pitchFamily="2" charset="-122"/>
            </a:endParaRPr>
          </a:p>
        </p:txBody>
      </p:sp>
      <p:sp>
        <p:nvSpPr>
          <p:cNvPr id="111622" name="AutoShape 5"/>
          <p:cNvSpPr>
            <a:spLocks/>
          </p:cNvSpPr>
          <p:nvPr/>
        </p:nvSpPr>
        <p:spPr bwMode="auto">
          <a:xfrm>
            <a:off x="7156450" y="4149725"/>
            <a:ext cx="1584325" cy="647700"/>
          </a:xfrm>
          <a:prstGeom prst="borderCallout1">
            <a:avLst>
              <a:gd name="adj1" fmla="val 17648"/>
              <a:gd name="adj2" fmla="val -4810"/>
              <a:gd name="adj3" fmla="val -23528"/>
              <a:gd name="adj4" fmla="val -59417"/>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解释字节码</a:t>
            </a:r>
            <a:endParaRPr lang="en-AU" altLang="zh-CN" sz="1800">
              <a:ea typeface="宋体" panose="02010600030101010101" pitchFamily="2" charset="-122"/>
            </a:endParaRPr>
          </a:p>
        </p:txBody>
      </p:sp>
      <p:sp>
        <p:nvSpPr>
          <p:cNvPr id="111623" name="AutoShape 6"/>
          <p:cNvSpPr>
            <a:spLocks/>
          </p:cNvSpPr>
          <p:nvPr/>
        </p:nvSpPr>
        <p:spPr bwMode="auto">
          <a:xfrm>
            <a:off x="179388" y="4005263"/>
            <a:ext cx="1704975" cy="1728787"/>
          </a:xfrm>
          <a:prstGeom prst="borderCallout1">
            <a:avLst>
              <a:gd name="adj1" fmla="val 6611"/>
              <a:gd name="adj2" fmla="val 104468"/>
              <a:gd name="adj3" fmla="val -2019"/>
              <a:gd name="adj4" fmla="val 127838"/>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将 "热" 方法的字节码编译为主机的本机代码</a:t>
            </a:r>
            <a:endParaRPr lang="en-AU"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6710683D-1403-4414-97B2-A294DAB348A0}" type="slidenum">
              <a:rPr lang="en-AU" altLang="zh-CN" sz="1400"/>
              <a:pPr>
                <a:spcBef>
                  <a:spcPct val="0"/>
                </a:spcBef>
                <a:buClrTx/>
                <a:buSzTx/>
                <a:buFontTx/>
                <a:buNone/>
              </a:pPr>
              <a:t>108</a:t>
            </a:fld>
            <a:endParaRPr lang="en-AU" altLang="zh-CN" sz="1400"/>
          </a:p>
        </p:txBody>
      </p:sp>
      <p:sp>
        <p:nvSpPr>
          <p:cNvPr id="11264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C 排序示例</a:t>
            </a:r>
            <a:endParaRPr lang="en-AU" altLang="zh-CN" smtClean="0">
              <a:ea typeface="宋体" panose="02010600030101010101" pitchFamily="2" charset="-122"/>
            </a:endParaRPr>
          </a:p>
        </p:txBody>
      </p:sp>
      <p:sp>
        <p:nvSpPr>
          <p:cNvPr id="112644" name="Rectangle 3"/>
          <p:cNvSpPr>
            <a:spLocks noGrp="1" noChangeArrowheads="1"/>
          </p:cNvSpPr>
          <p:nvPr>
            <p:ph type="body" idx="1"/>
          </p:nvPr>
        </p:nvSpPr>
        <p:spPr>
          <a:xfrm>
            <a:off x="684213" y="1125538"/>
            <a:ext cx="7821612" cy="5111750"/>
          </a:xfrm>
        </p:spPr>
        <p:txBody>
          <a:bodyPr/>
          <a:lstStyle/>
          <a:p>
            <a:pPr eaLnBrk="1" hangingPunct="1">
              <a:lnSpc>
                <a:spcPct val="90000"/>
              </a:lnSpc>
            </a:pPr>
            <a:r>
              <a:rPr lang="en-US" altLang="zh-CN" smtClean="0">
                <a:ea typeface="宋体" panose="02010600030101010101" pitchFamily="2" charset="-122"/>
              </a:rPr>
              <a:t>说明 C 气泡排序功能的装配说明的使用</a:t>
            </a:r>
          </a:p>
          <a:p>
            <a:pPr eaLnBrk="1" hangingPunct="1">
              <a:lnSpc>
                <a:spcPct val="90000"/>
              </a:lnSpc>
            </a:pPr>
            <a:r>
              <a:rPr lang="en-US" altLang="zh-CN" smtClean="0">
                <a:ea typeface="宋体" panose="02010600030101010101" pitchFamily="2" charset="-122"/>
              </a:rPr>
              <a:t>交换过程 (叶)</a:t>
            </a:r>
          </a:p>
          <a:p>
            <a:pPr lvl="1" eaLnBrk="1" hangingPunct="1">
              <a:lnSpc>
                <a:spcPct val="9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无效交换 (int v [], int k)</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温度;</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温度 = v [k];</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v [k] = v[k+1];</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v[k+1] = 温度;</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a:t>
            </a:r>
          </a:p>
          <a:p>
            <a:pPr lvl="1" eaLnBrk="1" hangingPunct="1">
              <a:lnSpc>
                <a:spcPct val="90000"/>
              </a:lnSpc>
            </a:pPr>
            <a:r>
              <a:rPr lang="en-US" altLang="zh-CN" smtClean="0">
                <a:ea typeface="宋体" panose="02010600030101010101" pitchFamily="2" charset="-122"/>
              </a:rPr>
              <a:t>v 在 $a 0, k 在 $a 1, 临时在 $t 0</a:t>
            </a:r>
          </a:p>
        </p:txBody>
      </p:sp>
      <p:sp>
        <p:nvSpPr>
          <p:cNvPr id="112645" name="Text Box 4"/>
          <p:cNvSpPr txBox="1">
            <a:spLocks noChangeArrowheads="1"/>
          </p:cNvSpPr>
          <p:nvPr/>
        </p:nvSpPr>
        <p:spPr bwMode="auto">
          <a:xfrm rot="5400000">
            <a:off x="6569869" y="2207419"/>
            <a:ext cx="47815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§2.13 c 排序示例将所有这些放在一起</a:t>
            </a:r>
          </a:p>
        </p:txBody>
      </p:sp>
    </p:spTree>
  </p:cSld>
  <p:clrMapOvr>
    <a:masterClrMapping/>
  </p:clrMapOvr>
  <p:timing>
    <p:tnLst>
      <p:par>
        <p:cTn id="1" dur="indefinite" restart="never" nodeType="tmRoot"/>
      </p:par>
    </p:tnLst>
  </p:timing>
</p:sld>
</file>

<file path=ppt/slides/slide10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F8E37A82-36C6-4E90-8219-59E005128377}" type="slidenum">
              <a:rPr lang="en-AU" altLang="zh-CN" sz="1400"/>
              <a:pPr>
                <a:spcBef>
                  <a:spcPct val="0"/>
                </a:spcBef>
                <a:buClrTx/>
                <a:buSzTx/>
                <a:buFontTx/>
                <a:buNone/>
              </a:pPr>
              <a:t>109</a:t>
            </a:fld>
            <a:endParaRPr lang="en-AU" altLang="zh-CN" sz="1400"/>
          </a:p>
        </p:txBody>
      </p:sp>
      <p:sp>
        <p:nvSpPr>
          <p:cNvPr id="113667" name="Rectangle 4"/>
          <p:cNvSpPr>
            <a:spLocks noChangeArrowheads="1"/>
          </p:cNvSpPr>
          <p:nvPr/>
        </p:nvSpPr>
        <p:spPr bwMode="auto">
          <a:xfrm>
            <a:off x="684213" y="1268413"/>
            <a:ext cx="8002587" cy="99853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3668" name="Rectangle 5"/>
          <p:cNvSpPr>
            <a:spLocks noChangeArrowheads="1"/>
          </p:cNvSpPr>
          <p:nvPr/>
        </p:nvSpPr>
        <p:spPr bwMode="auto">
          <a:xfrm>
            <a:off x="684213" y="2266950"/>
            <a:ext cx="8002587" cy="6858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3669" name="Rectangle 6"/>
          <p:cNvSpPr>
            <a:spLocks noChangeArrowheads="1"/>
          </p:cNvSpPr>
          <p:nvPr/>
        </p:nvSpPr>
        <p:spPr bwMode="auto">
          <a:xfrm>
            <a:off x="684213" y="2952750"/>
            <a:ext cx="8002587" cy="666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3670" name="Rectangle 7"/>
          <p:cNvSpPr>
            <a:spLocks noChangeArrowheads="1"/>
          </p:cNvSpPr>
          <p:nvPr/>
        </p:nvSpPr>
        <p:spPr bwMode="auto">
          <a:xfrm>
            <a:off x="684213" y="3619500"/>
            <a:ext cx="8002587" cy="37147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3671"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程序交换</a:t>
            </a:r>
          </a:p>
        </p:txBody>
      </p:sp>
      <p:sp>
        <p:nvSpPr>
          <p:cNvPr id="113672" name="Rectangle 3"/>
          <p:cNvSpPr>
            <a:spLocks noGrp="1" noChangeArrowheads="1"/>
          </p:cNvSpPr>
          <p:nvPr>
            <p:ph type="body" idx="1"/>
          </p:nvPr>
        </p:nvSpPr>
        <p:spPr>
          <a:xfrm>
            <a:off x="684213" y="1268413"/>
            <a:ext cx="8270875" cy="4968875"/>
          </a:xfrm>
        </p:spPr>
        <p:txBody>
          <a:bodyPr/>
          <a:lstStyle/>
          <a:p>
            <a:pPr eaLnBrk="1" hangingPunct="1">
              <a:lnSpc>
                <a:spcPct val="90000"/>
              </a:lnSpc>
              <a:buFont typeface="Wingdings" panose="05000000000000000000" pitchFamily="2" charset="2"/>
              <a:buNone/>
            </a:pPr>
            <a:r>
              <a:rPr lang="en-AU" altLang="zh-CN" sz="2000" smtClean="0">
                <a:latin typeface="Lucida Console" panose="020B0609040504020204" pitchFamily="49" charset="0"/>
                <a:ea typeface="宋体" panose="02010600030101010101" pitchFamily="2" charset="-122"/>
              </a:rPr>
              <a:t>交换: sll $t 1, $a 1, 2 # $t 1 = k * 4</a:t>
            </a:r>
          </a:p>
          <a:p>
            <a:pPr eaLnBrk="1" hangingPunct="1">
              <a:lnSpc>
                <a:spcPct val="90000"/>
              </a:lnSpc>
              <a:buFont typeface="Wingdings" panose="05000000000000000000" pitchFamily="2" charset="2"/>
              <a:buNone/>
            </a:pPr>
            <a:r>
              <a:rPr lang="en-AU" altLang="zh-CN" sz="2000" smtClean="0">
                <a:latin typeface="Lucida Console" panose="020B0609040504020204" pitchFamily="49" charset="0"/>
                <a:ea typeface="宋体" panose="02010600030101010101" pitchFamily="2" charset="-122"/>
              </a:rPr>
              <a:t>添加 $t 1, $a 0, $t 1 # $t 1 = v+(k*4)</a:t>
            </a:r>
          </a:p>
          <a:p>
            <a:pPr eaLnBrk="1" hangingPunct="1">
              <a:lnSpc>
                <a:spcPct val="90000"/>
              </a:lnSpc>
              <a:buFont typeface="Wingdings" panose="05000000000000000000" pitchFamily="2" charset="2"/>
              <a:buNone/>
            </a:pPr>
            <a:r>
              <a:rPr lang="en-AU" altLang="zh-CN" sz="2000" smtClean="0">
                <a:latin typeface="Lucida Console" panose="020B0609040504020204" pitchFamily="49" charset="0"/>
                <a:ea typeface="宋体" panose="02010600030101010101" pitchFamily="2" charset="-122"/>
              </a:rPr>
              <a:t># (v [k] 的地址)</a:t>
            </a:r>
          </a:p>
          <a:p>
            <a:pPr eaLnBrk="1" hangingPunct="1">
              <a:lnSpc>
                <a:spcPct val="90000"/>
              </a:lnSpc>
              <a:buFont typeface="Wingdings" panose="05000000000000000000" pitchFamily="2" charset="2"/>
              <a:buNone/>
            </a:pPr>
            <a:r>
              <a:rPr lang="en-AU" altLang="zh-CN" sz="2000" smtClean="0">
                <a:latin typeface="Lucida Console" panose="020B0609040504020204" pitchFamily="49" charset="0"/>
                <a:ea typeface="宋体" panose="02010600030101010101" pitchFamily="2" charset="-122"/>
              </a:rPr>
              <a:t>lw $t 0, 0 ($t 1) # $t 0 (温度) = v [k]</a:t>
            </a:r>
          </a:p>
          <a:p>
            <a:pPr eaLnBrk="1" hangingPunct="1">
              <a:lnSpc>
                <a:spcPct val="90000"/>
              </a:lnSpc>
              <a:buFont typeface="Wingdings" panose="05000000000000000000" pitchFamily="2" charset="2"/>
              <a:buNone/>
            </a:pPr>
            <a:r>
              <a:rPr lang="en-AU" altLang="zh-CN" sz="2000" smtClean="0">
                <a:latin typeface="Lucida Console" panose="020B0609040504020204" pitchFamily="49" charset="0"/>
                <a:ea typeface="宋体" panose="02010600030101010101" pitchFamily="2" charset="-122"/>
              </a:rPr>
              <a:t>lw $t 2, 4 ($t 1) # $t 2 = v[k+1]</a:t>
            </a:r>
          </a:p>
          <a:p>
            <a:pPr eaLnBrk="1" hangingPunct="1">
              <a:lnSpc>
                <a:spcPct val="90000"/>
              </a:lnSpc>
              <a:buFont typeface="Wingdings" panose="05000000000000000000" pitchFamily="2" charset="2"/>
              <a:buNone/>
            </a:pPr>
            <a:r>
              <a:rPr lang="en-AU" altLang="zh-CN" sz="2000" smtClean="0">
                <a:latin typeface="Lucida Console" panose="020B0609040504020204" pitchFamily="49" charset="0"/>
                <a:ea typeface="宋体" panose="02010600030101010101" pitchFamily="2" charset="-122"/>
              </a:rPr>
              <a:t>sw $t 2, 0 ($t 1) # v [k] = $t 2 (v[k+1])</a:t>
            </a:r>
          </a:p>
          <a:p>
            <a:pPr eaLnBrk="1" hangingPunct="1">
              <a:lnSpc>
                <a:spcPct val="90000"/>
              </a:lnSpc>
              <a:buFont typeface="Wingdings" panose="05000000000000000000" pitchFamily="2" charset="2"/>
              <a:buNone/>
            </a:pPr>
            <a:r>
              <a:rPr lang="en-AU" altLang="zh-CN" sz="2000" smtClean="0">
                <a:latin typeface="Lucida Console" panose="020B0609040504020204" pitchFamily="49" charset="0"/>
                <a:ea typeface="宋体" panose="02010600030101010101" pitchFamily="2" charset="-122"/>
              </a:rPr>
              <a:t>sw $t 0, 4 ($t 1) # v[k+1] = $t 0 (温度)</a:t>
            </a:r>
          </a:p>
          <a:p>
            <a:pPr eaLnBrk="1" hangingPunct="1">
              <a:lnSpc>
                <a:spcPct val="90000"/>
              </a:lnSpc>
              <a:buFont typeface="Wingdings" panose="05000000000000000000" pitchFamily="2" charset="2"/>
              <a:buNone/>
            </a:pPr>
            <a:r>
              <a:rPr lang="en-AU" altLang="zh-CN" sz="2000" smtClean="0">
                <a:latin typeface="Lucida Console" panose="020B0609040504020204" pitchFamily="49" charset="0"/>
                <a:ea typeface="宋体" panose="02010600030101010101" pitchFamily="2" charset="-122"/>
              </a:rPr>
              <a:t>jr $ra # 返回到调用例程</a:t>
            </a:r>
          </a:p>
        </p:txBody>
      </p:sp>
    </p:spTree>
  </p:cSld>
  <p:clrMapOvr>
    <a:masterClrMapping/>
  </p:clrMapOvr>
  <p:timing>
    <p:tnLst>
      <p:par>
        <p:cTn id="1" dur="indefinite" restart="never" nodeType="tmRoot"/>
      </p:par>
    </p:tnLst>
  </p:timing>
</p:sld>
</file>

<file path=ppt/slides/slide1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a:r>
              <a:rPr lang="en-US" altLang="zh-CN" smtClean="0">
                <a:ea typeface="宋体" panose="02010600030101010101" pitchFamily="2" charset="-122"/>
              </a:rPr>
              <a:t>注册操作数</a:t>
            </a:r>
            <a:endParaRPr lang="zh-CN" altLang="en-US" smtClean="0">
              <a:ea typeface="宋体" panose="02010600030101010101" pitchFamily="2" charset="-122"/>
            </a:endParaRPr>
          </a:p>
        </p:txBody>
      </p:sp>
      <p:sp>
        <p:nvSpPr>
          <p:cNvPr id="14339" name="内容占位符 2"/>
          <p:cNvSpPr>
            <a:spLocks noGrp="1"/>
          </p:cNvSpPr>
          <p:nvPr>
            <p:ph idx="1"/>
          </p:nvPr>
        </p:nvSpPr>
        <p:spPr/>
        <p:txBody>
          <a:bodyPr/>
          <a:lstStyle/>
          <a:p>
            <a:pPr/>
            <a:r>
              <a:rPr lang="en-US" altLang="zh-CN" smtClean="0">
                <a:ea typeface="宋体" panose="02010600030101010101" pitchFamily="2" charset="-122"/>
              </a:rPr>
              <a:t>为什么将 MIPS 中的寄存器数量限制为32个？</a:t>
            </a:r>
          </a:p>
          <a:p>
            <a:endParaRPr lang="en-US" altLang="zh-CN" smtClean="0">
              <a:ea typeface="宋体" panose="02010600030101010101" pitchFamily="2" charset="-122"/>
            </a:endParaRPr>
          </a:p>
          <a:p>
            <a:pPr eaLnBrk="1" hangingPunct="1">
              <a:lnSpc>
                <a:spcPct val="90000"/>
              </a:lnSpc>
            </a:pPr>
            <a:r>
              <a:rPr lang="en-US" altLang="zh-CN" b="1" i="1" smtClean="0">
                <a:solidFill>
                  <a:srgbClr val="3177FF"/>
                </a:solidFill>
                <a:ea typeface="宋体" panose="02010600030101010101" pitchFamily="2" charset="-122"/>
              </a:rPr>
              <a:t>设计原则 2:</a:t>
            </a:r>
            <a:r>
              <a:rPr lang="en-US" altLang="zh-CN" b="1" smtClean="0">
                <a:solidFill>
                  <a:srgbClr val="3177FF"/>
                </a:solidFill>
                <a:ea typeface="宋体" panose="02010600030101010101" pitchFamily="2" charset="-122"/>
              </a:rPr>
              <a:t>更小更快</a:t>
            </a:r>
          </a:p>
          <a:p>
            <a:pPr lvl="1"/>
            <a:r>
              <a:rPr lang="en-US" altLang="zh-CN" smtClean="0">
                <a:ea typeface="宋体" panose="02010600030101010101" pitchFamily="2" charset="-122"/>
              </a:rPr>
              <a:t>电力旅行需要时间 (即使速度快, 以纳秒为单位)</a:t>
            </a:r>
          </a:p>
          <a:p>
            <a:pPr lvl="1"/>
            <a:r>
              <a:rPr lang="en-US" altLang="zh-CN" smtClean="0">
                <a:ea typeface="宋体" panose="02010600030101010101" pitchFamily="2" charset="-122"/>
              </a:rPr>
              <a:t>更多的寄存器在电子信号必须走得更远的情况下需要更长的时间。</a:t>
            </a:r>
            <a:endParaRPr lang="zh-CN" altLang="en-US" smtClean="0">
              <a:ea typeface="宋体" panose="02010600030101010101" pitchFamily="2" charset="-122"/>
            </a:endParaRPr>
          </a:p>
          <a:p>
            <a:pPr lvl="1"/>
            <a:r>
              <a:rPr lang="en-US" altLang="zh-CN" smtClean="0">
                <a:ea typeface="宋体" panose="02010600030101010101" pitchFamily="2" charset="-122"/>
              </a:rPr>
              <a:t>增加时钟周期时间</a:t>
            </a:r>
          </a:p>
          <a:p>
            <a:pPr lvl="1"/>
            <a:r>
              <a:rPr lang="en-US" altLang="zh-CN" smtClean="0">
                <a:ea typeface="宋体" panose="02010600030101010101" pitchFamily="2" charset="-122"/>
              </a:rPr>
              <a:t>这一道理导致计算机设计师认真对待增加寄存器数量的要求</a:t>
            </a:r>
            <a:endParaRPr lang="zh-CN" altLang="en-US" smtClean="0">
              <a:ea typeface="宋体" panose="02010600030101010101" pitchFamily="2" charset="-122"/>
            </a:endParaRPr>
          </a:p>
        </p:txBody>
      </p:sp>
      <p:sp>
        <p:nvSpPr>
          <p:cNvPr id="1331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117BC7DD-9214-48D8-862B-3A59099193CA}" type="slidenum">
              <a:rPr lang="en-AU" altLang="zh-CN" sz="1400"/>
              <a:pPr>
                <a:spcBef>
                  <a:spcPct val="0"/>
                </a:spcBef>
                <a:buClrTx/>
                <a:buSzTx/>
                <a:buFontTx/>
                <a:buNone/>
              </a:pPr>
              <a:t>11</a:t>
            </a:fld>
            <a:endParaRPr lang="en-AU"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6572B062-11C3-4DFE-A37F-D8A3BBDB4BAC}" type="slidenum">
              <a:rPr lang="en-AU" altLang="zh-CN" sz="1400"/>
              <a:pPr>
                <a:spcBef>
                  <a:spcPct val="0"/>
                </a:spcBef>
                <a:buClrTx/>
                <a:buSzTx/>
                <a:buFontTx/>
                <a:buNone/>
              </a:pPr>
              <a:t>110</a:t>
            </a:fld>
            <a:endParaRPr lang="en-AU" altLang="zh-CN" sz="1400"/>
          </a:p>
        </p:txBody>
      </p:sp>
      <p:sp>
        <p:nvSpPr>
          <p:cNvPr id="114691"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C 中的排序过程</a:t>
            </a:r>
          </a:p>
        </p:txBody>
      </p:sp>
      <p:sp>
        <p:nvSpPr>
          <p:cNvPr id="114692" name="Rectangle 3"/>
          <p:cNvSpPr>
            <a:spLocks noGrp="1" noChangeArrowheads="1"/>
          </p:cNvSpPr>
          <p:nvPr>
            <p:ph type="body" idx="1"/>
          </p:nvPr>
        </p:nvSpPr>
        <p:spPr/>
        <p:txBody>
          <a:bodyPr/>
          <a:lstStyle/>
          <a:p>
            <a:pPr eaLnBrk="1" hangingPunct="1">
              <a:lnSpc>
                <a:spcPct val="80000"/>
              </a:lnSpc>
            </a:pPr>
            <a:r>
              <a:rPr lang="en-US" altLang="zh-CN" smtClean="0">
                <a:ea typeface="宋体" panose="02010600030101010101" pitchFamily="2" charset="-122"/>
              </a:rPr>
              <a:t>非叶 (调用交换)</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空排序 (int v [], int n)</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int i, j;</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用于 (i = 0; i &lt; n; i + = 1) {</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用于 (j = i–1;</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j &gt; = 0 &amp; &amp; v[j] &gt; v[j + 1];</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j-= 1) {</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交换 (v, j);</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a:t>
            </a:r>
          </a:p>
          <a:p>
            <a:pPr lvl="1" eaLnBrk="1" hangingPunct="1">
              <a:lnSpc>
                <a:spcPct val="8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a:t>
            </a:r>
          </a:p>
          <a:p>
            <a:pPr lvl="1" eaLnBrk="1" hangingPunct="1">
              <a:lnSpc>
                <a:spcPct val="80000"/>
              </a:lnSpc>
            </a:pPr>
            <a:r>
              <a:rPr lang="en-US" altLang="zh-CN" smtClean="0">
                <a:ea typeface="宋体" panose="02010600030101010101" pitchFamily="2" charset="-122"/>
              </a:rPr>
              <a:t>v 在 $a 0, k 在 $a 1, i 在 $s 0, j 在 $s 1</a:t>
            </a:r>
            <a:endParaRPr lang="en-AU"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1EBF8955-7ABA-4E18-941F-104DB715F264}" type="slidenum">
              <a:rPr lang="en-AU" altLang="zh-CN" sz="1400"/>
              <a:pPr>
                <a:spcBef>
                  <a:spcPct val="0"/>
                </a:spcBef>
                <a:buClrTx/>
                <a:buSzTx/>
                <a:buFontTx/>
                <a:buNone/>
              </a:pPr>
              <a:t>111</a:t>
            </a:fld>
            <a:endParaRPr lang="en-AU" altLang="zh-CN" sz="1400"/>
          </a:p>
        </p:txBody>
      </p:sp>
      <p:sp>
        <p:nvSpPr>
          <p:cNvPr id="115715" name="Rectangle 5"/>
          <p:cNvSpPr>
            <a:spLocks noChangeArrowheads="1"/>
          </p:cNvSpPr>
          <p:nvPr/>
        </p:nvSpPr>
        <p:spPr bwMode="auto">
          <a:xfrm>
            <a:off x="684213" y="1116013"/>
            <a:ext cx="7316787" cy="48418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5716" name="Rectangle 6"/>
          <p:cNvSpPr>
            <a:spLocks noChangeArrowheads="1"/>
          </p:cNvSpPr>
          <p:nvPr/>
        </p:nvSpPr>
        <p:spPr bwMode="auto">
          <a:xfrm>
            <a:off x="684213" y="1600200"/>
            <a:ext cx="7316787" cy="484188"/>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5717" name="Rectangle 7"/>
          <p:cNvSpPr>
            <a:spLocks noChangeArrowheads="1"/>
          </p:cNvSpPr>
          <p:nvPr/>
        </p:nvSpPr>
        <p:spPr bwMode="auto">
          <a:xfrm>
            <a:off x="684213" y="2084388"/>
            <a:ext cx="7316787" cy="245903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5718" name="Rectangle 8"/>
          <p:cNvSpPr>
            <a:spLocks noChangeArrowheads="1"/>
          </p:cNvSpPr>
          <p:nvPr/>
        </p:nvSpPr>
        <p:spPr bwMode="auto">
          <a:xfrm>
            <a:off x="684213" y="4543425"/>
            <a:ext cx="7316787" cy="73342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5719" name="Rectangle 9"/>
          <p:cNvSpPr>
            <a:spLocks noChangeArrowheads="1"/>
          </p:cNvSpPr>
          <p:nvPr/>
        </p:nvSpPr>
        <p:spPr bwMode="auto">
          <a:xfrm>
            <a:off x="684213" y="5276850"/>
            <a:ext cx="7316787" cy="48577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5720" name="Rectangle 10"/>
          <p:cNvSpPr>
            <a:spLocks noChangeArrowheads="1"/>
          </p:cNvSpPr>
          <p:nvPr/>
        </p:nvSpPr>
        <p:spPr bwMode="auto">
          <a:xfrm>
            <a:off x="684213" y="5762625"/>
            <a:ext cx="7316787" cy="503238"/>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5721"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程序主体</a:t>
            </a:r>
          </a:p>
        </p:txBody>
      </p:sp>
      <p:sp>
        <p:nvSpPr>
          <p:cNvPr id="115722" name="Rectangle 4"/>
          <p:cNvSpPr>
            <a:spLocks noGrp="1" noChangeArrowheads="1"/>
          </p:cNvSpPr>
          <p:nvPr>
            <p:ph type="body" idx="1"/>
          </p:nvPr>
        </p:nvSpPr>
        <p:spPr>
          <a:xfrm>
            <a:off x="684213" y="1087438"/>
            <a:ext cx="8270875" cy="5111750"/>
          </a:xfrm>
          <a:noFill/>
        </p:spPr>
        <p:txBody>
          <a:bodyPr/>
          <a:lstStyle/>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移动 $s 2, $a 0 # 将 $a 0 保存到 $s 2</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移动 $s 3, $a 1 # 将 $a 保存到 $s 3</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移动 $s 0, $zero # i = 0</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fortst: slt $t 0, $s 0, $s 3 # $t 0 = 0, 如果 $s 0≥$s 3 (i≥n)</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如果 $s 0≥$s 3 (i≥n), 则 $t 0、$zero、exit1 # 转到 exit1</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附加 $s 1, $s 0, –1 # j = i–1</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for2t:slti $t 0, $s 1, 0 # $t 0 = 1, 如果 $s 1 (j &lt; 0)</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bne $t 0, $zero, exit2 # 转到 exit2, 如果 $s 1 &lt; 0 (j &lt; 0)</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sll $t 1, $s 1, 2 # $t 1 = j * 4</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添加 $t 2, $s 2, $t 1 # $t 2 = v + (j * 4)</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lw $t 3, 0 ($t 2) # $t 3 = v [j]</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lw $t 4, 4 ($t 2) # $t 4 = v [j + 1]</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slt $t 0, $t 4, $t 3 # $t 0 = 0, 如果 $t 4≥$t 3</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如果 $t 4≥$t 3, 则 $t 0、$zero、exit2 # 转到 exit2</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移动 $a 0, $s 2 # 第一个交换参数是 v (旧 $a 0)</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移动 $a 1, $s 1 # 第二段交换是 j</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jal 交换 # 调用交换过程</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附加 $s 1, $s 1, –1 # j– = 1</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j for2tst # 跳转到测试内部循环</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exit2:adhe:adhe2 $s 0, $s 0, 1 # i + = 1</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j for1tst # 跳转到外部循环测试</a:t>
            </a:r>
          </a:p>
        </p:txBody>
      </p:sp>
      <p:sp>
        <p:nvSpPr>
          <p:cNvPr id="115723" name="Rectangle 16"/>
          <p:cNvSpPr>
            <a:spLocks noChangeArrowheads="1"/>
          </p:cNvSpPr>
          <p:nvPr/>
        </p:nvSpPr>
        <p:spPr bwMode="auto">
          <a:xfrm>
            <a:off x="8062913" y="4591050"/>
            <a:ext cx="749300" cy="649288"/>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ea typeface="宋体" panose="02010600030101010101" pitchFamily="2" charset="-122"/>
              </a:rPr>
              <a:t>通过</a:t>
            </a:r>
            <a:br>
              <a:rPr lang="en-AU" altLang="zh-CN" sz="1400">
                <a:ea typeface="宋体" panose="02010600030101010101" pitchFamily="2" charset="-122"/>
              </a:rPr>
            </a:br>
            <a:r>
              <a:rPr lang="en-AU" altLang="zh-CN" sz="1400">
                <a:ea typeface="宋体" panose="02010600030101010101" pitchFamily="2" charset="-122"/>
              </a:rPr>
              <a:t>Params</a:t>
            </a:r>
            <a:br>
              <a:rPr lang="en-AU" altLang="zh-CN" sz="1400">
                <a:ea typeface="宋体" panose="02010600030101010101" pitchFamily="2" charset="-122"/>
              </a:rPr>
            </a:br>
            <a:r>
              <a:rPr lang="en-AU" altLang="zh-CN" sz="1400">
                <a:ea typeface="宋体" panose="02010600030101010101" pitchFamily="2" charset="-122"/>
              </a:rPr>
              <a:t>&amp; call</a:t>
            </a:r>
          </a:p>
        </p:txBody>
      </p:sp>
      <p:sp>
        <p:nvSpPr>
          <p:cNvPr id="115724" name="Rectangle 19"/>
          <p:cNvSpPr>
            <a:spLocks noChangeArrowheads="1"/>
          </p:cNvSpPr>
          <p:nvPr/>
        </p:nvSpPr>
        <p:spPr bwMode="auto">
          <a:xfrm>
            <a:off x="8062913" y="1122363"/>
            <a:ext cx="758825" cy="504825"/>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ea typeface="宋体" panose="02010600030101010101" pitchFamily="2" charset="-122"/>
              </a:rPr>
              <a:t>移动</a:t>
            </a:r>
            <a:br>
              <a:rPr lang="en-AU" altLang="zh-CN" sz="1400">
                <a:ea typeface="宋体" panose="02010600030101010101" pitchFamily="2" charset="-122"/>
              </a:rPr>
            </a:br>
            <a:r>
              <a:rPr lang="en-AU" altLang="zh-CN" sz="1400">
                <a:ea typeface="宋体" panose="02010600030101010101" pitchFamily="2" charset="-122"/>
              </a:rPr>
              <a:t>Params</a:t>
            </a:r>
          </a:p>
        </p:txBody>
      </p:sp>
      <p:sp>
        <p:nvSpPr>
          <p:cNvPr id="115725" name="Rectangle 23"/>
          <p:cNvSpPr>
            <a:spLocks noChangeArrowheads="1"/>
          </p:cNvSpPr>
          <p:nvPr/>
        </p:nvSpPr>
        <p:spPr bwMode="auto">
          <a:xfrm>
            <a:off x="8062913" y="5405438"/>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ea typeface="宋体" panose="02010600030101010101" pitchFamily="2" charset="-122"/>
              </a:rPr>
              <a:t>内环</a:t>
            </a:r>
          </a:p>
        </p:txBody>
      </p:sp>
      <p:sp>
        <p:nvSpPr>
          <p:cNvPr id="115726" name="Rectangle 24"/>
          <p:cNvSpPr>
            <a:spLocks noChangeArrowheads="1"/>
          </p:cNvSpPr>
          <p:nvPr/>
        </p:nvSpPr>
        <p:spPr bwMode="auto">
          <a:xfrm>
            <a:off x="8062913" y="5891213"/>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ea typeface="宋体" panose="02010600030101010101" pitchFamily="2" charset="-122"/>
              </a:rPr>
              <a:t>外环</a:t>
            </a:r>
          </a:p>
        </p:txBody>
      </p:sp>
      <p:sp>
        <p:nvSpPr>
          <p:cNvPr id="115727" name="Rectangle 25"/>
          <p:cNvSpPr>
            <a:spLocks noChangeArrowheads="1"/>
          </p:cNvSpPr>
          <p:nvPr/>
        </p:nvSpPr>
        <p:spPr bwMode="auto">
          <a:xfrm>
            <a:off x="8062913" y="3148013"/>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ea typeface="宋体" panose="02010600030101010101" pitchFamily="2" charset="-122"/>
              </a:rPr>
              <a:t>内环</a:t>
            </a:r>
          </a:p>
        </p:txBody>
      </p:sp>
      <p:sp>
        <p:nvSpPr>
          <p:cNvPr id="115728" name="Rectangle 28"/>
          <p:cNvSpPr>
            <a:spLocks noChangeArrowheads="1"/>
          </p:cNvSpPr>
          <p:nvPr/>
        </p:nvSpPr>
        <p:spPr bwMode="auto">
          <a:xfrm>
            <a:off x="8062913" y="1728788"/>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ea typeface="宋体" panose="02010600030101010101" pitchFamily="2" charset="-122"/>
              </a:rPr>
              <a:t>外环</a:t>
            </a:r>
          </a:p>
        </p:txBody>
      </p:sp>
    </p:spTree>
  </p:cSld>
  <p:clrMapOvr>
    <a:masterClrMapping/>
  </p:clrMapOvr>
  <p:timing>
    <p:tnLst>
      <p:par>
        <p:cTn id="1" dur="indefinite" restart="never" nodeType="tmRoot"/>
      </p:par>
    </p:tnLst>
  </p:timing>
</p:sld>
</file>

<file path=ppt/slides/slide11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0E0116BE-9C4A-45FE-9802-8D9CE9AEE0E0}" type="slidenum">
              <a:rPr lang="en-AU" altLang="zh-CN" sz="1400"/>
              <a:pPr>
                <a:spcBef>
                  <a:spcPct val="0"/>
                </a:spcBef>
                <a:buClrTx/>
                <a:buSzTx/>
                <a:buFontTx/>
                <a:buNone/>
              </a:pPr>
              <a:t>112</a:t>
            </a:fld>
            <a:endParaRPr lang="en-AU" altLang="zh-CN" sz="1400"/>
          </a:p>
        </p:txBody>
      </p:sp>
      <p:sp>
        <p:nvSpPr>
          <p:cNvPr id="116739" name="Rectangle 2"/>
          <p:cNvSpPr>
            <a:spLocks noChangeArrowheads="1"/>
          </p:cNvSpPr>
          <p:nvPr/>
        </p:nvSpPr>
        <p:spPr bwMode="auto">
          <a:xfrm>
            <a:off x="684213" y="1201738"/>
            <a:ext cx="7450137" cy="14668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6740" name="Rectangle 3"/>
          <p:cNvSpPr>
            <a:spLocks noChangeArrowheads="1"/>
          </p:cNvSpPr>
          <p:nvPr/>
        </p:nvSpPr>
        <p:spPr bwMode="auto">
          <a:xfrm>
            <a:off x="684213" y="3152775"/>
            <a:ext cx="7450137" cy="1493838"/>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6741" name="Rectangle 4"/>
          <p:cNvSpPr>
            <a:spLocks noChangeArrowheads="1"/>
          </p:cNvSpPr>
          <p:nvPr/>
        </p:nvSpPr>
        <p:spPr bwMode="auto">
          <a:xfrm>
            <a:off x="684213" y="4646613"/>
            <a:ext cx="7450137" cy="2587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6742" name="Rectangle 16"/>
          <p:cNvSpPr>
            <a:spLocks noChangeArrowheads="1"/>
          </p:cNvSpPr>
          <p:nvPr/>
        </p:nvSpPr>
        <p:spPr bwMode="auto">
          <a:xfrm>
            <a:off x="684213" y="2668588"/>
            <a:ext cx="7450137" cy="48418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6743" name="Rectangle 9"/>
          <p:cNvSpPr>
            <a:spLocks noGrp="1" noChangeArrowheads="1"/>
          </p:cNvSpPr>
          <p:nvPr>
            <p:ph type="body" idx="1"/>
          </p:nvPr>
        </p:nvSpPr>
        <p:spPr>
          <a:xfrm>
            <a:off x="684213" y="1173163"/>
            <a:ext cx="8270875" cy="4960937"/>
          </a:xfrm>
          <a:noFill/>
        </p:spPr>
        <p:txBody>
          <a:bodyPr/>
          <a:lstStyle/>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排序: 附加 $sp, $sp, –20 # 在堆栈上的5个寄存器的空间</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sw $ra, 16 ($sp) # 在堆栈上保存 $ra</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sw $s 3, 12 ($sp) # 在堆栈上保存 $s 3</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sw $s 2, 8 ($sp) # 在堆栈上保存 $s 2</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sw $s 1, 4 ($sp) # 在堆栈上保存 $s 1</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sw $s 0, 0 ($sp) # 在堆栈上保存 $s 0</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 # 程序体</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exit:w $s 0, 0 ($sp) # 从堆栈还原 $s 0</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lw $s 1, 4 ($sp) # 从堆栈还原 $s 1</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lw $s 2, 8 ($sp) # 从堆栈还原 $s 2</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lw $s 3, 12 ($sp) # 从堆栈恢复 $s 3</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lw $ra, 16 ($sp) # 从堆栈还原 $ra</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附加 $sp, $sp, 20 # 还原堆栈指针</a:t>
            </a:r>
          </a:p>
          <a:p>
            <a:pPr eaLnBrk="1" hangingPunct="1">
              <a:spcBef>
                <a:spcPct val="15000"/>
              </a:spcBef>
              <a:buFont typeface="Wingdings" panose="05000000000000000000" pitchFamily="2" charset="2"/>
              <a:buNone/>
            </a:pPr>
            <a:r>
              <a:rPr lang="en-AU" altLang="zh-CN" sz="1400" smtClean="0">
                <a:latin typeface="Lucida Console" panose="020B0609040504020204" pitchFamily="49" charset="0"/>
                <a:ea typeface="宋体" panose="02010600030101010101" pitchFamily="2" charset="-122"/>
              </a:rPr>
              <a:t>jr $ra # 返回到调用例程</a:t>
            </a:r>
          </a:p>
        </p:txBody>
      </p:sp>
      <p:sp>
        <p:nvSpPr>
          <p:cNvPr id="116744" name="Rectangle 8"/>
          <p:cNvSpPr>
            <a:spLocks noGrp="1" noChangeArrowheads="1"/>
          </p:cNvSpPr>
          <p:nvPr>
            <p:ph type="title"/>
          </p:nvPr>
        </p:nvSpPr>
        <p:spPr/>
        <p:txBody>
          <a:bodyPr/>
          <a:lstStyle/>
          <a:p>
            <a:pPr eaLnBrk="1" hangingPunct="1"/>
            <a:r>
              <a:rPr lang="en-AU" altLang="zh-CN" smtClean="0">
                <a:ea typeface="宋体" panose="02010600030101010101" pitchFamily="2" charset="-122"/>
              </a:rPr>
              <a:t>完整的过程</a:t>
            </a:r>
          </a:p>
        </p:txBody>
      </p:sp>
    </p:spTree>
  </p:cSld>
  <p:clrMapOvr>
    <a:masterClrMapping/>
  </p:clrMapOvr>
  <p:timing>
    <p:tnLst>
      <p:par>
        <p:cTn id="1" dur="indefinite" restart="never" nodeType="tmRoot"/>
      </p:par>
    </p:tnLst>
  </p:timing>
</p:sld>
</file>

<file path=ppt/slides/slide113.xml><?xml version="1.0" encoding="utf-8"?>
<p:sld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D435BA8-7944-422E-8864-58871241E009}" type="slidenum">
              <a:rPr lang="en-AU" altLang="zh-CN" sz="1400"/>
              <a:pPr>
                <a:spcBef>
                  <a:spcPct val="0"/>
                </a:spcBef>
                <a:buClrTx/>
                <a:buSzTx/>
                <a:buFontTx/>
                <a:buNone/>
              </a:pPr>
              <a:t>113</a:t>
            </a:fld>
            <a:endParaRPr lang="en-AU" altLang="zh-CN" sz="1400"/>
          </a:p>
        </p:txBody>
      </p:sp>
      <p:sp>
        <p:nvSpPr>
          <p:cNvPr id="11776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编译器优化的效果</a:t>
            </a:r>
            <a:endParaRPr lang="en-AU" altLang="zh-CN" smtClean="0">
              <a:ea typeface="宋体" panose="02010600030101010101" pitchFamily="2" charset="-122"/>
            </a:endParaRPr>
          </a:p>
        </p:txBody>
      </p:sp>
      <p:graphicFrame>
        <p:nvGraphicFramePr>
          <p:cNvPr id="117764" name="Object 3"/>
          <p:cNvGraphicFramePr>
            <a:graphicFrameLocks noChangeAspect="1"/>
          </p:cNvGraphicFramePr>
          <p:nvPr/>
        </p:nvGraphicFramePr>
        <p:xfrm>
          <a:off x="400050" y="1774825"/>
          <a:ext cx="3829050" cy="2333625"/>
        </p:xfrm>
        <a:graphic>
          <a:graphicData uri="http://schemas.openxmlformats.org/presentationml/2006/ole">
            <mc:AlternateContent xmlns:mc="http://schemas.openxmlformats.org/markup-compatibility/2006">
              <mc:Choice xmlns:v="urn:schemas-microsoft-com:vml" Requires="v">
                <p:oleObj spid="_x0000_s117769" name="Chart" r:id="rId4" imgW="3828963" imgH="2333625" progId="MSGraph.Chart.8">
                  <p:embed followColorScheme="full"/>
                </p:oleObj>
              </mc:Choice>
              <mc:Fallback>
                <p:oleObj name="Chart" r:id="rId4" imgW="3828963" imgH="2333625"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1774825"/>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5" name="Object 4"/>
          <p:cNvGraphicFramePr>
            <a:graphicFrameLocks noChangeAspect="1"/>
          </p:cNvGraphicFramePr>
          <p:nvPr/>
        </p:nvGraphicFramePr>
        <p:xfrm>
          <a:off x="400050" y="4044950"/>
          <a:ext cx="3771900" cy="2333625"/>
        </p:xfrm>
        <a:graphic>
          <a:graphicData uri="http://schemas.openxmlformats.org/presentationml/2006/ole">
            <mc:AlternateContent xmlns:mc="http://schemas.openxmlformats.org/markup-compatibility/2006">
              <mc:Choice xmlns:v="urn:schemas-microsoft-com:vml" Requires="v">
                <p:oleObj spid="_x0000_s117770" name="Chart" r:id="rId6" imgW="3771987" imgH="2333625" progId="MSGraph.Chart.8">
                  <p:embed followColorScheme="full"/>
                </p:oleObj>
              </mc:Choice>
              <mc:Fallback>
                <p:oleObj name="Chart" r:id="rId6" imgW="3771987" imgH="2333625"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 y="4044950"/>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6" name="Object 5"/>
          <p:cNvGraphicFramePr>
            <a:graphicFrameLocks noChangeAspect="1"/>
          </p:cNvGraphicFramePr>
          <p:nvPr/>
        </p:nvGraphicFramePr>
        <p:xfrm>
          <a:off x="4284663" y="1773238"/>
          <a:ext cx="3771900" cy="2333625"/>
        </p:xfrm>
        <a:graphic>
          <a:graphicData uri="http://schemas.openxmlformats.org/presentationml/2006/ole">
            <mc:AlternateContent xmlns:mc="http://schemas.openxmlformats.org/markup-compatibility/2006">
              <mc:Choice xmlns:v="urn:schemas-microsoft-com:vml" Requires="v">
                <p:oleObj spid="_x0000_s117771" name="Chart" r:id="rId8" imgW="3771987" imgH="2333625" progId="MSGraph.Chart.8">
                  <p:embed followColorScheme="full"/>
                </p:oleObj>
              </mc:Choice>
              <mc:Fallback>
                <p:oleObj name="Chart" r:id="rId8" imgW="3771987" imgH="2333625" progId="MSGraph.Chart.8">
                  <p:embed followColorScheme="full"/>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4663" y="1773238"/>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7" name="Object 6"/>
          <p:cNvGraphicFramePr>
            <a:graphicFrameLocks noChangeAspect="1"/>
          </p:cNvGraphicFramePr>
          <p:nvPr/>
        </p:nvGraphicFramePr>
        <p:xfrm>
          <a:off x="4427538" y="4048125"/>
          <a:ext cx="3829050" cy="2333625"/>
        </p:xfrm>
        <a:graphic>
          <a:graphicData uri="http://schemas.openxmlformats.org/presentationml/2006/ole">
            <mc:AlternateContent xmlns:mc="http://schemas.openxmlformats.org/markup-compatibility/2006">
              <mc:Choice xmlns:v="urn:schemas-microsoft-com:vml" Requires="v">
                <p:oleObj spid="_x0000_s117772" name="Chart" r:id="rId10" imgW="3828963" imgH="2333625" progId="MSGraph.Chart.8">
                  <p:embed followColorScheme="full"/>
                </p:oleObj>
              </mc:Choice>
              <mc:Fallback>
                <p:oleObj name="Chart" r:id="rId10" imgW="3828963" imgH="2333625" progId="MSGraph.Chart.8">
                  <p:embed followColorScheme="full"/>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538" y="4048125"/>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8" name="Text Box 7"/>
          <p:cNvSpPr txBox="1">
            <a:spLocks noChangeArrowheads="1"/>
          </p:cNvSpPr>
          <p:nvPr/>
        </p:nvSpPr>
        <p:spPr bwMode="auto">
          <a:xfrm>
            <a:off x="1908175" y="1268413"/>
            <a:ext cx="473075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latin typeface="Tahoma" panose="020B0604030504040204" pitchFamily="34" charset="0"/>
                <a:ea typeface="宋体" panose="02010600030101010101" pitchFamily="2" charset="-122"/>
              </a:rPr>
              <a:t>在 Linux 下为奔腾4用 gcc 编译</a:t>
            </a:r>
            <a:endParaRPr lang="en-AU" altLang="zh-CN" sz="18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96756E17-5D2C-4875-8E0F-D9D4880EC291}" type="slidenum">
              <a:rPr lang="en-AU" altLang="zh-CN" sz="1400"/>
              <a:pPr>
                <a:spcBef>
                  <a:spcPct val="0"/>
                </a:spcBef>
                <a:buClrTx/>
                <a:buSzTx/>
                <a:buFontTx/>
                <a:buNone/>
              </a:pPr>
              <a:t>114</a:t>
            </a:fld>
            <a:endParaRPr lang="en-AU" altLang="zh-CN" sz="1400"/>
          </a:p>
        </p:txBody>
      </p:sp>
      <p:sp>
        <p:nvSpPr>
          <p:cNvPr id="118787" name="Rectangle 2"/>
          <p:cNvSpPr>
            <a:spLocks noGrp="1" noChangeArrowheads="1"/>
          </p:cNvSpPr>
          <p:nvPr>
            <p:ph type="title"/>
          </p:nvPr>
        </p:nvSpPr>
        <p:spPr>
          <a:xfrm>
            <a:off x="684213" y="266700"/>
            <a:ext cx="8259762" cy="641350"/>
          </a:xfrm>
        </p:spPr>
        <p:txBody>
          <a:bodyPr/>
          <a:lstStyle/>
          <a:p>
            <a:pPr eaLnBrk="1" hangingPunct="1"/>
            <a:r>
              <a:rPr lang="en-US" altLang="zh-CN" sz="3600" smtClean="0">
                <a:ea typeface="宋体" panose="02010600030101010101" pitchFamily="2" charset="-122"/>
              </a:rPr>
              <a:t>语言和算法的作用</a:t>
            </a:r>
            <a:endParaRPr lang="en-AU" altLang="zh-CN" sz="3600" smtClean="0">
              <a:ea typeface="宋体" panose="02010600030101010101" pitchFamily="2" charset="-122"/>
            </a:endParaRPr>
          </a:p>
        </p:txBody>
      </p:sp>
      <p:graphicFrame>
        <p:nvGraphicFramePr>
          <p:cNvPr id="118788" name="Object 3"/>
          <p:cNvGraphicFramePr>
            <a:graphicFrameLocks noChangeAspect="1"/>
          </p:cNvGraphicFramePr>
          <p:nvPr/>
        </p:nvGraphicFramePr>
        <p:xfrm>
          <a:off x="1647825" y="1125538"/>
          <a:ext cx="5086350" cy="1798637"/>
        </p:xfrm>
        <a:graphic>
          <a:graphicData uri="http://schemas.openxmlformats.org/presentationml/2006/ole">
            <mc:AlternateContent xmlns:mc="http://schemas.openxmlformats.org/markup-compatibility/2006">
              <mc:Choice xmlns:v="urn:schemas-microsoft-com:vml" Requires="v">
                <p:oleObj spid="_x0000_s118791" name="Chart" r:id="rId4" imgW="5086393" imgH="1942970" progId="MSGraph.Chart.8">
                  <p:embed followColorScheme="full"/>
                </p:oleObj>
              </mc:Choice>
              <mc:Fallback>
                <p:oleObj name="Chart" r:id="rId4" imgW="5086393" imgH="1942970"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1125538"/>
                        <a:ext cx="5086350" cy="179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89" name="Object 4"/>
          <p:cNvGraphicFramePr>
            <a:graphicFrameLocks noChangeAspect="1"/>
          </p:cNvGraphicFramePr>
          <p:nvPr/>
        </p:nvGraphicFramePr>
        <p:xfrm>
          <a:off x="1647825" y="2852738"/>
          <a:ext cx="5086350" cy="1800225"/>
        </p:xfrm>
        <a:graphic>
          <a:graphicData uri="http://schemas.openxmlformats.org/presentationml/2006/ole">
            <mc:AlternateContent xmlns:mc="http://schemas.openxmlformats.org/markup-compatibility/2006">
              <mc:Choice xmlns:v="urn:schemas-microsoft-com:vml" Requires="v">
                <p:oleObj spid="_x0000_s118792" name="Chart" r:id="rId6" imgW="5086393" imgH="1942970" progId="MSGraph.Chart.8">
                  <p:embed followColorScheme="full"/>
                </p:oleObj>
              </mc:Choice>
              <mc:Fallback>
                <p:oleObj name="Chart" r:id="rId6" imgW="5086393" imgH="1942970"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825" y="2852738"/>
                        <a:ext cx="508635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0" name="Object 5"/>
          <p:cNvGraphicFramePr>
            <a:graphicFrameLocks noChangeAspect="1"/>
          </p:cNvGraphicFramePr>
          <p:nvPr/>
        </p:nvGraphicFramePr>
        <p:xfrm>
          <a:off x="1619250" y="4652963"/>
          <a:ext cx="5086350" cy="1800225"/>
        </p:xfrm>
        <a:graphic>
          <a:graphicData uri="http://schemas.openxmlformats.org/presentationml/2006/ole">
            <mc:AlternateContent xmlns:mc="http://schemas.openxmlformats.org/markup-compatibility/2006">
              <mc:Choice xmlns:v="urn:schemas-microsoft-com:vml" Requires="v">
                <p:oleObj spid="_x0000_s118793" name="Chart" r:id="rId8" imgW="5086393" imgH="1942970" progId="MSGraph.Chart.8">
                  <p:embed followColorScheme="full"/>
                </p:oleObj>
              </mc:Choice>
              <mc:Fallback>
                <p:oleObj name="Chart" r:id="rId8" imgW="5086393" imgH="1942970" progId="MSGraph.Chart.8">
                  <p:embed followColorScheme="full"/>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4652963"/>
                        <a:ext cx="508635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577FC7D7-5F5F-42FF-BD93-B6E7F8F3AF51}" type="slidenum">
              <a:rPr lang="en-AU" altLang="zh-CN" sz="1400"/>
              <a:pPr>
                <a:spcBef>
                  <a:spcPct val="0"/>
                </a:spcBef>
                <a:buClrTx/>
                <a:buSzTx/>
                <a:buFontTx/>
                <a:buNone/>
              </a:pPr>
              <a:t>115</a:t>
            </a:fld>
            <a:endParaRPr lang="en-AU" altLang="zh-CN" sz="1400"/>
          </a:p>
        </p:txBody>
      </p:sp>
      <p:sp>
        <p:nvSpPr>
          <p:cNvPr id="119811"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汲取的教训</a:t>
            </a:r>
            <a:endParaRPr lang="en-AU" altLang="zh-CN" smtClean="0">
              <a:ea typeface="宋体" panose="02010600030101010101" pitchFamily="2" charset="-122"/>
            </a:endParaRPr>
          </a:p>
        </p:txBody>
      </p:sp>
      <p:sp>
        <p:nvSpPr>
          <p:cNvPr id="119812" name="Rectangle 5"/>
          <p:cNvSpPr>
            <a:spLocks noGrp="1" noChangeArrowheads="1"/>
          </p:cNvSpPr>
          <p:nvPr>
            <p:ph type="body" idx="1"/>
          </p:nvPr>
        </p:nvSpPr>
        <p:spPr/>
        <p:txBody>
          <a:bodyPr/>
          <a:lstStyle/>
          <a:p>
            <a:pPr eaLnBrk="1" hangingPunct="1"/>
            <a:r>
              <a:rPr lang="en-US" altLang="zh-CN" smtClean="0">
                <a:ea typeface="宋体" panose="02010600030101010101" pitchFamily="2" charset="-122"/>
              </a:rPr>
              <a:t>指令计数和 CPI 不是孤立的良好绩效指标</a:t>
            </a:r>
          </a:p>
          <a:p>
            <a:pPr eaLnBrk="1" hangingPunct="1"/>
            <a:r>
              <a:rPr lang="en-US" altLang="zh-CN" smtClean="0">
                <a:ea typeface="宋体" panose="02010600030101010101" pitchFamily="2" charset="-122"/>
              </a:rPr>
              <a:t>编译器优化对算法敏感</a:t>
            </a:r>
          </a:p>
          <a:p>
            <a:pPr eaLnBrk="1" hangingPunct="1"/>
            <a:r>
              <a:rPr lang="en-US" altLang="zh-CN" smtClean="0">
                <a:ea typeface="宋体" panose="02010600030101010101" pitchFamily="2" charset="-122"/>
              </a:rPr>
              <a:t>Javayjit 编译的代码明显快于 JVM 解释的速度</a:t>
            </a:r>
          </a:p>
          <a:p>
            <a:pPr lvl="1" eaLnBrk="1" hangingPunct="1"/>
            <a:r>
              <a:rPr lang="en-US" altLang="zh-CN" smtClean="0">
                <a:ea typeface="宋体" panose="02010600030101010101" pitchFamily="2" charset="-122"/>
              </a:rPr>
              <a:t>在某些情况下可与优化的 C 进行比较</a:t>
            </a:r>
            <a:endParaRPr lang="en-AU" altLang="zh-CN" smtClean="0">
              <a:ea typeface="宋体" panose="02010600030101010101" pitchFamily="2" charset="-122"/>
            </a:endParaRPr>
          </a:p>
          <a:p>
            <a:pPr eaLnBrk="1" hangingPunct="1"/>
            <a:r>
              <a:rPr lang="en-US" altLang="zh-CN" smtClean="0">
                <a:ea typeface="宋体" panose="02010600030101010101" pitchFamily="2" charset="-122"/>
              </a:rPr>
              <a:t>没有什么能修复一个愚蠢的算法!</a:t>
            </a:r>
          </a:p>
        </p:txBody>
      </p:sp>
    </p:spTree>
  </p:cSld>
  <p:clrMapOvr>
    <a:masterClrMapping/>
  </p:clrMapOvr>
  <p:timing>
    <p:tnLst>
      <p:par>
        <p:cTn id="1" dur="indefinite" restart="never" nodeType="tmRoot"/>
      </p:par>
    </p:tnLst>
  </p:timing>
</p:sld>
</file>

<file path=ppt/slides/slide11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793A6EF0-36A7-41FD-A664-921EB12ABD8D}" type="slidenum">
              <a:rPr lang="en-AU" altLang="zh-CN" sz="1400"/>
              <a:pPr>
                <a:spcBef>
                  <a:spcPct val="0"/>
                </a:spcBef>
                <a:buClrTx/>
                <a:buSzTx/>
                <a:buFontTx/>
                <a:buNone/>
              </a:pPr>
              <a:t>116</a:t>
            </a:fld>
            <a:endParaRPr lang="en-AU" altLang="zh-CN" sz="1400"/>
          </a:p>
        </p:txBody>
      </p:sp>
      <p:sp>
        <p:nvSpPr>
          <p:cNvPr id="12083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数组与指针</a:t>
            </a:r>
            <a:endParaRPr lang="en-AU" altLang="zh-CN" smtClean="0">
              <a:ea typeface="宋体" panose="02010600030101010101" pitchFamily="2" charset="-122"/>
            </a:endParaRPr>
          </a:p>
        </p:txBody>
      </p:sp>
      <p:sp>
        <p:nvSpPr>
          <p:cNvPr id="120836" name="Rectangle 3"/>
          <p:cNvSpPr>
            <a:spLocks noGrp="1" noChangeArrowheads="1"/>
          </p:cNvSpPr>
          <p:nvPr>
            <p:ph type="body" idx="1"/>
          </p:nvPr>
        </p:nvSpPr>
        <p:spPr>
          <a:xfrm>
            <a:off x="684213" y="1125538"/>
            <a:ext cx="7897812" cy="5111750"/>
          </a:xfrm>
        </p:spPr>
        <p:txBody>
          <a:bodyPr/>
          <a:lstStyle/>
          <a:p>
            <a:pPr eaLnBrk="1" hangingPunct="1"/>
            <a:r>
              <a:rPr lang="en-US" altLang="zh-CN" smtClean="0">
                <a:ea typeface="宋体" panose="02010600030101010101" pitchFamily="2" charset="-122"/>
              </a:rPr>
              <a:t>阵列索引涉及</a:t>
            </a:r>
          </a:p>
          <a:p>
            <a:pPr lvl="1" eaLnBrk="1" hangingPunct="1"/>
            <a:r>
              <a:rPr lang="en-US" altLang="zh-CN" smtClean="0">
                <a:ea typeface="宋体" panose="02010600030101010101" pitchFamily="2" charset="-122"/>
              </a:rPr>
              <a:t>按元素大小乘法索引</a:t>
            </a:r>
          </a:p>
          <a:p>
            <a:pPr lvl="1" eaLnBrk="1" hangingPunct="1"/>
            <a:r>
              <a:rPr lang="en-US" altLang="zh-CN" smtClean="0">
                <a:ea typeface="宋体" panose="02010600030101010101" pitchFamily="2" charset="-122"/>
              </a:rPr>
              <a:t>添加到数组基址</a:t>
            </a:r>
            <a:endParaRPr lang="en-AU" altLang="zh-CN" smtClean="0">
              <a:ea typeface="宋体" panose="02010600030101010101" pitchFamily="2" charset="-122"/>
            </a:endParaRPr>
          </a:p>
          <a:p>
            <a:pPr eaLnBrk="1" hangingPunct="1"/>
            <a:r>
              <a:rPr lang="en-US" altLang="zh-CN" smtClean="0">
                <a:ea typeface="宋体" panose="02010600030101010101" pitchFamily="2" charset="-122"/>
              </a:rPr>
              <a:t>指针直接对应于内存地址</a:t>
            </a:r>
          </a:p>
          <a:p>
            <a:pPr lvl="1" eaLnBrk="1" hangingPunct="1"/>
            <a:r>
              <a:rPr lang="en-US" altLang="zh-CN" smtClean="0">
                <a:ea typeface="宋体" panose="02010600030101010101" pitchFamily="2" charset="-122"/>
              </a:rPr>
              <a:t>可以避免索引的复杂性</a:t>
            </a:r>
          </a:p>
        </p:txBody>
      </p:sp>
      <p:sp>
        <p:nvSpPr>
          <p:cNvPr id="120837" name="Text Box 4"/>
          <p:cNvSpPr txBox="1">
            <a:spLocks noChangeArrowheads="1"/>
          </p:cNvSpPr>
          <p:nvPr/>
        </p:nvSpPr>
        <p:spPr bwMode="auto">
          <a:xfrm rot="5400000">
            <a:off x="7401719" y="1375569"/>
            <a:ext cx="31178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§2.14 数组与指针</a:t>
            </a:r>
          </a:p>
        </p:txBody>
      </p:sp>
    </p:spTree>
  </p:cSld>
  <p:clrMapOvr>
    <a:masterClrMapping/>
  </p:clrMapOvr>
  <p:timing>
    <p:tnLst>
      <p:par>
        <p:cTn id="1" dur="indefinite" restart="never" nodeType="tmRoot"/>
      </p:par>
    </p:tnLst>
  </p:timing>
</p:sld>
</file>

<file path=ppt/slides/slide117.xml><?xml version="1.0" encoding="utf-8"?>
<p:sld xmlns:a14="http://schemas.microsoft.com/office/drawing/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66D61AA-BA37-4BBF-B14A-A4C089E87E6F}" type="slidenum">
              <a:rPr lang="en-AU" altLang="zh-CN" sz="1400"/>
              <a:pPr>
                <a:spcBef>
                  <a:spcPct val="0"/>
                </a:spcBef>
                <a:buClrTx/>
                <a:buSzTx/>
                <a:buFontTx/>
                <a:buNone/>
              </a:pPr>
              <a:t>117</a:t>
            </a:fld>
            <a:endParaRPr lang="en-AU" altLang="zh-CN" sz="1400"/>
          </a:p>
        </p:txBody>
      </p:sp>
      <p:sp>
        <p:nvSpPr>
          <p:cNvPr id="12185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示例: 清除和阵列</a:t>
            </a:r>
            <a:endParaRPr lang="en-AU" altLang="zh-CN" smtClean="0">
              <a:ea typeface="宋体" panose="02010600030101010101" pitchFamily="2" charset="-122"/>
            </a:endParaRPr>
          </a:p>
        </p:txBody>
      </p:sp>
      <p:graphicFrame>
        <p:nvGraphicFramePr>
          <p:cNvPr id="396291" name="Group 3"/>
          <p:cNvGraphicFramePr>
            <a:graphicFrameLocks noGrp="1"/>
          </p:cNvGraphicFramePr>
          <p:nvPr/>
        </p:nvGraphicFramePr>
        <p:xfrm>
          <a:off x="107950" y="1457325"/>
          <a:ext cx="8928100" cy="4065588"/>
        </p:xfrm>
        <a:graphic>
          <a:graphicData uri="http://schemas.openxmlformats.org/drawingml/2006/table">
            <a:tbl>
              <a:tblPr/>
              <a:tblGrid>
                <a:gridCol w="4392613">
                  <a:extLst>
                    <a:ext uri="{9D8B030D-6E8A-4147-A177-3AD203B41FA5}">
                      <a16:colId xmlns:a16="http://schemas.microsoft.com/office/drawing/2014/main" val="20000"/>
                    </a:ext>
                  </a:extLst>
                </a:gridCol>
                <a:gridCol w="4535487">
                  <a:extLst>
                    <a:ext uri="{9D8B030D-6E8A-4147-A177-3AD203B41FA5}">
                      <a16:colId xmlns:a16="http://schemas.microsoft.com/office/drawing/2014/main" val="20001"/>
                    </a:ext>
                  </a:extLst>
                </a:gridCol>
              </a:tblGrid>
              <a:tr h="1455738">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clear1(int 数组 [], int 大小)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int i;</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用于 (i = 0; i &lt; 大小; i +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数组 [i]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clear2(int * 数组, int 大小)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int *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用于 (p = &amp; 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09850">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移动 $t 0, $zero # 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循环 1: sll $t 1, $t 0, 2 # $t 1 = i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添加 $t 2, $a 0, $t 1 # $t 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 &amp; 阵列 [i]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sw $zero, 0 ($t 2) # 数组 [i]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添加 $t 0, $t 0, 1 # i = i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slt $t 3, $t 0, $a 1 # $t 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 (i &lt; 大小)</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smtClean="0">
                          <a:ln>
                            <a:noFill/>
                          </a:ln>
                          <a:solidFill>
                            <a:schemeClr val="tx1"/>
                          </a:solidFill>
                          <a:effectLst/>
                          <a:latin typeface="Lucida Console" pitchFamily="49" charset="0"/>
                          <a:ea typeface="宋体" charset="-122"/>
                        </a:rPr>
                        <a:t>bne $t 3, $zero, 环 1 # 如果 (...)</a:t>
                      </a:r>
                      <a:br>
                        <a:rPr kumimoji="0" lang="en-AU" altLang="zh-CN" sz="1400" b="0" i="0" u="none" strike="noStrike" cap="none" normalizeH="0" baseline="0" smtClean="0">
                          <a:ln>
                            <a:noFill/>
                          </a:ln>
                          <a:solidFill>
                            <a:schemeClr val="tx1"/>
                          </a:solidFill>
                          <a:effectLst/>
                          <a:latin typeface="Lucida Console" pitchFamily="49" charset="0"/>
                          <a:ea typeface="宋体" charset="-122"/>
                        </a:rPr>
                      </a:br>
                      <a:r>
                        <a:rPr kumimoji="0" lang="en-AU" altLang="zh-CN" sz="1400" b="0" i="0" u="none" strike="noStrike" cap="none" normalizeH="0" baseline="0" smtClean="0">
                          <a:ln>
                            <a:noFill/>
                          </a:ln>
                          <a:solidFill>
                            <a:schemeClr val="tx1"/>
                          </a:solidFill>
                          <a:effectLst/>
                          <a:latin typeface="Lucida Console" pitchFamily="49" charset="0"/>
                          <a:ea typeface="宋体" charset="-122"/>
                        </a:rPr>
                        <a:t># 转到环1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tx1"/>
                          </a:solidFill>
                          <a:effectLst/>
                          <a:latin typeface="Lucida Console" pitchFamily="49" charset="0"/>
                          <a:ea typeface="宋体" charset="-122"/>
                        </a:rPr>
                        <a:t>移动 $t 0,</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$a 0</a:t>
                      </a:r>
                      <a:r>
                        <a:rPr kumimoji="0" lang="en-AU" altLang="zh-CN" sz="1400" b="0" i="0" u="none" strike="noStrike" cap="none" normalizeH="0" baseline="0" dirty="0" smtClean="0">
                          <a:ln>
                            <a:noFill/>
                          </a:ln>
                          <a:solidFill>
                            <a:schemeClr val="folHlink"/>
                          </a:solidFill>
                          <a:effectLst/>
                          <a:latin typeface="Lucida Console" pitchFamily="49" charset="0"/>
                          <a:ea typeface="宋体" charset="-122"/>
                        </a:rPr>
                        <a:t>    </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 p = &amp;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a:t>
                      </a:r>
                      <a:r>
                        <a:rPr kumimoji="0" lang="en-AU" altLang="zh-CN" sz="1400" b="0" i="0" u="none" strike="noStrike" cap="none" normalizeH="0" baseline="0" dirty="0" err="1" smtClean="0">
                          <a:ln>
                            <a:noFill/>
                          </a:ln>
                          <a:solidFill>
                            <a:schemeClr val="tx1"/>
                          </a:solidFill>
                          <a:effectLst/>
                          <a:latin typeface="Lucida Console" pitchFamily="49" charset="0"/>
                          <a:ea typeface="宋体" charset="-122"/>
                        </a:rPr>
                        <a:t>斯尔</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$t 1,</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$a 1</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2 # $t 1 =</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大小</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tx1"/>
                          </a:solidFill>
                          <a:effectLst/>
                          <a:latin typeface="Lucida Console" pitchFamily="49" charset="0"/>
                          <a:ea typeface="宋体" charset="-122"/>
                        </a:rPr>
                        <a:t>添加 $t 2, $a 0, $t 1 # $t 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&amp; 阵列 [</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大小</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循环 2:</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a:t>
                      </a:r>
                      <a:r>
                        <a:rPr kumimoji="0" lang="en-AU" altLang="zh-CN" sz="1400" b="0" i="0" u="none" strike="noStrike" cap="none" normalizeH="0" baseline="0" dirty="0" err="1" smtClean="0">
                          <a:ln>
                            <a:noFill/>
                          </a:ln>
                          <a:solidFill>
                            <a:schemeClr val="tx1"/>
                          </a:solidFill>
                          <a:effectLst/>
                          <a:latin typeface="Lucida Console" pitchFamily="49" charset="0"/>
                          <a:ea typeface="宋体" charset="-122"/>
                        </a:rPr>
                        <a:t>西 南部</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$zero, 0 (</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$t 0</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内存 [p]</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a:t>
                      </a:r>
                      <a:r>
                        <a:rPr kumimoji="0" lang="en-AU" altLang="zh-CN" sz="1400" b="0" i="0" u="none" strike="noStrike" cap="none" normalizeH="0" baseline="0" dirty="0" err="1" smtClean="0">
                          <a:ln>
                            <a:noFill/>
                          </a:ln>
                          <a:solidFill>
                            <a:schemeClr val="tx1"/>
                          </a:solidFill>
                          <a:effectLst/>
                          <a:latin typeface="Lucida Console" pitchFamily="49" charset="0"/>
                          <a:ea typeface="宋体" charset="-122"/>
                        </a:rPr>
                        <a:t>阿迪</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$t 0, $t 0,</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4个</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p = p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a:t>
                      </a:r>
                      <a:r>
                        <a:rPr kumimoji="0" lang="en-AU" altLang="zh-CN" sz="1400" b="0" i="0" u="none" strike="noStrike" cap="none" normalizeH="0" baseline="0" dirty="0" err="1" smtClean="0">
                          <a:ln>
                            <a:noFill/>
                          </a:ln>
                          <a:solidFill>
                            <a:schemeClr val="tx1"/>
                          </a:solidFill>
                          <a:effectLst/>
                          <a:latin typeface="Lucida Console" pitchFamily="49" charset="0"/>
                          <a:ea typeface="宋体" charset="-122"/>
                        </a:rPr>
                        <a:t>斯尔特</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$t 3, $t 0,</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$t 2</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$t 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tx1"/>
                          </a:solidFill>
                          <a:effectLst/>
                          <a:latin typeface="Lucida Console" pitchFamily="49" charset="0"/>
                          <a:ea typeface="宋体" charset="-122"/>
                        </a:rPr>
                        <a:t>#(</a:t>
                      </a:r>
                      <a:r>
                        <a:rPr kumimoji="0" lang="en-AU" altLang="zh-CN" sz="1400" b="0" i="0" u="none" strike="noStrike" cap="none" normalizeH="0" baseline="0" dirty="0" smtClean="0">
                          <a:ln>
                            <a:noFill/>
                          </a:ln>
                          <a:solidFill>
                            <a:schemeClr val="hlink"/>
                          </a:solidFill>
                          <a:effectLst/>
                          <a:latin typeface="Lucida Console" pitchFamily="49" charset="0"/>
                          <a:ea typeface="宋体" charset="-122"/>
                        </a:rPr>
                        <a:t>p &lt; &amp; 阵列 [大小]</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tx1"/>
                          </a:solidFill>
                          <a:effectLst/>
                          <a:latin typeface="Lucida Console" pitchFamily="49" charset="0"/>
                          <a:ea typeface="宋体" charset="-122"/>
                        </a:rPr>
                        <a:t>       </a:t>
                      </a:r>
                      <a:r>
                        <a:rPr kumimoji="0" lang="en-AU" altLang="zh-CN" sz="1400" b="0" i="0" u="none" strike="noStrike" cap="none" normalizeH="0" baseline="0" dirty="0" err="1" smtClean="0">
                          <a:ln>
                            <a:noFill/>
                          </a:ln>
                          <a:solidFill>
                            <a:schemeClr val="tx1"/>
                          </a:solidFill>
                          <a:effectLst/>
                          <a:latin typeface="Lucida Console" pitchFamily="49" charset="0"/>
                          <a:ea typeface="宋体" charset="-122"/>
                        </a:rPr>
                        <a:t>本</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$t 3, $zero, 环 2 # 如果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400" b="0" i="0" u="none" strike="noStrike" cap="none" normalizeH="0" baseline="0" dirty="0" smtClean="0">
                          <a:ln>
                            <a:noFill/>
                          </a:ln>
                          <a:solidFill>
                            <a:schemeClr val="tx1"/>
                          </a:solidFill>
                          <a:effectLst/>
                          <a:latin typeface="Lucida Console" pitchFamily="49" charset="0"/>
                          <a:ea typeface="宋体" charset="-122"/>
                        </a:rPr>
                        <a:t>#</a:t>
                      </a:r>
                      <a:r>
                        <a:rPr kumimoji="0" lang="en-AU" altLang="zh-CN" sz="1400" b="0" i="0" u="none" strike="noStrike" cap="none" normalizeH="0" baseline="0" dirty="0" err="1" smtClean="0">
                          <a:ln>
                            <a:noFill/>
                          </a:ln>
                          <a:solidFill>
                            <a:schemeClr val="tx1"/>
                          </a:solidFill>
                          <a:effectLst/>
                          <a:latin typeface="Lucida Console" pitchFamily="49" charset="0"/>
                          <a:ea typeface="宋体" charset="-122"/>
                        </a:rPr>
                        <a:t>戈托</a:t>
                      </a:r>
                      <a:r>
                        <a:rPr kumimoji="0" lang="en-AU" altLang="zh-CN" sz="1400" b="0" i="0" u="none" strike="noStrike" cap="none" normalizeH="0" baseline="0" dirty="0" smtClean="0">
                          <a:ln>
                            <a:noFill/>
                          </a:ln>
                          <a:solidFill>
                            <a:schemeClr val="tx1"/>
                          </a:solidFill>
                          <a:effectLst/>
                          <a:latin typeface="Lucida Console" pitchFamily="49" charset="0"/>
                          <a:ea typeface="宋体" charset="-122"/>
                        </a:rPr>
                        <a:t>环2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1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68C996D1-06FD-4096-921C-531CA73DF75D}" type="slidenum">
              <a:rPr lang="en-AU" altLang="zh-CN" sz="1400"/>
              <a:pPr>
                <a:spcBef>
                  <a:spcPct val="0"/>
                </a:spcBef>
                <a:buClrTx/>
                <a:buSzTx/>
                <a:buFontTx/>
                <a:buNone/>
              </a:pPr>
              <a:t>118</a:t>
            </a:fld>
            <a:endParaRPr lang="en-AU" altLang="zh-CN" sz="1400"/>
          </a:p>
        </p:txBody>
      </p:sp>
      <p:sp>
        <p:nvSpPr>
          <p:cNvPr id="12288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阵列与 Ptr 的比较</a:t>
            </a:r>
            <a:endParaRPr lang="en-AU" altLang="zh-CN" smtClean="0">
              <a:ea typeface="宋体" panose="02010600030101010101" pitchFamily="2" charset="-122"/>
            </a:endParaRPr>
          </a:p>
        </p:txBody>
      </p:sp>
      <p:sp>
        <p:nvSpPr>
          <p:cNvPr id="122884"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将 "强度降低" 乘以转移</a:t>
            </a:r>
          </a:p>
          <a:p>
            <a:pPr eaLnBrk="1" hangingPunct="1"/>
            <a:r>
              <a:rPr lang="en-US" altLang="zh-CN" smtClean="0">
                <a:ea typeface="宋体" panose="02010600030101010101" pitchFamily="2" charset="-122"/>
              </a:rPr>
              <a:t>数组版本需要移动才能进入内部循环</a:t>
            </a:r>
          </a:p>
          <a:p>
            <a:pPr lvl="1" eaLnBrk="1" hangingPunct="1"/>
            <a:r>
              <a:rPr lang="en-US" altLang="zh-CN" smtClean="0">
                <a:ea typeface="宋体" panose="02010600030101010101" pitchFamily="2" charset="-122"/>
              </a:rPr>
              <a:t>递增 i 的索引计算的一部分</a:t>
            </a:r>
          </a:p>
          <a:p>
            <a:pPr lvl="1" eaLnBrk="1" hangingPunct="1"/>
            <a:r>
              <a:rPr lang="en-US" altLang="zh-CN" smtClean="0">
                <a:ea typeface="宋体" panose="02010600030101010101" pitchFamily="2" charset="-122"/>
              </a:rPr>
              <a:t>c. f. 递增指针</a:t>
            </a:r>
          </a:p>
          <a:p>
            <a:pPr eaLnBrk="1" hangingPunct="1"/>
            <a:r>
              <a:rPr lang="en-US" altLang="zh-CN" smtClean="0">
                <a:ea typeface="宋体" panose="02010600030101010101" pitchFamily="2" charset="-122"/>
              </a:rPr>
              <a:t>编译器可以实现与手动使用指针相同的效果</a:t>
            </a:r>
          </a:p>
          <a:p>
            <a:pPr lvl="1" eaLnBrk="1" hangingPunct="1"/>
            <a:r>
              <a:rPr lang="en-US" altLang="zh-CN" smtClean="0">
                <a:ea typeface="宋体" panose="02010600030101010101" pitchFamily="2" charset="-122"/>
              </a:rPr>
              <a:t>感应变量消除</a:t>
            </a:r>
          </a:p>
          <a:p>
            <a:pPr lvl="1" eaLnBrk="1" hangingPunct="1"/>
            <a:r>
              <a:rPr lang="en-US" altLang="zh-CN" smtClean="0">
                <a:ea typeface="宋体" panose="02010600030101010101" pitchFamily="2" charset="-122"/>
              </a:rPr>
              <a:t>更好地使程序更清晰、更安全</a:t>
            </a:r>
            <a:endParaRPr lang="en-AU"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E4CD520F-C321-4B7C-8612-A1F653F6988A}" type="slidenum">
              <a:rPr lang="en-AU" altLang="zh-CN" sz="1400"/>
              <a:pPr>
                <a:spcBef>
                  <a:spcPct val="0"/>
                </a:spcBef>
                <a:buClrTx/>
                <a:buSzTx/>
                <a:buFontTx/>
                <a:buNone/>
              </a:pPr>
              <a:t>119</a:t>
            </a:fld>
            <a:endParaRPr lang="en-AU" altLang="zh-CN" sz="1400"/>
          </a:p>
        </p:txBody>
      </p:sp>
      <p:sp>
        <p:nvSpPr>
          <p:cNvPr id="123907"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ARM 中的比较与分支</a:t>
            </a:r>
          </a:p>
        </p:txBody>
      </p:sp>
      <p:sp>
        <p:nvSpPr>
          <p:cNvPr id="104452" name="Rectangle 3"/>
          <p:cNvSpPr>
            <a:spLocks noGrp="1" noChangeArrowheads="1"/>
          </p:cNvSpPr>
          <p:nvPr>
            <p:ph type="body" idx="1"/>
          </p:nvPr>
        </p:nvSpPr>
        <p:spPr/>
        <p:txBody>
          <a:bodyPr/>
          <a:lstStyle/>
          <a:p>
            <a:pPr eaLnBrk="1" hangingPunct="1"/>
            <a:r>
              <a:rPr lang="en-AU" altLang="zh-CN" smtClean="0">
                <a:ea typeface="宋体" panose="02010600030101010101" pitchFamily="2" charset="-122"/>
              </a:rPr>
              <a:t>对计算逻辑指令的结果使用条件代码</a:t>
            </a:r>
          </a:p>
          <a:p>
            <a:pPr lvl="1" eaLnBrk="1" hangingPunct="1"/>
            <a:r>
              <a:rPr lang="en-AU" altLang="zh-CN" smtClean="0">
                <a:ea typeface="宋体" panose="02010600030101010101" pitchFamily="2" charset="-122"/>
              </a:rPr>
              <a:t>负、零、携带、溢出</a:t>
            </a:r>
          </a:p>
          <a:p>
            <a:pPr lvl="1" eaLnBrk="1" hangingPunct="1"/>
            <a:r>
              <a:rPr lang="en-AU" altLang="zh-CN" smtClean="0">
                <a:ea typeface="宋体" panose="02010600030101010101" pitchFamily="2" charset="-122"/>
              </a:rPr>
              <a:t>将说明与设置条件代码进行比较, 而不保留结果</a:t>
            </a:r>
          </a:p>
          <a:p>
            <a:pPr eaLnBrk="1" hangingPunct="1"/>
            <a:r>
              <a:rPr lang="en-AU" altLang="zh-CN" smtClean="0">
                <a:ea typeface="宋体" panose="02010600030101010101" pitchFamily="2" charset="-122"/>
              </a:rPr>
              <a:t>每个指令都可以是有条件的</a:t>
            </a:r>
          </a:p>
          <a:p>
            <a:pPr lvl="1" eaLnBrk="1" hangingPunct="1"/>
            <a:r>
              <a:rPr lang="en-AU" altLang="zh-CN" smtClean="0">
                <a:ea typeface="宋体" panose="02010600030101010101" pitchFamily="2" charset="-122"/>
              </a:rPr>
              <a:t>前4位指令词: 条件值</a:t>
            </a:r>
          </a:p>
          <a:p>
            <a:pPr lvl="1" eaLnBrk="1" hangingPunct="1"/>
            <a:r>
              <a:rPr lang="en-AU" altLang="zh-CN" smtClean="0">
                <a:ea typeface="宋体" panose="02010600030101010101" pitchFamily="2" charset="-122"/>
              </a:rPr>
              <a:t>可以避免在单个指令上的分支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5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4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0E863C12-F03E-45D9-8EAE-CF93F29DE4D1}" type="slidenum">
              <a:rPr lang="en-AU" altLang="zh-CN" sz="1400"/>
              <a:pPr>
                <a:spcBef>
                  <a:spcPct val="0"/>
                </a:spcBef>
                <a:buClrTx/>
                <a:buSzTx/>
                <a:buFontTx/>
                <a:buNone/>
              </a:pPr>
              <a:t>12</a:t>
            </a:fld>
            <a:endParaRPr lang="en-AU" altLang="zh-CN" sz="1400"/>
          </a:p>
        </p:txBody>
      </p:sp>
      <p:sp>
        <p:nvSpPr>
          <p:cNvPr id="14339"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注册操作和示例</a:t>
            </a:r>
            <a:endParaRPr lang="en-AU" altLang="zh-CN" smtClean="0">
              <a:ea typeface="宋体" panose="02010600030101010101" pitchFamily="2" charset="-122"/>
            </a:endParaRPr>
          </a:p>
        </p:txBody>
      </p:sp>
      <p:sp>
        <p:nvSpPr>
          <p:cNvPr id="15364" name="Rectangle 5"/>
          <p:cNvSpPr>
            <a:spLocks noGrp="1" noChangeArrowheads="1"/>
          </p:cNvSpPr>
          <p:nvPr>
            <p:ph type="body" idx="1"/>
          </p:nvPr>
        </p:nvSpPr>
        <p:spPr/>
        <p:txBody>
          <a:bodyPr/>
          <a:lstStyle/>
          <a:p>
            <a:pPr eaLnBrk="1" hangingPunct="1"/>
            <a:r>
              <a:rPr lang="en-US" altLang="zh-CN" smtClean="0">
                <a:ea typeface="宋体" panose="02010600030101010101" pitchFamily="2" charset="-122"/>
              </a:rPr>
              <a:t>为什么我没有注意到高级编程语言的寄存器？例如 C++ 和 Java</a:t>
            </a:r>
          </a:p>
          <a:p>
            <a:pPr eaLnBrk="1" hangingPunct="1"/>
            <a:r>
              <a:rPr lang="en-US" altLang="zh-CN" smtClean="0">
                <a:ea typeface="宋体" panose="02010600030101010101" pitchFamily="2" charset="-122"/>
              </a:rPr>
              <a:t>编译器的工作是将程序变量与寄存器关联</a:t>
            </a:r>
          </a:p>
          <a:p>
            <a:pPr eaLnBrk="1" hangingPunct="1"/>
            <a:r>
              <a:rPr lang="en-US" altLang="zh-CN" smtClean="0">
                <a:ea typeface="宋体" panose="02010600030101010101" pitchFamily="2" charset="-122"/>
              </a:rPr>
              <a:t>C 码:</a:t>
            </a: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f = (g + h)-(i + j);</a:t>
            </a:r>
          </a:p>
          <a:p>
            <a:pPr lvl="1" eaLnBrk="1" hangingPunct="1"/>
            <a:r>
              <a:rPr lang="en-US" altLang="zh-CN" smtClean="0">
                <a:ea typeface="宋体" panose="02010600030101010101" pitchFamily="2" charset="-122"/>
              </a:rPr>
              <a:t>f,.., j 在 $s 0,..., $s 4</a:t>
            </a:r>
          </a:p>
          <a:p>
            <a:pPr eaLnBrk="1" hangingPunct="1"/>
            <a:r>
              <a:rPr lang="en-US" altLang="zh-CN" smtClean="0">
                <a:ea typeface="宋体" panose="02010600030101010101" pitchFamily="2" charset="-122"/>
              </a:rPr>
              <a:t>编译的 MIPS 代码:</a:t>
            </a: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添加 $t 0、$s 1、$s 2</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添加 $t 1、$s 3、$s 4</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子 $s 0, $t 0, $t 1</a:t>
            </a:r>
            <a:endParaRPr lang="en-AU" altLang="zh-CN" smtClean="0">
              <a:latin typeface="Lucida Console" panose="020B06090405040202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14="http://schemas.microsoft.com/office/drawing/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879A82CF-9C0C-4A7E-9F20-7A99C292FDF5}" type="slidenum">
              <a:rPr lang="en-AU" altLang="zh-CN" sz="1400"/>
              <a:pPr>
                <a:spcBef>
                  <a:spcPct val="0"/>
                </a:spcBef>
                <a:buClrTx/>
                <a:buSzTx/>
                <a:buFontTx/>
                <a:buNone/>
              </a:pPr>
              <a:t>120</a:t>
            </a:fld>
            <a:endParaRPr lang="en-AU" altLang="zh-CN" sz="1400"/>
          </a:p>
        </p:txBody>
      </p:sp>
      <p:sp>
        <p:nvSpPr>
          <p:cNvPr id="124931"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基本 x86 寻址模式</a:t>
            </a:r>
          </a:p>
        </p:txBody>
      </p:sp>
      <p:sp>
        <p:nvSpPr>
          <p:cNvPr id="124932" name="Rectangle 3"/>
          <p:cNvSpPr>
            <a:spLocks noGrp="1" noChangeArrowheads="1"/>
          </p:cNvSpPr>
          <p:nvPr>
            <p:ph type="body" idx="1"/>
          </p:nvPr>
        </p:nvSpPr>
        <p:spPr>
          <a:xfrm>
            <a:off x="684213" y="1125538"/>
            <a:ext cx="8270875" cy="647700"/>
          </a:xfrm>
        </p:spPr>
        <p:txBody>
          <a:bodyPr/>
          <a:lstStyle/>
          <a:p>
            <a:pPr eaLnBrk="1" hangingPunct="1"/>
            <a:r>
              <a:rPr lang="en-AU" altLang="zh-CN" smtClean="0">
                <a:ea typeface="宋体" panose="02010600030101010101" pitchFamily="2" charset="-122"/>
              </a:rPr>
              <a:t>每个指令两个操作数</a:t>
            </a:r>
          </a:p>
        </p:txBody>
      </p:sp>
      <p:graphicFrame>
        <p:nvGraphicFramePr>
          <p:cNvPr id="471080" name="Group 40"/>
          <p:cNvGraphicFramePr>
            <a:graphicFrameLocks noGrp="1"/>
          </p:cNvGraphicFramePr>
          <p:nvPr/>
        </p:nvGraphicFramePr>
        <p:xfrm>
          <a:off x="1187450" y="1700213"/>
          <a:ext cx="6697663" cy="2193925"/>
        </p:xfrm>
        <a:graphic>
          <a:graphicData uri="http://schemas.openxmlformats.org/drawingml/2006/table">
            <a:tbl>
              <a:tblPr/>
              <a:tblGrid>
                <a:gridCol w="3349625">
                  <a:extLst>
                    <a:ext uri="{9D8B030D-6E8A-4147-A177-3AD203B41FA5}">
                      <a16:colId xmlns:a16="http://schemas.microsoft.com/office/drawing/2014/main" val="20000"/>
                    </a:ext>
                  </a:extLst>
                </a:gridCol>
                <a:gridCol w="3348038">
                  <a:extLst>
                    <a:ext uri="{9D8B030D-6E8A-4147-A177-3AD203B41FA5}">
                      <a16:colId xmlns:a16="http://schemas.microsoft.com/office/drawing/2014/main" val="20001"/>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源/最新的操作数</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第二个源操作数</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注册</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注册</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注册</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立即</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注册</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记忆</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记忆</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注册</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记忆</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Arial" charset="0"/>
                        </a:rPr>
                        <a:t>立即</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4956" name="Rectangle 41"/>
          <p:cNvSpPr>
            <a:spLocks noChangeArrowheads="1"/>
          </p:cNvSpPr>
          <p:nvPr/>
        </p:nvSpPr>
        <p:spPr bwMode="auto">
          <a:xfrm>
            <a:off x="684213" y="3933825"/>
            <a:ext cx="827087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AU" altLang="zh-CN">
                <a:ea typeface="宋体" panose="02010600030101010101" pitchFamily="2" charset="-122"/>
              </a:rPr>
              <a:t>内存寻址模式</a:t>
            </a:r>
          </a:p>
          <a:p>
            <a:pPr lvl="1" eaLnBrk="1" hangingPunct="1"/>
            <a:r>
              <a:rPr lang="en-AU" altLang="zh-CN">
                <a:ea typeface="宋体" panose="02010600030101010101" pitchFamily="2" charset="-122"/>
              </a:rPr>
              <a:t>注册地址</a:t>
            </a:r>
          </a:p>
          <a:p>
            <a:pPr lvl="1" eaLnBrk="1" hangingPunct="1"/>
            <a:r>
              <a:rPr lang="en-AU" altLang="zh-CN">
                <a:ea typeface="宋体" panose="02010600030101010101" pitchFamily="2" charset="-122"/>
              </a:rPr>
              <a:t>地址 = R</a:t>
            </a:r>
            <a:r>
              <a:rPr lang="en-AU" altLang="zh-CN" baseline="-25000">
                <a:ea typeface="宋体" panose="02010600030101010101" pitchFamily="2" charset="-122"/>
              </a:rPr>
              <a:t>基地</a:t>
            </a:r>
            <a:r>
              <a:rPr lang="en-AU" altLang="zh-CN">
                <a:ea typeface="宋体" panose="02010600030101010101" pitchFamily="2" charset="-122"/>
              </a:rPr>
              <a:t>+ 位移</a:t>
            </a:r>
          </a:p>
          <a:p>
            <a:pPr lvl="1" eaLnBrk="1" hangingPunct="1"/>
            <a:r>
              <a:rPr lang="en-AU" altLang="zh-CN">
                <a:ea typeface="宋体" panose="02010600030101010101" pitchFamily="2" charset="-122"/>
              </a:rPr>
              <a:t>地址 = R</a:t>
            </a:r>
            <a:r>
              <a:rPr lang="en-AU" altLang="zh-CN" baseline="-25000">
                <a:ea typeface="宋体" panose="02010600030101010101" pitchFamily="2" charset="-122"/>
              </a:rPr>
              <a:t>基地</a:t>
            </a:r>
            <a:r>
              <a:rPr lang="en-AU" altLang="zh-CN">
                <a:ea typeface="宋体" panose="02010600030101010101" pitchFamily="2" charset="-122"/>
              </a:rPr>
              <a:t>+ 2</a:t>
            </a:r>
            <a:r>
              <a:rPr lang="en-AU" altLang="zh-CN" baseline="30000">
                <a:ea typeface="宋体" panose="02010600030101010101" pitchFamily="2" charset="-122"/>
              </a:rPr>
              <a:t>规模</a:t>
            </a:r>
            <a:r>
              <a:rPr lang="en-AU" altLang="zh-CN">
                <a:ea typeface="宋体" panose="02010600030101010101" pitchFamily="2" charset="-122"/>
              </a:rPr>
              <a:t> </a:t>
            </a:r>
            <a:r>
              <a:rPr lang="en-US" altLang="zh-CN">
                <a:ea typeface="宋体" panose="02010600030101010101" pitchFamily="2" charset="-122"/>
                <a:cs typeface="Arial" panose="020B0604020202020204" pitchFamily="34" charset="0"/>
              </a:rPr>
              <a:t>X</a:t>
            </a:r>
            <a:r>
              <a:rPr lang="en-AU" altLang="zh-CN">
                <a:ea typeface="宋体" panose="02010600030101010101" pitchFamily="2" charset="-122"/>
              </a:rPr>
              <a:t>R</a:t>
            </a:r>
            <a:r>
              <a:rPr lang="en-AU" altLang="zh-CN" baseline="-25000">
                <a:ea typeface="宋体" panose="02010600030101010101" pitchFamily="2" charset="-122"/>
              </a:rPr>
              <a:t>指数</a:t>
            </a:r>
            <a:r>
              <a:rPr lang="en-AU" altLang="zh-CN">
                <a:ea typeface="宋体" panose="02010600030101010101" pitchFamily="2" charset="-122"/>
              </a:rPr>
              <a:t>(刻度 = 0、1、2或 3)</a:t>
            </a:r>
          </a:p>
          <a:p>
            <a:pPr lvl="1" eaLnBrk="1" hangingPunct="1"/>
            <a:r>
              <a:rPr lang="en-AU" altLang="zh-CN">
                <a:ea typeface="宋体" panose="02010600030101010101" pitchFamily="2" charset="-122"/>
              </a:rPr>
              <a:t>地址 = R</a:t>
            </a:r>
            <a:r>
              <a:rPr lang="en-AU" altLang="zh-CN" baseline="-25000">
                <a:ea typeface="宋体" panose="02010600030101010101" pitchFamily="2" charset="-122"/>
              </a:rPr>
              <a:t>基地</a:t>
            </a:r>
            <a:r>
              <a:rPr lang="en-AU" altLang="zh-CN">
                <a:ea typeface="宋体" panose="02010600030101010101" pitchFamily="2" charset="-122"/>
              </a:rPr>
              <a:t>+ 2</a:t>
            </a:r>
            <a:r>
              <a:rPr lang="en-AU" altLang="zh-CN" baseline="30000">
                <a:ea typeface="宋体" panose="02010600030101010101" pitchFamily="2" charset="-122"/>
              </a:rPr>
              <a:t>规模</a:t>
            </a:r>
            <a:r>
              <a:rPr lang="en-AU" altLang="zh-CN">
                <a:ea typeface="宋体" panose="02010600030101010101" pitchFamily="2" charset="-122"/>
              </a:rPr>
              <a:t> </a:t>
            </a:r>
            <a:r>
              <a:rPr lang="en-US" altLang="zh-CN">
                <a:ea typeface="宋体" panose="02010600030101010101" pitchFamily="2" charset="-122"/>
              </a:rPr>
              <a:t>X</a:t>
            </a:r>
            <a:r>
              <a:rPr lang="en-AU" altLang="zh-CN">
                <a:ea typeface="宋体" panose="02010600030101010101" pitchFamily="2" charset="-122"/>
              </a:rPr>
              <a:t>R</a:t>
            </a:r>
            <a:r>
              <a:rPr lang="en-AU" altLang="zh-CN" baseline="-25000">
                <a:ea typeface="宋体" panose="02010600030101010101" pitchFamily="2" charset="-122"/>
              </a:rPr>
              <a:t>指数</a:t>
            </a:r>
            <a:r>
              <a:rPr lang="en-AU" altLang="zh-CN">
                <a:ea typeface="宋体" panose="02010600030101010101" pitchFamily="2" charset="-122"/>
              </a:rPr>
              <a:t>+ 位移</a:t>
            </a:r>
          </a:p>
        </p:txBody>
      </p:sp>
    </p:spTree>
  </p:cSld>
  <p:clrMapOvr>
    <a:masterClrMapping/>
  </p:clrMapOvr>
  <p:timing>
    <p:tnLst>
      <p:par>
        <p:cTn id="1" dur="indefinite" restart="never" nodeType="tmRoot"/>
      </p:par>
    </p:tnLst>
  </p:timing>
</p:sld>
</file>

<file path=ppt/slides/slide12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690A92CB-3CDE-455D-81C4-5BD6C9E93070}" type="slidenum">
              <a:rPr lang="en-AU" altLang="zh-CN" sz="1400"/>
              <a:pPr>
                <a:spcBef>
                  <a:spcPct val="0"/>
                </a:spcBef>
                <a:buClrTx/>
                <a:buSzTx/>
                <a:buFontTx/>
                <a:buNone/>
              </a:pPr>
              <a:t>121</a:t>
            </a:fld>
            <a:endParaRPr lang="en-AU" altLang="zh-CN" sz="1400"/>
          </a:p>
        </p:txBody>
      </p:sp>
      <p:sp>
        <p:nvSpPr>
          <p:cNvPr id="12595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实施 IA-32</a:t>
            </a:r>
            <a:endParaRPr lang="en-AU" altLang="zh-CN" smtClean="0">
              <a:ea typeface="宋体" panose="02010600030101010101" pitchFamily="2" charset="-122"/>
            </a:endParaRPr>
          </a:p>
        </p:txBody>
      </p:sp>
      <p:sp>
        <p:nvSpPr>
          <p:cNvPr id="125956"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复杂的指令集使实现变得困难</a:t>
            </a:r>
          </a:p>
          <a:p>
            <a:pPr lvl="1" eaLnBrk="1" hangingPunct="1"/>
            <a:r>
              <a:rPr lang="en-US" altLang="zh-CN" smtClean="0">
                <a:ea typeface="宋体" panose="02010600030101010101" pitchFamily="2" charset="-122"/>
              </a:rPr>
              <a:t>硬件将指令转换为更简单的微操作</a:t>
            </a:r>
          </a:p>
          <a:p>
            <a:pPr lvl="2" eaLnBrk="1" hangingPunct="1"/>
            <a:r>
              <a:rPr lang="en-US" altLang="zh-CN" smtClean="0">
                <a:ea typeface="宋体" panose="02010600030101010101" pitchFamily="2" charset="-122"/>
              </a:rPr>
              <a:t>简单说明: 1–1</a:t>
            </a:r>
          </a:p>
          <a:p>
            <a:pPr lvl="2" eaLnBrk="1" hangingPunct="1"/>
            <a:r>
              <a:rPr lang="en-US" altLang="zh-CN" smtClean="0">
                <a:ea typeface="宋体" panose="02010600030101010101" pitchFamily="2" charset="-122"/>
              </a:rPr>
              <a:t>复杂说明: 1–many</a:t>
            </a:r>
          </a:p>
          <a:p>
            <a:pPr lvl="1" eaLnBrk="1" hangingPunct="1"/>
            <a:r>
              <a:rPr lang="en-US" altLang="zh-CN" smtClean="0">
                <a:ea typeface="宋体" panose="02010600030101010101" pitchFamily="2" charset="-122"/>
              </a:rPr>
              <a:t>类似于 RISC 的微型发动机</a:t>
            </a:r>
          </a:p>
          <a:p>
            <a:pPr lvl="1" eaLnBrk="1" hangingPunct="1"/>
            <a:r>
              <a:rPr lang="en-US" altLang="zh-CN" smtClean="0">
                <a:ea typeface="宋体" panose="02010600030101010101" pitchFamily="2" charset="-122"/>
              </a:rPr>
              <a:t>市场份额使这一经济上可行</a:t>
            </a:r>
          </a:p>
          <a:p>
            <a:pPr eaLnBrk="1" hangingPunct="1"/>
            <a:r>
              <a:rPr lang="en-US" altLang="zh-CN" smtClean="0">
                <a:ea typeface="宋体" panose="02010600030101010101" pitchFamily="2" charset="-122"/>
              </a:rPr>
              <a:t>与 RISC 的可比性能</a:t>
            </a:r>
          </a:p>
          <a:p>
            <a:pPr lvl="1" eaLnBrk="1" hangingPunct="1"/>
            <a:r>
              <a:rPr lang="en-US" altLang="zh-CN" smtClean="0">
                <a:ea typeface="宋体" panose="02010600030101010101" pitchFamily="2" charset="-122"/>
              </a:rPr>
              <a:t>编译器避免复杂的指令</a:t>
            </a:r>
          </a:p>
        </p:txBody>
      </p:sp>
    </p:spTree>
  </p:cSld>
  <p:clrMapOvr>
    <a:masterClrMapping/>
  </p:clrMapOvr>
  <p:transition spd="slow"/>
  <p:timing>
    <p:tnLst>
      <p:par>
        <p:cTn id="1" dur="indefinite" restart="never" nodeType="tmRoot"/>
      </p:par>
    </p:tnLst>
  </p:timing>
</p:sld>
</file>

<file path=ppt/slides/slide12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pPr/>
            <a:r>
              <a:rPr lang="en-US" altLang="zh-CN" smtClean="0">
                <a:ea typeface="宋体" panose="02010600030101010101" pitchFamily="2" charset="-122"/>
              </a:rPr>
              <a:t>ARM v8 说明</a:t>
            </a:r>
          </a:p>
        </p:txBody>
      </p:sp>
      <p:sp>
        <p:nvSpPr>
          <p:cNvPr id="126979" name="Content Placeholder 2"/>
          <p:cNvSpPr>
            <a:spLocks noGrp="1"/>
          </p:cNvSpPr>
          <p:nvPr>
            <p:ph idx="1"/>
          </p:nvPr>
        </p:nvSpPr>
        <p:spPr/>
        <p:txBody>
          <a:bodyPr/>
          <a:lstStyle/>
          <a:p>
            <a:pPr/>
            <a:r>
              <a:rPr lang="en-US" altLang="zh-CN" smtClean="0">
                <a:ea typeface="宋体" panose="02010600030101010101" pitchFamily="2" charset="-122"/>
              </a:rPr>
              <a:t>在迁移到64位的过程中, ARM 进行了彻底的大修</a:t>
            </a:r>
          </a:p>
          <a:p>
            <a:pPr/>
            <a:r>
              <a:rPr lang="en-US" altLang="zh-CN" smtClean="0">
                <a:ea typeface="宋体" panose="02010600030101010101" pitchFamily="2" charset="-122"/>
              </a:rPr>
              <a:t>ARM v8 类似于 MIPS</a:t>
            </a:r>
          </a:p>
          <a:p>
            <a:pPr lvl="1"/>
            <a:r>
              <a:rPr lang="en-US" altLang="zh-CN" smtClean="0">
                <a:ea typeface="宋体" panose="02010600030101010101" pitchFamily="2" charset="-122"/>
              </a:rPr>
              <a:t>从 v7 更改:</a:t>
            </a:r>
          </a:p>
          <a:p>
            <a:pPr lvl="2"/>
            <a:r>
              <a:rPr lang="en-US" altLang="zh-CN" smtClean="0">
                <a:ea typeface="宋体" panose="02010600030101010101" pitchFamily="2" charset="-122"/>
              </a:rPr>
              <a:t>没有条件执行字段</a:t>
            </a:r>
          </a:p>
          <a:p>
            <a:pPr lvl="2"/>
            <a:r>
              <a:rPr lang="en-US" altLang="zh-CN" smtClean="0">
                <a:ea typeface="宋体" panose="02010600030101010101" pitchFamily="2" charset="-122"/>
              </a:rPr>
              <a:t>即时字段为12位常量</a:t>
            </a:r>
          </a:p>
          <a:p>
            <a:pPr lvl="2"/>
            <a:r>
              <a:rPr lang="en-US" altLang="zh-CN" smtClean="0">
                <a:ea typeface="宋体" panose="02010600030101010101" pitchFamily="2" charset="-122"/>
              </a:rPr>
              <a:t>掉落的加载/存储多个</a:t>
            </a:r>
          </a:p>
          <a:p>
            <a:pPr lvl="2"/>
            <a:r>
              <a:rPr lang="en-US" altLang="zh-CN" smtClean="0">
                <a:ea typeface="宋体" panose="02010600030101010101" pitchFamily="2" charset="-122"/>
              </a:rPr>
              <a:t>个人电脑不再是一个 GPR</a:t>
            </a:r>
          </a:p>
          <a:p>
            <a:pPr lvl="2"/>
            <a:r>
              <a:rPr lang="en-US" altLang="zh-CN" smtClean="0">
                <a:ea typeface="宋体" panose="02010600030101010101" pitchFamily="2" charset="-122"/>
              </a:rPr>
              <a:t>探地雷达组扩大至32套</a:t>
            </a:r>
          </a:p>
          <a:p>
            <a:pPr lvl="2"/>
            <a:r>
              <a:rPr lang="en-US" altLang="zh-CN" smtClean="0">
                <a:ea typeface="宋体" panose="02010600030101010101" pitchFamily="2" charset="-122"/>
              </a:rPr>
              <a:t>寻址模式适用于所有字数大小</a:t>
            </a:r>
          </a:p>
          <a:p>
            <a:pPr lvl="2"/>
            <a:r>
              <a:rPr lang="en-US" altLang="zh-CN" smtClean="0">
                <a:ea typeface="宋体" panose="02010600030101010101" pitchFamily="2" charset="-122"/>
              </a:rPr>
              <a:t>分指令</a:t>
            </a:r>
          </a:p>
          <a:p>
            <a:pPr lvl="2"/>
            <a:r>
              <a:rPr lang="en-US" altLang="zh-CN" smtClean="0">
                <a:ea typeface="宋体" panose="02010600030101010101" pitchFamily="2" charset="-122"/>
              </a:rPr>
              <a:t>分支, 如果等/分支, 如果不是相等的指示</a:t>
            </a:r>
          </a:p>
        </p:txBody>
      </p:sp>
      <p:sp>
        <p:nvSpPr>
          <p:cNvPr id="12698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70DC8B9B-FFFE-42D9-9FA0-57A882E57A87}" type="slidenum">
              <a:rPr lang="en-AU" altLang="zh-CN" sz="1400"/>
              <a:pPr>
                <a:spcBef>
                  <a:spcPct val="0"/>
                </a:spcBef>
                <a:buClrTx/>
                <a:buSzTx/>
                <a:buFontTx/>
                <a:buNone/>
              </a:pPr>
              <a:t>122</a:t>
            </a:fld>
            <a:endParaRPr lang="en-AU" altLang="zh-CN" sz="1400"/>
          </a:p>
        </p:txBody>
      </p:sp>
      <p:sp>
        <p:nvSpPr>
          <p:cNvPr id="126981" name="Text Box 4"/>
          <p:cNvSpPr txBox="1">
            <a:spLocks noChangeArrowheads="1"/>
          </p:cNvSpPr>
          <p:nvPr/>
        </p:nvSpPr>
        <p:spPr bwMode="auto">
          <a:xfrm rot="5400000">
            <a:off x="6523831" y="2255044"/>
            <a:ext cx="48736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§2.18 真实的内容: ARM v8 (64位) 说明</a:t>
            </a:r>
          </a:p>
        </p:txBody>
      </p:sp>
    </p:spTree>
  </p:cSld>
  <p:clrMapOvr>
    <a:masterClrMapping/>
  </p:clrMapOvr>
  <p:transition spd="slow"/>
  <p:timing>
    <p:tnLst>
      <p:par>
        <p:cTn id="1" dur="indefinite" restart="never" nodeType="tmRoot"/>
      </p:par>
    </p:tnLst>
  </p:timing>
</p:sld>
</file>

<file path=ppt/slides/slide12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01C92306-035F-4B3F-AAAE-B703FBD19EC4}" type="slidenum">
              <a:rPr lang="en-AU" altLang="zh-CN" sz="1400"/>
              <a:pPr>
                <a:spcBef>
                  <a:spcPct val="0"/>
                </a:spcBef>
                <a:buClrTx/>
                <a:buSzTx/>
                <a:buFontTx/>
                <a:buNone/>
              </a:pPr>
              <a:t>123</a:t>
            </a:fld>
            <a:endParaRPr lang="en-AU" altLang="zh-CN" sz="1400"/>
          </a:p>
        </p:txBody>
      </p:sp>
      <p:sp>
        <p:nvSpPr>
          <p:cNvPr id="12800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陷阱</a:t>
            </a:r>
            <a:endParaRPr lang="en-AU" altLang="zh-CN" smtClean="0">
              <a:ea typeface="宋体" panose="02010600030101010101" pitchFamily="2" charset="-122"/>
            </a:endParaRPr>
          </a:p>
        </p:txBody>
      </p:sp>
      <p:sp>
        <p:nvSpPr>
          <p:cNvPr id="128004"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顺序词不在顺序地址处</a:t>
            </a:r>
          </a:p>
          <a:p>
            <a:pPr lvl="1" eaLnBrk="1" hangingPunct="1"/>
            <a:r>
              <a:rPr lang="en-US" altLang="zh-CN" smtClean="0">
                <a:ea typeface="宋体" panose="02010600030101010101" pitchFamily="2" charset="-122"/>
              </a:rPr>
              <a:t>增量为 4, 而不是 1!</a:t>
            </a:r>
          </a:p>
          <a:p>
            <a:pPr eaLnBrk="1" hangingPunct="1"/>
            <a:r>
              <a:rPr lang="en-US" altLang="zh-CN" smtClean="0">
                <a:ea typeface="宋体" panose="02010600030101010101" pitchFamily="2" charset="-122"/>
              </a:rPr>
              <a:t>在过程返回后保留指向自动变量的指针</a:t>
            </a:r>
          </a:p>
          <a:p>
            <a:pPr lvl="1" eaLnBrk="1" hangingPunct="1"/>
            <a:r>
              <a:rPr lang="en-US" altLang="zh-CN" smtClean="0">
                <a:ea typeface="宋体" panose="02010600030101010101" pitchFamily="2" charset="-122"/>
              </a:rPr>
              <a:t>例如, 通过参数将指针传回</a:t>
            </a:r>
          </a:p>
          <a:p>
            <a:pPr lvl="1" eaLnBrk="1" hangingPunct="1"/>
            <a:r>
              <a:rPr lang="en-US" altLang="zh-CN" smtClean="0">
                <a:ea typeface="宋体" panose="02010600030101010101" pitchFamily="2" charset="-122"/>
              </a:rPr>
              <a:t>堆栈弹出时指针变为无效</a:t>
            </a:r>
            <a:endParaRPr lang="en-AU"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EDA2D3E1-AA8A-4E13-B103-C394FB7C3B32}" type="slidenum">
              <a:rPr lang="en-AU" altLang="zh-CN" sz="1400"/>
              <a:pPr>
                <a:spcBef>
                  <a:spcPct val="0"/>
                </a:spcBef>
                <a:buClrTx/>
                <a:buSzTx/>
                <a:buFontTx/>
                <a:buNone/>
              </a:pPr>
              <a:t>13</a:t>
            </a:fld>
            <a:endParaRPr lang="en-AU" altLang="zh-CN" sz="1400"/>
          </a:p>
        </p:txBody>
      </p:sp>
      <p:sp>
        <p:nvSpPr>
          <p:cNvPr id="15363"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内存操作数</a:t>
            </a:r>
            <a:endParaRPr lang="en-AU" altLang="zh-CN" smtClean="0">
              <a:ea typeface="宋体" panose="02010600030101010101" pitchFamily="2" charset="-122"/>
            </a:endParaRPr>
          </a:p>
        </p:txBody>
      </p:sp>
      <p:sp>
        <p:nvSpPr>
          <p:cNvPr id="16388" name="Rectangle 5"/>
          <p:cNvSpPr>
            <a:spLocks noGrp="1" noChangeArrowheads="1"/>
          </p:cNvSpPr>
          <p:nvPr>
            <p:ph type="body" idx="1"/>
          </p:nvPr>
        </p:nvSpPr>
        <p:spPr/>
        <p:txBody>
          <a:bodyPr/>
          <a:lstStyle/>
          <a:p>
            <a:pPr eaLnBrk="1" hangingPunct="1">
              <a:lnSpc>
                <a:spcPct val="80000"/>
              </a:lnSpc>
            </a:pPr>
            <a:r>
              <a:rPr lang="en-US" altLang="zh-CN" smtClean="0">
                <a:ea typeface="宋体" panose="02010600030101010101" pitchFamily="2" charset="-122"/>
              </a:rPr>
              <a:t>寄存器的数量有限 (MIPS 中有 32个)</a:t>
            </a:r>
          </a:p>
          <a:p>
            <a:pPr eaLnBrk="1" hangingPunct="1">
              <a:lnSpc>
                <a:spcPct val="80000"/>
              </a:lnSpc>
            </a:pPr>
            <a:r>
              <a:rPr lang="en-US" altLang="zh-CN" smtClean="0">
                <a:ea typeface="宋体" panose="02010600030101010101" pitchFamily="2" charset="-122"/>
              </a:rPr>
              <a:t>主内存的大小是巨大的 (4G)</a:t>
            </a:r>
          </a:p>
          <a:p>
            <a:pPr eaLnBrk="1" hangingPunct="1">
              <a:lnSpc>
                <a:spcPct val="80000"/>
              </a:lnSpc>
            </a:pPr>
            <a:r>
              <a:rPr lang="en-US" altLang="zh-CN" smtClean="0">
                <a:ea typeface="宋体" panose="02010600030101010101" pitchFamily="2" charset="-122"/>
              </a:rPr>
              <a:t>用于复合数据的主内存</a:t>
            </a:r>
          </a:p>
          <a:p>
            <a:pPr lvl="1" eaLnBrk="1" hangingPunct="1">
              <a:lnSpc>
                <a:spcPct val="80000"/>
              </a:lnSpc>
            </a:pPr>
            <a:r>
              <a:rPr lang="en-US" altLang="zh-CN" smtClean="0">
                <a:ea typeface="宋体" panose="02010600030101010101" pitchFamily="2" charset="-122"/>
              </a:rPr>
              <a:t>阵列、结构、动态数据</a:t>
            </a:r>
          </a:p>
          <a:p>
            <a:pPr lvl="1" eaLnBrk="1" hangingPunct="1">
              <a:lnSpc>
                <a:spcPct val="80000"/>
              </a:lnSpc>
            </a:pPr>
            <a:r>
              <a:rPr lang="en-US" altLang="zh-CN" smtClean="0">
                <a:ea typeface="宋体" panose="02010600030101010101" pitchFamily="2" charset="-122"/>
              </a:rPr>
              <a:t>包含比计算机中的寄存器更多的数据元素</a:t>
            </a:r>
          </a:p>
          <a:p>
            <a:pPr lvl="1" eaLnBrk="1" hangingPunct="1">
              <a:lnSpc>
                <a:spcPct val="80000"/>
              </a:lnSpc>
            </a:pPr>
            <a:endParaRPr lang="en-US" altLang="zh-CN" smtClean="0">
              <a:ea typeface="宋体" panose="02010600030101010101" pitchFamily="2" charset="-122"/>
            </a:endParaRPr>
          </a:p>
          <a:p>
            <a:pPr eaLnBrk="1" hangingPunct="1">
              <a:lnSpc>
                <a:spcPct val="80000"/>
              </a:lnSpc>
            </a:pPr>
            <a:r>
              <a:rPr lang="en-US" altLang="zh-CN" smtClean="0">
                <a:ea typeface="宋体" panose="02010600030101010101" pitchFamily="2" charset="-122"/>
              </a:rPr>
              <a:t>如果操作数存储在主内存中, 而不是寄存器中, 我们该怎么办？</a:t>
            </a:r>
          </a:p>
          <a:p>
            <a:pPr lvl="1" eaLnBrk="1" hangingPunct="1">
              <a:lnSpc>
                <a:spcPct val="80000"/>
              </a:lnSpc>
            </a:pPr>
            <a:r>
              <a:rPr lang="en-US" altLang="zh-CN" smtClean="0">
                <a:ea typeface="宋体" panose="02010600030101010101" pitchFamily="2" charset="-122"/>
              </a:rPr>
              <a:t>算术运算仅发生在寄存器上</a:t>
            </a:r>
          </a:p>
          <a:p>
            <a:pPr lvl="1" eaLnBrk="1" hangingPunct="1">
              <a:lnSpc>
                <a:spcPct val="80000"/>
              </a:lnSpc>
            </a:pPr>
            <a:r>
              <a:rPr lang="en-US" altLang="zh-CN" smtClean="0">
                <a:ea typeface="宋体" panose="02010600030101010101" pitchFamily="2" charset="-122"/>
              </a:rPr>
              <a:t>因此, MIPS 必须包括在内存和寄存器之间传输数据的指令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8">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52C287DF-CCFA-43B1-B46C-6B1ADC579D5B}" type="slidenum">
              <a:rPr lang="en-AU" altLang="zh-CN" sz="1400"/>
              <a:pPr>
                <a:spcBef>
                  <a:spcPct val="0"/>
                </a:spcBef>
                <a:buClrTx/>
                <a:buSzTx/>
                <a:buFontTx/>
                <a:buNone/>
              </a:pPr>
              <a:t>14</a:t>
            </a:fld>
            <a:endParaRPr lang="en-AU" altLang="zh-CN" sz="1400"/>
          </a:p>
        </p:txBody>
      </p:sp>
      <p:sp>
        <p:nvSpPr>
          <p:cNvPr id="16387"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说明加载和存储</a:t>
            </a:r>
            <a:endParaRPr lang="en-AU" altLang="zh-CN" smtClean="0">
              <a:ea typeface="宋体" panose="02010600030101010101" pitchFamily="2" charset="-122"/>
            </a:endParaRPr>
          </a:p>
        </p:txBody>
      </p:sp>
      <p:sp>
        <p:nvSpPr>
          <p:cNvPr id="15364" name="Rectangle 5"/>
          <p:cNvSpPr>
            <a:spLocks noGrp="1" noChangeArrowheads="1"/>
          </p:cNvSpPr>
          <p:nvPr>
            <p:ph type="body" idx="1"/>
          </p:nvPr>
        </p:nvSpPr>
        <p:spPr/>
        <p:txBody>
          <a:bodyPr/>
          <a:lstStyle/>
          <a:p>
            <a:pPr eaLnBrk="1" hangingPunct="1">
              <a:lnSpc>
                <a:spcPct val="80000"/>
              </a:lnSpc>
              <a:defRPr/>
            </a:pPr>
            <a:r>
              <a:rPr lang="en-US" altLang="zh-CN" b="1" dirty="0" smtClean="0">
                <a:solidFill>
                  <a:schemeClr val="tx2">
                    <a:lumMod val="60000"/>
                    <a:lumOff val="40000"/>
                  </a:schemeClr>
                </a:solidFill>
                <a:ea typeface="宋体" charset="-122"/>
              </a:rPr>
              <a:t>数据传输说明</a:t>
            </a:r>
            <a:r>
              <a:rPr lang="en-US" altLang="zh-CN" dirty="0" smtClean="0">
                <a:ea typeface="宋体" charset="-122"/>
              </a:rPr>
              <a:t>之间移动数据</a:t>
            </a:r>
            <a:r>
              <a:rPr lang="en-US" altLang="zh-CN" b="1" dirty="0" smtClean="0">
                <a:ea typeface="宋体" charset="-122"/>
              </a:rPr>
              <a:t>寄存 器</a:t>
            </a:r>
            <a:r>
              <a:rPr lang="en-US" altLang="zh-CN" dirty="0" smtClean="0">
                <a:ea typeface="宋体" charset="-122"/>
              </a:rPr>
              <a:t>和</a:t>
            </a:r>
            <a:r>
              <a:rPr lang="en-US" altLang="zh-CN" b="1" dirty="0" smtClean="0">
                <a:ea typeface="宋体" charset="-122"/>
              </a:rPr>
              <a:t>主内存</a:t>
            </a:r>
          </a:p>
          <a:p>
            <a:pPr eaLnBrk="1" hangingPunct="1">
              <a:lnSpc>
                <a:spcPct val="80000"/>
              </a:lnSpc>
              <a:defRPr/>
            </a:pPr>
            <a:endParaRPr lang="en-US" altLang="zh-CN" b="1" dirty="0">
              <a:ea typeface="宋体" charset="-122"/>
            </a:endParaRPr>
          </a:p>
          <a:p>
            <a:pPr eaLnBrk="1" hangingPunct="1">
              <a:lnSpc>
                <a:spcPct val="80000"/>
              </a:lnSpc>
              <a:defRPr/>
            </a:pPr>
            <a:r>
              <a:rPr lang="en-US" altLang="zh-CN" dirty="0" smtClean="0">
                <a:ea typeface="宋体" charset="-122"/>
              </a:rPr>
              <a:t>我们记得,</a:t>
            </a:r>
          </a:p>
          <a:p>
            <a:pPr lvl="1" eaLnBrk="1" hangingPunct="1">
              <a:lnSpc>
                <a:spcPct val="80000"/>
              </a:lnSpc>
              <a:defRPr/>
            </a:pPr>
            <a:r>
              <a:rPr lang="en-US" altLang="zh-CN" dirty="0" smtClean="0">
                <a:ea typeface="宋体" charset="-122"/>
              </a:rPr>
              <a:t>内存只是一个大的一维数组, 地址充当该数组的索引, 从0开始</a:t>
            </a:r>
          </a:p>
          <a:p>
            <a:pPr lvl="1" eaLnBrk="1" hangingPunct="1">
              <a:lnSpc>
                <a:spcPct val="80000"/>
              </a:lnSpc>
              <a:defRPr/>
            </a:pPr>
            <a:r>
              <a:rPr lang="en-US" altLang="zh-CN" dirty="0" smtClean="0"/>
              <a:t>要访问内存中的单词, 指令必须提供内存</a:t>
            </a:r>
            <a:r>
              <a:rPr lang="en-US" altLang="zh-CN" b="1" dirty="0" smtClean="0"/>
              <a:t>地址</a:t>
            </a:r>
            <a:r>
              <a:rPr lang="en-US" altLang="zh-CN" dirty="0"/>
              <a:t> </a:t>
            </a:r>
            <a:r>
              <a:rPr lang="en-US" altLang="zh-CN" dirty="0" smtClean="0"/>
              <a:t>(或索引)</a:t>
            </a:r>
          </a:p>
          <a:p>
            <a:pPr lvl="1" eaLnBrk="1" hangingPunct="1">
              <a:lnSpc>
                <a:spcPct val="80000"/>
              </a:lnSpc>
              <a:defRPr/>
            </a:pPr>
            <a:endParaRPr lang="en-US" altLang="zh-CN" dirty="0" smtClean="0">
              <a:ea typeface="宋体" charset="-122"/>
            </a:endParaRPr>
          </a:p>
          <a:p>
            <a:pPr eaLnBrk="1" hangingPunct="1">
              <a:lnSpc>
                <a:spcPct val="80000"/>
              </a:lnSpc>
              <a:defRPr/>
            </a:pPr>
            <a:r>
              <a:rPr lang="en-US" altLang="zh-CN" dirty="0" smtClean="0">
                <a:ea typeface="宋体" charset="-122"/>
              </a:rPr>
              <a:t>具体数据传输说明:</a:t>
            </a:r>
          </a:p>
          <a:p>
            <a:pPr lvl="1" eaLnBrk="1" hangingPunct="1">
              <a:lnSpc>
                <a:spcPct val="80000"/>
              </a:lnSpc>
              <a:defRPr/>
            </a:pPr>
            <a:r>
              <a:rPr lang="en-US" altLang="zh-CN" b="1" dirty="0" smtClean="0">
                <a:solidFill>
                  <a:schemeClr val="tx2">
                    <a:lumMod val="60000"/>
                    <a:lumOff val="40000"/>
                  </a:schemeClr>
                </a:solidFill>
                <a:ea typeface="宋体" charset="-122"/>
              </a:rPr>
              <a:t>负荷</a:t>
            </a:r>
            <a:r>
              <a:rPr lang="en-US" altLang="zh-CN" dirty="0" smtClean="0">
                <a:ea typeface="宋体" charset="-122"/>
              </a:rPr>
              <a:t>自</a:t>
            </a:r>
            <a:r>
              <a:rPr lang="en-US" altLang="zh-CN" dirty="0" smtClean="0"/>
              <a:t>将数据从内存复制到寄存器</a:t>
            </a:r>
          </a:p>
          <a:p>
            <a:pPr lvl="1" eaLnBrk="1" hangingPunct="1">
              <a:lnSpc>
                <a:spcPct val="80000"/>
              </a:lnSpc>
              <a:defRPr/>
            </a:pPr>
            <a:r>
              <a:rPr lang="en-US" altLang="zh-CN" b="1" dirty="0" smtClean="0">
                <a:solidFill>
                  <a:schemeClr val="tx2">
                    <a:lumMod val="60000"/>
                    <a:lumOff val="40000"/>
                  </a:schemeClr>
                </a:solidFill>
                <a:ea typeface="宋体" charset="-122"/>
              </a:rPr>
              <a:t>商店</a:t>
            </a:r>
            <a:r>
              <a:rPr lang="en-US" altLang="zh-CN" dirty="0" smtClean="0">
                <a:ea typeface="宋体" charset="-122"/>
              </a:rPr>
              <a:t>将数据从寄存器复制到内存</a:t>
            </a:r>
            <a:endParaRPr lang="en-US" altLang="zh-CN" dirty="0">
              <a:ea typeface="宋体" charset="-122"/>
            </a:endParaRPr>
          </a:p>
          <a:p>
            <a:pPr eaLnBrk="1" hangingPunct="1">
              <a:lnSpc>
                <a:spcPct val="80000"/>
              </a:lnSpc>
              <a:defRPr/>
            </a:pPr>
            <a:endParaRPr lang="en-US" altLang="zh-CN"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D3679BDB-C5A3-4396-AFE8-2ED1DCC2C400}" type="slidenum">
              <a:rPr lang="en-AU" altLang="zh-CN" sz="1400"/>
              <a:pPr>
                <a:spcBef>
                  <a:spcPct val="0"/>
                </a:spcBef>
                <a:buClrTx/>
                <a:buSzTx/>
                <a:buFontTx/>
                <a:buNone/>
              </a:pPr>
              <a:t>15</a:t>
            </a:fld>
            <a:endParaRPr lang="en-AU" altLang="zh-CN" sz="1400"/>
          </a:p>
        </p:txBody>
      </p:sp>
      <p:sp>
        <p:nvSpPr>
          <p:cNvPr id="17411"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内存操作数</a:t>
            </a:r>
            <a:endParaRPr lang="en-AU" altLang="zh-CN" smtClean="0">
              <a:ea typeface="宋体" panose="02010600030101010101" pitchFamily="2" charset="-122"/>
            </a:endParaRPr>
          </a:p>
        </p:txBody>
      </p:sp>
      <p:sp>
        <p:nvSpPr>
          <p:cNvPr id="18436" name="Rectangle 5"/>
          <p:cNvSpPr>
            <a:spLocks noGrp="1" noChangeArrowheads="1"/>
          </p:cNvSpPr>
          <p:nvPr>
            <p:ph type="body" idx="1"/>
          </p:nvPr>
        </p:nvSpPr>
        <p:spPr/>
        <p:txBody>
          <a:bodyPr/>
          <a:lstStyle/>
          <a:p>
            <a:pPr eaLnBrk="1" hangingPunct="1">
              <a:lnSpc>
                <a:spcPct val="80000"/>
              </a:lnSpc>
            </a:pPr>
            <a:r>
              <a:rPr lang="en-US" altLang="zh-CN" smtClean="0">
                <a:ea typeface="宋体" panose="02010600030101010101" pitchFamily="2" charset="-122"/>
              </a:rPr>
              <a:t>内存是寻址的字节</a:t>
            </a:r>
          </a:p>
          <a:p>
            <a:pPr lvl="1" eaLnBrk="1" hangingPunct="1">
              <a:lnSpc>
                <a:spcPct val="80000"/>
              </a:lnSpc>
            </a:pPr>
            <a:r>
              <a:rPr lang="en-US" altLang="zh-CN" smtClean="0">
                <a:ea typeface="宋体" panose="02010600030101010101" pitchFamily="2" charset="-122"/>
              </a:rPr>
              <a:t>每个晶体管 (0/1 信号) 代表1位</a:t>
            </a:r>
          </a:p>
          <a:p>
            <a:pPr lvl="1" eaLnBrk="1" hangingPunct="1">
              <a:lnSpc>
                <a:spcPct val="80000"/>
              </a:lnSpc>
            </a:pPr>
            <a:r>
              <a:rPr lang="en-US" altLang="zh-CN" smtClean="0">
                <a:ea typeface="宋体" panose="02010600030101010101" pitchFamily="2" charset="-122"/>
              </a:rPr>
              <a:t>每个字节由8位组成</a:t>
            </a:r>
          </a:p>
          <a:p>
            <a:pPr lvl="1" eaLnBrk="1" hangingPunct="1">
              <a:lnSpc>
                <a:spcPct val="80000"/>
              </a:lnSpc>
            </a:pPr>
            <a:r>
              <a:rPr lang="en-US" altLang="zh-CN" smtClean="0">
                <a:ea typeface="宋体" panose="02010600030101010101" pitchFamily="2" charset="-122"/>
              </a:rPr>
              <a:t>每个内存地址标识一个8位字节</a:t>
            </a:r>
          </a:p>
          <a:p>
            <a:pPr eaLnBrk="1" hangingPunct="1">
              <a:lnSpc>
                <a:spcPct val="80000"/>
              </a:lnSpc>
            </a:pPr>
            <a:r>
              <a:rPr lang="en-US" altLang="zh-CN" smtClean="0">
                <a:ea typeface="宋体" panose="02010600030101010101" pitchFamily="2" charset="-122"/>
              </a:rPr>
              <a:t>几乎, 今天的所有体系结构都解决了单个字节的问题</a:t>
            </a:r>
          </a:p>
          <a:p>
            <a:pPr eaLnBrk="1" hangingPunct="1">
              <a:lnSpc>
                <a:spcPct val="80000"/>
              </a:lnSpc>
            </a:pPr>
            <a:r>
              <a:rPr lang="en-US" altLang="zh-CN" smtClean="0">
                <a:ea typeface="宋体" panose="02010600030101010101" pitchFamily="2" charset="-122"/>
              </a:rPr>
              <a:t>单词在记忆中对齐</a:t>
            </a:r>
          </a:p>
          <a:p>
            <a:pPr lvl="1" eaLnBrk="1" hangingPunct="1">
              <a:lnSpc>
                <a:spcPct val="80000"/>
              </a:lnSpc>
            </a:pPr>
            <a:r>
              <a:rPr lang="en-US" altLang="zh-CN" smtClean="0">
                <a:ea typeface="宋体" panose="02010600030101010101" pitchFamily="2" charset="-122"/>
              </a:rPr>
              <a:t>每个单词由4个字节组成</a:t>
            </a:r>
          </a:p>
          <a:p>
            <a:pPr eaLnBrk="1" hangingPunct="1">
              <a:lnSpc>
                <a:spcPct val="80000"/>
              </a:lnSpc>
            </a:pPr>
            <a:r>
              <a:rPr lang="en-US" altLang="zh-CN" smtClean="0">
                <a:ea typeface="宋体" panose="02010600030101010101" pitchFamily="2" charset="-122"/>
              </a:rPr>
              <a:t>MIPS 是大的 Endian</a:t>
            </a:r>
          </a:p>
          <a:p>
            <a:pPr lvl="1" eaLnBrk="1" hangingPunct="1">
              <a:lnSpc>
                <a:spcPct val="80000"/>
              </a:lnSpc>
            </a:pPr>
            <a:r>
              <a:rPr lang="en-US" altLang="zh-CN" smtClean="0">
                <a:ea typeface="宋体" panose="02010600030101010101" pitchFamily="2" charset="-122"/>
              </a:rPr>
              <a:t>一个词的最重要的字节至少地址</a:t>
            </a:r>
          </a:p>
          <a:p>
            <a:pPr lvl="1" eaLnBrk="1" hangingPunct="1">
              <a:lnSpc>
                <a:spcPct val="80000"/>
              </a:lnSpc>
            </a:pPr>
            <a:r>
              <a:rPr lang="en-AU" altLang="zh-CN" i="1" smtClean="0">
                <a:ea typeface="宋体" panose="02010600030101010101" pitchFamily="2" charset="-122"/>
              </a:rPr>
              <a:t>c. f。</a:t>
            </a:r>
            <a:r>
              <a:rPr lang="en-AU" altLang="zh-CN" smtClean="0">
                <a:ea typeface="宋体" panose="02010600030101010101" pitchFamily="2" charset="-122"/>
              </a:rPr>
              <a:t>小恩迪安: 至少地址最不重要的字节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14E07484-774E-4A02-B804-E6EF76F8D514}" type="slidenum">
              <a:rPr lang="en-AU" altLang="zh-CN" sz="1400"/>
              <a:pPr>
                <a:spcBef>
                  <a:spcPct val="0"/>
                </a:spcBef>
                <a:buClrTx/>
                <a:buSzTx/>
                <a:buFontTx/>
                <a:buNone/>
              </a:pPr>
              <a:t>16</a:t>
            </a:fld>
            <a:endParaRPr lang="en-AU" altLang="zh-CN" sz="1400"/>
          </a:p>
        </p:txBody>
      </p:sp>
      <p:sp>
        <p:nvSpPr>
          <p:cNvPr id="18435"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内存操作示例1</a:t>
            </a:r>
            <a:endParaRPr lang="en-AU" altLang="zh-CN" smtClean="0">
              <a:ea typeface="宋体" panose="02010600030101010101" pitchFamily="2" charset="-122"/>
            </a:endParaRPr>
          </a:p>
        </p:txBody>
      </p:sp>
      <p:sp>
        <p:nvSpPr>
          <p:cNvPr id="19460" name="Rectangle 5"/>
          <p:cNvSpPr>
            <a:spLocks noGrp="1" noChangeArrowheads="1"/>
          </p:cNvSpPr>
          <p:nvPr>
            <p:ph type="body" idx="1"/>
          </p:nvPr>
        </p:nvSpPr>
        <p:spPr/>
        <p:txBody>
          <a:bodyPr/>
          <a:lstStyle/>
          <a:p>
            <a:pPr eaLnBrk="1" hangingPunct="1"/>
            <a:r>
              <a:rPr lang="en-US" altLang="zh-CN" smtClean="0">
                <a:ea typeface="宋体" panose="02010600030101010101" pitchFamily="2" charset="-122"/>
              </a:rPr>
              <a:t>C 码:</a:t>
            </a: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g = h + A[8];</a:t>
            </a:r>
          </a:p>
          <a:p>
            <a:pPr lvl="1" eaLnBrk="1" hangingPunct="1"/>
            <a:r>
              <a:rPr lang="en-US" altLang="zh-CN" smtClean="0">
                <a:ea typeface="宋体" panose="02010600030101010101" pitchFamily="2" charset="-122"/>
              </a:rPr>
              <a:t>g 在 $s 1, h 在 $s 2, a 的基址在 $s 3</a:t>
            </a:r>
          </a:p>
          <a:p>
            <a:pPr eaLnBrk="1" hangingPunct="1"/>
            <a:r>
              <a:rPr lang="en-US" altLang="zh-CN" smtClean="0">
                <a:ea typeface="宋体" panose="02010600030101010101" pitchFamily="2" charset="-122"/>
              </a:rPr>
              <a:t>编译的 MIPS 代码:</a:t>
            </a:r>
          </a:p>
          <a:p>
            <a:pPr lvl="1" eaLnBrk="1" hangingPunct="1"/>
            <a:r>
              <a:rPr lang="en-US" altLang="zh-CN" smtClean="0">
                <a:ea typeface="宋体" panose="02010600030101010101" pitchFamily="2" charset="-122"/>
              </a:rPr>
              <a:t>其中一个操作数在内存中</a:t>
            </a:r>
          </a:p>
          <a:p>
            <a:pPr lvl="1" eaLnBrk="1" hangingPunct="1"/>
            <a:r>
              <a:rPr lang="en-US" altLang="zh-CN" smtClean="0">
                <a:ea typeface="宋体" panose="02010600030101010101" pitchFamily="2" charset="-122"/>
              </a:rPr>
              <a:t>我们必须先将 A[8] 转移到注册机构</a:t>
            </a:r>
          </a:p>
          <a:p>
            <a:pPr lvl="2" eaLnBrk="1" hangingPunct="1"/>
            <a:r>
              <a:rPr lang="en-US" altLang="zh-CN" smtClean="0">
                <a:ea typeface="宋体" panose="02010600030101010101" pitchFamily="2" charset="-122"/>
              </a:rPr>
              <a:t>此数组元素的地址是数组 a 的基的总和, 加上选择元素8的数字</a:t>
            </a:r>
          </a:p>
          <a:p>
            <a:pPr lvl="2" eaLnBrk="1" hangingPunct="1"/>
            <a:r>
              <a:rPr lang="en-US" altLang="zh-CN" smtClean="0">
                <a:ea typeface="宋体" panose="02010600030101010101" pitchFamily="2" charset="-122"/>
              </a:rPr>
              <a:t>索引8需要32的偏移量 (每个单词4个字节)</a:t>
            </a:r>
          </a:p>
          <a:p>
            <a:pPr lvl="1" eaLnBrk="1" hangingPunct="1"/>
            <a:r>
              <a:rPr lang="en-US" altLang="zh-CN" smtClean="0">
                <a:ea typeface="宋体" panose="02010600030101010101" pitchFamily="2" charset="-122"/>
              </a:rPr>
              <a:t>数据应放在临时登记册中, 以便在下一项指令中使用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内存操作 (续)</a:t>
            </a:r>
            <a:endParaRPr lang="en-AU" altLang="zh-CN" smtClean="0">
              <a:ea typeface="宋体" panose="02010600030101010101" pitchFamily="2" charset="-122"/>
            </a:endParaRPr>
          </a:p>
        </p:txBody>
      </p:sp>
      <p:sp>
        <p:nvSpPr>
          <p:cNvPr id="21507" name="Rectangle 5"/>
          <p:cNvSpPr>
            <a:spLocks noGrp="1" noChangeArrowheads="1"/>
          </p:cNvSpPr>
          <p:nvPr>
            <p:ph type="body" idx="1"/>
          </p:nvPr>
        </p:nvSpPr>
        <p:spPr/>
        <p:txBody>
          <a:bodyPr/>
          <a:lstStyle/>
          <a:p>
            <a:pPr eaLnBrk="1" hangingPunct="1"/>
            <a:r>
              <a:rPr lang="en-US" altLang="zh-CN" smtClean="0">
                <a:ea typeface="宋体" panose="02010600030101010101" pitchFamily="2" charset="-122"/>
              </a:rPr>
              <a:t>C++ 代码:</a:t>
            </a: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g = h + A[8];</a:t>
            </a:r>
          </a:p>
          <a:p>
            <a:pPr eaLnBrk="1" hangingPunct="1"/>
            <a:r>
              <a:rPr lang="en-US" altLang="zh-CN" smtClean="0">
                <a:ea typeface="宋体" panose="02010600030101010101" pitchFamily="2" charset="-122"/>
              </a:rPr>
              <a:t>编译的 MIPS 代码:</a:t>
            </a: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lw $t 0, 32 ($s 3) # 加载字</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添加 $s 1、$s 2、$t 0</a:t>
            </a:r>
          </a:p>
          <a:p>
            <a:pPr eaLnBrk="1" hangingPunct="1">
              <a:buFont typeface="Wingdings" panose="05000000000000000000" pitchFamily="2" charset="2"/>
              <a:buNone/>
            </a:pPr>
            <a:endParaRPr lang="en-US" altLang="zh-CN" smtClean="0">
              <a:latin typeface="Lucida Console" panose="020B0609040504020204" pitchFamily="49" charset="0"/>
              <a:ea typeface="宋体" panose="02010600030101010101" pitchFamily="2" charset="-122"/>
            </a:endParaRPr>
          </a:p>
          <a:p>
            <a:pPr eaLnBrk="1" hangingPunct="1"/>
            <a:r>
              <a:rPr lang="en-US" altLang="zh-CN" sz="2400" smtClean="0">
                <a:ea typeface="宋体" panose="02010600030101010101" pitchFamily="2" charset="-122"/>
              </a:rPr>
              <a:t>第一个指令加载内存的值, 以 $t 0 进行注册</a:t>
            </a:r>
          </a:p>
          <a:p>
            <a:pPr eaLnBrk="1" hangingPunct="1"/>
            <a:r>
              <a:rPr lang="en-US" altLang="zh-CN" sz="2400" smtClean="0">
                <a:ea typeface="宋体" panose="02010600030101010101" pitchFamily="2" charset="-122"/>
              </a:rPr>
              <a:t>第二个指令在 $t 0 (寄存器) 上操作</a:t>
            </a:r>
          </a:p>
          <a:p>
            <a:pPr/>
            <a:r>
              <a:rPr lang="en-US" altLang="zh-CN" sz="2400" smtClean="0">
                <a:ea typeface="宋体" panose="02010600030101010101" pitchFamily="2" charset="-122"/>
              </a:rPr>
              <a:t>加载指令的格式是操作的名称, 后面跟要加载的寄存器, 然后是用于访问内存的常量和寄存器</a:t>
            </a:r>
            <a:endParaRPr lang="en-AU" altLang="zh-CN" sz="2400" smtClean="0">
              <a:ea typeface="宋体" panose="02010600030101010101" pitchFamily="2" charset="-122"/>
            </a:endParaRPr>
          </a:p>
        </p:txBody>
      </p:sp>
      <p:sp>
        <p:nvSpPr>
          <p:cNvPr id="19460" name="AutoShape 6"/>
          <p:cNvSpPr>
            <a:spLocks/>
          </p:cNvSpPr>
          <p:nvPr/>
        </p:nvSpPr>
        <p:spPr bwMode="auto">
          <a:xfrm>
            <a:off x="1619250" y="3746500"/>
            <a:ext cx="914400" cy="403225"/>
          </a:xfrm>
          <a:prstGeom prst="borderCallout1">
            <a:avLst>
              <a:gd name="adj1" fmla="val 28347"/>
              <a:gd name="adj2" fmla="val 108333"/>
              <a:gd name="adj3" fmla="val -190944"/>
              <a:gd name="adj4" fmla="val 160069"/>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zh-CN" sz="1800">
                <a:ea typeface="宋体" panose="02010600030101010101" pitchFamily="2" charset="-122"/>
              </a:rPr>
              <a:t>抵消</a:t>
            </a:r>
          </a:p>
        </p:txBody>
      </p:sp>
      <p:sp>
        <p:nvSpPr>
          <p:cNvPr id="19461" name="AutoShape 7"/>
          <p:cNvSpPr>
            <a:spLocks/>
          </p:cNvSpPr>
          <p:nvPr/>
        </p:nvSpPr>
        <p:spPr bwMode="auto">
          <a:xfrm>
            <a:off x="4140200" y="3746500"/>
            <a:ext cx="1655763" cy="403225"/>
          </a:xfrm>
          <a:prstGeom prst="borderCallout1">
            <a:avLst>
              <a:gd name="adj1" fmla="val 28347"/>
              <a:gd name="adj2" fmla="val -4602"/>
              <a:gd name="adj3" fmla="val -180708"/>
              <a:gd name="adj4" fmla="val -8532"/>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zh-CN" sz="1800">
                <a:ea typeface="宋体" panose="02010600030101010101" pitchFamily="2" charset="-122"/>
              </a:rPr>
              <a:t>基本寄存器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78A0A093-6150-4990-B85E-AB98F0AD8D1E}" type="slidenum">
              <a:rPr lang="en-AU" altLang="zh-CN" sz="1400"/>
              <a:pPr>
                <a:spcBef>
                  <a:spcPct val="0"/>
                </a:spcBef>
                <a:buClrTx/>
                <a:buSzTx/>
                <a:buFontTx/>
                <a:buNone/>
              </a:pPr>
              <a:t>18</a:t>
            </a:fld>
            <a:endParaRPr lang="en-AU" altLang="zh-CN" sz="1400"/>
          </a:p>
        </p:txBody>
      </p:sp>
      <p:sp>
        <p:nvSpPr>
          <p:cNvPr id="20483"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内存操作示例2</a:t>
            </a:r>
            <a:endParaRPr lang="en-AU" altLang="zh-CN" smtClean="0">
              <a:ea typeface="宋体" panose="02010600030101010101" pitchFamily="2" charset="-122"/>
            </a:endParaRPr>
          </a:p>
        </p:txBody>
      </p:sp>
      <p:sp>
        <p:nvSpPr>
          <p:cNvPr id="17412" name="Rectangle 5"/>
          <p:cNvSpPr>
            <a:spLocks noGrp="1" noChangeArrowheads="1"/>
          </p:cNvSpPr>
          <p:nvPr>
            <p:ph type="body" idx="1"/>
          </p:nvPr>
        </p:nvSpPr>
        <p:spPr/>
        <p:txBody>
          <a:bodyPr/>
          <a:lstStyle/>
          <a:p>
            <a:pPr eaLnBrk="1" hangingPunct="1">
              <a:defRPr/>
            </a:pPr>
            <a:r>
              <a:rPr lang="en-US" altLang="zh-CN" dirty="0" smtClean="0">
                <a:ea typeface="宋体" charset="-122"/>
              </a:rPr>
              <a:t>C++ 代码:</a:t>
            </a:r>
          </a:p>
          <a:p>
            <a:pPr eaLnBrk="1" hangingPunct="1">
              <a:buFont typeface="Wingdings" panose="05000000000000000000" pitchFamily="2" charset="2"/>
              <a:buNone/>
              <a:defRPr/>
            </a:pPr>
            <a:r>
              <a:rPr lang="en-US" altLang="zh-CN" dirty="0" smtClean="0">
                <a:latin typeface="Lucida Console" pitchFamily="49" charset="0"/>
                <a:ea typeface="宋体" charset="-122"/>
              </a:rPr>
              <a:t>A[12] = h + A[8];</a:t>
            </a:r>
          </a:p>
          <a:p>
            <a:pPr lvl="1" eaLnBrk="1" hangingPunct="1">
              <a:defRPr/>
            </a:pPr>
            <a:r>
              <a:rPr lang="en-US" altLang="zh-CN" dirty="0" smtClean="0">
                <a:ea typeface="宋体" charset="-122"/>
              </a:rPr>
              <a:t>h 在 $s 2, $s 3 中 A 的基址</a:t>
            </a:r>
          </a:p>
          <a:p>
            <a:pPr eaLnBrk="1" hangingPunct="1">
              <a:buFont typeface="Wingdings" panose="05000000000000000000" pitchFamily="2" charset="2"/>
              <a:buNone/>
              <a:defRPr/>
            </a:pPr>
            <a:endParaRPr lang="en-US" altLang="zh-CN" dirty="0" smtClean="0">
              <a:latin typeface="Lucida Console" pitchFamily="49" charset="0"/>
              <a:ea typeface="宋体" charset="-122"/>
            </a:endParaRPr>
          </a:p>
          <a:p>
            <a:pPr eaLnBrk="1" hangingPunct="1">
              <a:buFont typeface="Wingdings" panose="05000000000000000000" pitchFamily="2" charset="2"/>
              <a:buNone/>
              <a:defRPr/>
            </a:pP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Lw</a:t>
            </a:r>
            <a:r>
              <a:rPr lang="en-US" altLang="zh-CN" dirty="0" smtClean="0">
                <a:latin typeface="Lucida Console" pitchFamily="49" charset="0"/>
                <a:ea typeface="宋体" charset="-122"/>
              </a:rPr>
              <a:t>$t 0, 32 ($s 3) # 加载字</a:t>
            </a:r>
            <a:br>
              <a:rPr lang="en-US" altLang="zh-CN" dirty="0" smtClean="0">
                <a:latin typeface="Lucida Console" pitchFamily="49" charset="0"/>
                <a:ea typeface="宋体" charset="-122"/>
              </a:rPr>
            </a:br>
            <a:r>
              <a:rPr lang="en-US" altLang="zh-CN" dirty="0" smtClean="0">
                <a:latin typeface="Lucida Console" pitchFamily="49" charset="0"/>
                <a:ea typeface="宋体" charset="-122"/>
              </a:rPr>
              <a:t>添加 $t 0、$s 2、$t 0</a:t>
            </a:r>
            <a:br>
              <a:rPr lang="en-US" altLang="zh-CN" dirty="0" smtClean="0">
                <a:latin typeface="Lucida Console" pitchFamily="49" charset="0"/>
                <a:ea typeface="宋体" charset="-122"/>
              </a:rPr>
            </a:br>
            <a:r>
              <a:rPr lang="en-US" altLang="zh-CN" dirty="0" err="1" smtClean="0">
                <a:latin typeface="Lucida Console" pitchFamily="49" charset="0"/>
                <a:ea typeface="宋体" charset="-122"/>
              </a:rPr>
              <a:t>西 南部</a:t>
            </a:r>
            <a:r>
              <a:rPr lang="en-US" altLang="zh-CN" dirty="0" smtClean="0">
                <a:latin typeface="Lucida Console" pitchFamily="49" charset="0"/>
                <a:ea typeface="宋体" charset="-122"/>
              </a:rPr>
              <a:t>$t 0, 48 ($s 3) # 存储字</a:t>
            </a:r>
          </a:p>
          <a:p>
            <a:pPr eaLnBrk="1" hangingPunct="1">
              <a:buFont typeface="Wingdings" panose="05000000000000000000" pitchFamily="2" charset="2"/>
              <a:buNone/>
              <a:defRPr/>
            </a:pPr>
            <a:endParaRPr lang="en-US" altLang="zh-CN" dirty="0">
              <a:latin typeface="Lucida Console" pitchFamily="49" charset="0"/>
              <a:ea typeface="宋体" charset="-122"/>
            </a:endParaRPr>
          </a:p>
          <a:p>
            <a:pPr eaLnBrk="1" hangingPunct="1">
              <a:buFont typeface="Wingdings" panose="05000000000000000000" pitchFamily="2" charset="2"/>
              <a:buNone/>
              <a:defRPr/>
            </a:pPr>
            <a:r>
              <a:rPr lang="en-US" altLang="zh-CN" b="1" dirty="0" smtClean="0">
                <a:solidFill>
                  <a:schemeClr val="tx2">
                    <a:lumMod val="60000"/>
                    <a:lumOff val="40000"/>
                  </a:schemeClr>
                </a:solidFill>
                <a:latin typeface="Lucida Console" pitchFamily="49" charset="0"/>
                <a:ea typeface="宋体" charset="-122"/>
              </a:rPr>
              <a:t>保持头脑: 算术运算仅在寄存器上执行</a:t>
            </a:r>
            <a:endParaRPr lang="en-AU" altLang="zh-CN" b="1" dirty="0" smtClean="0">
              <a:solidFill>
                <a:schemeClr val="tx2">
                  <a:lumMod val="60000"/>
                  <a:lumOff val="40000"/>
                </a:schemeClr>
              </a:solidFill>
              <a:latin typeface="Lucida Console" pitchFamily="49" charset="0"/>
              <a:ea typeface="宋体"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寄存器与内存</a:t>
            </a:r>
            <a:endParaRPr lang="en-AU" altLang="zh-CN" smtClean="0">
              <a:ea typeface="宋体" panose="02010600030101010101" pitchFamily="2" charset="-122"/>
            </a:endParaRPr>
          </a:p>
        </p:txBody>
      </p:sp>
      <p:sp>
        <p:nvSpPr>
          <p:cNvPr id="22532" name="Rectangle 5"/>
          <p:cNvSpPr>
            <a:spLocks noGrp="1" noChangeArrowheads="1"/>
          </p:cNvSpPr>
          <p:nvPr>
            <p:ph type="body" idx="1"/>
          </p:nvPr>
        </p:nvSpPr>
        <p:spPr/>
        <p:txBody>
          <a:bodyPr/>
          <a:lstStyle/>
          <a:p>
            <a:pPr eaLnBrk="1" hangingPunct="1">
              <a:lnSpc>
                <a:spcPct val="90000"/>
              </a:lnSpc>
            </a:pPr>
            <a:r>
              <a:rPr lang="en-US" altLang="zh-CN" smtClean="0">
                <a:ea typeface="宋体" panose="02010600030101010101" pitchFamily="2" charset="-122"/>
              </a:rPr>
              <a:t>寄存器的访问速度快于内存</a:t>
            </a:r>
          </a:p>
          <a:p>
            <a:pPr eaLnBrk="1" hangingPunct="1">
              <a:lnSpc>
                <a:spcPct val="90000"/>
              </a:lnSpc>
            </a:pPr>
            <a:r>
              <a:rPr lang="en-US" altLang="zh-CN" smtClean="0">
                <a:ea typeface="宋体" panose="02010600030101010101" pitchFamily="2" charset="-122"/>
              </a:rPr>
              <a:t>算术运算仅在寄存器上执行</a:t>
            </a:r>
          </a:p>
          <a:p>
            <a:pPr eaLnBrk="1" hangingPunct="1">
              <a:lnSpc>
                <a:spcPct val="90000"/>
              </a:lnSpc>
            </a:pPr>
            <a:r>
              <a:rPr lang="en-US" altLang="zh-CN" smtClean="0">
                <a:ea typeface="宋体" panose="02010600030101010101" pitchFamily="2" charset="-122"/>
              </a:rPr>
              <a:t>对内存数据进行操作需要加载和存储</a:t>
            </a:r>
          </a:p>
          <a:p>
            <a:pPr lvl="1" eaLnBrk="1" hangingPunct="1">
              <a:lnSpc>
                <a:spcPct val="90000"/>
              </a:lnSpc>
            </a:pPr>
            <a:r>
              <a:rPr lang="en-US" altLang="zh-CN" smtClean="0">
                <a:ea typeface="宋体" panose="02010600030101010101" pitchFamily="2" charset="-122"/>
              </a:rPr>
              <a:t>要执行的更多说明</a:t>
            </a:r>
          </a:p>
        </p:txBody>
      </p:sp>
      <p:pic>
        <p:nvPicPr>
          <p:cNvPr id="21508" name="内容占位符 4"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8288" y="4437063"/>
            <a:ext cx="6146800"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AU" altLang="zh-CN" smtClean="0">
                <a:ea typeface="宋体" panose="02010600030101010101" pitchFamily="2" charset="-122"/>
              </a:rPr>
              <a:t>计算机的语言</a:t>
            </a:r>
          </a:p>
        </p:txBody>
      </p:sp>
      <p:sp>
        <p:nvSpPr>
          <p:cNvPr id="3" name="内容占位符 2"/>
          <p:cNvSpPr>
            <a:spLocks noGrp="1"/>
          </p:cNvSpPr>
          <p:nvPr>
            <p:ph idx="1"/>
          </p:nvPr>
        </p:nvSpPr>
        <p:spPr/>
        <p:txBody>
          <a:bodyPr/>
          <a:lstStyle/>
          <a:p>
            <a:pPr>
              <a:defRPr/>
            </a:pPr>
            <a:r>
              <a:rPr lang="en-US" altLang="zh-CN" i="1" dirty="0" smtClean="0">
                <a:ea typeface="宋体" charset="-122"/>
              </a:rPr>
              <a:t>我对上帝说西班牙语</a:t>
            </a:r>
          </a:p>
          <a:p>
            <a:pPr>
              <a:defRPr/>
            </a:pPr>
            <a:r>
              <a:rPr lang="en-US" altLang="zh-CN" i="1" dirty="0" smtClean="0">
                <a:ea typeface="宋体" charset="-122"/>
              </a:rPr>
              <a:t>意大利语对妇女,</a:t>
            </a:r>
          </a:p>
          <a:p>
            <a:pPr>
              <a:defRPr/>
            </a:pPr>
            <a:r>
              <a:rPr lang="en-US" altLang="zh-CN" i="1" dirty="0" smtClean="0">
                <a:ea typeface="宋体" charset="-122"/>
              </a:rPr>
              <a:t>法语对男人来说</a:t>
            </a:r>
          </a:p>
          <a:p>
            <a:pPr>
              <a:defRPr/>
            </a:pPr>
            <a:r>
              <a:rPr lang="en-US" altLang="zh-CN" i="1" dirty="0" smtClean="0">
                <a:ea typeface="宋体" charset="-122"/>
              </a:rPr>
              <a:t>和德语对我的马。</a:t>
            </a:r>
          </a:p>
          <a:p>
            <a:pPr algn="r">
              <a:buFont typeface="Wingdings" panose="05000000000000000000" pitchFamily="2" charset="2"/>
              <a:buNone/>
              <a:defRPr/>
            </a:pPr>
            <a:r>
              <a:rPr lang="en-US" altLang="zh-CN" sz="2000" b="1" dirty="0" smtClean="0">
                <a:ea typeface="宋体" charset="-122"/>
              </a:rPr>
              <a:t>---, 神圣的罗马帝国皇帝</a:t>
            </a:r>
            <a:r>
              <a:rPr lang="en-US" altLang="zh-CN" sz="2000" dirty="0" smtClean="0">
                <a:ea typeface="宋体" charset="-122"/>
              </a:rPr>
              <a:t>(1500–1558)</a:t>
            </a:r>
          </a:p>
          <a:p>
            <a:pPr>
              <a:defRPr/>
            </a:pPr>
            <a:r>
              <a:rPr lang="en-US" altLang="zh-CN" dirty="0" smtClean="0">
                <a:ea typeface="宋体" charset="-122"/>
              </a:rPr>
              <a:t>要与</a:t>
            </a:r>
            <a:r>
              <a:rPr lang="en-US" altLang="zh-CN" dirty="0" smtClean="0"/>
              <a:t>人</a:t>
            </a:r>
            <a:r>
              <a:rPr lang="en-US" altLang="zh-CN" dirty="0"/>
              <a:t>来自不同的国家, 你需要不同的</a:t>
            </a:r>
            <a:r>
              <a:rPr lang="en-US" altLang="zh-CN" dirty="0" smtClean="0"/>
              <a:t>语言</a:t>
            </a:r>
          </a:p>
          <a:p>
            <a:pPr>
              <a:defRPr/>
            </a:pPr>
            <a:r>
              <a:rPr lang="en-US" altLang="zh-CN" dirty="0" smtClean="0">
                <a:ea typeface="宋体" charset="-122"/>
              </a:rPr>
              <a:t>要控制计算机的硬件, 你必须说它的语言</a:t>
            </a:r>
          </a:p>
          <a:p>
            <a:pPr>
              <a:defRPr/>
            </a:pPr>
            <a:r>
              <a:rPr lang="en-US" altLang="zh-CN" dirty="0" smtClean="0">
                <a:ea typeface="宋体" charset="-122"/>
              </a:rPr>
              <a:t>单词被称为</a:t>
            </a:r>
            <a:r>
              <a:rPr lang="en-US" altLang="zh-CN" b="1" dirty="0" smtClean="0">
                <a:solidFill>
                  <a:schemeClr val="tx2">
                    <a:lumMod val="60000"/>
                    <a:lumOff val="40000"/>
                  </a:schemeClr>
                </a:solidFill>
                <a:ea typeface="宋体" charset="-122"/>
              </a:rPr>
              <a:t>指示</a:t>
            </a:r>
            <a:r>
              <a:rPr lang="en-US" altLang="zh-CN" dirty="0" smtClean="0">
                <a:ea typeface="宋体" charset="-122"/>
              </a:rPr>
              <a:t>词汇</a:t>
            </a:r>
            <a:r>
              <a:rPr lang="en-US" altLang="zh-CN" b="1" dirty="0" smtClean="0">
                <a:solidFill>
                  <a:schemeClr val="tx2">
                    <a:lumMod val="60000"/>
                    <a:lumOff val="40000"/>
                  </a:schemeClr>
                </a:solidFill>
                <a:ea typeface="宋体" charset="-122"/>
              </a:rPr>
              <a:t>指令集,</a:t>
            </a:r>
            <a:r>
              <a:rPr lang="en-US" altLang="zh-CN" dirty="0" smtClean="0">
                <a:ea typeface="宋体" charset="-122"/>
              </a:rPr>
              <a:t>语言</a:t>
            </a:r>
            <a:r>
              <a:rPr lang="en-US" altLang="zh-CN" b="1" dirty="0" smtClean="0">
                <a:solidFill>
                  <a:schemeClr val="tx2">
                    <a:lumMod val="60000"/>
                    <a:lumOff val="40000"/>
                  </a:schemeClr>
                </a:solidFill>
                <a:ea typeface="宋体" charset="-122"/>
              </a:rPr>
              <a:t> </a:t>
            </a:r>
            <a:r>
              <a:rPr lang="en-US" altLang="zh-CN" b="1" dirty="0">
                <a:solidFill>
                  <a:schemeClr val="tx2">
                    <a:lumMod val="60000"/>
                    <a:lumOff val="40000"/>
                  </a:schemeClr>
                </a:solidFill>
                <a:ea typeface="宋体" charset="-122"/>
              </a:rPr>
              <a:t>a</a:t>
            </a:r>
            <a:r>
              <a:rPr lang="en-US" altLang="zh-CN" b="1" dirty="0" smtClean="0">
                <a:solidFill>
                  <a:schemeClr val="tx2">
                    <a:lumMod val="60000"/>
                    <a:lumOff val="40000"/>
                  </a:schemeClr>
                </a:solidFill>
                <a:ea typeface="宋体" charset="-122"/>
              </a:rPr>
              <a:t>ssembly i 语言</a:t>
            </a:r>
            <a:endParaRPr lang="zh-CN" altLang="en-US" b="1" dirty="0" smtClean="0">
              <a:solidFill>
                <a:schemeClr val="tx2">
                  <a:lumMod val="60000"/>
                  <a:lumOff val="40000"/>
                </a:schemeClr>
              </a:solidFill>
              <a:ea typeface="宋体" charset="-122"/>
            </a:endParaRPr>
          </a:p>
        </p:txBody>
      </p:sp>
      <p:sp>
        <p:nvSpPr>
          <p:cNvPr id="410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4CD61D87-E611-4259-BD2A-D2DFD21E2A10}" type="slidenum">
              <a:rPr lang="en-AU" altLang="zh-CN" sz="1400"/>
              <a:pPr>
                <a:spcBef>
                  <a:spcPct val="0"/>
                </a:spcBef>
                <a:buClrTx/>
                <a:buSzTx/>
                <a:buFontTx/>
                <a:buNone/>
              </a:pPr>
              <a:t>2</a:t>
            </a:fld>
            <a:endParaRPr lang="en-AU"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寄存器与内存</a:t>
            </a:r>
            <a:endParaRPr lang="en-AU" altLang="zh-CN" smtClean="0">
              <a:ea typeface="宋体" panose="02010600030101010101" pitchFamily="2" charset="-122"/>
            </a:endParaRPr>
          </a:p>
        </p:txBody>
      </p:sp>
      <p:sp>
        <p:nvSpPr>
          <p:cNvPr id="22532" name="Rectangle 5"/>
          <p:cNvSpPr>
            <a:spLocks noGrp="1" noChangeArrowheads="1"/>
          </p:cNvSpPr>
          <p:nvPr>
            <p:ph type="body" idx="1"/>
          </p:nvPr>
        </p:nvSpPr>
        <p:spPr/>
        <p:txBody>
          <a:bodyPr/>
          <a:lstStyle/>
          <a:p>
            <a:pPr eaLnBrk="1" hangingPunct="1">
              <a:lnSpc>
                <a:spcPct val="90000"/>
              </a:lnSpc>
              <a:defRPr/>
            </a:pPr>
            <a:r>
              <a:rPr lang="en-US" altLang="zh-CN" dirty="0" smtClean="0">
                <a:ea typeface="宋体" charset="-122"/>
              </a:rPr>
              <a:t>硬件 (例如 MIPS) 只有32个寄存器</a:t>
            </a:r>
          </a:p>
          <a:p>
            <a:pPr eaLnBrk="1" hangingPunct="1">
              <a:lnSpc>
                <a:spcPct val="90000"/>
              </a:lnSpc>
              <a:defRPr/>
            </a:pPr>
            <a:r>
              <a:rPr lang="en-US" altLang="zh-CN" dirty="0" smtClean="0">
                <a:ea typeface="宋体" charset="-122"/>
              </a:rPr>
              <a:t>程序的变量比计算机具有寄存器的变量多。</a:t>
            </a:r>
          </a:p>
          <a:p>
            <a:pPr eaLnBrk="1" hangingPunct="1">
              <a:lnSpc>
                <a:spcPct val="90000"/>
              </a:lnSpc>
              <a:defRPr/>
            </a:pPr>
            <a:r>
              <a:rPr lang="en-US" altLang="zh-CN" b="1" i="1" dirty="0" smtClean="0">
                <a:solidFill>
                  <a:schemeClr val="tx2">
                    <a:lumMod val="60000"/>
                    <a:lumOff val="40000"/>
                  </a:schemeClr>
                </a:solidFill>
                <a:ea typeface="宋体" charset="-122"/>
              </a:rPr>
              <a:t>编译 器</a:t>
            </a:r>
            <a:r>
              <a:rPr lang="en-US" altLang="zh-CN" dirty="0" smtClean="0">
                <a:solidFill>
                  <a:schemeClr val="tx2">
                    <a:lumMod val="60000"/>
                    <a:lumOff val="40000"/>
                  </a:schemeClr>
                </a:solidFill>
                <a:ea typeface="宋体" charset="-122"/>
              </a:rPr>
              <a:t> </a:t>
            </a:r>
            <a:r>
              <a:rPr lang="en-US" altLang="zh-CN" dirty="0" smtClean="0">
                <a:ea typeface="宋体" charset="-122"/>
              </a:rPr>
              <a:t>试图</a:t>
            </a:r>
          </a:p>
          <a:p>
            <a:pPr lvl="1" eaLnBrk="1" hangingPunct="1">
              <a:lnSpc>
                <a:spcPct val="90000"/>
              </a:lnSpc>
              <a:defRPr/>
            </a:pPr>
            <a:r>
              <a:rPr lang="en-US" altLang="zh-CN" dirty="0" smtClean="0">
                <a:ea typeface="宋体" charset="-122"/>
              </a:rPr>
              <a:t>将最常用的变量保存在寄存器中</a:t>
            </a:r>
          </a:p>
          <a:p>
            <a:pPr lvl="1" eaLnBrk="1" hangingPunct="1">
              <a:lnSpc>
                <a:spcPct val="90000"/>
              </a:lnSpc>
              <a:defRPr/>
            </a:pPr>
            <a:r>
              <a:rPr lang="en-US" altLang="zh-CN" dirty="0">
                <a:ea typeface="宋体" charset="-122"/>
              </a:rPr>
              <a:t>P</a:t>
            </a:r>
            <a:r>
              <a:rPr lang="en-US" altLang="zh-CN" dirty="0" smtClean="0">
                <a:ea typeface="宋体" charset="-122"/>
              </a:rPr>
              <a:t>将其余的系在记忆中</a:t>
            </a:r>
          </a:p>
          <a:p>
            <a:pPr lvl="1" eaLnBrk="1" hangingPunct="1">
              <a:lnSpc>
                <a:spcPct val="90000"/>
              </a:lnSpc>
              <a:defRPr/>
            </a:pPr>
            <a:r>
              <a:rPr lang="en-US" altLang="zh-CN" dirty="0" smtClean="0">
                <a:ea typeface="宋体" charset="-122"/>
              </a:rPr>
              <a:t>将不太常用的变量放入内存的过程称为</a:t>
            </a:r>
            <a:r>
              <a:rPr lang="en-US" altLang="zh-CN" b="1" dirty="0" smtClean="0">
                <a:solidFill>
                  <a:schemeClr val="tx2">
                    <a:lumMod val="60000"/>
                    <a:lumOff val="40000"/>
                  </a:schemeClr>
                </a:solidFill>
                <a:ea typeface="宋体" charset="-122"/>
              </a:rPr>
              <a:t>溢出</a:t>
            </a:r>
            <a:r>
              <a:rPr lang="en-US" altLang="zh-CN" dirty="0" smtClean="0">
                <a:solidFill>
                  <a:schemeClr val="tx2">
                    <a:lumMod val="60000"/>
                    <a:lumOff val="40000"/>
                  </a:schemeClr>
                </a:solidFill>
                <a:ea typeface="宋体" charset="-122"/>
              </a:rPr>
              <a:t> </a:t>
            </a:r>
            <a:r>
              <a:rPr lang="en-US" altLang="zh-CN" dirty="0" smtClean="0">
                <a:ea typeface="宋体" charset="-122"/>
              </a:rPr>
              <a:t>寄存 器</a:t>
            </a:r>
            <a:endParaRPr lang="en-AU" altLang="zh-CN" dirty="0" smtClean="0">
              <a:ea typeface="宋体" charset="-122"/>
            </a:endParaRPr>
          </a:p>
        </p:txBody>
      </p:sp>
      <p:pic>
        <p:nvPicPr>
          <p:cNvPr id="2" name="内容占位符 4"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8288" y="4437063"/>
            <a:ext cx="6146800"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即时操作</a:t>
            </a:r>
            <a:endParaRPr lang="en-AU" altLang="zh-CN" smtClean="0">
              <a:ea typeface="宋体" panose="02010600030101010101" pitchFamily="2" charset="-122"/>
            </a:endParaRPr>
          </a:p>
        </p:txBody>
      </p:sp>
      <p:sp>
        <p:nvSpPr>
          <p:cNvPr id="23556" name="Rectangle 5"/>
          <p:cNvSpPr>
            <a:spLocks noGrp="1" noChangeArrowheads="1"/>
          </p:cNvSpPr>
          <p:nvPr>
            <p:ph type="body" idx="1"/>
          </p:nvPr>
        </p:nvSpPr>
        <p:spPr/>
        <p:txBody>
          <a:bodyPr/>
          <a:lstStyle/>
          <a:p>
            <a:pPr eaLnBrk="1" hangingPunct="1">
              <a:defRPr/>
            </a:pPr>
            <a:r>
              <a:rPr lang="en-US" altLang="zh-CN" dirty="0" smtClean="0">
                <a:ea typeface="宋体" charset="-122"/>
              </a:rPr>
              <a:t>程序将在运行中使用常量</a:t>
            </a:r>
          </a:p>
          <a:p>
            <a:pPr lvl="1" eaLnBrk="1" hangingPunct="1">
              <a:defRPr/>
            </a:pPr>
            <a:r>
              <a:rPr lang="en-US" altLang="zh-CN" dirty="0" smtClean="0">
                <a:ea typeface="宋体" charset="-122"/>
              </a:rPr>
              <a:t>例如, 增加一个索引以指向数组的下一个元素</a:t>
            </a:r>
          </a:p>
          <a:p>
            <a:pPr lvl="1" eaLnBrk="1" hangingPunct="1">
              <a:defRPr/>
            </a:pPr>
            <a:r>
              <a:rPr lang="en-US" altLang="zh-CN" dirty="0" smtClean="0">
                <a:ea typeface="宋体" charset="-122"/>
              </a:rPr>
              <a:t>一半以上的 MIPS 指令在运行 SPEC 基准时具有作为操作数的常量</a:t>
            </a:r>
          </a:p>
          <a:p>
            <a:pPr eaLnBrk="1" hangingPunct="1">
              <a:defRPr/>
            </a:pPr>
            <a:r>
              <a:rPr lang="en-US" altLang="zh-CN" dirty="0" smtClean="0">
                <a:ea typeface="宋体" charset="-122"/>
              </a:rPr>
              <a:t>指令中指定的常量数据</a:t>
            </a:r>
          </a:p>
          <a:p>
            <a:pPr eaLnBrk="1" hangingPunct="1">
              <a:buFont typeface="Wingdings" panose="05000000000000000000" pitchFamily="2" charset="2"/>
              <a:buNone/>
              <a:defRPr/>
            </a:pP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阿迪</a:t>
            </a:r>
            <a:r>
              <a:rPr lang="en-US" altLang="zh-CN" dirty="0" smtClean="0">
                <a:latin typeface="Lucida Console" pitchFamily="49" charset="0"/>
                <a:ea typeface="宋体" charset="-122"/>
              </a:rPr>
              <a:t>$s 3、$s 3、4</a:t>
            </a:r>
          </a:p>
          <a:p>
            <a:pPr eaLnBrk="1" hangingPunct="1">
              <a:defRPr/>
            </a:pPr>
            <a:r>
              <a:rPr lang="en-US" altLang="zh-CN" b="1" i="1" dirty="0" smtClean="0">
                <a:solidFill>
                  <a:schemeClr val="tx2">
                    <a:lumMod val="60000"/>
                    <a:lumOff val="40000"/>
                  </a:schemeClr>
                </a:solidFill>
                <a:ea typeface="宋体" charset="-122"/>
              </a:rPr>
              <a:t>设计原则 2:</a:t>
            </a:r>
            <a:r>
              <a:rPr lang="en-US" altLang="zh-CN" b="1" dirty="0" smtClean="0">
                <a:solidFill>
                  <a:schemeClr val="tx2">
                    <a:lumMod val="60000"/>
                    <a:lumOff val="40000"/>
                  </a:schemeClr>
                </a:solidFill>
                <a:ea typeface="宋体" charset="-122"/>
              </a:rPr>
              <a:t>快速创建常见案例</a:t>
            </a:r>
          </a:p>
          <a:p>
            <a:pPr lvl="1" eaLnBrk="1" hangingPunct="1">
              <a:defRPr/>
            </a:pPr>
            <a:r>
              <a:rPr lang="en-US" altLang="zh-CN" dirty="0" smtClean="0">
                <a:ea typeface="宋体" charset="-122"/>
              </a:rPr>
              <a:t>常量操作数</a:t>
            </a:r>
            <a:r>
              <a:rPr lang="en-US" altLang="zh-CN" b="1" i="1" dirty="0" smtClean="0">
                <a:solidFill>
                  <a:schemeClr val="tx2">
                    <a:lumMod val="60000"/>
                    <a:lumOff val="40000"/>
                  </a:schemeClr>
                </a:solidFill>
                <a:ea typeface="宋体" charset="-122"/>
              </a:rPr>
              <a:t>发生</a:t>
            </a:r>
            <a:r>
              <a:rPr lang="en-US" altLang="zh-CN" dirty="0" smtClean="0">
                <a:solidFill>
                  <a:schemeClr val="tx2">
                    <a:lumMod val="60000"/>
                    <a:lumOff val="40000"/>
                  </a:schemeClr>
                </a:solidFill>
                <a:ea typeface="宋体" charset="-122"/>
              </a:rPr>
              <a:t> </a:t>
            </a:r>
            <a:r>
              <a:rPr lang="en-US" altLang="zh-CN" b="1" i="1" dirty="0" smtClean="0">
                <a:solidFill>
                  <a:schemeClr val="tx2">
                    <a:lumMod val="60000"/>
                    <a:lumOff val="40000"/>
                  </a:schemeClr>
                </a:solidFill>
                <a:ea typeface="宋体" charset="-122"/>
              </a:rPr>
              <a:t>经常</a:t>
            </a:r>
          </a:p>
          <a:p>
            <a:pPr lvl="1" eaLnBrk="1" hangingPunct="1">
              <a:defRPr/>
            </a:pPr>
            <a:r>
              <a:rPr lang="en-US" altLang="zh-CN" dirty="0" smtClean="0">
                <a:ea typeface="宋体" charset="-122"/>
              </a:rPr>
              <a:t>即时操作数避免负载指令</a:t>
            </a:r>
          </a:p>
          <a:p>
            <a:pPr lvl="1" eaLnBrk="1" hangingPunct="1">
              <a:defRPr/>
            </a:pPr>
            <a:r>
              <a:rPr lang="en-US" altLang="zh-CN" dirty="0" smtClean="0">
                <a:ea typeface="宋体" charset="-122"/>
              </a:rPr>
              <a:t>因此, 新的指令速度更快, 使用的能源更少</a:t>
            </a:r>
          </a:p>
          <a:p>
            <a:pPr lvl="1" eaLnBrk="1" hangingPunct="1">
              <a:defRPr/>
            </a:pPr>
            <a:endParaRPr lang="en-US" altLang="zh-CN" dirty="0" smtClean="0">
              <a:ea typeface="宋体" charset="-122"/>
            </a:endParaRPr>
          </a:p>
          <a:p>
            <a:pPr lvl="1" eaLnBrk="1" hangingPunct="1">
              <a:defRPr/>
            </a:pPr>
            <a:endParaRPr lang="en-AU" altLang="zh-CN"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55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77BDBB1-95BA-41D1-9875-5C814E31BD7A}" type="slidenum">
              <a:rPr lang="en-AU" altLang="zh-CN" sz="1400"/>
              <a:pPr>
                <a:spcBef>
                  <a:spcPct val="0"/>
                </a:spcBef>
                <a:buClrTx/>
                <a:buSzTx/>
                <a:buFontTx/>
                <a:buNone/>
              </a:pPr>
              <a:t>22</a:t>
            </a:fld>
            <a:endParaRPr lang="en-AU" altLang="zh-CN" sz="1400"/>
          </a:p>
        </p:txBody>
      </p:sp>
      <p:sp>
        <p:nvSpPr>
          <p:cNvPr id="24579"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快速创建常见案例</a:t>
            </a:r>
          </a:p>
        </p:txBody>
      </p:sp>
      <p:sp>
        <p:nvSpPr>
          <p:cNvPr id="24580" name="Rectangle 3"/>
          <p:cNvSpPr>
            <a:spLocks noGrp="1" noChangeArrowheads="1"/>
          </p:cNvSpPr>
          <p:nvPr>
            <p:ph type="body" idx="1"/>
          </p:nvPr>
        </p:nvSpPr>
        <p:spPr/>
        <p:txBody>
          <a:bodyPr/>
          <a:lstStyle/>
          <a:p>
            <a:pPr eaLnBrk="1" hangingPunct="1">
              <a:defRPr/>
            </a:pPr>
            <a:r>
              <a:rPr lang="en-US" altLang="zh-CN" dirty="0" smtClean="0">
                <a:ea typeface="宋体" charset="-122"/>
              </a:rPr>
              <a:t>无减法即时指令</a:t>
            </a:r>
          </a:p>
          <a:p>
            <a:pPr lvl="1" eaLnBrk="1" hangingPunct="1">
              <a:defRPr/>
            </a:pPr>
            <a:r>
              <a:rPr lang="en-US" altLang="zh-CN" dirty="0" smtClean="0">
                <a:ea typeface="宋体" charset="-122"/>
              </a:rPr>
              <a:t>只需使用负常数</a:t>
            </a:r>
          </a:p>
          <a:p>
            <a:pPr lvl="1" eaLnBrk="1" hangingPunct="1">
              <a:buFont typeface="Wingdings" panose="05000000000000000000" pitchFamily="2" charset="2"/>
              <a:buNone/>
              <a:defRPr/>
            </a:pP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阿迪</a:t>
            </a:r>
            <a:r>
              <a:rPr lang="en-US" altLang="zh-CN" dirty="0" smtClean="0">
                <a:latin typeface="Lucida Console" pitchFamily="49" charset="0"/>
                <a:ea typeface="宋体" charset="-122"/>
              </a:rPr>
              <a:t>$s 2, $s 1,-1</a:t>
            </a:r>
            <a:endParaRPr lang="en-AU" altLang="zh-CN" dirty="0" smtClean="0">
              <a:ea typeface="宋体" charset="-122"/>
            </a:endParaRPr>
          </a:p>
          <a:p>
            <a:pPr eaLnBrk="1" hangingPunct="1">
              <a:defRPr/>
            </a:pPr>
            <a:endParaRPr lang="en-AU" altLang="zh-CN" dirty="0" smtClean="0">
              <a:ea typeface="宋体" charset="-122"/>
            </a:endParaRPr>
          </a:p>
          <a:p>
            <a:pPr eaLnBrk="1" hangingPunct="1">
              <a:defRPr/>
            </a:pPr>
            <a:r>
              <a:rPr lang="en-AU" altLang="zh-CN" dirty="0" smtClean="0">
                <a:ea typeface="宋体" charset="-122"/>
              </a:rPr>
              <a:t>没有在寄存器之间移动数据的指令</a:t>
            </a:r>
          </a:p>
          <a:p>
            <a:pPr lvl="1" eaLnBrk="1" hangingPunct="1">
              <a:defRPr/>
            </a:pPr>
            <a:r>
              <a:rPr lang="en-AU" altLang="zh-CN" dirty="0" smtClean="0">
                <a:ea typeface="宋体" charset="-122"/>
              </a:rPr>
              <a:t>只需使用一个操作数为0的添加指令</a:t>
            </a:r>
          </a:p>
          <a:p>
            <a:pPr marL="457200" lvl="1" indent="0" eaLnBrk="1" hangingPunct="1">
              <a:buFont typeface="Wingdings" panose="05000000000000000000" pitchFamily="2" charset="2"/>
              <a:buNone/>
              <a:defRPr/>
            </a:pPr>
            <a:r>
              <a:rPr lang="en-AU" altLang="zh-CN" dirty="0" err="1" smtClean="0">
                <a:latin typeface="Lucida Console" pitchFamily="49" charset="0"/>
                <a:ea typeface="宋体" charset="-122"/>
              </a:rPr>
              <a:t>阿迪</a:t>
            </a:r>
            <a:r>
              <a:rPr lang="en-AU" altLang="zh-CN" dirty="0" smtClean="0">
                <a:latin typeface="Lucida Console" pitchFamily="49" charset="0"/>
                <a:ea typeface="宋体" charset="-122"/>
              </a:rPr>
              <a:t>$t 2, $s 1, 0</a:t>
            </a:r>
          </a:p>
          <a:p>
            <a:pPr marL="457200" lvl="1" indent="0" eaLnBrk="1" hangingPunct="1">
              <a:buFont typeface="Wingdings" panose="05000000000000000000" pitchFamily="2" charset="2"/>
              <a:buNone/>
              <a:defRPr/>
            </a:pPr>
            <a:endParaRPr lang="en-AU" altLang="zh-CN" dirty="0">
              <a:ea typeface="宋体" charset="-122"/>
            </a:endParaRPr>
          </a:p>
          <a:p>
            <a:pPr eaLnBrk="1" hangingPunct="1">
              <a:defRPr/>
            </a:pPr>
            <a:r>
              <a:rPr lang="en-AU" altLang="zh-CN" dirty="0" smtClean="0">
                <a:ea typeface="宋体" charset="-122"/>
              </a:rPr>
              <a:t>MIPS 将寄存器 $zero 为值0</a:t>
            </a:r>
          </a:p>
          <a:p>
            <a:pPr lvl="1" eaLnBrk="1" hangingPunct="1">
              <a:defRPr/>
            </a:pPr>
            <a:r>
              <a:rPr lang="en-AU" altLang="zh-CN" dirty="0" smtClean="0">
                <a:ea typeface="宋体" charset="-122"/>
              </a:rPr>
              <a:t>$zero 是硬连线的</a:t>
            </a:r>
          </a:p>
          <a:p>
            <a:pPr marL="457200" lvl="1" indent="0" eaLnBrk="1" hangingPunct="1">
              <a:buFont typeface="Wingdings" panose="05000000000000000000" pitchFamily="2" charset="2"/>
              <a:buNone/>
              <a:defRPr/>
            </a:pPr>
            <a:r>
              <a:rPr lang="en-AU" altLang="zh-CN" dirty="0" smtClean="0">
                <a:latin typeface="Lucida Console" pitchFamily="49" charset="0"/>
                <a:ea typeface="宋体" charset="-122"/>
              </a:rPr>
              <a:t>添加 $t 2、$s 1、$zero</a:t>
            </a:r>
          </a:p>
          <a:p>
            <a:pPr lvl="1" eaLnBrk="1" hangingPunct="1">
              <a:buFont typeface="Wingdings" panose="05000000000000000000" pitchFamily="2" charset="2"/>
              <a:buNone/>
              <a:defRPr/>
            </a:pPr>
            <a:r>
              <a:rPr lang="en-AU" altLang="zh-CN" dirty="0" smtClean="0">
                <a:latin typeface="Lucida Console" pitchFamily="49" charset="0"/>
                <a:ea typeface="宋体"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8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8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8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ChangeArrowheads="1"/>
          </p:cNvSpPr>
          <p:nvPr>
            <p:ph type="title"/>
          </p:nvPr>
        </p:nvSpPr>
        <p:spPr/>
        <p:txBody>
          <a:bodyPr/>
          <a:lstStyle/>
          <a:p>
            <a:pPr eaLnBrk="1" hangingPunct="1"/>
            <a:r>
              <a:rPr lang="en-US" altLang="zh-CN" smtClean="0">
                <a:ea typeface="宋体" panose="02010600030101010101" pitchFamily="2" charset="-122"/>
              </a:rPr>
              <a:t>未签名的二进制整数</a:t>
            </a:r>
            <a:endParaRPr lang="en-AU" altLang="zh-CN" smtClean="0">
              <a:ea typeface="宋体" panose="02010600030101010101" pitchFamily="2" charset="-122"/>
            </a:endParaRPr>
          </a:p>
        </p:txBody>
      </p:sp>
      <p:sp>
        <p:nvSpPr>
          <p:cNvPr id="25604" name="Rectangle 9"/>
          <p:cNvSpPr>
            <a:spLocks noGrp="1" noChangeArrowheads="1"/>
          </p:cNvSpPr>
          <p:nvPr>
            <p:ph type="body" idx="1"/>
          </p:nvPr>
        </p:nvSpPr>
        <p:spPr>
          <a:xfrm>
            <a:off x="684213" y="1125538"/>
            <a:ext cx="8270875" cy="5543550"/>
          </a:xfrm>
        </p:spPr>
        <p:txBody>
          <a:bodyPr/>
          <a:lstStyle/>
          <a:p>
            <a:pPr eaLnBrk="1" hangingPunct="1">
              <a:defRPr/>
            </a:pPr>
            <a:r>
              <a:rPr lang="en-US" altLang="zh-CN" dirty="0" smtClean="0">
                <a:ea typeface="宋体" charset="-122"/>
              </a:rPr>
              <a:t>人类被教导要在基础10中思考 (</a:t>
            </a:r>
            <a:r>
              <a:rPr lang="en-US" altLang="zh-CN" b="1" dirty="0" smtClean="0">
                <a:solidFill>
                  <a:schemeClr val="tx2">
                    <a:lumMod val="60000"/>
                    <a:lumOff val="40000"/>
                  </a:schemeClr>
                </a:solidFill>
                <a:ea typeface="宋体" charset="-122"/>
              </a:rPr>
              <a:t>为什么？</a:t>
            </a:r>
            <a:r>
              <a:rPr lang="en-US" altLang="zh-CN" dirty="0" smtClean="0">
                <a:ea typeface="宋体" charset="-122"/>
              </a:rPr>
              <a:t>), 但数字可以表示在任何基础</a:t>
            </a:r>
          </a:p>
          <a:p>
            <a:pPr eaLnBrk="1" hangingPunct="1">
              <a:defRPr/>
            </a:pPr>
            <a:r>
              <a:rPr lang="en-US" altLang="zh-CN" dirty="0" smtClean="0">
                <a:ea typeface="宋体" charset="-122"/>
              </a:rPr>
              <a:t>数字保存在计算机硬件中, 作为一系列</a:t>
            </a:r>
            <a:r>
              <a:rPr lang="en-US" altLang="zh-CN" b="1" dirty="0" smtClean="0">
                <a:solidFill>
                  <a:schemeClr val="tx2">
                    <a:lumMod val="60000"/>
                    <a:lumOff val="40000"/>
                  </a:schemeClr>
                </a:solidFill>
                <a:ea typeface="宋体" charset="-122"/>
              </a:rPr>
              <a:t>高和低电子信号</a:t>
            </a:r>
            <a:r>
              <a:rPr lang="en-US" altLang="zh-CN" dirty="0" smtClean="0">
                <a:ea typeface="宋体" charset="-122"/>
              </a:rPr>
              <a:t>, 所以他们被认为是基本的2数字</a:t>
            </a:r>
          </a:p>
          <a:p>
            <a:pPr eaLnBrk="1" hangingPunct="1">
              <a:defRPr/>
            </a:pPr>
            <a:r>
              <a:rPr lang="en-US" altLang="zh-CN" dirty="0" smtClean="0">
                <a:ea typeface="宋体" charset="-122"/>
              </a:rPr>
              <a:t>二进制数字的一位数字是计算中的最小单位。此基本构建块可以是两个值之一, 0 或1</a:t>
            </a:r>
          </a:p>
          <a:p>
            <a:pPr>
              <a:defRPr/>
            </a:pPr>
            <a:r>
              <a:rPr lang="en-US" altLang="zh-CN" dirty="0">
                <a:ea typeface="宋体" charset="-122"/>
              </a:rPr>
              <a:t>A 个</a:t>
            </a:r>
            <a:r>
              <a:rPr lang="en-US" altLang="zh-CN" dirty="0" smtClean="0">
                <a:ea typeface="宋体" charset="-122"/>
              </a:rPr>
              <a:t>n 位数字</a:t>
            </a:r>
            <a:r>
              <a:rPr lang="en-US" altLang="zh-CN" dirty="0" smtClean="0"/>
              <a:t>可以用位值乘以2的功率来表示</a:t>
            </a:r>
          </a:p>
          <a:p>
            <a:pPr eaLnBrk="1" hangingPunct="1">
              <a:defRPr/>
            </a:pPr>
            <a:endParaRPr lang="en-AU" altLang="zh-CN" dirty="0" smtClean="0">
              <a:ea typeface="宋体" charset="-122"/>
            </a:endParaRPr>
          </a:p>
          <a:p>
            <a:pPr eaLnBrk="1" hangingPunct="1">
              <a:defRPr/>
            </a:pPr>
            <a:endParaRPr lang="en-US" altLang="zh-CN" dirty="0" smtClean="0">
              <a:ea typeface="宋体" charset="-122"/>
            </a:endParaRPr>
          </a:p>
        </p:txBody>
      </p:sp>
      <p:graphicFrame>
        <p:nvGraphicFramePr>
          <p:cNvPr id="2" name="Object 4"/>
          <p:cNvGraphicFramePr>
            <a:graphicFrameLocks noChangeAspect="1"/>
          </p:cNvGraphicFramePr>
          <p:nvPr/>
        </p:nvGraphicFramePr>
        <p:xfrm>
          <a:off x="1619250" y="5876925"/>
          <a:ext cx="6010275" cy="579438"/>
        </p:xfrm>
        <a:graphic>
          <a:graphicData uri="http://schemas.openxmlformats.org/presentationml/2006/ole">
            <mc:AlternateContent xmlns:mc="http://schemas.openxmlformats.org/markup-compatibility/2006">
              <mc:Choice xmlns:v="urn:schemas-microsoft-com:vml" Requires="v">
                <p:oleObj spid="_x0000_s25606" name="Equation" r:id="rId4" imgW="2501900" imgH="241300" progId="Equation.3">
                  <p:embed/>
                </p:oleObj>
              </mc:Choice>
              <mc:Fallback>
                <p:oleObj name="Equation" r:id="rId4" imgW="25019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5876925"/>
                        <a:ext cx="6010275" cy="57943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Text Box 7"/>
          <p:cNvSpPr txBox="1">
            <a:spLocks noChangeArrowheads="1"/>
          </p:cNvSpPr>
          <p:nvPr/>
        </p:nvSpPr>
        <p:spPr bwMode="auto">
          <a:xfrm rot="5400000">
            <a:off x="7027069" y="1750219"/>
            <a:ext cx="386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§2.4 签名和未签名的数字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pPr eaLnBrk="1" hangingPunct="1"/>
            <a:r>
              <a:rPr lang="en-US" altLang="zh-CN" smtClean="0">
                <a:ea typeface="宋体" panose="02010600030101010101" pitchFamily="2" charset="-122"/>
              </a:rPr>
              <a:t>未签名的二进制整数</a:t>
            </a:r>
            <a:endParaRPr lang="en-AU" altLang="zh-CN" smtClean="0">
              <a:ea typeface="宋体" panose="02010600030101010101" pitchFamily="2" charset="-122"/>
            </a:endParaRPr>
          </a:p>
        </p:txBody>
      </p:sp>
      <p:sp>
        <p:nvSpPr>
          <p:cNvPr id="25606" name="Rectangle 5"/>
          <p:cNvSpPr>
            <a:spLocks noChangeArrowheads="1"/>
          </p:cNvSpPr>
          <p:nvPr/>
        </p:nvSpPr>
        <p:spPr bwMode="auto">
          <a:xfrm>
            <a:off x="677863" y="1268413"/>
            <a:ext cx="827087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zh-CN" sz="3200">
                <a:ea typeface="宋体" panose="02010600030101010101" pitchFamily="2" charset="-122"/>
              </a:rPr>
              <a:t>例子</a:t>
            </a:r>
          </a:p>
          <a:p>
            <a:pPr lvl="1" eaLnBrk="1" hangingPunct="1"/>
            <a:r>
              <a:rPr lang="en-US" altLang="zh-CN">
                <a:ea typeface="宋体" panose="02010600030101010101" pitchFamily="2" charset="-122"/>
              </a:rPr>
              <a:t>0000 0000 0000 0000 0000 0000 0000 0000 0000 0000 1011</a:t>
            </a:r>
            <a:r>
              <a:rPr lang="en-US" altLang="zh-CN" baseline="-25000">
                <a:ea typeface="宋体" panose="02010600030101010101" pitchFamily="2" charset="-122"/>
              </a:rPr>
              <a:t>2</a:t>
            </a:r>
            <a:r>
              <a:rPr lang="en-US" altLang="zh-CN">
                <a:ea typeface="宋体" panose="02010600030101010101" pitchFamily="2" charset="-122"/>
              </a:rPr>
              <a:t/>
            </a:r>
            <a:br>
              <a:rPr lang="en-US" altLang="zh-CN">
                <a:ea typeface="宋体" panose="02010600030101010101" pitchFamily="2" charset="-122"/>
              </a:rPr>
            </a:br>
            <a:r>
              <a:rPr lang="en-US" altLang="zh-CN">
                <a:ea typeface="宋体" panose="02010600030101010101" pitchFamily="2" charset="-122"/>
              </a:rPr>
              <a:t>= 0 +... + 1x2</a:t>
            </a:r>
            <a:r>
              <a:rPr lang="en-US" altLang="zh-CN" baseline="30000">
                <a:ea typeface="宋体" panose="02010600030101010101" pitchFamily="2" charset="-122"/>
              </a:rPr>
              <a:t>3个</a:t>
            </a:r>
            <a:r>
              <a:rPr lang="en-US" altLang="zh-CN">
                <a:ea typeface="宋体" panose="02010600030101010101" pitchFamily="2" charset="-122"/>
              </a:rPr>
              <a:t>+ 0x2</a:t>
            </a:r>
            <a:r>
              <a:rPr lang="en-US" altLang="zh-CN" baseline="30000">
                <a:ea typeface="宋体" panose="02010600030101010101" pitchFamily="2" charset="-122"/>
              </a:rPr>
              <a:t>2</a:t>
            </a:r>
            <a:r>
              <a:rPr lang="en-US" altLang="zh-CN">
                <a:ea typeface="宋体" panose="02010600030101010101" pitchFamily="2" charset="-122"/>
              </a:rPr>
              <a:t>+ 1x2</a:t>
            </a:r>
            <a:r>
              <a:rPr lang="en-US" altLang="zh-CN" baseline="30000">
                <a:ea typeface="宋体" panose="02010600030101010101" pitchFamily="2" charset="-122"/>
              </a:rPr>
              <a:t>1</a:t>
            </a:r>
            <a:r>
              <a:rPr lang="en-US" altLang="zh-CN">
                <a:ea typeface="宋体" panose="02010600030101010101" pitchFamily="2" charset="-122"/>
              </a:rPr>
              <a:t>+ 1x2</a:t>
            </a:r>
            <a:r>
              <a:rPr lang="en-US" altLang="zh-CN" baseline="30000">
                <a:ea typeface="宋体" panose="02010600030101010101" pitchFamily="2" charset="-122"/>
              </a:rPr>
              <a:t>0</a:t>
            </a:r>
            <a:r>
              <a:rPr lang="en-US" altLang="zh-CN">
                <a:ea typeface="宋体" panose="02010600030101010101" pitchFamily="2" charset="-122"/>
              </a:rPr>
              <a:t/>
            </a:r>
            <a:br>
              <a:rPr lang="en-US" altLang="zh-CN">
                <a:ea typeface="宋体" panose="02010600030101010101" pitchFamily="2" charset="-122"/>
              </a:rPr>
            </a:br>
            <a:r>
              <a:rPr lang="en-US" altLang="zh-CN">
                <a:ea typeface="宋体" panose="02010600030101010101" pitchFamily="2" charset="-122"/>
              </a:rPr>
              <a:t>= 0 +... + 8 + 0 + 2 + 1 = 11</a:t>
            </a:r>
            <a:r>
              <a:rPr lang="en-US" altLang="zh-CN" baseline="-25000">
                <a:ea typeface="宋体" panose="02010600030101010101" pitchFamily="2" charset="-122"/>
              </a:rPr>
              <a:t>10</a:t>
            </a:r>
            <a:endParaRPr lang="en-US" altLang="zh-CN">
              <a:ea typeface="宋体" panose="02010600030101010101" pitchFamily="2" charset="-122"/>
            </a:endParaRPr>
          </a:p>
          <a:p>
            <a:pPr eaLnBrk="1" hangingPunct="1"/>
            <a:r>
              <a:rPr lang="en-US" altLang="zh-CN" sz="3200">
                <a:ea typeface="宋体" panose="02010600030101010101" pitchFamily="2" charset="-122"/>
              </a:rPr>
              <a:t>范围: 0 至 + 2</a:t>
            </a:r>
            <a:r>
              <a:rPr lang="en-US" altLang="zh-CN" sz="3200" baseline="30000">
                <a:ea typeface="宋体" panose="02010600030101010101" pitchFamily="2" charset="-122"/>
              </a:rPr>
              <a:t>n</a:t>
            </a:r>
            <a:r>
              <a:rPr lang="en-US" altLang="zh-CN" sz="3200">
                <a:ea typeface="宋体" panose="02010600030101010101" pitchFamily="2" charset="-122"/>
              </a:rPr>
              <a:t>–1</a:t>
            </a:r>
          </a:p>
          <a:p>
            <a:pPr eaLnBrk="1" hangingPunct="1"/>
            <a:r>
              <a:rPr lang="en-US" altLang="zh-CN" sz="3200">
                <a:ea typeface="宋体" panose="02010600030101010101" pitchFamily="2" charset="-122"/>
              </a:rPr>
              <a:t>使用32位</a:t>
            </a:r>
          </a:p>
          <a:p>
            <a:pPr lvl="1" eaLnBrk="1" hangingPunct="1"/>
            <a:r>
              <a:rPr lang="en-US" altLang="zh-CN" sz="2800">
                <a:ea typeface="宋体" panose="02010600030101010101" pitchFamily="2" charset="-122"/>
              </a:rPr>
              <a:t>0至 + 4, 294, 967, 295</a:t>
            </a:r>
          </a:p>
          <a:p>
            <a:pPr eaLnBrk="1" hangingPunct="1"/>
            <a:r>
              <a:rPr lang="en-US" altLang="zh-CN" sz="2400">
                <a:solidFill>
                  <a:srgbClr val="3177FF"/>
                </a:solidFill>
                <a:ea typeface="宋体" panose="02010600030101010101" pitchFamily="2" charset="-122"/>
              </a:rPr>
              <a:t>我们下下十进制数</a:t>
            </a:r>
            <a:r>
              <a:rPr lang="en-US" altLang="zh-CN" sz="2400" i="1">
                <a:solidFill>
                  <a:srgbClr val="3177FF"/>
                </a:solidFill>
                <a:ea typeface="宋体" panose="02010600030101010101" pitchFamily="2" charset="-122"/>
              </a:rPr>
              <a:t>十</a:t>
            </a:r>
            <a:r>
              <a:rPr lang="en-US" altLang="zh-CN" sz="2400">
                <a:solidFill>
                  <a:srgbClr val="3177FF"/>
                </a:solidFill>
                <a:ea typeface="宋体" panose="02010600030101010101" pitchFamily="2" charset="-122"/>
              </a:rPr>
              <a:t>和二进制数字与</a:t>
            </a:r>
            <a:r>
              <a:rPr lang="en-US" altLang="zh-CN" sz="2400" i="1">
                <a:solidFill>
                  <a:srgbClr val="3177FF"/>
                </a:solidFill>
                <a:ea typeface="宋体" panose="02010600030101010101" pitchFamily="2" charset="-122"/>
              </a:rPr>
              <a:t>两。</a:t>
            </a:r>
          </a:p>
          <a:p>
            <a:pPr eaLnBrk="1" hangingPunct="1"/>
            <a:r>
              <a:rPr lang="en-US" altLang="zh-CN" sz="2400">
                <a:ea typeface="宋体" panose="02010600030101010101" pitchFamily="2" charset="-122"/>
              </a:rPr>
              <a:t>如果操作的正确结果 (例如, 加法和乘法) 不能用硬件表示,</a:t>
            </a:r>
            <a:r>
              <a:rPr lang="en-US" altLang="zh-CN" sz="2400" i="1">
                <a:ea typeface="宋体" panose="02010600030101010101" pitchFamily="2" charset="-122"/>
              </a:rPr>
              <a:t>溢出</a:t>
            </a:r>
            <a:r>
              <a:rPr lang="en-US" altLang="zh-CN" sz="2400">
                <a:ea typeface="宋体" panose="02010600030101010101" pitchFamily="2" charset="-122"/>
              </a:rPr>
              <a:t>据说发生了。</a:t>
            </a:r>
            <a:endParaRPr lang="en-US" altLang="zh-CN" sz="2400" i="1">
              <a:ea typeface="宋体" panose="02010600030101010101" pitchFamily="2" charset="-122"/>
            </a:endParaRPr>
          </a:p>
          <a:p>
            <a:pPr eaLnBrk="1" hangingPunct="1"/>
            <a:endParaRPr lang="en-US" altLang="zh-CN" sz="3200">
              <a:ea typeface="宋体" panose="02010600030101010101" pitchFamily="2" charset="-122"/>
            </a:endParaRPr>
          </a:p>
        </p:txBody>
      </p:sp>
      <p:sp>
        <p:nvSpPr>
          <p:cNvPr id="26628" name="Text Box 7"/>
          <p:cNvSpPr txBox="1">
            <a:spLocks noChangeArrowheads="1"/>
          </p:cNvSpPr>
          <p:nvPr/>
        </p:nvSpPr>
        <p:spPr bwMode="auto">
          <a:xfrm rot="5400000">
            <a:off x="7027069" y="1750219"/>
            <a:ext cx="386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§2.4 签名和未签名的数字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6">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title"/>
          </p:nvPr>
        </p:nvSpPr>
        <p:spPr>
          <a:xfrm>
            <a:off x="684213" y="206375"/>
            <a:ext cx="8259762" cy="701675"/>
          </a:xfrm>
        </p:spPr>
        <p:txBody>
          <a:bodyPr/>
          <a:lstStyle/>
          <a:p>
            <a:pPr eaLnBrk="1" hangingPunct="1"/>
            <a:r>
              <a:rPr lang="en-US" altLang="zh-CN" smtClean="0">
                <a:ea typeface="宋体" panose="02010600030101010101" pitchFamily="2" charset="-122"/>
              </a:rPr>
              <a:t>2-S-补充签名整数</a:t>
            </a:r>
            <a:endParaRPr lang="en-AU" altLang="zh-CN" smtClean="0">
              <a:ea typeface="宋体" panose="02010600030101010101" pitchFamily="2" charset="-122"/>
            </a:endParaRPr>
          </a:p>
        </p:txBody>
      </p:sp>
      <p:sp>
        <p:nvSpPr>
          <p:cNvPr id="29699" name="Rectangle 7"/>
          <p:cNvSpPr>
            <a:spLocks noGrp="1" noChangeArrowheads="1"/>
          </p:cNvSpPr>
          <p:nvPr>
            <p:ph type="body" idx="1"/>
          </p:nvPr>
        </p:nvSpPr>
        <p:spPr>
          <a:xfrm>
            <a:off x="684213" y="1125538"/>
            <a:ext cx="8270875" cy="1223962"/>
          </a:xfrm>
        </p:spPr>
        <p:txBody>
          <a:bodyPr/>
          <a:lstStyle/>
          <a:p>
            <a:pPr eaLnBrk="1" hangingPunct="1">
              <a:defRPr/>
            </a:pPr>
            <a:r>
              <a:rPr lang="en-US" altLang="zh-CN" dirty="0" smtClean="0">
                <a:ea typeface="宋体" charset="-122"/>
              </a:rPr>
              <a:t>程序还计算负数</a:t>
            </a:r>
          </a:p>
          <a:p>
            <a:pPr lvl="1" eaLnBrk="1" hangingPunct="1">
              <a:defRPr/>
            </a:pPr>
            <a:r>
              <a:rPr lang="en-US" altLang="zh-CN" dirty="0" smtClean="0">
                <a:ea typeface="宋体" charset="-122"/>
              </a:rPr>
              <a:t>我们需要一个能区分它们的代表</a:t>
            </a:r>
          </a:p>
          <a:p>
            <a:pPr lvl="1" eaLnBrk="1" hangingPunct="1">
              <a:defRPr/>
            </a:pPr>
            <a:r>
              <a:rPr lang="en-US" altLang="zh-CN" dirty="0" smtClean="0">
                <a:ea typeface="宋体" charset="-122"/>
              </a:rPr>
              <a:t>解决方法是什么？</a:t>
            </a:r>
          </a:p>
          <a:p>
            <a:pPr lvl="1" eaLnBrk="1" hangingPunct="1">
              <a:defRPr/>
            </a:pPr>
            <a:endParaRPr lang="en-US" altLang="zh-CN" dirty="0">
              <a:ea typeface="宋体" charset="-122"/>
            </a:endParaRPr>
          </a:p>
          <a:p>
            <a:pPr eaLnBrk="1" hangingPunct="1">
              <a:lnSpc>
                <a:spcPct val="90000"/>
              </a:lnSpc>
              <a:tabLst>
                <a:tab pos="1341438" algn="l"/>
                <a:tab pos="2874963" algn="l"/>
              </a:tabLst>
              <a:defRPr/>
            </a:pPr>
            <a:r>
              <a:rPr lang="en-US" altLang="zh-CN" dirty="0">
                <a:ea typeface="宋体" charset="-122"/>
              </a:rPr>
              <a:t>位 31 (</a:t>
            </a:r>
            <a:r>
              <a:rPr lang="en-US" altLang="zh-CN" dirty="0"/>
              <a:t>最重要的位</a:t>
            </a:r>
            <a:r>
              <a:rPr lang="en-US" altLang="zh-CN" dirty="0">
                <a:ea typeface="宋体" charset="-122"/>
              </a:rPr>
              <a:t>) 是</a:t>
            </a:r>
            <a:r>
              <a:rPr lang="en-US" altLang="zh-CN" b="1" dirty="0">
                <a:solidFill>
                  <a:schemeClr val="tx2">
                    <a:lumMod val="60000"/>
                    <a:lumOff val="40000"/>
                  </a:schemeClr>
                </a:solidFill>
                <a:ea typeface="宋体" charset="-122"/>
              </a:rPr>
              <a:t>符号位</a:t>
            </a:r>
          </a:p>
          <a:p>
            <a:pPr lvl="1" eaLnBrk="1" hangingPunct="1">
              <a:lnSpc>
                <a:spcPct val="90000"/>
              </a:lnSpc>
              <a:tabLst>
                <a:tab pos="1341438" algn="l"/>
                <a:tab pos="2874963" algn="l"/>
              </a:tabLst>
              <a:defRPr/>
            </a:pPr>
            <a:r>
              <a:rPr lang="en-US" altLang="zh-CN" dirty="0">
                <a:ea typeface="宋体" charset="-122"/>
              </a:rPr>
              <a:t>1表示负数</a:t>
            </a:r>
          </a:p>
          <a:p>
            <a:pPr lvl="1" eaLnBrk="1" hangingPunct="1">
              <a:lnSpc>
                <a:spcPct val="90000"/>
              </a:lnSpc>
              <a:tabLst>
                <a:tab pos="1341438" algn="l"/>
                <a:tab pos="2874963" algn="l"/>
              </a:tabLst>
              <a:defRPr/>
            </a:pPr>
            <a:r>
              <a:rPr lang="en-US" altLang="zh-CN" dirty="0">
                <a:ea typeface="宋体" charset="-122"/>
              </a:rPr>
              <a:t>非负数为0</a:t>
            </a:r>
          </a:p>
          <a:p>
            <a:pPr lvl="1" eaLnBrk="1" hangingPunct="1">
              <a:defRPr/>
            </a:pPr>
            <a:endParaRPr lang="en-US" altLang="zh-CN" dirty="0" smtClean="0">
              <a:ea typeface="宋体" charset="-122"/>
            </a:endParaRPr>
          </a:p>
          <a:p>
            <a:pPr eaLnBrk="1" hangingPunct="1">
              <a:defRPr/>
            </a:pPr>
            <a:endParaRPr lang="en-US" altLang="zh-CN" dirty="0" smtClean="0">
              <a:ea typeface="宋体" charset="-122"/>
            </a:endParaRPr>
          </a:p>
          <a:p>
            <a:pPr eaLnBrk="1" hangingPunct="1">
              <a:defRPr/>
            </a:pPr>
            <a:endParaRPr lang="en-US" altLang="zh-CN" dirty="0" smtClean="0">
              <a:ea typeface="宋体" charset="-122"/>
            </a:endParaRPr>
          </a:p>
        </p:txBody>
      </p:sp>
      <p:graphicFrame>
        <p:nvGraphicFramePr>
          <p:cNvPr id="31749" name="Object 4"/>
          <p:cNvGraphicFramePr>
            <a:graphicFrameLocks noChangeAspect="1"/>
          </p:cNvGraphicFramePr>
          <p:nvPr/>
        </p:nvGraphicFramePr>
        <p:xfrm>
          <a:off x="1042988" y="4652963"/>
          <a:ext cx="6223000" cy="579437"/>
        </p:xfrm>
        <a:graphic>
          <a:graphicData uri="http://schemas.openxmlformats.org/presentationml/2006/ole">
            <mc:AlternateContent xmlns:mc="http://schemas.openxmlformats.org/markup-compatibility/2006">
              <mc:Choice xmlns:v="urn:schemas-microsoft-com:vml" Requires="v">
                <p:oleObj spid="_x0000_s27654" name="Equation" r:id="rId4" imgW="2590800" imgH="241300" progId="Equation.3">
                  <p:embed/>
                </p:oleObj>
              </mc:Choice>
              <mc:Fallback>
                <p:oleObj name="Equation" r:id="rId4" imgW="25908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4652963"/>
                        <a:ext cx="6223000" cy="57943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Rectangle 5"/>
          <p:cNvSpPr>
            <a:spLocks noChangeArrowheads="1"/>
          </p:cNvSpPr>
          <p:nvPr/>
        </p:nvSpPr>
        <p:spPr bwMode="auto">
          <a:xfrm>
            <a:off x="611188" y="3389313"/>
            <a:ext cx="82708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DDDEF636-BA94-46BE-A53F-8482245CB777}" type="slidenum">
              <a:rPr lang="en-AU" altLang="zh-CN" sz="1400"/>
              <a:pPr>
                <a:spcBef>
                  <a:spcPct val="0"/>
                </a:spcBef>
                <a:buClrTx/>
                <a:buSzTx/>
                <a:buFontTx/>
                <a:buNone/>
              </a:pPr>
              <a:t>26</a:t>
            </a:fld>
            <a:endParaRPr lang="en-AU" altLang="zh-CN" sz="1400"/>
          </a:p>
        </p:txBody>
      </p:sp>
      <p:sp>
        <p:nvSpPr>
          <p:cNvPr id="28675" name="Rectangle 4"/>
          <p:cNvSpPr>
            <a:spLocks noGrp="1" noChangeArrowheads="1"/>
          </p:cNvSpPr>
          <p:nvPr>
            <p:ph type="title"/>
          </p:nvPr>
        </p:nvSpPr>
        <p:spPr>
          <a:xfrm>
            <a:off x="684213" y="206375"/>
            <a:ext cx="8259762" cy="701675"/>
          </a:xfrm>
        </p:spPr>
        <p:txBody>
          <a:bodyPr/>
          <a:lstStyle/>
          <a:p>
            <a:pPr eaLnBrk="1" hangingPunct="1"/>
            <a:r>
              <a:rPr lang="en-US" altLang="zh-CN" smtClean="0">
                <a:ea typeface="宋体" panose="02010600030101010101" pitchFamily="2" charset="-122"/>
              </a:rPr>
              <a:t>2-S-补充签名整数</a:t>
            </a:r>
            <a:endParaRPr lang="en-AU" altLang="zh-CN" smtClean="0">
              <a:ea typeface="宋体" panose="02010600030101010101" pitchFamily="2" charset="-122"/>
            </a:endParaRPr>
          </a:p>
        </p:txBody>
      </p:sp>
      <p:sp>
        <p:nvSpPr>
          <p:cNvPr id="28676" name="Rectangle 5"/>
          <p:cNvSpPr>
            <a:spLocks noGrp="1" noChangeArrowheads="1"/>
          </p:cNvSpPr>
          <p:nvPr>
            <p:ph type="body" idx="1"/>
          </p:nvPr>
        </p:nvSpPr>
        <p:spPr/>
        <p:txBody>
          <a:bodyPr/>
          <a:lstStyle/>
          <a:p>
            <a:pPr lvl="1" eaLnBrk="1" hangingPunct="1">
              <a:lnSpc>
                <a:spcPct val="90000"/>
              </a:lnSpc>
              <a:tabLst>
                <a:tab pos="1341438" algn="l"/>
                <a:tab pos="2874963" algn="l"/>
              </a:tabLst>
            </a:pPr>
            <a:endParaRPr lang="en-US" altLang="zh-CN" smtClean="0">
              <a:ea typeface="宋体" panose="02010600030101010101" pitchFamily="2" charset="-122"/>
            </a:endParaRPr>
          </a:p>
          <a:p>
            <a:pPr eaLnBrk="1" hangingPunct="1">
              <a:tabLst>
                <a:tab pos="1341438" algn="l"/>
                <a:tab pos="2874963" algn="l"/>
              </a:tabLst>
            </a:pPr>
            <a:r>
              <a:rPr lang="en-US" altLang="zh-CN" sz="3200" smtClean="0">
                <a:ea typeface="宋体" panose="02010600030101010101" pitchFamily="2" charset="-122"/>
              </a:rPr>
              <a:t>例子</a:t>
            </a:r>
          </a:p>
          <a:p>
            <a:pPr lvl="1" eaLnBrk="1" hangingPunct="1">
              <a:tabLst>
                <a:tab pos="1341438" algn="l"/>
                <a:tab pos="2874963" algn="l"/>
              </a:tabLst>
            </a:pPr>
            <a:r>
              <a:rPr lang="en-US" altLang="zh-CN" smtClean="0">
                <a:ea typeface="宋体" panose="02010600030101010101" pitchFamily="2" charset="-122"/>
              </a:rPr>
              <a:t>1111 1111 1111 1111 1111 1111 1111 1100</a:t>
            </a:r>
            <a:r>
              <a:rPr lang="en-US" altLang="zh-CN" baseline="-25000" smtClean="0">
                <a:ea typeface="宋体" panose="02010600030101010101" pitchFamily="2" charset="-122"/>
              </a:rPr>
              <a:t>2</a:t>
            </a: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=–1x2</a:t>
            </a:r>
            <a:r>
              <a:rPr lang="en-US" altLang="zh-CN" baseline="30000" smtClean="0">
                <a:ea typeface="宋体" panose="02010600030101010101" pitchFamily="2" charset="-122"/>
              </a:rPr>
              <a:t>31</a:t>
            </a:r>
            <a:r>
              <a:rPr lang="en-US" altLang="zh-CN" smtClean="0">
                <a:ea typeface="宋体" panose="02010600030101010101" pitchFamily="2" charset="-122"/>
              </a:rPr>
              <a:t>+ 1x2</a:t>
            </a:r>
            <a:r>
              <a:rPr lang="en-US" altLang="zh-CN" baseline="30000" smtClean="0">
                <a:ea typeface="宋体" panose="02010600030101010101" pitchFamily="2" charset="-122"/>
              </a:rPr>
              <a:t>30</a:t>
            </a:r>
            <a:r>
              <a:rPr lang="en-US" altLang="zh-CN" smtClean="0">
                <a:ea typeface="宋体" panose="02010600030101010101" pitchFamily="2" charset="-122"/>
              </a:rPr>
              <a:t>+... + 1x2</a:t>
            </a:r>
            <a:r>
              <a:rPr lang="en-US" altLang="zh-CN" baseline="30000" smtClean="0">
                <a:ea typeface="宋体" panose="02010600030101010101" pitchFamily="2" charset="-122"/>
              </a:rPr>
              <a:t>2</a:t>
            </a:r>
            <a:r>
              <a:rPr lang="en-US" altLang="zh-CN" smtClean="0">
                <a:ea typeface="宋体" panose="02010600030101010101" pitchFamily="2" charset="-122"/>
              </a:rPr>
              <a:t>+ 0x2</a:t>
            </a:r>
            <a:r>
              <a:rPr lang="en-US" altLang="zh-CN" baseline="30000" smtClean="0">
                <a:ea typeface="宋体" panose="02010600030101010101" pitchFamily="2" charset="-122"/>
              </a:rPr>
              <a:t>1</a:t>
            </a:r>
            <a:r>
              <a:rPr lang="en-US" altLang="zh-CN" smtClean="0">
                <a:ea typeface="宋体" panose="02010600030101010101" pitchFamily="2" charset="-122"/>
              </a:rPr>
              <a:t>+ 0x2</a:t>
            </a:r>
            <a:r>
              <a:rPr lang="en-US" altLang="zh-CN" baseline="30000" smtClean="0">
                <a:ea typeface="宋体" panose="02010600030101010101" pitchFamily="2" charset="-122"/>
              </a:rPr>
              <a:t>0</a:t>
            </a: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–2, 147, 648 + 2, 147, 443, 644 = –4</a:t>
            </a:r>
            <a:r>
              <a:rPr lang="en-US" altLang="zh-CN" baseline="-25000" smtClean="0">
                <a:ea typeface="宋体" panose="02010600030101010101" pitchFamily="2" charset="-122"/>
              </a:rPr>
              <a:t>10</a:t>
            </a:r>
          </a:p>
          <a:p>
            <a:pPr eaLnBrk="1" hangingPunct="1">
              <a:tabLst>
                <a:tab pos="1341438" algn="l"/>
                <a:tab pos="2874963" algn="l"/>
              </a:tabLst>
            </a:pPr>
            <a:r>
              <a:rPr lang="en-US" altLang="zh-CN" smtClean="0">
                <a:ea typeface="宋体" panose="02010600030101010101" pitchFamily="2" charset="-122"/>
              </a:rPr>
              <a:t>范围: –2</a:t>
            </a:r>
            <a:r>
              <a:rPr lang="en-US" altLang="zh-CN" baseline="30000" smtClean="0">
                <a:ea typeface="宋体" panose="02010600030101010101" pitchFamily="2" charset="-122"/>
              </a:rPr>
              <a:t>n–1</a:t>
            </a:r>
            <a:r>
              <a:rPr lang="en-US" altLang="zh-CN" smtClean="0">
                <a:ea typeface="宋体" panose="02010600030101010101" pitchFamily="2" charset="-122"/>
              </a:rPr>
              <a:t>至 + 2</a:t>
            </a:r>
            <a:r>
              <a:rPr lang="en-US" altLang="zh-CN" baseline="30000" smtClean="0">
                <a:ea typeface="宋体" panose="02010600030101010101" pitchFamily="2" charset="-122"/>
              </a:rPr>
              <a:t>n–1</a:t>
            </a:r>
            <a:r>
              <a:rPr lang="en-US" altLang="zh-CN" smtClean="0">
                <a:ea typeface="宋体" panose="02010600030101010101" pitchFamily="2" charset="-122"/>
              </a:rPr>
              <a:t>–1 (n 位数字)</a:t>
            </a:r>
          </a:p>
          <a:p>
            <a:pPr eaLnBrk="1" hangingPunct="1">
              <a:tabLst>
                <a:tab pos="1341438" algn="l"/>
                <a:tab pos="2874963" algn="l"/>
              </a:tabLst>
            </a:pPr>
            <a:r>
              <a:rPr lang="en-US" altLang="zh-CN" sz="3200" smtClean="0">
                <a:ea typeface="宋体" panose="02010600030101010101" pitchFamily="2" charset="-122"/>
              </a:rPr>
              <a:t>使用32位</a:t>
            </a:r>
          </a:p>
          <a:p>
            <a:pPr lvl="1" eaLnBrk="1" hangingPunct="1">
              <a:tabLst>
                <a:tab pos="1341438" algn="l"/>
                <a:tab pos="2874963" algn="l"/>
              </a:tabLst>
            </a:pPr>
            <a:r>
              <a:rPr lang="en-US" altLang="zh-CN" sz="2800" smtClean="0">
                <a:ea typeface="宋体" panose="02010600030101010101" pitchFamily="2" charset="-122"/>
              </a:rPr>
              <a:t>–2, 147, 648 至 + 2, 147, 443, 647</a:t>
            </a:r>
          </a:p>
          <a:p>
            <a:pPr lvl="1" eaLnBrk="1" hangingPunct="1">
              <a:lnSpc>
                <a:spcPct val="90000"/>
              </a:lnSpc>
              <a:tabLst>
                <a:tab pos="1341438" algn="l"/>
                <a:tab pos="2874963" algn="l"/>
              </a:tabLst>
            </a:pP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2AA2DDC8-83EC-40B6-9F23-5D03BD99BE93}" type="slidenum">
              <a:rPr lang="en-AU" altLang="zh-CN" sz="1400"/>
              <a:pPr>
                <a:spcBef>
                  <a:spcPct val="0"/>
                </a:spcBef>
                <a:buClrTx/>
                <a:buSzTx/>
                <a:buFontTx/>
                <a:buNone/>
              </a:pPr>
              <a:t>27</a:t>
            </a:fld>
            <a:endParaRPr lang="en-AU" altLang="zh-CN" sz="1400"/>
          </a:p>
        </p:txBody>
      </p:sp>
      <p:sp>
        <p:nvSpPr>
          <p:cNvPr id="29699" name="Rectangle 6"/>
          <p:cNvSpPr>
            <a:spLocks noGrp="1" noChangeArrowheads="1"/>
          </p:cNvSpPr>
          <p:nvPr>
            <p:ph type="title"/>
          </p:nvPr>
        </p:nvSpPr>
        <p:spPr/>
        <p:txBody>
          <a:bodyPr/>
          <a:lstStyle/>
          <a:p>
            <a:pPr eaLnBrk="1" hangingPunct="1"/>
            <a:r>
              <a:rPr lang="en-US" altLang="zh-CN" smtClean="0">
                <a:ea typeface="宋体" panose="02010600030101010101" pitchFamily="2" charset="-122"/>
              </a:rPr>
              <a:t>签名否定 (快捷方式)</a:t>
            </a:r>
            <a:endParaRPr lang="en-AU" altLang="zh-CN" smtClean="0">
              <a:ea typeface="宋体" panose="02010600030101010101" pitchFamily="2" charset="-122"/>
            </a:endParaRPr>
          </a:p>
        </p:txBody>
      </p:sp>
      <p:sp>
        <p:nvSpPr>
          <p:cNvPr id="33796" name="Rectangle 7"/>
          <p:cNvSpPr>
            <a:spLocks noGrp="1" noChangeArrowheads="1"/>
          </p:cNvSpPr>
          <p:nvPr>
            <p:ph type="body" idx="1"/>
          </p:nvPr>
        </p:nvSpPr>
        <p:spPr>
          <a:xfrm>
            <a:off x="463550" y="1125538"/>
            <a:ext cx="8712200" cy="1295400"/>
          </a:xfrm>
        </p:spPr>
        <p:txBody>
          <a:bodyPr/>
          <a:lstStyle/>
          <a:p>
            <a:pPr eaLnBrk="1" hangingPunct="1">
              <a:defRPr/>
            </a:pPr>
            <a:r>
              <a:rPr lang="en-US" altLang="zh-CN" dirty="0" smtClean="0">
                <a:ea typeface="宋体" charset="-122"/>
              </a:rPr>
              <a:t>否定两个补值二进制数</a:t>
            </a:r>
          </a:p>
          <a:p>
            <a:pPr eaLnBrk="1" hangingPunct="1">
              <a:defRPr/>
            </a:pPr>
            <a:r>
              <a:rPr lang="en-US" altLang="zh-CN" b="1" dirty="0" smtClean="0">
                <a:solidFill>
                  <a:schemeClr val="tx2">
                    <a:lumMod val="60000"/>
                    <a:lumOff val="40000"/>
                  </a:schemeClr>
                </a:solidFill>
                <a:ea typeface="宋体" charset="-122"/>
              </a:rPr>
              <a:t>反转1到0和0到 1 (补数) 并添加1</a:t>
            </a:r>
          </a:p>
        </p:txBody>
      </p:sp>
      <p:graphicFrame>
        <p:nvGraphicFramePr>
          <p:cNvPr id="33797" name="Object 4"/>
          <p:cNvGraphicFramePr>
            <a:graphicFrameLocks noChangeAspect="1"/>
          </p:cNvGraphicFramePr>
          <p:nvPr/>
        </p:nvGraphicFramePr>
        <p:xfrm>
          <a:off x="1330325" y="2349500"/>
          <a:ext cx="3514725" cy="1143000"/>
        </p:xfrm>
        <a:graphic>
          <a:graphicData uri="http://schemas.openxmlformats.org/presentationml/2006/ole">
            <mc:AlternateContent xmlns:mc="http://schemas.openxmlformats.org/markup-compatibility/2006">
              <mc:Choice xmlns:v="urn:schemas-microsoft-com:vml" Requires="v">
                <p:oleObj spid="_x0000_s29703" name="Equation" r:id="rId4" imgW="1562100" imgH="508000" progId="Equation.3">
                  <p:embed/>
                </p:oleObj>
              </mc:Choice>
              <mc:Fallback>
                <p:oleObj name="Equation" r:id="rId4" imgW="1562100" imgH="508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0325" y="2349500"/>
                        <a:ext cx="3514725" cy="11430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Rectangle 5"/>
          <p:cNvSpPr>
            <a:spLocks noChangeArrowheads="1"/>
          </p:cNvSpPr>
          <p:nvPr/>
        </p:nvSpPr>
        <p:spPr bwMode="auto">
          <a:xfrm>
            <a:off x="684213" y="3933825"/>
            <a:ext cx="8270875"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zh-CN" sz="3200">
                <a:ea typeface="宋体" panose="02010600030101010101" pitchFamily="2" charset="-122"/>
              </a:rPr>
              <a:t>示例: 否定 + 2</a:t>
            </a:r>
          </a:p>
          <a:p>
            <a:pPr lvl="1" eaLnBrk="1" hangingPunct="1"/>
            <a:r>
              <a:rPr lang="en-US" altLang="zh-CN" sz="2800">
                <a:ea typeface="宋体" panose="02010600030101010101" pitchFamily="2" charset="-122"/>
              </a:rPr>
              <a:t>+ 2 = 0000 0000..。0010</a:t>
            </a:r>
            <a:r>
              <a:rPr lang="en-US" altLang="zh-CN" sz="2800" baseline="-25000">
                <a:ea typeface="宋体" panose="02010600030101010101" pitchFamily="2" charset="-122"/>
              </a:rPr>
              <a:t>2</a:t>
            </a:r>
            <a:endParaRPr lang="en-US" altLang="zh-CN" sz="2800">
              <a:ea typeface="宋体" panose="02010600030101010101" pitchFamily="2" charset="-122"/>
            </a:endParaRPr>
          </a:p>
          <a:p>
            <a:pPr lvl="1" eaLnBrk="1" hangingPunct="1"/>
            <a:r>
              <a:rPr lang="en-US" altLang="zh-CN" sz="2800">
                <a:ea typeface="宋体" panose="02010600030101010101" pitchFamily="2" charset="-122"/>
              </a:rPr>
              <a:t>–2 = 1111 1111..。1101</a:t>
            </a:r>
            <a:r>
              <a:rPr lang="en-US" altLang="zh-CN" sz="2800" baseline="-25000">
                <a:ea typeface="宋体" panose="02010600030101010101" pitchFamily="2" charset="-122"/>
              </a:rPr>
              <a:t>2</a:t>
            </a:r>
            <a:r>
              <a:rPr lang="en-US" altLang="zh-CN" sz="2800">
                <a:ea typeface="宋体" panose="02010600030101010101" pitchFamily="2" charset="-122"/>
              </a:rPr>
              <a:t>+ 1</a:t>
            </a:r>
            <a:br>
              <a:rPr lang="en-US" altLang="zh-CN" sz="2800">
                <a:ea typeface="宋体" panose="02010600030101010101" pitchFamily="2" charset="-122"/>
              </a:rPr>
            </a:br>
            <a:r>
              <a:rPr lang="en-US" altLang="zh-CN" sz="2800">
                <a:ea typeface="宋体" panose="02010600030101010101" pitchFamily="2" charset="-122"/>
              </a:rPr>
              <a:t>= 1111 1111..。1110</a:t>
            </a:r>
            <a:r>
              <a:rPr lang="en-US" altLang="zh-CN" sz="2800" baseline="-25000">
                <a:ea typeface="宋体" panose="02010600030101010101" pitchFamily="2"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a:r>
              <a:rPr lang="en-US" altLang="zh-CN" smtClean="0">
                <a:ea typeface="宋体" panose="02010600030101010101" pitchFamily="2" charset="-122"/>
              </a:rPr>
              <a:t>2-补充</a:t>
            </a:r>
            <a:endParaRPr lang="zh-CN" altLang="en-US" smtClean="0">
              <a:ea typeface="宋体" panose="02010600030101010101" pitchFamily="2" charset="-122"/>
            </a:endParaRPr>
          </a:p>
        </p:txBody>
      </p:sp>
      <p:sp>
        <p:nvSpPr>
          <p:cNvPr id="3" name="内容占位符 2"/>
          <p:cNvSpPr>
            <a:spLocks noGrp="1"/>
          </p:cNvSpPr>
          <p:nvPr>
            <p:ph idx="1"/>
          </p:nvPr>
        </p:nvSpPr>
        <p:spPr/>
        <p:txBody>
          <a:bodyPr/>
          <a:lstStyle/>
          <a:p>
            <a:pPr/>
            <a:r>
              <a:rPr lang="en-US" altLang="zh-CN" smtClean="0">
                <a:ea typeface="宋体" panose="02010600030101010101" pitchFamily="2" charset="-122"/>
              </a:rPr>
              <a:t>使用 2s-补全来表示数字有什么好处？</a:t>
            </a:r>
          </a:p>
          <a:p>
            <a:endParaRPr lang="en-US" altLang="zh-CN" smtClean="0">
              <a:ea typeface="宋体" panose="02010600030101010101" pitchFamily="2" charset="-122"/>
            </a:endParaRPr>
          </a:p>
          <a:p>
            <a:pPr/>
            <a:r>
              <a:rPr lang="en-US" altLang="zh-CN" smtClean="0">
                <a:ea typeface="宋体" panose="02010600030101010101" pitchFamily="2" charset="-122"/>
              </a:rPr>
              <a:t>演示计算机如何执行以下算术运算:</a:t>
            </a:r>
          </a:p>
          <a:p>
            <a:pPr lvl="1"/>
            <a:r>
              <a:rPr lang="en-US" altLang="zh-CN" smtClean="0">
                <a:ea typeface="宋体" panose="02010600030101010101" pitchFamily="2" charset="-122"/>
              </a:rPr>
              <a:t>5 + 5 =？</a:t>
            </a:r>
          </a:p>
          <a:p>
            <a:pPr lvl="1"/>
            <a:r>
              <a:rPr lang="en-US" altLang="zh-CN" smtClean="0">
                <a:ea typeface="宋体" panose="02010600030101010101" pitchFamily="2" charset="-122"/>
              </a:rPr>
              <a:t>5–5 =？</a:t>
            </a:r>
          </a:p>
          <a:p>
            <a:pPr lvl="1"/>
            <a:r>
              <a:rPr lang="en-US" altLang="zh-CN" smtClean="0">
                <a:ea typeface="宋体" panose="02010600030101010101" pitchFamily="2" charset="-122"/>
              </a:rPr>
              <a:t>5–7 =？</a:t>
            </a:r>
            <a:endParaRPr lang="zh-CN" altLang="en-US" smtClean="0">
              <a:ea typeface="宋体" panose="02010600030101010101" pitchFamily="2" charset="-122"/>
            </a:endParaRPr>
          </a:p>
        </p:txBody>
      </p:sp>
      <p:sp>
        <p:nvSpPr>
          <p:cNvPr id="3072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4F07ED98-313B-424B-BC43-6A41D4287629}" type="slidenum">
              <a:rPr lang="en-AU" altLang="zh-CN" sz="1400"/>
              <a:pPr>
                <a:spcBef>
                  <a:spcPct val="0"/>
                </a:spcBef>
                <a:buClrTx/>
                <a:buSzTx/>
                <a:buFontTx/>
                <a:buNone/>
              </a:pPr>
              <a:t>28</a:t>
            </a:fld>
            <a:endParaRPr lang="en-AU"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pPr eaLnBrk="1" hangingPunct="1"/>
            <a:r>
              <a:rPr lang="en-US" altLang="zh-CN" smtClean="0">
                <a:ea typeface="宋体" panose="02010600030101010101" pitchFamily="2" charset="-122"/>
              </a:rPr>
              <a:t>表示说明</a:t>
            </a:r>
            <a:endParaRPr lang="en-AU" altLang="zh-CN" smtClean="0">
              <a:ea typeface="宋体" panose="02010600030101010101" pitchFamily="2" charset="-122"/>
            </a:endParaRPr>
          </a:p>
        </p:txBody>
      </p:sp>
      <p:sp>
        <p:nvSpPr>
          <p:cNvPr id="34819" name="Rectangle 6"/>
          <p:cNvSpPr>
            <a:spLocks noGrp="1" noChangeArrowheads="1"/>
          </p:cNvSpPr>
          <p:nvPr>
            <p:ph type="body" idx="1"/>
          </p:nvPr>
        </p:nvSpPr>
        <p:spPr/>
        <p:txBody>
          <a:bodyPr/>
          <a:lstStyle/>
          <a:p>
            <a:pPr eaLnBrk="1" hangingPunct="1"/>
            <a:r>
              <a:rPr lang="en-US" altLang="zh-CN" smtClean="0">
                <a:ea typeface="宋体" panose="02010600030101010101" pitchFamily="2" charset="-122"/>
              </a:rPr>
              <a:t>对于计算机:</a:t>
            </a:r>
          </a:p>
          <a:p>
            <a:pPr lvl="1" eaLnBrk="1" hangingPunct="1"/>
            <a:r>
              <a:rPr lang="en-US" altLang="zh-CN" smtClean="0">
                <a:ea typeface="宋体" panose="02010600030101010101" pitchFamily="2" charset="-122"/>
              </a:rPr>
              <a:t>指令作为一系列高、低电子信号保存在计算机中 (半)</a:t>
            </a:r>
          </a:p>
          <a:p>
            <a:pPr lvl="2" eaLnBrk="1" hangingPunct="1"/>
            <a:r>
              <a:rPr lang="en-US" altLang="zh-CN" smtClean="0">
                <a:ea typeface="宋体" panose="02010600030101010101" pitchFamily="2" charset="-122"/>
              </a:rPr>
              <a:t>有时称为二进制代码或机器代码</a:t>
            </a:r>
          </a:p>
          <a:p>
            <a:pPr eaLnBrk="1" hangingPunct="1"/>
            <a:r>
              <a:rPr lang="en-US" altLang="zh-CN" smtClean="0">
                <a:ea typeface="宋体" panose="02010600030101010101" pitchFamily="2" charset="-122"/>
              </a:rPr>
              <a:t>对于人类:</a:t>
            </a:r>
          </a:p>
          <a:p>
            <a:pPr lvl="1" eaLnBrk="1" hangingPunct="1"/>
            <a:r>
              <a:rPr lang="en-US" altLang="zh-CN" smtClean="0">
                <a:ea typeface="宋体" panose="02010600030101010101" pitchFamily="2" charset="-122"/>
              </a:rPr>
              <a:t>指令的每一条都可以被认为是一个单独的数字</a:t>
            </a:r>
          </a:p>
          <a:p>
            <a:pPr lvl="1" eaLnBrk="1" hangingPunct="1"/>
            <a:r>
              <a:rPr lang="en-US" altLang="zh-CN" smtClean="0">
                <a:ea typeface="宋体" panose="02010600030101010101" pitchFamily="2" charset="-122"/>
              </a:rPr>
              <a:t>将这些数字并排放置形成指令</a:t>
            </a:r>
          </a:p>
          <a:p>
            <a:pPr eaLnBrk="1" hangingPunct="1"/>
            <a:r>
              <a:rPr lang="en-US" altLang="zh-CN" smtClean="0">
                <a:ea typeface="宋体" panose="02010600030101010101" pitchFamily="2" charset="-122"/>
              </a:rPr>
              <a:t>MIPS 说明</a:t>
            </a:r>
          </a:p>
          <a:p>
            <a:pPr lvl="1" eaLnBrk="1" hangingPunct="1"/>
            <a:r>
              <a:rPr lang="en-US" altLang="zh-CN" smtClean="0">
                <a:ea typeface="宋体" panose="02010600030101010101" pitchFamily="2" charset="-122"/>
              </a:rPr>
              <a:t>编码为32位指令字</a:t>
            </a:r>
          </a:p>
        </p:txBody>
      </p:sp>
      <p:sp>
        <p:nvSpPr>
          <p:cNvPr id="31748" name="Text Box 4"/>
          <p:cNvSpPr txBox="1">
            <a:spLocks noChangeArrowheads="1"/>
          </p:cNvSpPr>
          <p:nvPr/>
        </p:nvSpPr>
        <p:spPr bwMode="auto">
          <a:xfrm rot="5400000">
            <a:off x="6474619" y="2302669"/>
            <a:ext cx="4972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§2.5 在计算机中表示说明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r>
              <a:rPr lang="en-US" altLang="zh-CN" smtClean="0">
                <a:ea typeface="宋体" panose="02010600030101010101" pitchFamily="2" charset="-122"/>
              </a:rPr>
              <a:t>我们关注的语言-MIPS</a:t>
            </a:r>
            <a:endParaRPr lang="zh-CN" altLang="en-US" smtClean="0">
              <a:ea typeface="宋体" panose="02010600030101010101" pitchFamily="2" charset="-122"/>
            </a:endParaRPr>
          </a:p>
        </p:txBody>
      </p:sp>
      <p:sp>
        <p:nvSpPr>
          <p:cNvPr id="3" name="内容占位符 2"/>
          <p:cNvSpPr>
            <a:spLocks noGrp="1"/>
          </p:cNvSpPr>
          <p:nvPr>
            <p:ph idx="1"/>
          </p:nvPr>
        </p:nvSpPr>
        <p:spPr/>
        <p:txBody>
          <a:bodyPr/>
          <a:lstStyle/>
          <a:p>
            <a:pPr>
              <a:defRPr/>
            </a:pPr>
            <a:r>
              <a:rPr lang="en-US" altLang="zh-CN" dirty="0" smtClean="0">
                <a:ea typeface="宋体" charset="-122"/>
              </a:rPr>
              <a:t>学习三个广泛使用的指令集之一</a:t>
            </a:r>
          </a:p>
          <a:p>
            <a:pPr lvl="1">
              <a:defRPr/>
            </a:pPr>
            <a:r>
              <a:rPr lang="en-US" altLang="zh-CN" dirty="0" smtClean="0">
                <a:ea typeface="宋体" charset="-122"/>
              </a:rPr>
              <a:t>X86</a:t>
            </a:r>
          </a:p>
          <a:p>
            <a:pPr lvl="1">
              <a:defRPr/>
            </a:pPr>
            <a:r>
              <a:rPr lang="en-US" altLang="zh-CN" dirty="0" smtClean="0">
                <a:ea typeface="宋体" charset="-122"/>
              </a:rPr>
              <a:t>手臂</a:t>
            </a:r>
          </a:p>
          <a:p>
            <a:pPr lvl="1">
              <a:defRPr/>
            </a:pPr>
            <a:r>
              <a:rPr lang="en-US" altLang="zh-CN" b="1" dirty="0" smtClean="0">
                <a:solidFill>
                  <a:srgbClr val="3177FF"/>
                </a:solidFill>
                <a:ea typeface="宋体" charset="-122"/>
              </a:rPr>
              <a:t>Mips</a:t>
            </a:r>
          </a:p>
          <a:p>
            <a:pPr marL="457200" lvl="1" indent="0">
              <a:buFont typeface="Wingdings" panose="05000000000000000000" pitchFamily="2" charset="2"/>
              <a:buNone/>
              <a:defRPr/>
            </a:pPr>
            <a:endParaRPr lang="en-US" altLang="zh-CN" dirty="0" smtClean="0">
              <a:ea typeface="宋体" charset="-122"/>
            </a:endParaRPr>
          </a:p>
          <a:p>
            <a:pPr>
              <a:defRPr/>
            </a:pPr>
            <a:r>
              <a:rPr lang="en-US" altLang="zh-CN" dirty="0" smtClean="0">
                <a:ea typeface="宋体" charset="-122"/>
              </a:rPr>
              <a:t>不同</a:t>
            </a:r>
            <a:r>
              <a:rPr lang="en-US" altLang="zh-CN" dirty="0" err="1" smtClean="0">
                <a:ea typeface="宋体" charset="-122"/>
              </a:rPr>
              <a:t>ISes</a:t>
            </a:r>
            <a:r>
              <a:rPr lang="en-US" altLang="zh-CN" dirty="0" smtClean="0">
                <a:ea typeface="宋体" charset="-122"/>
              </a:rPr>
              <a:t>有许多共同点 (一旦你学会了一个, 就很容易接别人)</a:t>
            </a:r>
          </a:p>
          <a:p>
            <a:pPr>
              <a:defRPr/>
            </a:pPr>
            <a:endParaRPr lang="en-US" altLang="zh-CN" dirty="0" smtClean="0">
              <a:ea typeface="宋体" charset="-122"/>
            </a:endParaRPr>
          </a:p>
          <a:p>
            <a:pPr>
              <a:defRPr/>
            </a:pPr>
            <a:r>
              <a:rPr lang="en-US" altLang="zh-CN" dirty="0" smtClean="0">
                <a:ea typeface="宋体" charset="-122"/>
              </a:rPr>
              <a:t>以自上而下的方式引入 MIPS</a:t>
            </a:r>
          </a:p>
          <a:p>
            <a:pPr lvl="1">
              <a:defRPr/>
            </a:pPr>
            <a:r>
              <a:rPr lang="en-US" altLang="zh-CN" dirty="0" smtClean="0">
                <a:ea typeface="宋体" charset="-122"/>
              </a:rPr>
              <a:t>从受限制程序的表示法开始</a:t>
            </a:r>
          </a:p>
          <a:p>
            <a:pPr lvl="1">
              <a:defRPr/>
            </a:pPr>
            <a:r>
              <a:rPr lang="en-US" altLang="zh-CN" dirty="0" smtClean="0">
                <a:ea typeface="宋体" charset="-122"/>
              </a:rPr>
              <a:t>一步一步地优化它, 然后你就会学习真正的 MIPS 语言</a:t>
            </a:r>
          </a:p>
          <a:p>
            <a:pPr lvl="1">
              <a:defRPr/>
            </a:pPr>
            <a:endParaRPr lang="en-US" altLang="zh-CN" dirty="0" smtClean="0">
              <a:ea typeface="宋体" charset="-122"/>
            </a:endParaRPr>
          </a:p>
        </p:txBody>
      </p:sp>
      <p:sp>
        <p:nvSpPr>
          <p:cNvPr id="512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C62998C6-87FC-4DFB-864B-5DC87FFB5AA2}" type="slidenum">
              <a:rPr lang="en-AU" altLang="zh-CN" sz="1400"/>
              <a:pPr>
                <a:spcBef>
                  <a:spcPct val="0"/>
                </a:spcBef>
                <a:buClrTx/>
                <a:buSzTx/>
                <a:buFontTx/>
                <a:buNone/>
              </a:pPr>
              <a:t>3</a:t>
            </a:fld>
            <a:endParaRPr lang="en-AU"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C6E206A-B588-4939-96AA-F50B887C8318}" type="slidenum">
              <a:rPr lang="en-AU" altLang="zh-CN" sz="1400"/>
              <a:pPr>
                <a:spcBef>
                  <a:spcPct val="0"/>
                </a:spcBef>
                <a:buClrTx/>
                <a:buSzTx/>
                <a:buFontTx/>
                <a:buNone/>
              </a:pPr>
              <a:t>30</a:t>
            </a:fld>
            <a:endParaRPr lang="en-AU" altLang="zh-CN" sz="1400"/>
          </a:p>
        </p:txBody>
      </p:sp>
      <p:sp>
        <p:nvSpPr>
          <p:cNvPr id="32771" name="Rectangle 5"/>
          <p:cNvSpPr>
            <a:spLocks noGrp="1" noChangeArrowheads="1"/>
          </p:cNvSpPr>
          <p:nvPr>
            <p:ph type="title"/>
          </p:nvPr>
        </p:nvSpPr>
        <p:spPr/>
        <p:txBody>
          <a:bodyPr/>
          <a:lstStyle/>
          <a:p>
            <a:pPr eaLnBrk="1" hangingPunct="1"/>
            <a:r>
              <a:rPr lang="en-US" altLang="zh-CN" smtClean="0">
                <a:ea typeface="宋体" panose="02010600030101010101" pitchFamily="2" charset="-122"/>
              </a:rPr>
              <a:t>表示说明</a:t>
            </a:r>
            <a:endParaRPr lang="en-AU" altLang="zh-CN" smtClean="0">
              <a:ea typeface="宋体" panose="02010600030101010101" pitchFamily="2" charset="-122"/>
            </a:endParaRPr>
          </a:p>
        </p:txBody>
      </p:sp>
      <p:sp>
        <p:nvSpPr>
          <p:cNvPr id="32772" name="Rectangle 6"/>
          <p:cNvSpPr>
            <a:spLocks noGrp="1" noChangeArrowheads="1"/>
          </p:cNvSpPr>
          <p:nvPr>
            <p:ph type="body" idx="1"/>
          </p:nvPr>
        </p:nvSpPr>
        <p:spPr/>
        <p:txBody>
          <a:bodyPr/>
          <a:lstStyle/>
          <a:p>
            <a:pPr eaLnBrk="1" hangingPunct="1"/>
            <a:r>
              <a:rPr lang="en-US" altLang="zh-CN" smtClean="0">
                <a:ea typeface="宋体" panose="02010600030101010101" pitchFamily="2" charset="-122"/>
              </a:rPr>
              <a:t>在 MIPS 中注册号码</a:t>
            </a:r>
          </a:p>
          <a:p>
            <a:pPr lvl="1" eaLnBrk="1" hangingPunct="1"/>
            <a:r>
              <a:rPr lang="en-US" altLang="zh-CN" smtClean="0">
                <a:ea typeface="宋体" panose="02010600030101010101" pitchFamily="2" charset="-122"/>
              </a:rPr>
              <a:t>$t 0– $t 7 是注册的8–15</a:t>
            </a:r>
          </a:p>
          <a:p>
            <a:pPr lvl="1" eaLnBrk="1" hangingPunct="1"/>
            <a:r>
              <a:rPr lang="en-US" altLang="zh-CN" smtClean="0">
                <a:ea typeface="宋体" panose="02010600030101010101" pitchFamily="2" charset="-122"/>
              </a:rPr>
              <a:t>$t 8–$t 9 是注册的24–25</a:t>
            </a:r>
          </a:p>
          <a:p>
            <a:pPr lvl="1" eaLnBrk="1" hangingPunct="1"/>
            <a:r>
              <a:rPr lang="en-US" altLang="zh-CN" smtClean="0">
                <a:ea typeface="宋体" panose="02010600030101010101" pitchFamily="2" charset="-122"/>
              </a:rPr>
              <a:t>$s 0– $s 7 是注册信息的16–23</a:t>
            </a:r>
          </a:p>
          <a:p>
            <a:pPr lvl="1" eaLnBrk="1" hangingPunct="1"/>
            <a:endParaRPr lang="en-US" altLang="zh-CN" smtClean="0">
              <a:ea typeface="宋体" panose="02010600030101010101" pitchFamily="2" charset="-122"/>
            </a:endParaRPr>
          </a:p>
          <a:p>
            <a:pPr eaLnBrk="1" hangingPunct="1"/>
            <a:r>
              <a:rPr lang="en-US" altLang="zh-CN" smtClean="0">
                <a:ea typeface="宋体" panose="02010600030101010101" pitchFamily="2" charset="-122"/>
              </a:rPr>
              <a:t>注册表直接在说明中引用。因此, 我们使用一个约定将寄存器名称映射到数字</a:t>
            </a:r>
          </a:p>
          <a:p>
            <a:pPr lvl="1" eaLnBrk="1" hangingPunct="1"/>
            <a:endParaRPr lang="en-US" altLang="zh-CN" smtClean="0">
              <a:ea typeface="宋体" panose="02010600030101010101" pitchFamily="2" charset="-122"/>
            </a:endParaRPr>
          </a:p>
        </p:txBody>
      </p:sp>
      <p:sp>
        <p:nvSpPr>
          <p:cNvPr id="32773" name="Text Box 4"/>
          <p:cNvSpPr txBox="1">
            <a:spLocks noChangeArrowheads="1"/>
          </p:cNvSpPr>
          <p:nvPr/>
        </p:nvSpPr>
        <p:spPr bwMode="auto">
          <a:xfrm rot="5400000">
            <a:off x="6474619" y="2302669"/>
            <a:ext cx="4972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§2.5 在计算机中表示说明</a:t>
            </a:r>
          </a:p>
        </p:txBody>
      </p:sp>
    </p:spTree>
  </p:cSld>
  <p:clrMapOvr>
    <a:masterClrMapping/>
  </p:clrMapOvr>
  <p:transition spd="slow"/>
  <p:timing>
    <p:tnLst>
      <p:par>
        <p:cTn id="1" dur="indefinite" restart="never" nodeType="tmRoot"/>
      </p:par>
    </p:tnLst>
  </p:timing>
</p:sld>
</file>

<file path=ppt/slides/slide3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7"/>
          <p:cNvSpPr>
            <a:spLocks noGrp="1" noChangeArrowheads="1"/>
          </p:cNvSpPr>
          <p:nvPr>
            <p:ph type="title"/>
          </p:nvPr>
        </p:nvSpPr>
        <p:spPr/>
        <p:txBody>
          <a:bodyPr/>
          <a:lstStyle/>
          <a:p>
            <a:pPr eaLnBrk="1" hangingPunct="1"/>
            <a:r>
              <a:rPr lang="en-US" altLang="zh-CN" smtClean="0">
                <a:ea typeface="宋体" panose="02010600030101010101" pitchFamily="2" charset="-122"/>
              </a:rPr>
              <a:t>MIPS r 格式说明</a:t>
            </a:r>
            <a:endParaRPr lang="en-AU" altLang="zh-CN" smtClean="0">
              <a:ea typeface="宋体" panose="02010600030101010101" pitchFamily="2" charset="-122"/>
            </a:endParaRPr>
          </a:p>
        </p:txBody>
      </p:sp>
      <p:sp>
        <p:nvSpPr>
          <p:cNvPr id="33795" name="Rectangle 18"/>
          <p:cNvSpPr>
            <a:spLocks noGrp="1" noChangeArrowheads="1"/>
          </p:cNvSpPr>
          <p:nvPr>
            <p:ph type="body" idx="1"/>
          </p:nvPr>
        </p:nvSpPr>
        <p:spPr/>
        <p:txBody>
          <a:bodyPr/>
          <a:lstStyle/>
          <a:p>
            <a:pPr eaLnBrk="1" hangingPunct="1"/>
            <a:r>
              <a:rPr lang="en-US" altLang="zh-CN" smtClean="0">
                <a:ea typeface="宋体" panose="02010600030101010101" pitchFamily="2" charset="-122"/>
              </a:rPr>
              <a:t>MIPS 字段的名称, 使其更易于讨论:</a:t>
            </a: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en-US" altLang="zh-CN" smtClean="0">
                <a:ea typeface="宋体" panose="02010600030101010101" pitchFamily="2" charset="-122"/>
              </a:rPr>
              <a:t>指令字段</a:t>
            </a:r>
          </a:p>
          <a:p>
            <a:pPr lvl="1" eaLnBrk="1" hangingPunct="1"/>
            <a:r>
              <a:rPr lang="en-US" altLang="zh-CN" sz="2000" smtClean="0">
                <a:ea typeface="宋体" panose="02010600030101010101" pitchFamily="2" charset="-122"/>
              </a:rPr>
              <a:t>操作: 基本操作代码 (</a:t>
            </a:r>
            <a:r>
              <a:rPr lang="en-US" altLang="zh-CN" sz="2000" i="1" smtClean="0">
                <a:ea typeface="宋体" panose="02010600030101010101" pitchFamily="2" charset="-122"/>
              </a:rPr>
              <a:t>操作码</a:t>
            </a:r>
            <a:r>
              <a:rPr lang="en-US" altLang="zh-CN" sz="2000" smtClean="0">
                <a:ea typeface="宋体" panose="02010600030101010101" pitchFamily="2" charset="-122"/>
              </a:rPr>
              <a:t>)</a:t>
            </a:r>
          </a:p>
          <a:p>
            <a:pPr lvl="1" eaLnBrk="1" hangingPunct="1"/>
            <a:r>
              <a:rPr lang="en-US" altLang="zh-CN" sz="2000" smtClean="0">
                <a:ea typeface="宋体" panose="02010600030101010101" pitchFamily="2" charset="-122"/>
              </a:rPr>
              <a:t>s:1 个源寄存器号</a:t>
            </a:r>
          </a:p>
          <a:p>
            <a:pPr lvl="1" eaLnBrk="1" hangingPunct="1"/>
            <a:r>
              <a:rPr lang="en-US" altLang="zh-CN" sz="2000" smtClean="0">
                <a:ea typeface="宋体" panose="02010600030101010101" pitchFamily="2" charset="-122"/>
              </a:rPr>
              <a:t>rt: 第二个源寄存器号</a:t>
            </a:r>
          </a:p>
          <a:p>
            <a:pPr lvl="1" eaLnBrk="1" hangingPunct="1"/>
            <a:r>
              <a:rPr lang="en-US" altLang="zh-CN" sz="2000" smtClean="0">
                <a:ea typeface="宋体" panose="02010600030101010101" pitchFamily="2" charset="-122"/>
              </a:rPr>
              <a:t>第三: 目的地登记号</a:t>
            </a:r>
          </a:p>
          <a:p>
            <a:pPr lvl="1" eaLnBrk="1" hangingPunct="1"/>
            <a:r>
              <a:rPr lang="en-US" altLang="zh-CN" sz="2000" smtClean="0">
                <a:ea typeface="宋体" panose="02010600030101010101" pitchFamily="2" charset="-122"/>
              </a:rPr>
              <a:t>洗发水: 轮班金额 (目前为万人)</a:t>
            </a:r>
          </a:p>
          <a:p>
            <a:pPr lvl="2" eaLnBrk="1" hangingPunct="1"/>
            <a:r>
              <a:rPr lang="en-US" altLang="zh-CN" smtClean="0">
                <a:ea typeface="宋体" panose="02010600030101010101" pitchFamily="2" charset="-122"/>
              </a:rPr>
              <a:t>下一节课将解释轮班说明和这个术语</a:t>
            </a:r>
          </a:p>
          <a:p>
            <a:pPr lvl="1" eaLnBrk="1" hangingPunct="1"/>
            <a:r>
              <a:rPr lang="en-US" altLang="zh-CN" sz="2000" smtClean="0">
                <a:ea typeface="宋体" panose="02010600030101010101" pitchFamily="2" charset="-122"/>
              </a:rPr>
              <a:t>函数: 函数代码 (扩展操作码)</a:t>
            </a:r>
          </a:p>
          <a:p>
            <a:pPr lvl="2" eaLnBrk="1" hangingPunct="1"/>
            <a:r>
              <a:rPr lang="en-US" altLang="zh-CN" smtClean="0">
                <a:ea typeface="宋体" panose="02010600030101010101" pitchFamily="2" charset="-122"/>
              </a:rPr>
              <a:t>中选择操作的特定变体。</a:t>
            </a:r>
            <a:r>
              <a:rPr lang="en-US" altLang="zh-CN" i="1" smtClean="0">
                <a:ea typeface="宋体" panose="02010600030101010101" pitchFamily="2" charset="-122"/>
              </a:rPr>
              <a:t>操作码</a:t>
            </a:r>
            <a:endParaRPr lang="en-AU" altLang="zh-CN" i="1" smtClean="0">
              <a:ea typeface="宋体" panose="02010600030101010101" pitchFamily="2" charset="-122"/>
            </a:endParaRPr>
          </a:p>
        </p:txBody>
      </p:sp>
      <p:grpSp>
        <p:nvGrpSpPr>
          <p:cNvPr id="33796" name="Group 4"/>
          <p:cNvGrpSpPr>
            <a:grpSpLocks/>
          </p:cNvGrpSpPr>
          <p:nvPr/>
        </p:nvGrpSpPr>
        <p:grpSpPr bwMode="auto">
          <a:xfrm>
            <a:off x="1138238" y="2276475"/>
            <a:ext cx="6913562" cy="773113"/>
            <a:chOff x="703" y="981"/>
            <a:chExt cx="4355" cy="487"/>
          </a:xfrm>
        </p:grpSpPr>
        <p:sp>
          <p:nvSpPr>
            <p:cNvPr id="33797"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op</a:t>
              </a:r>
              <a:endParaRPr lang="en-AU" altLang="zh-CN" sz="2000">
                <a:ea typeface="宋体" panose="02010600030101010101" pitchFamily="2" charset="-122"/>
              </a:endParaRPr>
            </a:p>
          </p:txBody>
        </p:sp>
        <p:sp>
          <p:nvSpPr>
            <p:cNvPr id="33798"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Rs</a:t>
              </a:r>
              <a:endParaRPr lang="en-AU" altLang="zh-CN" sz="2000">
                <a:ea typeface="宋体" panose="02010600030101010101" pitchFamily="2" charset="-122"/>
              </a:endParaRPr>
            </a:p>
          </p:txBody>
        </p:sp>
        <p:sp>
          <p:nvSpPr>
            <p:cNvPr id="33799"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Rt</a:t>
              </a:r>
              <a:endParaRPr lang="en-AU" altLang="zh-CN" sz="2000">
                <a:ea typeface="宋体" panose="02010600030101010101" pitchFamily="2" charset="-122"/>
              </a:endParaRPr>
            </a:p>
          </p:txBody>
        </p:sp>
        <p:sp>
          <p:nvSpPr>
            <p:cNvPr id="33800"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Rd</a:t>
              </a:r>
              <a:endParaRPr lang="en-AU" altLang="zh-CN" sz="2000">
                <a:ea typeface="宋体" panose="02010600030101010101" pitchFamily="2" charset="-122"/>
              </a:endParaRPr>
            </a:p>
          </p:txBody>
        </p:sp>
        <p:sp>
          <p:nvSpPr>
            <p:cNvPr id="33801"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沙姆特</a:t>
              </a:r>
              <a:endParaRPr lang="en-AU" altLang="zh-CN" sz="2000">
                <a:ea typeface="宋体" panose="02010600030101010101" pitchFamily="2" charset="-122"/>
              </a:endParaRPr>
            </a:p>
          </p:txBody>
        </p:sp>
        <p:sp>
          <p:nvSpPr>
            <p:cNvPr id="33802"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funt</a:t>
              </a:r>
              <a:endParaRPr lang="en-AU" altLang="zh-CN" sz="2000">
                <a:ea typeface="宋体" panose="02010600030101010101" pitchFamily="2" charset="-122"/>
              </a:endParaRPr>
            </a:p>
          </p:txBody>
        </p:sp>
        <p:sp>
          <p:nvSpPr>
            <p:cNvPr id="33803" name="Text Box 11"/>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6位</a:t>
              </a:r>
              <a:endParaRPr lang="en-AU" altLang="zh-CN" sz="1600">
                <a:ea typeface="宋体" panose="02010600030101010101" pitchFamily="2" charset="-122"/>
              </a:endParaRPr>
            </a:p>
          </p:txBody>
        </p:sp>
        <p:sp>
          <p:nvSpPr>
            <p:cNvPr id="33804" name="Text Box 12"/>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6位</a:t>
              </a:r>
              <a:endParaRPr lang="en-AU" altLang="zh-CN" sz="1600">
                <a:ea typeface="宋体" panose="02010600030101010101" pitchFamily="2" charset="-122"/>
              </a:endParaRPr>
            </a:p>
          </p:txBody>
        </p:sp>
        <p:sp>
          <p:nvSpPr>
            <p:cNvPr id="33805" name="Text Box 13"/>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33806" name="Text Box 14"/>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33807" name="Text Box 15"/>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33808" name="Text Box 16"/>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6"/>
          <p:cNvSpPr>
            <a:spLocks noGrp="1" noChangeArrowheads="1"/>
          </p:cNvSpPr>
          <p:nvPr>
            <p:ph type="title"/>
          </p:nvPr>
        </p:nvSpPr>
        <p:spPr/>
        <p:txBody>
          <a:bodyPr/>
          <a:lstStyle/>
          <a:p>
            <a:pPr eaLnBrk="1" hangingPunct="1"/>
            <a:r>
              <a:rPr lang="en-US" altLang="zh-CN" smtClean="0">
                <a:ea typeface="宋体" panose="02010600030101010101" pitchFamily="2" charset="-122"/>
              </a:rPr>
              <a:t>R 格式示例</a:t>
            </a:r>
            <a:endParaRPr lang="en-AU" altLang="zh-CN" smtClean="0">
              <a:ea typeface="宋体" panose="02010600030101010101" pitchFamily="2" charset="-122"/>
            </a:endParaRPr>
          </a:p>
        </p:txBody>
      </p:sp>
      <p:sp>
        <p:nvSpPr>
          <p:cNvPr id="34819" name="Rectangle 37"/>
          <p:cNvSpPr>
            <a:spLocks noGrp="1" noChangeArrowheads="1"/>
          </p:cNvSpPr>
          <p:nvPr>
            <p:ph type="body" idx="1"/>
          </p:nvPr>
        </p:nvSpPr>
        <p:spPr>
          <a:xfrm>
            <a:off x="684213" y="3284538"/>
            <a:ext cx="8270875" cy="649287"/>
          </a:xfrm>
        </p:spPr>
        <p:txBody>
          <a:bodyPr/>
          <a:lstStyle/>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添加 $t 0、$s 1、$s 2</a:t>
            </a:r>
          </a:p>
        </p:txBody>
      </p:sp>
      <p:sp>
        <p:nvSpPr>
          <p:cNvPr id="37892" name="Text Box 17"/>
          <p:cNvSpPr txBox="1">
            <a:spLocks noChangeArrowheads="1"/>
          </p:cNvSpPr>
          <p:nvPr/>
        </p:nvSpPr>
        <p:spPr bwMode="auto">
          <a:xfrm>
            <a:off x="1331913" y="422116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特殊</a:t>
            </a:r>
            <a:endParaRPr lang="en-AU" altLang="zh-CN" sz="2000">
              <a:ea typeface="宋体" panose="02010600030101010101" pitchFamily="2" charset="-122"/>
            </a:endParaRPr>
          </a:p>
        </p:txBody>
      </p:sp>
      <p:sp>
        <p:nvSpPr>
          <p:cNvPr id="37893" name="Text Box 18"/>
          <p:cNvSpPr txBox="1">
            <a:spLocks noChangeArrowheads="1"/>
          </p:cNvSpPr>
          <p:nvPr/>
        </p:nvSpPr>
        <p:spPr bwMode="auto">
          <a:xfrm>
            <a:off x="2628900" y="422116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$s 1</a:t>
            </a:r>
            <a:endParaRPr lang="en-AU" altLang="zh-CN" sz="2000">
              <a:ea typeface="宋体" panose="02010600030101010101" pitchFamily="2" charset="-122"/>
            </a:endParaRPr>
          </a:p>
        </p:txBody>
      </p:sp>
      <p:sp>
        <p:nvSpPr>
          <p:cNvPr id="37894" name="Text Box 19"/>
          <p:cNvSpPr txBox="1">
            <a:spLocks noChangeArrowheads="1"/>
          </p:cNvSpPr>
          <p:nvPr/>
        </p:nvSpPr>
        <p:spPr bwMode="auto">
          <a:xfrm>
            <a:off x="3708400" y="422116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$s 2</a:t>
            </a:r>
            <a:endParaRPr lang="en-AU" altLang="zh-CN" sz="2000">
              <a:ea typeface="宋体" panose="02010600030101010101" pitchFamily="2" charset="-122"/>
            </a:endParaRPr>
          </a:p>
        </p:txBody>
      </p:sp>
      <p:sp>
        <p:nvSpPr>
          <p:cNvPr id="37895" name="Text Box 20"/>
          <p:cNvSpPr txBox="1">
            <a:spLocks noChangeArrowheads="1"/>
          </p:cNvSpPr>
          <p:nvPr/>
        </p:nvSpPr>
        <p:spPr bwMode="auto">
          <a:xfrm>
            <a:off x="4787900" y="422116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$t 0</a:t>
            </a:r>
            <a:endParaRPr lang="en-AU" altLang="zh-CN" sz="2000">
              <a:ea typeface="宋体" panose="02010600030101010101" pitchFamily="2" charset="-122"/>
            </a:endParaRPr>
          </a:p>
        </p:txBody>
      </p:sp>
      <p:sp>
        <p:nvSpPr>
          <p:cNvPr id="37896" name="Text Box 21"/>
          <p:cNvSpPr txBox="1">
            <a:spLocks noChangeArrowheads="1"/>
          </p:cNvSpPr>
          <p:nvPr/>
        </p:nvSpPr>
        <p:spPr bwMode="auto">
          <a:xfrm>
            <a:off x="5868988" y="422116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0</a:t>
            </a:r>
            <a:endParaRPr lang="en-AU" altLang="zh-CN" sz="2000">
              <a:ea typeface="宋体" panose="02010600030101010101" pitchFamily="2" charset="-122"/>
            </a:endParaRPr>
          </a:p>
        </p:txBody>
      </p:sp>
      <p:sp>
        <p:nvSpPr>
          <p:cNvPr id="37897" name="Text Box 22"/>
          <p:cNvSpPr txBox="1">
            <a:spLocks noChangeArrowheads="1"/>
          </p:cNvSpPr>
          <p:nvPr/>
        </p:nvSpPr>
        <p:spPr bwMode="auto">
          <a:xfrm>
            <a:off x="6948488" y="422116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添加</a:t>
            </a:r>
            <a:endParaRPr lang="en-AU" altLang="zh-CN" sz="2000">
              <a:ea typeface="宋体" panose="02010600030101010101" pitchFamily="2" charset="-122"/>
            </a:endParaRPr>
          </a:p>
        </p:txBody>
      </p:sp>
      <p:sp>
        <p:nvSpPr>
          <p:cNvPr id="37898" name="Text Box 23"/>
          <p:cNvSpPr txBox="1">
            <a:spLocks noChangeArrowheads="1"/>
          </p:cNvSpPr>
          <p:nvPr/>
        </p:nvSpPr>
        <p:spPr bwMode="auto">
          <a:xfrm>
            <a:off x="1331913" y="487045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0</a:t>
            </a:r>
            <a:endParaRPr lang="en-AU" altLang="zh-CN" sz="2000">
              <a:ea typeface="宋体" panose="02010600030101010101" pitchFamily="2" charset="-122"/>
            </a:endParaRPr>
          </a:p>
        </p:txBody>
      </p:sp>
      <p:sp>
        <p:nvSpPr>
          <p:cNvPr id="37899" name="Text Box 24"/>
          <p:cNvSpPr txBox="1">
            <a:spLocks noChangeArrowheads="1"/>
          </p:cNvSpPr>
          <p:nvPr/>
        </p:nvSpPr>
        <p:spPr bwMode="auto">
          <a:xfrm>
            <a:off x="2628900" y="487045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17</a:t>
            </a:r>
            <a:endParaRPr lang="en-AU" altLang="zh-CN" sz="2000">
              <a:ea typeface="宋体" panose="02010600030101010101" pitchFamily="2" charset="-122"/>
            </a:endParaRPr>
          </a:p>
        </p:txBody>
      </p:sp>
      <p:sp>
        <p:nvSpPr>
          <p:cNvPr id="37900" name="Text Box 25"/>
          <p:cNvSpPr txBox="1">
            <a:spLocks noChangeArrowheads="1"/>
          </p:cNvSpPr>
          <p:nvPr/>
        </p:nvSpPr>
        <p:spPr bwMode="auto">
          <a:xfrm>
            <a:off x="3708400" y="487045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18</a:t>
            </a:r>
            <a:endParaRPr lang="en-AU" altLang="zh-CN" sz="2000">
              <a:ea typeface="宋体" panose="02010600030101010101" pitchFamily="2" charset="-122"/>
            </a:endParaRPr>
          </a:p>
        </p:txBody>
      </p:sp>
      <p:sp>
        <p:nvSpPr>
          <p:cNvPr id="37901" name="Text Box 26"/>
          <p:cNvSpPr txBox="1">
            <a:spLocks noChangeArrowheads="1"/>
          </p:cNvSpPr>
          <p:nvPr/>
        </p:nvSpPr>
        <p:spPr bwMode="auto">
          <a:xfrm>
            <a:off x="4787900" y="487045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8</a:t>
            </a:r>
            <a:endParaRPr lang="en-AU" altLang="zh-CN" sz="2000">
              <a:ea typeface="宋体" panose="02010600030101010101" pitchFamily="2" charset="-122"/>
            </a:endParaRPr>
          </a:p>
        </p:txBody>
      </p:sp>
      <p:sp>
        <p:nvSpPr>
          <p:cNvPr id="37902" name="Text Box 27"/>
          <p:cNvSpPr txBox="1">
            <a:spLocks noChangeArrowheads="1"/>
          </p:cNvSpPr>
          <p:nvPr/>
        </p:nvSpPr>
        <p:spPr bwMode="auto">
          <a:xfrm>
            <a:off x="5868988" y="487045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0</a:t>
            </a:r>
            <a:endParaRPr lang="en-AU" altLang="zh-CN" sz="2000">
              <a:ea typeface="宋体" panose="02010600030101010101" pitchFamily="2" charset="-122"/>
            </a:endParaRPr>
          </a:p>
        </p:txBody>
      </p:sp>
      <p:sp>
        <p:nvSpPr>
          <p:cNvPr id="37903" name="Text Box 28"/>
          <p:cNvSpPr txBox="1">
            <a:spLocks noChangeArrowheads="1"/>
          </p:cNvSpPr>
          <p:nvPr/>
        </p:nvSpPr>
        <p:spPr bwMode="auto">
          <a:xfrm>
            <a:off x="6948488" y="487045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32</a:t>
            </a:r>
            <a:endParaRPr lang="en-AU" altLang="zh-CN" sz="2000">
              <a:ea typeface="宋体" panose="02010600030101010101" pitchFamily="2" charset="-122"/>
            </a:endParaRPr>
          </a:p>
        </p:txBody>
      </p:sp>
      <p:sp>
        <p:nvSpPr>
          <p:cNvPr id="37904" name="Text Box 29"/>
          <p:cNvSpPr txBox="1">
            <a:spLocks noChangeArrowheads="1"/>
          </p:cNvSpPr>
          <p:nvPr/>
        </p:nvSpPr>
        <p:spPr bwMode="auto">
          <a:xfrm>
            <a:off x="1331913" y="551815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000 000</a:t>
            </a:r>
            <a:endParaRPr lang="en-AU" altLang="zh-CN" sz="2000">
              <a:ea typeface="宋体" panose="02010600030101010101" pitchFamily="2" charset="-122"/>
            </a:endParaRPr>
          </a:p>
        </p:txBody>
      </p:sp>
      <p:sp>
        <p:nvSpPr>
          <p:cNvPr id="37905" name="Text Box 30"/>
          <p:cNvSpPr txBox="1">
            <a:spLocks noChangeArrowheads="1"/>
          </p:cNvSpPr>
          <p:nvPr/>
        </p:nvSpPr>
        <p:spPr bwMode="auto">
          <a:xfrm>
            <a:off x="2628900" y="551815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10001</a:t>
            </a:r>
            <a:endParaRPr lang="en-AU" altLang="zh-CN" sz="2000">
              <a:ea typeface="宋体" panose="02010600030101010101" pitchFamily="2" charset="-122"/>
            </a:endParaRPr>
          </a:p>
        </p:txBody>
      </p:sp>
      <p:sp>
        <p:nvSpPr>
          <p:cNvPr id="37906" name="Text Box 31"/>
          <p:cNvSpPr txBox="1">
            <a:spLocks noChangeArrowheads="1"/>
          </p:cNvSpPr>
          <p:nvPr/>
        </p:nvSpPr>
        <p:spPr bwMode="auto">
          <a:xfrm>
            <a:off x="3708400" y="551815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10010</a:t>
            </a:r>
            <a:endParaRPr lang="en-AU" altLang="zh-CN" sz="2000">
              <a:ea typeface="宋体" panose="02010600030101010101" pitchFamily="2" charset="-122"/>
            </a:endParaRPr>
          </a:p>
        </p:txBody>
      </p:sp>
      <p:sp>
        <p:nvSpPr>
          <p:cNvPr id="37907" name="Text Box 32"/>
          <p:cNvSpPr txBox="1">
            <a:spLocks noChangeArrowheads="1"/>
          </p:cNvSpPr>
          <p:nvPr/>
        </p:nvSpPr>
        <p:spPr bwMode="auto">
          <a:xfrm>
            <a:off x="4787900" y="551815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01000</a:t>
            </a:r>
            <a:endParaRPr lang="en-AU" altLang="zh-CN" sz="2000">
              <a:ea typeface="宋体" panose="02010600030101010101" pitchFamily="2" charset="-122"/>
            </a:endParaRPr>
          </a:p>
        </p:txBody>
      </p:sp>
      <p:sp>
        <p:nvSpPr>
          <p:cNvPr id="37908" name="Text Box 33"/>
          <p:cNvSpPr txBox="1">
            <a:spLocks noChangeArrowheads="1"/>
          </p:cNvSpPr>
          <p:nvPr/>
        </p:nvSpPr>
        <p:spPr bwMode="auto">
          <a:xfrm>
            <a:off x="5868988" y="551815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00000</a:t>
            </a:r>
            <a:endParaRPr lang="en-AU" altLang="zh-CN" sz="2000">
              <a:ea typeface="宋体" panose="02010600030101010101" pitchFamily="2" charset="-122"/>
            </a:endParaRPr>
          </a:p>
        </p:txBody>
      </p:sp>
      <p:sp>
        <p:nvSpPr>
          <p:cNvPr id="37909" name="Text Box 34"/>
          <p:cNvSpPr txBox="1">
            <a:spLocks noChangeArrowheads="1"/>
          </p:cNvSpPr>
          <p:nvPr/>
        </p:nvSpPr>
        <p:spPr bwMode="auto">
          <a:xfrm>
            <a:off x="6948488" y="551815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100000</a:t>
            </a:r>
            <a:endParaRPr lang="en-AU" altLang="zh-CN" sz="2000">
              <a:ea typeface="宋体" panose="02010600030101010101" pitchFamily="2" charset="-122"/>
            </a:endParaRPr>
          </a:p>
        </p:txBody>
      </p:sp>
      <p:sp>
        <p:nvSpPr>
          <p:cNvPr id="37910" name="Rectangle 35"/>
          <p:cNvSpPr>
            <a:spLocks noChangeArrowheads="1"/>
          </p:cNvSpPr>
          <p:nvPr/>
        </p:nvSpPr>
        <p:spPr bwMode="auto">
          <a:xfrm>
            <a:off x="684213" y="6308725"/>
            <a:ext cx="8140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zh-CN" sz="2400">
                <a:ea typeface="宋体" panose="02010600030101010101" pitchFamily="2" charset="-122"/>
              </a:rPr>
              <a:t>0000 000010001000000000000010000001000000000万000</a:t>
            </a:r>
            <a:r>
              <a:rPr lang="en-US" altLang="zh-CN" sz="2400" baseline="-25000">
                <a:ea typeface="宋体" panose="02010600030101010101" pitchFamily="2" charset="-122"/>
              </a:rPr>
              <a:t>2</a:t>
            </a:r>
            <a:r>
              <a:rPr lang="en-US" altLang="zh-CN" sz="2400">
                <a:ea typeface="宋体" panose="02010600030101010101" pitchFamily="2" charset="-122"/>
              </a:rPr>
              <a:t>= 02324020</a:t>
            </a:r>
            <a:r>
              <a:rPr lang="en-US" altLang="zh-CN" sz="2400" baseline="-25000">
                <a:ea typeface="宋体" panose="02010600030101010101" pitchFamily="2" charset="-122"/>
              </a:rPr>
              <a:t>16</a:t>
            </a:r>
            <a:endParaRPr lang="en-AU" altLang="zh-CN" sz="2400">
              <a:ea typeface="宋体" panose="02010600030101010101" pitchFamily="2" charset="-122"/>
            </a:endParaRPr>
          </a:p>
        </p:txBody>
      </p:sp>
      <p:grpSp>
        <p:nvGrpSpPr>
          <p:cNvPr id="34839" name="Group 38"/>
          <p:cNvGrpSpPr>
            <a:grpSpLocks/>
          </p:cNvGrpSpPr>
          <p:nvPr/>
        </p:nvGrpSpPr>
        <p:grpSpPr bwMode="auto">
          <a:xfrm>
            <a:off x="1331913" y="2205038"/>
            <a:ext cx="6913562" cy="773112"/>
            <a:chOff x="703" y="981"/>
            <a:chExt cx="4355" cy="487"/>
          </a:xfrm>
        </p:grpSpPr>
        <p:sp>
          <p:nvSpPr>
            <p:cNvPr id="34841" name="Text Box 39"/>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op</a:t>
              </a:r>
              <a:endParaRPr lang="en-AU" altLang="zh-CN" sz="2000">
                <a:ea typeface="宋体" panose="02010600030101010101" pitchFamily="2" charset="-122"/>
              </a:endParaRPr>
            </a:p>
          </p:txBody>
        </p:sp>
        <p:sp>
          <p:nvSpPr>
            <p:cNvPr id="34842" name="Text Box 40"/>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Rs</a:t>
              </a:r>
              <a:endParaRPr lang="en-AU" altLang="zh-CN" sz="2000">
                <a:ea typeface="宋体" panose="02010600030101010101" pitchFamily="2" charset="-122"/>
              </a:endParaRPr>
            </a:p>
          </p:txBody>
        </p:sp>
        <p:sp>
          <p:nvSpPr>
            <p:cNvPr id="34843" name="Text Box 41"/>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Rt</a:t>
              </a:r>
              <a:endParaRPr lang="en-AU" altLang="zh-CN" sz="2000">
                <a:ea typeface="宋体" panose="02010600030101010101" pitchFamily="2" charset="-122"/>
              </a:endParaRPr>
            </a:p>
          </p:txBody>
        </p:sp>
        <p:sp>
          <p:nvSpPr>
            <p:cNvPr id="34844" name="Text Box 42"/>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Rd</a:t>
              </a:r>
              <a:endParaRPr lang="en-AU" altLang="zh-CN" sz="2000">
                <a:ea typeface="宋体" panose="02010600030101010101" pitchFamily="2" charset="-122"/>
              </a:endParaRPr>
            </a:p>
          </p:txBody>
        </p:sp>
        <p:sp>
          <p:nvSpPr>
            <p:cNvPr id="34845" name="Text Box 43"/>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沙姆特</a:t>
              </a:r>
              <a:endParaRPr lang="en-AU" altLang="zh-CN" sz="2000">
                <a:ea typeface="宋体" panose="02010600030101010101" pitchFamily="2" charset="-122"/>
              </a:endParaRPr>
            </a:p>
          </p:txBody>
        </p:sp>
        <p:sp>
          <p:nvSpPr>
            <p:cNvPr id="34846" name="Text Box 44"/>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funt</a:t>
              </a:r>
              <a:endParaRPr lang="en-AU" altLang="zh-CN" sz="2000">
                <a:ea typeface="宋体" panose="02010600030101010101" pitchFamily="2" charset="-122"/>
              </a:endParaRPr>
            </a:p>
          </p:txBody>
        </p:sp>
        <p:sp>
          <p:nvSpPr>
            <p:cNvPr id="34847" name="Text Box 45"/>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6位</a:t>
              </a:r>
              <a:endParaRPr lang="en-AU" altLang="zh-CN" sz="1600">
                <a:ea typeface="宋体" panose="02010600030101010101" pitchFamily="2" charset="-122"/>
              </a:endParaRPr>
            </a:p>
          </p:txBody>
        </p:sp>
        <p:sp>
          <p:nvSpPr>
            <p:cNvPr id="34848" name="Text Box 46"/>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6位</a:t>
              </a:r>
              <a:endParaRPr lang="en-AU" altLang="zh-CN" sz="1600">
                <a:ea typeface="宋体" panose="02010600030101010101" pitchFamily="2" charset="-122"/>
              </a:endParaRPr>
            </a:p>
          </p:txBody>
        </p:sp>
        <p:sp>
          <p:nvSpPr>
            <p:cNvPr id="34849" name="Text Box 47"/>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34850" name="Text Box 48"/>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34851" name="Text Box 49"/>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34852" name="Text Box 50"/>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grpSp>
      <p:sp>
        <p:nvSpPr>
          <p:cNvPr id="37" name="Rectangle 6"/>
          <p:cNvSpPr txBox="1">
            <a:spLocks noChangeArrowheads="1"/>
          </p:cNvSpPr>
          <p:nvPr/>
        </p:nvSpPr>
        <p:spPr bwMode="auto">
          <a:xfrm>
            <a:off x="684213" y="1125538"/>
            <a:ext cx="79914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defRPr/>
            </a:pPr>
            <a:r>
              <a:rPr lang="en-US" altLang="zh-CN" sz="2000" kern="0" dirty="0" smtClean="0">
                <a:ea typeface="宋体" charset="-122"/>
              </a:rPr>
              <a:t>MIPS 指令改进的又一步骤</a:t>
            </a:r>
          </a:p>
          <a:p>
            <a:pPr eaLnBrk="1" hangingPunct="1">
              <a:defRPr/>
            </a:pPr>
            <a:r>
              <a:rPr lang="en-US" altLang="zh-CN" sz="2000" kern="0" dirty="0" smtClean="0">
                <a:ea typeface="宋体" charset="-122"/>
              </a:rPr>
              <a:t>将 MIPS 装配指令转换为机器代码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0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893" grpId="0" animBg="1"/>
      <p:bldP spid="37894" grpId="0" animBg="1"/>
      <p:bldP spid="37895" grpId="0" animBg="1"/>
      <p:bldP spid="37896" grpId="0" animBg="1"/>
      <p:bldP spid="37897" grpId="0" animBg="1"/>
      <p:bldP spid="37898" grpId="0" animBg="1"/>
      <p:bldP spid="37899" grpId="0" animBg="1"/>
      <p:bldP spid="37900" grpId="0" animBg="1"/>
      <p:bldP spid="37901" grpId="0" animBg="1"/>
      <p:bldP spid="37902" grpId="0" animBg="1"/>
      <p:bldP spid="37903" grpId="0" animBg="1"/>
      <p:bldP spid="37904" grpId="0" animBg="1"/>
      <p:bldP spid="37905" grpId="0" animBg="1"/>
      <p:bldP spid="37906" grpId="0" animBg="1"/>
      <p:bldP spid="37907" grpId="0" animBg="1"/>
      <p:bldP spid="37908" grpId="0" animBg="1"/>
      <p:bldP spid="37909" grpId="0" animBg="1"/>
      <p:bldP spid="37910" grpId="0"/>
    </p:bldLst>
  </p:timing>
</p:sld>
</file>

<file path=ppt/slides/slide3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十六进制</a:t>
            </a:r>
          </a:p>
        </p:txBody>
      </p:sp>
      <p:sp>
        <p:nvSpPr>
          <p:cNvPr id="37892" name="Rectangle 3"/>
          <p:cNvSpPr>
            <a:spLocks noGrp="1" noChangeArrowheads="1"/>
          </p:cNvSpPr>
          <p:nvPr>
            <p:ph type="body" idx="1"/>
          </p:nvPr>
        </p:nvSpPr>
        <p:spPr>
          <a:xfrm>
            <a:off x="684213" y="1125538"/>
            <a:ext cx="8459787" cy="2087562"/>
          </a:xfrm>
        </p:spPr>
        <p:txBody>
          <a:bodyPr/>
          <a:lstStyle/>
          <a:p>
            <a:pPr eaLnBrk="1" hangingPunct="1">
              <a:lnSpc>
                <a:spcPct val="90000"/>
              </a:lnSpc>
              <a:defRPr/>
            </a:pPr>
            <a:r>
              <a:rPr lang="en-AU" altLang="zh-CN" dirty="0" smtClean="0">
                <a:ea typeface="宋体" charset="-122"/>
              </a:rPr>
              <a:t>为什么是十六进制数字？</a:t>
            </a:r>
          </a:p>
          <a:p>
            <a:pPr lvl="1" eaLnBrk="1" hangingPunct="1">
              <a:lnSpc>
                <a:spcPct val="90000"/>
              </a:lnSpc>
              <a:defRPr/>
            </a:pPr>
            <a:r>
              <a:rPr lang="en-AU" altLang="zh-CN" dirty="0" smtClean="0">
                <a:ea typeface="宋体" charset="-122"/>
              </a:rPr>
              <a:t>在硬件上工作的程序员必须读取和写入长而繁琐的二进制数字字符串</a:t>
            </a:r>
          </a:p>
          <a:p>
            <a:pPr lvl="1" eaLnBrk="1" hangingPunct="1">
              <a:lnSpc>
                <a:spcPct val="90000"/>
              </a:lnSpc>
              <a:defRPr/>
            </a:pPr>
            <a:r>
              <a:rPr lang="en-AU" altLang="zh-CN" dirty="0" smtClean="0">
                <a:ea typeface="宋体" charset="-122"/>
              </a:rPr>
              <a:t>为避免这种乏味,</a:t>
            </a:r>
            <a:r>
              <a:rPr lang="en-AU" altLang="zh-CN" b="1" dirty="0" smtClean="0">
                <a:solidFill>
                  <a:schemeClr val="tx2">
                    <a:lumMod val="60000"/>
                    <a:lumOff val="40000"/>
                  </a:schemeClr>
                </a:solidFill>
                <a:ea typeface="宋体" charset="-122"/>
              </a:rPr>
              <a:t>更高的基本系统, 可以很容易地转换为二进制</a:t>
            </a:r>
            <a:r>
              <a:rPr lang="en-AU" altLang="zh-CN" dirty="0" smtClean="0">
                <a:ea typeface="宋体" charset="-122"/>
              </a:rPr>
              <a:t>, 是必需的</a:t>
            </a:r>
          </a:p>
          <a:p>
            <a:pPr eaLnBrk="1" hangingPunct="1">
              <a:lnSpc>
                <a:spcPct val="90000"/>
              </a:lnSpc>
              <a:defRPr/>
            </a:pPr>
            <a:r>
              <a:rPr lang="en-AU" altLang="zh-CN" dirty="0" smtClean="0">
                <a:ea typeface="宋体" charset="-122"/>
              </a:rPr>
              <a:t>基地16</a:t>
            </a:r>
          </a:p>
          <a:p>
            <a:pPr lvl="1" eaLnBrk="1" hangingPunct="1">
              <a:lnSpc>
                <a:spcPct val="90000"/>
              </a:lnSpc>
              <a:defRPr/>
            </a:pPr>
            <a:r>
              <a:rPr lang="en-AU" altLang="zh-CN" dirty="0" smtClean="0">
                <a:ea typeface="宋体" charset="-122"/>
              </a:rPr>
              <a:t>二进制数的紧凑表示</a:t>
            </a:r>
          </a:p>
          <a:p>
            <a:pPr lvl="1" eaLnBrk="1" hangingPunct="1">
              <a:lnSpc>
                <a:spcPct val="90000"/>
              </a:lnSpc>
              <a:defRPr/>
            </a:pPr>
            <a:r>
              <a:rPr lang="en-AU" altLang="zh-CN" dirty="0" smtClean="0">
                <a:ea typeface="宋体" charset="-122"/>
              </a:rPr>
              <a:t>每六角数字4位</a:t>
            </a:r>
          </a:p>
        </p:txBody>
      </p:sp>
      <p:graphicFrame>
        <p:nvGraphicFramePr>
          <p:cNvPr id="441420" name="Group 76"/>
          <p:cNvGraphicFramePr>
            <a:graphicFrameLocks noGrp="1"/>
          </p:cNvGraphicFramePr>
          <p:nvPr/>
        </p:nvGraphicFramePr>
        <p:xfrm>
          <a:off x="1189038" y="4400550"/>
          <a:ext cx="7127875" cy="2413000"/>
        </p:xfrm>
        <a:graphic>
          <a:graphicData uri="http://schemas.openxmlformats.org/drawingml/2006/table">
            <a:tbl>
              <a:tblPr/>
              <a:tblGrid>
                <a:gridCol w="647700">
                  <a:extLst>
                    <a:ext uri="{9D8B030D-6E8A-4147-A177-3AD203B41FA5}">
                      <a16:colId xmlns:a16="http://schemas.microsoft.com/office/drawing/2014/main" val="20000"/>
                    </a:ext>
                  </a:extLst>
                </a:gridCol>
                <a:gridCol w="1135062">
                  <a:extLst>
                    <a:ext uri="{9D8B030D-6E8A-4147-A177-3AD203B41FA5}">
                      <a16:colId xmlns:a16="http://schemas.microsoft.com/office/drawing/2014/main" val="20001"/>
                    </a:ext>
                  </a:extLst>
                </a:gridCol>
                <a:gridCol w="665163">
                  <a:extLst>
                    <a:ext uri="{9D8B030D-6E8A-4147-A177-3AD203B41FA5}">
                      <a16:colId xmlns:a16="http://schemas.microsoft.com/office/drawing/2014/main" val="20002"/>
                    </a:ext>
                  </a:extLst>
                </a:gridCol>
                <a:gridCol w="1116012">
                  <a:extLst>
                    <a:ext uri="{9D8B030D-6E8A-4147-A177-3AD203B41FA5}">
                      <a16:colId xmlns:a16="http://schemas.microsoft.com/office/drawing/2014/main" val="20003"/>
                    </a:ext>
                  </a:extLst>
                </a:gridCol>
                <a:gridCol w="684213">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1150938">
                  <a:extLst>
                    <a:ext uri="{9D8B030D-6E8A-4147-A177-3AD203B41FA5}">
                      <a16:colId xmlns:a16="http://schemas.microsoft.com/office/drawing/2014/main" val="20007"/>
                    </a:ext>
                  </a:extLst>
                </a:gridCol>
              </a:tblGrid>
              <a:tr h="603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smtClean="0">
                          <a:ln>
                            <a:noFill/>
                          </a:ln>
                          <a:solidFill>
                            <a:schemeClr val="tx1"/>
                          </a:solidFill>
                          <a:effectLst/>
                          <a:latin typeface="Arial" charset="0"/>
                        </a:rPr>
                        <a:t>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0000</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4个</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0100</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8</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1000元</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C</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1120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3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0001</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5</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0101</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9</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1001</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D</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1101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3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0010</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6</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0110</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a</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1010</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e</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1110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3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3个</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smtClean="0">
                          <a:ln>
                            <a:noFill/>
                          </a:ln>
                          <a:solidFill>
                            <a:schemeClr val="tx1"/>
                          </a:solidFill>
                          <a:effectLst/>
                          <a:latin typeface="Arial" charset="0"/>
                        </a:rPr>
                        <a:t>0011</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7。</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smtClean="0">
                          <a:ln>
                            <a:noFill/>
                          </a:ln>
                          <a:solidFill>
                            <a:schemeClr val="tx1"/>
                          </a:solidFill>
                          <a:effectLst/>
                          <a:latin typeface="Arial" charset="0"/>
                        </a:rPr>
                        <a:t>0111</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B</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1011</a:t>
                      </a:r>
                    </a:p>
                  </a:txBody>
                  <a:tcPr marT="45726" marB="45726"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smtClean="0">
                          <a:ln>
                            <a:noFill/>
                          </a:ln>
                          <a:solidFill>
                            <a:schemeClr val="tx1"/>
                          </a:solidFill>
                          <a:effectLst/>
                          <a:latin typeface="Arial" charset="0"/>
                        </a:rPr>
                        <a:t>F</a:t>
                      </a:r>
                    </a:p>
                  </a:txBody>
                  <a:tcPr marT="45726" marB="45726"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smtClean="0">
                          <a:ln>
                            <a:noFill/>
                          </a:ln>
                          <a:solidFill>
                            <a:schemeClr val="tx1"/>
                          </a:solidFill>
                          <a:effectLst/>
                          <a:latin typeface="Arial" charset="0"/>
                        </a:rPr>
                        <a:t>1111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789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41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a:r>
              <a:rPr lang="en-AU" altLang="zh-CN" smtClean="0">
                <a:ea typeface="宋体" panose="02010600030101010101" pitchFamily="2" charset="-122"/>
              </a:rPr>
              <a:t>十六进制</a:t>
            </a:r>
            <a:endParaRPr lang="zh-CN" altLang="en-US" smtClean="0">
              <a:ea typeface="宋体" panose="02010600030101010101" pitchFamily="2" charset="-122"/>
            </a:endParaRPr>
          </a:p>
        </p:txBody>
      </p:sp>
      <p:pic>
        <p:nvPicPr>
          <p:cNvPr id="36867"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2636838"/>
            <a:ext cx="6432550" cy="3733800"/>
          </a:xfrm>
        </p:spPr>
      </p:pic>
      <p:sp>
        <p:nvSpPr>
          <p:cNvPr id="3686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1E541F2B-6D60-446B-A661-CD18F681F68E}" type="slidenum">
              <a:rPr lang="en-AU" altLang="zh-CN" sz="1400"/>
              <a:pPr>
                <a:spcBef>
                  <a:spcPct val="0"/>
                </a:spcBef>
                <a:buClrTx/>
                <a:buSzTx/>
                <a:buFontTx/>
                <a:buNone/>
              </a:pPr>
              <a:t>34</a:t>
            </a:fld>
            <a:endParaRPr lang="en-AU" altLang="zh-CN" sz="1400"/>
          </a:p>
        </p:txBody>
      </p:sp>
      <p:sp>
        <p:nvSpPr>
          <p:cNvPr id="36869" name="Rectangle 77"/>
          <p:cNvSpPr>
            <a:spLocks noChangeArrowheads="1"/>
          </p:cNvSpPr>
          <p:nvPr/>
        </p:nvSpPr>
        <p:spPr bwMode="auto">
          <a:xfrm>
            <a:off x="871538" y="1341438"/>
            <a:ext cx="8270875"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pPr>
            <a:r>
              <a:rPr lang="en-AU" altLang="zh-CN" sz="3200">
                <a:ea typeface="宋体" panose="02010600030101010101" pitchFamily="2" charset="-122"/>
              </a:rPr>
              <a:t>示例: eca8 6420</a:t>
            </a:r>
          </a:p>
          <a:p>
            <a:pPr lvl="1" eaLnBrk="1" hangingPunct="1">
              <a:lnSpc>
                <a:spcPct val="90000"/>
              </a:lnSpc>
            </a:pPr>
            <a:r>
              <a:rPr lang="en-AU" altLang="zh-CN" sz="2800">
                <a:ea typeface="宋体" panose="02010600030101010101" pitchFamily="2" charset="-122"/>
              </a:rPr>
              <a:t>1110 1100 1010 1000 0110 0110 0010 0110</a:t>
            </a:r>
          </a:p>
        </p:txBody>
      </p:sp>
    </p:spTree>
  </p:cSld>
  <p:clrMapOvr>
    <a:masterClrMapping/>
  </p:clrMapOvr>
  <p:timing>
    <p:tnLst>
      <p:par>
        <p:cTn id="1" dur="indefinite" restart="never" nodeType="tmRoot"/>
      </p:par>
    </p:tnLst>
  </p:timing>
</p:sld>
</file>

<file path=ppt/slides/slide3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6"/>
          <p:cNvSpPr>
            <a:spLocks noGrp="1" noChangeArrowheads="1"/>
          </p:cNvSpPr>
          <p:nvPr>
            <p:ph type="title"/>
          </p:nvPr>
        </p:nvSpPr>
        <p:spPr/>
        <p:txBody>
          <a:bodyPr/>
          <a:lstStyle/>
          <a:p>
            <a:pPr eaLnBrk="1" hangingPunct="1"/>
            <a:r>
              <a:rPr lang="en-US" altLang="zh-CN" smtClean="0">
                <a:ea typeface="宋体" panose="02010600030101010101" pitchFamily="2" charset="-122"/>
              </a:rPr>
              <a:t>MIPS i 格式说明</a:t>
            </a:r>
            <a:endParaRPr lang="en-AU" altLang="zh-CN" smtClean="0">
              <a:ea typeface="宋体" panose="02010600030101010101" pitchFamily="2" charset="-122"/>
            </a:endParaRPr>
          </a:p>
        </p:txBody>
      </p:sp>
      <p:sp>
        <p:nvSpPr>
          <p:cNvPr id="39940" name="Rectangle 27"/>
          <p:cNvSpPr>
            <a:spLocks noGrp="1" noChangeArrowheads="1"/>
          </p:cNvSpPr>
          <p:nvPr>
            <p:ph type="body" idx="1"/>
          </p:nvPr>
        </p:nvSpPr>
        <p:spPr>
          <a:xfrm>
            <a:off x="652463" y="1125538"/>
            <a:ext cx="8270875" cy="5399087"/>
          </a:xfrm>
        </p:spPr>
        <p:txBody>
          <a:bodyPr/>
          <a:lstStyle/>
          <a:p>
            <a:pPr eaLnBrk="1" hangingPunct="1">
              <a:lnSpc>
                <a:spcPct val="90000"/>
              </a:lnSpc>
              <a:defRPr/>
            </a:pPr>
            <a:r>
              <a:rPr lang="en-US" altLang="zh-CN" dirty="0" smtClean="0">
                <a:ea typeface="宋体" charset="-122"/>
              </a:rPr>
              <a:t>许多指令需要更长的字段, 以便立即操作</a:t>
            </a: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smtClean="0">
              <a:ea typeface="宋体" charset="-122"/>
            </a:endParaRPr>
          </a:p>
          <a:p>
            <a:pPr eaLnBrk="1" hangingPunct="1">
              <a:lnSpc>
                <a:spcPct val="90000"/>
              </a:lnSpc>
              <a:defRPr/>
            </a:pPr>
            <a:r>
              <a:rPr lang="en-US" altLang="zh-CN" dirty="0" smtClean="0">
                <a:ea typeface="宋体" charset="-122"/>
              </a:rPr>
              <a:t>即时算术和加载/存储说明</a:t>
            </a:r>
          </a:p>
          <a:p>
            <a:pPr lvl="1" eaLnBrk="1" hangingPunct="1">
              <a:lnSpc>
                <a:spcPct val="90000"/>
              </a:lnSpc>
              <a:defRPr/>
            </a:pPr>
            <a:r>
              <a:rPr lang="en-US" altLang="zh-CN" dirty="0" err="1" smtClean="0">
                <a:ea typeface="宋体" charset="-122"/>
              </a:rPr>
              <a:t>Rt</a:t>
            </a:r>
            <a:r>
              <a:rPr lang="en-US" altLang="zh-CN" dirty="0" smtClean="0">
                <a:ea typeface="宋体" charset="-122"/>
              </a:rPr>
              <a:t>: 目标或源寄存器号</a:t>
            </a:r>
          </a:p>
          <a:p>
            <a:pPr lvl="1" eaLnBrk="1" hangingPunct="1">
              <a:lnSpc>
                <a:spcPct val="90000"/>
              </a:lnSpc>
              <a:defRPr/>
            </a:pPr>
            <a:r>
              <a:rPr lang="en-US" altLang="zh-CN" dirty="0" smtClean="0">
                <a:ea typeface="宋体" charset="-122"/>
              </a:rPr>
              <a:t>常量: –2</a:t>
            </a:r>
            <a:r>
              <a:rPr lang="en-US" altLang="zh-CN" baseline="30000" dirty="0" smtClean="0">
                <a:ea typeface="宋体" charset="-122"/>
              </a:rPr>
              <a:t>15</a:t>
            </a:r>
            <a:r>
              <a:rPr lang="en-US" altLang="zh-CN" dirty="0" smtClean="0">
                <a:ea typeface="宋体" charset="-122"/>
              </a:rPr>
              <a:t>至 + 2</a:t>
            </a:r>
            <a:r>
              <a:rPr lang="en-US" altLang="zh-CN" baseline="30000" dirty="0" smtClean="0">
                <a:ea typeface="宋体" charset="-122"/>
              </a:rPr>
              <a:t>15</a:t>
            </a:r>
            <a:r>
              <a:rPr lang="en-US" altLang="zh-CN" dirty="0" smtClean="0">
                <a:ea typeface="宋体" charset="-122"/>
              </a:rPr>
              <a:t>–1</a:t>
            </a:r>
          </a:p>
          <a:p>
            <a:pPr lvl="1" eaLnBrk="1" hangingPunct="1">
              <a:lnSpc>
                <a:spcPct val="90000"/>
              </a:lnSpc>
              <a:defRPr/>
            </a:pPr>
            <a:r>
              <a:rPr lang="en-US" altLang="zh-CN" dirty="0" smtClean="0">
                <a:ea typeface="宋体" charset="-122"/>
              </a:rPr>
              <a:t>地址: 添加到基址中的偏移量</a:t>
            </a:r>
            <a:r>
              <a:rPr lang="en-US" altLang="zh-CN" dirty="0" err="1" smtClean="0">
                <a:ea typeface="宋体" charset="-122"/>
              </a:rPr>
              <a:t>Rs</a:t>
            </a:r>
            <a:endParaRPr lang="en-US" altLang="zh-CN" dirty="0" smtClean="0">
              <a:ea typeface="宋体" charset="-122"/>
            </a:endParaRPr>
          </a:p>
          <a:p>
            <a:pPr eaLnBrk="1" hangingPunct="1">
              <a:lnSpc>
                <a:spcPct val="90000"/>
              </a:lnSpc>
              <a:defRPr/>
            </a:pPr>
            <a:r>
              <a:rPr lang="en-US" altLang="zh-CN" b="1" i="1" dirty="0" smtClean="0">
                <a:solidFill>
                  <a:schemeClr val="tx2">
                    <a:lumMod val="60000"/>
                    <a:lumOff val="40000"/>
                  </a:schemeClr>
                </a:solidFill>
                <a:ea typeface="宋体" charset="-122"/>
              </a:rPr>
              <a:t>设计原则 3:</a:t>
            </a:r>
            <a:r>
              <a:rPr lang="en-US" altLang="zh-CN" b="1" dirty="0" smtClean="0">
                <a:solidFill>
                  <a:schemeClr val="tx2">
                    <a:lumMod val="60000"/>
                    <a:lumOff val="40000"/>
                  </a:schemeClr>
                </a:solidFill>
                <a:ea typeface="宋体" charset="-122"/>
              </a:rPr>
              <a:t>良好的设计需要良好的设计</a:t>
            </a:r>
          </a:p>
          <a:p>
            <a:pPr lvl="1" eaLnBrk="1" hangingPunct="1">
              <a:lnSpc>
                <a:spcPct val="90000"/>
              </a:lnSpc>
              <a:defRPr/>
            </a:pPr>
            <a:r>
              <a:rPr lang="en-US" altLang="zh-CN" dirty="0" smtClean="0">
                <a:ea typeface="宋体" charset="-122"/>
              </a:rPr>
              <a:t>不同的格式使解码复杂化, 但允许32位指令均匀</a:t>
            </a:r>
          </a:p>
          <a:p>
            <a:pPr lvl="1" eaLnBrk="1" hangingPunct="1">
              <a:lnSpc>
                <a:spcPct val="90000"/>
              </a:lnSpc>
              <a:defRPr/>
            </a:pPr>
            <a:r>
              <a:rPr lang="en-US" altLang="zh-CN" dirty="0" smtClean="0">
                <a:ea typeface="宋体" charset="-122"/>
              </a:rPr>
              <a:t>使格式尽可能相似</a:t>
            </a:r>
          </a:p>
        </p:txBody>
      </p:sp>
      <p:grpSp>
        <p:nvGrpSpPr>
          <p:cNvPr id="40964" name="Group 4"/>
          <p:cNvGrpSpPr>
            <a:grpSpLocks/>
          </p:cNvGrpSpPr>
          <p:nvPr/>
        </p:nvGrpSpPr>
        <p:grpSpPr bwMode="auto">
          <a:xfrm>
            <a:off x="1331913" y="2205038"/>
            <a:ext cx="6911975" cy="773112"/>
            <a:chOff x="884" y="981"/>
            <a:chExt cx="4355" cy="487"/>
          </a:xfrm>
        </p:grpSpPr>
        <p:sp>
          <p:nvSpPr>
            <p:cNvPr id="37893"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op</a:t>
              </a:r>
              <a:endParaRPr lang="en-AU" altLang="zh-CN" sz="2000">
                <a:ea typeface="宋体" panose="02010600030101010101" pitchFamily="2" charset="-122"/>
              </a:endParaRPr>
            </a:p>
          </p:txBody>
        </p:sp>
        <p:sp>
          <p:nvSpPr>
            <p:cNvPr id="37894"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Rs</a:t>
              </a:r>
              <a:endParaRPr lang="en-AU" altLang="zh-CN" sz="2000">
                <a:ea typeface="宋体" panose="02010600030101010101" pitchFamily="2" charset="-122"/>
              </a:endParaRPr>
            </a:p>
          </p:txBody>
        </p:sp>
        <p:sp>
          <p:nvSpPr>
            <p:cNvPr id="37895"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Rt</a:t>
              </a:r>
              <a:endParaRPr lang="en-AU" altLang="zh-CN" sz="2000">
                <a:ea typeface="宋体" panose="02010600030101010101" pitchFamily="2" charset="-122"/>
              </a:endParaRPr>
            </a:p>
          </p:txBody>
        </p:sp>
        <p:sp>
          <p:nvSpPr>
            <p:cNvPr id="37896"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常量或地址</a:t>
              </a:r>
              <a:endParaRPr lang="en-AU" altLang="zh-CN" sz="2000">
                <a:ea typeface="宋体" panose="02010600030101010101" pitchFamily="2" charset="-122"/>
              </a:endParaRPr>
            </a:p>
          </p:txBody>
        </p:sp>
        <p:sp>
          <p:nvSpPr>
            <p:cNvPr id="37897" name="Text Box 9"/>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6位</a:t>
              </a:r>
              <a:endParaRPr lang="en-AU" altLang="zh-CN" sz="1600">
                <a:ea typeface="宋体" panose="02010600030101010101" pitchFamily="2" charset="-122"/>
              </a:endParaRPr>
            </a:p>
          </p:txBody>
        </p:sp>
        <p:sp>
          <p:nvSpPr>
            <p:cNvPr id="37898" name="Text Box 10"/>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37899" name="Text Box 11"/>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37900" name="Text Box 12"/>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16位</a:t>
              </a:r>
              <a:endParaRPr lang="en-AU" altLang="zh-CN" sz="160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4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4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99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4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逻辑操作</a:t>
            </a:r>
            <a:endParaRPr lang="en-AU" altLang="zh-CN" smtClean="0">
              <a:ea typeface="宋体" panose="02010600030101010101" pitchFamily="2" charset="-122"/>
            </a:endParaRPr>
          </a:p>
        </p:txBody>
      </p:sp>
      <p:sp>
        <p:nvSpPr>
          <p:cNvPr id="43011" name="Rectangle 3"/>
          <p:cNvSpPr>
            <a:spLocks noGrp="1" noChangeArrowheads="1"/>
          </p:cNvSpPr>
          <p:nvPr>
            <p:ph type="body" idx="1"/>
          </p:nvPr>
        </p:nvSpPr>
        <p:spPr>
          <a:xfrm>
            <a:off x="530225" y="1125538"/>
            <a:ext cx="8459788" cy="1149350"/>
          </a:xfrm>
        </p:spPr>
        <p:txBody>
          <a:bodyPr/>
          <a:lstStyle/>
          <a:p>
            <a:pPr eaLnBrk="1" hangingPunct="1">
              <a:defRPr/>
            </a:pPr>
            <a:r>
              <a:rPr lang="en-US" altLang="zh-CN" dirty="0" smtClean="0">
                <a:ea typeface="宋体" pitchFamily="2" charset="-122"/>
              </a:rPr>
              <a:t>在单词中的位字段上操作是很有用的</a:t>
            </a:r>
          </a:p>
          <a:p>
            <a:pPr eaLnBrk="1" hangingPunct="1">
              <a:defRPr/>
            </a:pPr>
            <a:r>
              <a:rPr lang="en-US" altLang="zh-CN" dirty="0" smtClean="0">
                <a:solidFill>
                  <a:schemeClr val="tx2">
                    <a:lumMod val="60000"/>
                    <a:lumOff val="40000"/>
                  </a:schemeClr>
                </a:solidFill>
                <a:ea typeface="宋体" pitchFamily="2" charset="-122"/>
              </a:rPr>
              <a:t>逻辑行动:</a:t>
            </a:r>
            <a:r>
              <a:rPr lang="en-US" altLang="zh-CN" dirty="0" smtClean="0">
                <a:ea typeface="宋体" pitchFamily="2" charset="-122"/>
              </a:rPr>
              <a:t>按位操作的说明</a:t>
            </a:r>
          </a:p>
          <a:p>
            <a:pPr lvl="1" eaLnBrk="1" hangingPunct="1">
              <a:defRPr/>
            </a:pPr>
            <a:r>
              <a:rPr lang="en-US" altLang="zh-CN" dirty="0" smtClean="0">
                <a:ea typeface="宋体" pitchFamily="2" charset="-122"/>
              </a:rPr>
              <a:t>在单词甚至位中的位字段上操作</a:t>
            </a:r>
            <a:endParaRPr lang="en-AU" altLang="zh-CN" dirty="0" smtClean="0">
              <a:ea typeface="宋体" pitchFamily="2" charset="-122"/>
            </a:endParaRPr>
          </a:p>
        </p:txBody>
      </p:sp>
      <p:graphicFrame>
        <p:nvGraphicFramePr>
          <p:cNvPr id="275503" name="Group 47"/>
          <p:cNvGraphicFramePr>
            <a:graphicFrameLocks noGrp="1"/>
          </p:cNvGraphicFramePr>
          <p:nvPr/>
        </p:nvGraphicFramePr>
        <p:xfrm>
          <a:off x="1042988" y="2981325"/>
          <a:ext cx="7200900" cy="2824163"/>
        </p:xfrm>
        <a:graphic>
          <a:graphicData uri="http://schemas.openxmlformats.org/drawingml/2006/table">
            <a:tbl>
              <a:tblPr/>
              <a:tblGrid>
                <a:gridCol w="2233612">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471488">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操作</a:t>
                      </a:r>
                      <a:endParaRPr kumimoji="0" lang="en-AU" altLang="zh-CN" sz="24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C</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Java</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Mips</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向左移动</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&lt;&lt;</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&lt;&lt;</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Lucida Console" pitchFamily="49" charset="0"/>
                          <a:ea typeface="宋体" charset="-122"/>
                        </a:rPr>
                        <a:t>斯尔</a:t>
                      </a:r>
                      <a:endParaRPr kumimoji="0" lang="en-AU" altLang="zh-CN" sz="24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向右移动</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&gt;&gt;</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&gt;&gt;&gt;</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Lucida Console" pitchFamily="49" charset="0"/>
                          <a:ea typeface="宋体" charset="-122"/>
                        </a:rPr>
                        <a:t>斯尔</a:t>
                      </a:r>
                      <a:endParaRPr kumimoji="0" lang="en-AU" altLang="zh-CN" sz="24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按位和</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&amp;</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Lucida Console" pitchFamily="49" charset="0"/>
                          <a:ea typeface="宋体" charset="-122"/>
                        </a:rPr>
                        <a:t>和, 安迪</a:t>
                      </a:r>
                      <a:endParaRPr kumimoji="0" lang="en-AU" altLang="zh-CN" sz="24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按位或</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Lucida Console" pitchFamily="49" charset="0"/>
                          <a:ea typeface="宋体" charset="-122"/>
                        </a:rPr>
                        <a:t>或者, 里里</a:t>
                      </a:r>
                      <a:endParaRPr kumimoji="0" lang="en-AU" altLang="zh-CN" sz="24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按位不</a:t>
                      </a:r>
                      <a:endParaRPr kumimoji="0" lang="en-AU" altLang="zh-CN" sz="24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rPr>
                        <a:t>~</a:t>
                      </a:r>
                      <a:endParaRPr kumimoji="0" lang="en-AU" altLang="zh-CN"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Lucida Console" pitchFamily="49" charset="0"/>
                          <a:ea typeface="宋体" charset="-122"/>
                        </a:rPr>
                        <a:t>也</a:t>
                      </a:r>
                      <a:endParaRPr kumimoji="0" lang="en-AU" altLang="zh-CN" sz="2400" b="0" i="0" u="none" strike="noStrike" cap="none" normalizeH="0" baseline="0" dirty="0" smtClean="0">
                        <a:ln>
                          <a:noFill/>
                        </a:ln>
                        <a:solidFill>
                          <a:schemeClr val="tx1"/>
                        </a:solidFill>
                        <a:effectLst/>
                        <a:latin typeface="Lucida Console"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8953" name="Text Box 42"/>
          <p:cNvSpPr txBox="1">
            <a:spLocks noChangeArrowheads="1"/>
          </p:cNvSpPr>
          <p:nvPr/>
        </p:nvSpPr>
        <p:spPr bwMode="auto">
          <a:xfrm rot="5400000">
            <a:off x="7662069" y="1115219"/>
            <a:ext cx="259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§2.6 逻辑操作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5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换档操作</a:t>
            </a:r>
            <a:endParaRPr lang="en-AU" altLang="zh-CN" smtClean="0">
              <a:ea typeface="宋体" panose="02010600030101010101" pitchFamily="2" charset="-122"/>
            </a:endParaRPr>
          </a:p>
        </p:txBody>
      </p:sp>
      <p:sp>
        <p:nvSpPr>
          <p:cNvPr id="43012" name="Rectangle 3"/>
          <p:cNvSpPr>
            <a:spLocks noGrp="1" noChangeArrowheads="1"/>
          </p:cNvSpPr>
          <p:nvPr>
            <p:ph type="body" idx="1"/>
          </p:nvPr>
        </p:nvSpPr>
        <p:spPr>
          <a:xfrm>
            <a:off x="684213" y="1196975"/>
            <a:ext cx="8270875" cy="5327650"/>
          </a:xfrm>
        </p:spPr>
        <p:txBody>
          <a:bodyPr/>
          <a:lstStyle/>
          <a:p>
            <a:pPr eaLnBrk="1" hangingPunct="1">
              <a:lnSpc>
                <a:spcPct val="90000"/>
              </a:lnSpc>
              <a:defRPr/>
            </a:pPr>
            <a:r>
              <a:rPr lang="en-US" altLang="zh-CN" dirty="0" smtClean="0">
                <a:ea typeface="宋体" charset="-122"/>
              </a:rPr>
              <a:t>将单词中的所有位向左或向右移动, 用0填充清空的位。</a:t>
            </a:r>
          </a:p>
          <a:p>
            <a:pPr marL="0" indent="0" eaLnBrk="1" hangingPunct="1">
              <a:lnSpc>
                <a:spcPct val="90000"/>
              </a:lnSpc>
              <a:buFont typeface="Wingdings" panose="05000000000000000000" pitchFamily="2" charset="2"/>
              <a:buNone/>
              <a:defRPr/>
            </a:pPr>
            <a:endParaRPr lang="en-US" altLang="zh-CN" dirty="0" smtClean="0">
              <a:ea typeface="宋体" charset="-122"/>
            </a:endParaRPr>
          </a:p>
          <a:p>
            <a:pPr eaLnBrk="1" hangingPunct="1">
              <a:lnSpc>
                <a:spcPct val="90000"/>
              </a:lnSpc>
              <a:defRPr/>
            </a:pPr>
            <a:r>
              <a:rPr lang="en-US" altLang="zh-CN" dirty="0" smtClean="0">
                <a:ea typeface="宋体" charset="-122"/>
              </a:rPr>
              <a:t>左移逻辑</a:t>
            </a:r>
          </a:p>
          <a:p>
            <a:pPr lvl="1" eaLnBrk="1" hangingPunct="1">
              <a:lnSpc>
                <a:spcPct val="90000"/>
              </a:lnSpc>
              <a:defRPr/>
            </a:pPr>
            <a:r>
              <a:rPr lang="en-US" altLang="zh-CN" dirty="0" smtClean="0">
                <a:ea typeface="宋体" charset="-122"/>
              </a:rPr>
              <a:t>向左移动并填充0位</a:t>
            </a:r>
          </a:p>
          <a:p>
            <a:pPr lvl="1" eaLnBrk="1" hangingPunct="1">
              <a:lnSpc>
                <a:spcPct val="90000"/>
              </a:lnSpc>
              <a:defRPr/>
            </a:pPr>
            <a:r>
              <a:rPr lang="en-US" altLang="zh-CN" b="1" dirty="0" smtClean="0">
                <a:ea typeface="宋体" charset="-122"/>
              </a:rPr>
              <a:t>奖金？</a:t>
            </a:r>
          </a:p>
          <a:p>
            <a:pPr lvl="2" eaLnBrk="1" hangingPunct="1">
              <a:lnSpc>
                <a:spcPct val="90000"/>
              </a:lnSpc>
              <a:defRPr/>
            </a:pPr>
            <a:r>
              <a:rPr lang="en-US" altLang="zh-CN" b="1" dirty="0" err="1" smtClean="0">
                <a:solidFill>
                  <a:schemeClr val="tx2">
                    <a:lumMod val="60000"/>
                    <a:lumOff val="40000"/>
                  </a:schemeClr>
                </a:solidFill>
                <a:latin typeface="Lucida Console" pitchFamily="49" charset="0"/>
                <a:ea typeface="宋体" charset="-122"/>
              </a:rPr>
              <a:t>斯尔</a:t>
            </a:r>
            <a:r>
              <a:rPr lang="en-US" altLang="zh-CN" dirty="0" smtClean="0">
                <a:solidFill>
                  <a:schemeClr val="tx2">
                    <a:lumMod val="60000"/>
                    <a:lumOff val="40000"/>
                  </a:schemeClr>
                </a:solidFill>
                <a:ea typeface="宋体" charset="-122"/>
              </a:rPr>
              <a:t> </a:t>
            </a:r>
            <a:r>
              <a:rPr lang="en-US" altLang="zh-CN" dirty="0" smtClean="0">
                <a:ea typeface="宋体" charset="-122"/>
              </a:rPr>
              <a:t>通过</a:t>
            </a:r>
            <a:r>
              <a:rPr lang="en-US" altLang="zh-CN" i="1" dirty="0" err="1" smtClean="0">
                <a:ea typeface="宋体" charset="-122"/>
              </a:rPr>
              <a:t>我</a:t>
            </a:r>
            <a:r>
              <a:rPr lang="en-US" altLang="zh-CN" dirty="0" smtClean="0">
                <a:ea typeface="宋体" charset="-122"/>
              </a:rPr>
              <a:t>位乘以2</a:t>
            </a:r>
            <a:r>
              <a:rPr lang="en-US" altLang="zh-CN" i="1" baseline="30000" dirty="0" smtClean="0">
                <a:ea typeface="宋体" charset="-122"/>
              </a:rPr>
              <a:t>我</a:t>
            </a:r>
          </a:p>
          <a:p>
            <a:pPr eaLnBrk="1" hangingPunct="1">
              <a:lnSpc>
                <a:spcPct val="90000"/>
              </a:lnSpc>
              <a:defRPr/>
            </a:pPr>
            <a:r>
              <a:rPr lang="en-US" altLang="zh-CN" dirty="0" smtClean="0">
                <a:ea typeface="宋体" charset="-122"/>
              </a:rPr>
              <a:t>正确的逻辑转换</a:t>
            </a:r>
          </a:p>
          <a:p>
            <a:pPr lvl="1" eaLnBrk="1" hangingPunct="1">
              <a:lnSpc>
                <a:spcPct val="90000"/>
              </a:lnSpc>
              <a:defRPr/>
            </a:pPr>
            <a:r>
              <a:rPr lang="en-US" altLang="zh-CN" dirty="0" smtClean="0">
                <a:ea typeface="宋体" charset="-122"/>
              </a:rPr>
              <a:t>向右移动并填充0位</a:t>
            </a:r>
          </a:p>
          <a:p>
            <a:pPr lvl="1" eaLnBrk="1" hangingPunct="1">
              <a:lnSpc>
                <a:spcPct val="90000"/>
              </a:lnSpc>
              <a:defRPr/>
            </a:pPr>
            <a:r>
              <a:rPr lang="en-US" altLang="zh-CN" b="1" dirty="0" smtClean="0">
                <a:ea typeface="宋体" charset="-122"/>
              </a:rPr>
              <a:t>奖金：</a:t>
            </a:r>
          </a:p>
          <a:p>
            <a:pPr lvl="2" eaLnBrk="1" hangingPunct="1">
              <a:lnSpc>
                <a:spcPct val="90000"/>
              </a:lnSpc>
              <a:defRPr/>
            </a:pPr>
            <a:r>
              <a:rPr lang="en-US" altLang="zh-CN" b="1" dirty="0" err="1" smtClean="0">
                <a:solidFill>
                  <a:schemeClr val="tx2">
                    <a:lumMod val="60000"/>
                    <a:lumOff val="40000"/>
                  </a:schemeClr>
                </a:solidFill>
                <a:latin typeface="Lucida Console" pitchFamily="49" charset="0"/>
                <a:ea typeface="宋体" charset="-122"/>
              </a:rPr>
              <a:t>斯尔</a:t>
            </a:r>
            <a:r>
              <a:rPr lang="en-US" altLang="zh-CN" dirty="0" smtClean="0">
                <a:solidFill>
                  <a:schemeClr val="tx2">
                    <a:lumMod val="60000"/>
                    <a:lumOff val="40000"/>
                  </a:schemeClr>
                </a:solidFill>
                <a:ea typeface="宋体" charset="-122"/>
              </a:rPr>
              <a:t> </a:t>
            </a:r>
            <a:r>
              <a:rPr lang="en-US" altLang="zh-CN" dirty="0" smtClean="0">
                <a:ea typeface="宋体" charset="-122"/>
              </a:rPr>
              <a:t>通过</a:t>
            </a:r>
            <a:r>
              <a:rPr lang="en-US" altLang="zh-CN" i="1" dirty="0" err="1" smtClean="0">
                <a:ea typeface="宋体" charset="-122"/>
              </a:rPr>
              <a:t>我</a:t>
            </a:r>
            <a:r>
              <a:rPr lang="en-US" altLang="zh-CN" dirty="0" smtClean="0">
                <a:ea typeface="宋体" charset="-122"/>
              </a:rPr>
              <a:t>位除以2</a:t>
            </a:r>
            <a:r>
              <a:rPr lang="en-US" altLang="zh-CN" i="1" baseline="30000" dirty="0" smtClean="0">
                <a:ea typeface="宋体" charset="-122"/>
              </a:rPr>
              <a:t>我</a:t>
            </a:r>
            <a:r>
              <a:rPr lang="en-US" altLang="zh-CN" dirty="0" smtClean="0">
                <a:ea typeface="宋体" charset="-122"/>
              </a:rPr>
              <a:t>(仅未签名)</a:t>
            </a:r>
          </a:p>
          <a:p>
            <a:pPr eaLnBrk="1" hangingPunct="1">
              <a:lnSpc>
                <a:spcPct val="90000"/>
              </a:lnSpc>
              <a:defRPr/>
            </a:pPr>
            <a:r>
              <a:rPr lang="en-US" altLang="zh-CN" sz="2400" dirty="0" smtClean="0">
                <a:ea typeface="宋体" charset="-122"/>
              </a:rPr>
              <a:t>向右移动</a:t>
            </a:r>
            <a:r>
              <a:rPr lang="en-US" altLang="zh-CN" sz="2400" dirty="0" err="1" smtClean="0">
                <a:ea typeface="宋体" charset="-122"/>
              </a:rPr>
              <a:t>我</a:t>
            </a:r>
            <a:r>
              <a:rPr lang="en-US" altLang="zh-CN" sz="2400" dirty="0" smtClean="0">
                <a:ea typeface="宋体" charset="-122"/>
              </a:rPr>
              <a:t>位给出的结果与乘法相同</a:t>
            </a:r>
            <a:r>
              <a:rPr lang="en-US" altLang="zh-CN" sz="2400" baseline="30000" dirty="0" smtClean="0">
                <a:ea typeface="宋体" charset="-122"/>
              </a:rPr>
              <a:t>我</a:t>
            </a:r>
            <a:endParaRPr lang="en-AU" altLang="zh-CN" sz="2400" baseline="30000"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1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012">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0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换档操作</a:t>
            </a:r>
            <a:endParaRPr lang="en-AU" altLang="zh-CN" smtClean="0">
              <a:ea typeface="宋体" panose="02010600030101010101" pitchFamily="2" charset="-122"/>
            </a:endParaRPr>
          </a:p>
        </p:txBody>
      </p:sp>
      <p:sp>
        <p:nvSpPr>
          <p:cNvPr id="45059" name="Rectangle 3"/>
          <p:cNvSpPr>
            <a:spLocks noGrp="1" noChangeArrowheads="1"/>
          </p:cNvSpPr>
          <p:nvPr>
            <p:ph type="body" idx="1"/>
          </p:nvPr>
        </p:nvSpPr>
        <p:spPr>
          <a:xfrm>
            <a:off x="684213" y="1196975"/>
            <a:ext cx="8270875" cy="5327650"/>
          </a:xfrm>
        </p:spPr>
        <p:txBody>
          <a:bodyPr/>
          <a:lstStyle/>
          <a:p>
            <a:pPr eaLnBrk="1" hangingPunct="1">
              <a:lnSpc>
                <a:spcPct val="90000"/>
              </a:lnSpc>
            </a:pPr>
            <a:endParaRPr lang="en-US" altLang="zh-CN" smtClean="0">
              <a:ea typeface="宋体" panose="02010600030101010101" pitchFamily="2" charset="-122"/>
            </a:endParaRPr>
          </a:p>
          <a:p>
            <a:pPr eaLnBrk="1" hangingPunct="1">
              <a:lnSpc>
                <a:spcPct val="90000"/>
              </a:lnSpc>
            </a:pPr>
            <a:endParaRPr lang="en-US" altLang="zh-CN" smtClean="0">
              <a:ea typeface="宋体" panose="02010600030101010101" pitchFamily="2" charset="-122"/>
            </a:endParaRPr>
          </a:p>
          <a:p>
            <a:pPr eaLnBrk="1" hangingPunct="1">
              <a:lnSpc>
                <a:spcPct val="90000"/>
              </a:lnSpc>
            </a:pPr>
            <a:r>
              <a:rPr lang="en-US" altLang="zh-CN" smtClean="0">
                <a:ea typeface="宋体" panose="02010600030101010101" pitchFamily="2" charset="-122"/>
              </a:rPr>
              <a:t>洗发水: 要换多少个位置</a:t>
            </a:r>
          </a:p>
          <a:p>
            <a:pPr eaLnBrk="1" hangingPunct="1">
              <a:lnSpc>
                <a:spcPct val="90000"/>
              </a:lnSpc>
            </a:pPr>
            <a:endParaRPr lang="en-US" altLang="zh-CN" smtClean="0">
              <a:ea typeface="宋体" panose="02010600030101010101" pitchFamily="2" charset="-122"/>
            </a:endParaRPr>
          </a:p>
          <a:p>
            <a:pPr eaLnBrk="1" hangingPunct="1">
              <a:lnSpc>
                <a:spcPct val="90000"/>
              </a:lnSpc>
            </a:pPr>
            <a:r>
              <a:rPr lang="en-US" altLang="zh-CN" smtClean="0">
                <a:ea typeface="宋体" panose="02010600030101010101" pitchFamily="2" charset="-122"/>
              </a:rPr>
              <a:t>sll $t 2, $s 0, 4</a:t>
            </a:r>
            <a:r>
              <a:rPr lang="en-US" altLang="zh-CN" sz="2400" i="1" smtClean="0">
                <a:ea typeface="宋体" panose="02010600030101010101" pitchFamily="2" charset="-122"/>
              </a:rPr>
              <a:t># reg $t 2 = reg $s 0 &lt; 4位</a:t>
            </a:r>
          </a:p>
          <a:p>
            <a:pPr eaLnBrk="1" hangingPunct="1">
              <a:lnSpc>
                <a:spcPct val="90000"/>
              </a:lnSpc>
            </a:pPr>
            <a:endParaRPr lang="en-US" altLang="zh-CN" smtClean="0">
              <a:ea typeface="宋体" panose="02010600030101010101" pitchFamily="2" charset="-122"/>
            </a:endParaRPr>
          </a:p>
          <a:p>
            <a:pPr eaLnBrk="1" hangingPunct="1">
              <a:lnSpc>
                <a:spcPct val="90000"/>
              </a:lnSpc>
            </a:pPr>
            <a:endParaRPr lang="en-US" altLang="zh-CN" smtClean="0">
              <a:ea typeface="宋体" panose="02010600030101010101" pitchFamily="2" charset="-122"/>
            </a:endParaRPr>
          </a:p>
          <a:p>
            <a:pPr eaLnBrk="1" hangingPunct="1">
              <a:lnSpc>
                <a:spcPct val="90000"/>
              </a:lnSpc>
            </a:pPr>
            <a:endParaRPr lang="en-US" altLang="zh-CN" b="1" smtClean="0">
              <a:ea typeface="宋体" panose="02010600030101010101" pitchFamily="2" charset="-122"/>
            </a:endParaRPr>
          </a:p>
          <a:p>
            <a:pPr eaLnBrk="1" hangingPunct="1">
              <a:lnSpc>
                <a:spcPct val="90000"/>
              </a:lnSpc>
            </a:pPr>
            <a:r>
              <a:rPr lang="en-US" altLang="zh-CN" b="1" smtClean="0">
                <a:ea typeface="宋体" panose="02010600030101010101" pitchFamily="2" charset="-122"/>
              </a:rPr>
              <a:t>如何实现乘法/除法指令, 基于您从此类中学到的 MIPS 指令？</a:t>
            </a:r>
          </a:p>
        </p:txBody>
      </p:sp>
      <p:grpSp>
        <p:nvGrpSpPr>
          <p:cNvPr id="40964" name="Group 4"/>
          <p:cNvGrpSpPr>
            <a:grpSpLocks/>
          </p:cNvGrpSpPr>
          <p:nvPr/>
        </p:nvGrpSpPr>
        <p:grpSpPr bwMode="auto">
          <a:xfrm>
            <a:off x="1068388" y="1268413"/>
            <a:ext cx="6913562" cy="773112"/>
            <a:chOff x="703" y="981"/>
            <a:chExt cx="4355" cy="487"/>
          </a:xfrm>
        </p:grpSpPr>
        <p:sp>
          <p:nvSpPr>
            <p:cNvPr id="40966"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op</a:t>
              </a:r>
              <a:endParaRPr lang="en-AU" altLang="zh-CN" sz="2000">
                <a:ea typeface="宋体" panose="02010600030101010101" pitchFamily="2" charset="-122"/>
              </a:endParaRPr>
            </a:p>
          </p:txBody>
        </p:sp>
        <p:sp>
          <p:nvSpPr>
            <p:cNvPr id="40967"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Rs</a:t>
              </a:r>
              <a:endParaRPr lang="en-AU" altLang="zh-CN" sz="2000">
                <a:ea typeface="宋体" panose="02010600030101010101" pitchFamily="2" charset="-122"/>
              </a:endParaRPr>
            </a:p>
          </p:txBody>
        </p:sp>
        <p:sp>
          <p:nvSpPr>
            <p:cNvPr id="40968"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Rt</a:t>
              </a:r>
              <a:endParaRPr lang="en-AU" altLang="zh-CN" sz="2000">
                <a:ea typeface="宋体" panose="02010600030101010101" pitchFamily="2" charset="-122"/>
              </a:endParaRPr>
            </a:p>
          </p:txBody>
        </p:sp>
        <p:sp>
          <p:nvSpPr>
            <p:cNvPr id="40969"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Rd</a:t>
              </a:r>
              <a:endParaRPr lang="en-AU" altLang="zh-CN" sz="2000">
                <a:ea typeface="宋体" panose="02010600030101010101" pitchFamily="2" charset="-122"/>
              </a:endParaRPr>
            </a:p>
          </p:txBody>
        </p:sp>
        <p:sp>
          <p:nvSpPr>
            <p:cNvPr id="40970"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沙姆特</a:t>
              </a:r>
              <a:endParaRPr lang="en-AU" altLang="zh-CN" sz="2000">
                <a:ea typeface="宋体" panose="02010600030101010101" pitchFamily="2" charset="-122"/>
              </a:endParaRPr>
            </a:p>
          </p:txBody>
        </p:sp>
        <p:sp>
          <p:nvSpPr>
            <p:cNvPr id="40971"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funt</a:t>
              </a:r>
              <a:endParaRPr lang="en-AU" altLang="zh-CN" sz="2000">
                <a:ea typeface="宋体" panose="02010600030101010101" pitchFamily="2" charset="-122"/>
              </a:endParaRPr>
            </a:p>
          </p:txBody>
        </p:sp>
        <p:sp>
          <p:nvSpPr>
            <p:cNvPr id="40972" name="Text Box 11"/>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6位</a:t>
              </a:r>
              <a:endParaRPr lang="en-AU" altLang="zh-CN" sz="1600">
                <a:ea typeface="宋体" panose="02010600030101010101" pitchFamily="2" charset="-122"/>
              </a:endParaRPr>
            </a:p>
          </p:txBody>
        </p:sp>
        <p:sp>
          <p:nvSpPr>
            <p:cNvPr id="40973" name="Text Box 12"/>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6位</a:t>
              </a:r>
              <a:endParaRPr lang="en-AU" altLang="zh-CN" sz="1600">
                <a:ea typeface="宋体" panose="02010600030101010101" pitchFamily="2" charset="-122"/>
              </a:endParaRPr>
            </a:p>
          </p:txBody>
        </p:sp>
        <p:sp>
          <p:nvSpPr>
            <p:cNvPr id="40974" name="Text Box 13"/>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40975" name="Text Box 14"/>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40976" name="Text Box 15"/>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40977" name="Text Box 16"/>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grpSp>
      <p:pic>
        <p:nvPicPr>
          <p:cNvPr id="45061" name="图片 1"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673475"/>
            <a:ext cx="73564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50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579938" y="3217863"/>
            <a:ext cx="647700" cy="1604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1987" name="Rectangle 3"/>
          <p:cNvSpPr>
            <a:spLocks noGrp="1" noChangeArrowheads="1"/>
          </p:cNvSpPr>
          <p:nvPr>
            <p:ph type="title"/>
          </p:nvPr>
        </p:nvSpPr>
        <p:spPr/>
        <p:txBody>
          <a:bodyPr/>
          <a:lstStyle/>
          <a:p>
            <a:pPr eaLnBrk="1" hangingPunct="1"/>
            <a:r>
              <a:rPr lang="en-US" altLang="zh-CN" smtClean="0">
                <a:ea typeface="宋体" panose="02010600030101010101" pitchFamily="2" charset="-122"/>
              </a:rPr>
              <a:t>和操作</a:t>
            </a:r>
            <a:endParaRPr lang="en-AU" altLang="zh-CN" smtClean="0">
              <a:ea typeface="宋体" panose="02010600030101010101" pitchFamily="2" charset="-122"/>
            </a:endParaRPr>
          </a:p>
        </p:txBody>
      </p:sp>
      <p:sp>
        <p:nvSpPr>
          <p:cNvPr id="44037" name="Rectangle 4"/>
          <p:cNvSpPr>
            <a:spLocks noGrp="1" noChangeArrowheads="1"/>
          </p:cNvSpPr>
          <p:nvPr>
            <p:ph type="body" idx="1"/>
          </p:nvPr>
        </p:nvSpPr>
        <p:spPr>
          <a:xfrm>
            <a:off x="684213" y="1125538"/>
            <a:ext cx="8270875" cy="4967287"/>
          </a:xfrm>
        </p:spPr>
        <p:txBody>
          <a:bodyPr/>
          <a:lstStyle/>
          <a:p>
            <a:pPr eaLnBrk="1" hangingPunct="1">
              <a:defRPr/>
            </a:pPr>
            <a:r>
              <a:rPr lang="en-US" altLang="zh-CN" dirty="0" smtClean="0">
                <a:ea typeface="宋体" charset="-122"/>
              </a:rPr>
              <a:t>逻辑和操作</a:t>
            </a:r>
          </a:p>
          <a:p>
            <a:pPr lvl="1" eaLnBrk="1" hangingPunct="1">
              <a:defRPr/>
            </a:pPr>
            <a:r>
              <a:rPr lang="en-US" altLang="zh-CN" dirty="0" smtClean="0">
                <a:ea typeface="宋体" charset="-122"/>
              </a:rPr>
              <a:t>对两个操作数进行逐个操作</a:t>
            </a:r>
          </a:p>
          <a:p>
            <a:pPr lvl="1" eaLnBrk="1" hangingPunct="1">
              <a:defRPr/>
            </a:pPr>
            <a:r>
              <a:rPr lang="en-US" altLang="zh-CN" dirty="0" smtClean="0">
                <a:ea typeface="宋体" charset="-122"/>
              </a:rPr>
              <a:t>只有当两个位都是 1时, 才会在结果中留下1。</a:t>
            </a:r>
          </a:p>
          <a:p>
            <a:pPr eaLnBrk="1" hangingPunct="1">
              <a:spcBef>
                <a:spcPct val="50000"/>
              </a:spcBef>
              <a:spcAft>
                <a:spcPct val="30000"/>
              </a:spcAft>
              <a:buFont typeface="Wingdings" panose="05000000000000000000" pitchFamily="2" charset="2"/>
              <a:buNone/>
              <a:defRPr/>
            </a:pPr>
            <a:r>
              <a:rPr lang="en-US" altLang="zh-CN" dirty="0" smtClean="0">
                <a:latin typeface="Lucida Console" pitchFamily="49" charset="0"/>
                <a:ea typeface="宋体" charset="-122"/>
              </a:rPr>
              <a:t>和 $t 0, $t 1, $t 2</a:t>
            </a:r>
          </a:p>
          <a:p>
            <a:pPr eaLnBrk="1" hangingPunct="1">
              <a:spcBef>
                <a:spcPct val="50000"/>
              </a:spcBef>
              <a:spcAft>
                <a:spcPct val="30000"/>
              </a:spcAft>
              <a:buFont typeface="Wingdings" panose="05000000000000000000" pitchFamily="2" charset="2"/>
              <a:buNone/>
              <a:defRPr/>
            </a:pPr>
            <a:endParaRPr lang="en-US" altLang="zh-CN" dirty="0">
              <a:latin typeface="Lucida Console" pitchFamily="49" charset="0"/>
              <a:ea typeface="宋体" charset="-122"/>
            </a:endParaRPr>
          </a:p>
          <a:p>
            <a:pPr eaLnBrk="1" hangingPunct="1">
              <a:spcBef>
                <a:spcPct val="50000"/>
              </a:spcBef>
              <a:spcAft>
                <a:spcPct val="30000"/>
              </a:spcAft>
              <a:buFont typeface="Wingdings" panose="05000000000000000000" pitchFamily="2" charset="2"/>
              <a:buNone/>
              <a:defRPr/>
            </a:pPr>
            <a:endParaRPr lang="en-US" altLang="zh-CN" dirty="0" smtClean="0">
              <a:latin typeface="Lucida Console" pitchFamily="49" charset="0"/>
              <a:ea typeface="宋体" charset="-122"/>
            </a:endParaRPr>
          </a:p>
          <a:p>
            <a:pPr eaLnBrk="1" hangingPunct="1">
              <a:spcBef>
                <a:spcPts val="1200"/>
              </a:spcBef>
              <a:spcAft>
                <a:spcPct val="30000"/>
              </a:spcAft>
              <a:defRPr/>
            </a:pPr>
            <a:r>
              <a:rPr lang="en-AU" altLang="zh-CN" b="1" dirty="0" smtClean="0">
                <a:ea typeface="宋体" charset="-122"/>
              </a:rPr>
              <a:t>给定 $t 1 的寄存器, 如何设置其</a:t>
            </a:r>
            <a:r>
              <a:rPr lang="en-AU" altLang="zh-CN" b="1" dirty="0">
                <a:solidFill>
                  <a:schemeClr val="tx2">
                    <a:lumMod val="60000"/>
                    <a:lumOff val="40000"/>
                  </a:schemeClr>
                </a:solidFill>
                <a:ea typeface="宋体" charset="-122"/>
              </a:rPr>
              <a:t>四</a:t>
            </a:r>
            <a:r>
              <a:rPr lang="en-AU" altLang="zh-CN" b="1" dirty="0" smtClean="0">
                <a:solidFill>
                  <a:schemeClr val="tx2">
                    <a:lumMod val="60000"/>
                    <a:lumOff val="40000"/>
                  </a:schemeClr>
                </a:solidFill>
                <a:ea typeface="宋体" charset="-122"/>
              </a:rPr>
              <a:t>与0的重要性最小</a:t>
            </a:r>
            <a:r>
              <a:rPr lang="en-AU" altLang="zh-CN" b="1" dirty="0" smtClean="0">
                <a:ea typeface="宋体" charset="-122"/>
              </a:rPr>
              <a:t>?</a:t>
            </a:r>
          </a:p>
          <a:p>
            <a:pPr lvl="1" eaLnBrk="1" hangingPunct="1">
              <a:spcBef>
                <a:spcPts val="1200"/>
              </a:spcBef>
              <a:spcAft>
                <a:spcPct val="30000"/>
              </a:spcAft>
              <a:defRPr/>
            </a:pPr>
            <a:r>
              <a:rPr lang="en-AU" altLang="zh-CN" sz="2800" dirty="0">
                <a:latin typeface="Lucida Console" pitchFamily="49" charset="0"/>
                <a:ea typeface="宋体" charset="-122"/>
                <a:cs typeface="+mn-cs"/>
              </a:rPr>
              <a:t> </a:t>
            </a:r>
            <a:r>
              <a:rPr lang="en-AU" altLang="zh-CN" sz="2800" dirty="0" err="1" smtClean="0">
                <a:latin typeface="Lucida Console" pitchFamily="49" charset="0"/>
                <a:ea typeface="宋体" charset="-122"/>
                <a:cs typeface="+mn-cs"/>
              </a:rPr>
              <a:t>安 迪</a:t>
            </a:r>
            <a:r>
              <a:rPr lang="en-AU" altLang="zh-CN" sz="2800" dirty="0" smtClean="0">
                <a:latin typeface="Lucida Console" pitchFamily="49" charset="0"/>
                <a:ea typeface="宋体" charset="-122"/>
                <a:cs typeface="+mn-cs"/>
              </a:rPr>
              <a:t> </a:t>
            </a:r>
            <a:r>
              <a:rPr lang="en-AU" altLang="zh-CN" sz="2800" dirty="0">
                <a:latin typeface="Lucida Console" pitchFamily="49" charset="0"/>
                <a:ea typeface="宋体" charset="-122"/>
                <a:cs typeface="+mn-cs"/>
              </a:rPr>
              <a:t>$</a:t>
            </a:r>
            <a:r>
              <a:rPr lang="en-AU" altLang="zh-CN" sz="2800" dirty="0" smtClean="0">
                <a:latin typeface="Lucida Console" pitchFamily="49" charset="0"/>
                <a:ea typeface="宋体" charset="-122"/>
                <a:cs typeface="+mn-cs"/>
              </a:rPr>
              <a:t>t1,</a:t>
            </a:r>
            <a:r>
              <a:rPr lang="en-AU" altLang="zh-CN" sz="2800" dirty="0">
                <a:latin typeface="Lucida Console" pitchFamily="49" charset="0"/>
                <a:ea typeface="宋体" charset="-122"/>
                <a:cs typeface="+mn-cs"/>
              </a:rPr>
              <a:t>$t 1,</a:t>
            </a:r>
            <a:r>
              <a:rPr lang="en-AU" altLang="zh-CN" sz="2800" dirty="0" smtClean="0">
                <a:latin typeface="Lucida Console" pitchFamily="49" charset="0"/>
                <a:ea typeface="宋体" charset="-122"/>
                <a:cs typeface="+mn-cs"/>
              </a:rPr>
              <a:t>0xFFFFFFF0</a:t>
            </a:r>
            <a:endParaRPr lang="en-US" altLang="zh-CN" sz="2800" dirty="0">
              <a:latin typeface="Lucida Console" pitchFamily="49" charset="0"/>
              <a:ea typeface="宋体" charset="-122"/>
              <a:cs typeface="+mn-cs"/>
            </a:endParaRPr>
          </a:p>
        </p:txBody>
      </p:sp>
      <p:sp>
        <p:nvSpPr>
          <p:cNvPr id="46085" name="Text Box 5"/>
          <p:cNvSpPr txBox="1">
            <a:spLocks noChangeArrowheads="1"/>
          </p:cNvSpPr>
          <p:nvPr/>
        </p:nvSpPr>
        <p:spPr bwMode="auto">
          <a:xfrm>
            <a:off x="1679575" y="3213100"/>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0000 0000 0000 0000 0000 0000 0000 1101 1100 0000</a:t>
            </a:r>
            <a:endParaRPr lang="en-AU" altLang="zh-CN" sz="2000">
              <a:ea typeface="宋体" panose="02010600030101010101" pitchFamily="2" charset="-122"/>
            </a:endParaRPr>
          </a:p>
        </p:txBody>
      </p:sp>
      <p:sp>
        <p:nvSpPr>
          <p:cNvPr id="46086" name="Text Box 6"/>
          <p:cNvSpPr txBox="1">
            <a:spLocks noChangeArrowheads="1"/>
          </p:cNvSpPr>
          <p:nvPr/>
        </p:nvSpPr>
        <p:spPr bwMode="auto">
          <a:xfrm>
            <a:off x="1679575" y="37734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0000 0000 0000 0000 0011 1100 0000 0000 0000</a:t>
            </a:r>
            <a:endParaRPr lang="en-AU" altLang="zh-CN" sz="2000">
              <a:ea typeface="宋体" panose="02010600030101010101" pitchFamily="2" charset="-122"/>
            </a:endParaRPr>
          </a:p>
        </p:txBody>
      </p:sp>
      <p:sp>
        <p:nvSpPr>
          <p:cNvPr id="46087" name="Text Box 7"/>
          <p:cNvSpPr txBox="1">
            <a:spLocks noChangeArrowheads="1"/>
          </p:cNvSpPr>
          <p:nvPr/>
        </p:nvSpPr>
        <p:spPr bwMode="auto">
          <a:xfrm>
            <a:off x="1042988" y="32131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$t 2</a:t>
            </a:r>
            <a:endParaRPr lang="en-AU" altLang="zh-CN" sz="2000">
              <a:ea typeface="宋体" panose="02010600030101010101" pitchFamily="2" charset="-122"/>
            </a:endParaRPr>
          </a:p>
        </p:txBody>
      </p:sp>
      <p:sp>
        <p:nvSpPr>
          <p:cNvPr id="46088" name="Text Box 8"/>
          <p:cNvSpPr txBox="1">
            <a:spLocks noChangeArrowheads="1"/>
          </p:cNvSpPr>
          <p:nvPr/>
        </p:nvSpPr>
        <p:spPr bwMode="auto">
          <a:xfrm>
            <a:off x="1042988" y="37734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$t 1</a:t>
            </a:r>
            <a:endParaRPr lang="en-AU" altLang="zh-CN" sz="2000">
              <a:ea typeface="宋体" panose="02010600030101010101" pitchFamily="2" charset="-122"/>
            </a:endParaRPr>
          </a:p>
        </p:txBody>
      </p:sp>
      <p:sp>
        <p:nvSpPr>
          <p:cNvPr id="46089" name="Text Box 9"/>
          <p:cNvSpPr txBox="1">
            <a:spLocks noChangeArrowheads="1"/>
          </p:cNvSpPr>
          <p:nvPr/>
        </p:nvSpPr>
        <p:spPr bwMode="auto">
          <a:xfrm>
            <a:off x="1679575" y="44211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0000 0000 0000 0000 0000 0000 1100 0000 0000 0000</a:t>
            </a:r>
            <a:endParaRPr lang="en-AU" altLang="zh-CN" sz="2000">
              <a:ea typeface="宋体" panose="02010600030101010101" pitchFamily="2" charset="-122"/>
            </a:endParaRPr>
          </a:p>
        </p:txBody>
      </p:sp>
      <p:sp>
        <p:nvSpPr>
          <p:cNvPr id="46090" name="Text Box 10"/>
          <p:cNvSpPr txBox="1">
            <a:spLocks noChangeArrowheads="1"/>
          </p:cNvSpPr>
          <p:nvPr/>
        </p:nvSpPr>
        <p:spPr bwMode="auto">
          <a:xfrm>
            <a:off x="1042988" y="44211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$t 0</a:t>
            </a:r>
            <a:endParaRPr lang="en-AU" altLang="zh-CN"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9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403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40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p:bldP spid="46085" grpId="0" animBg="1"/>
      <p:bldP spid="46086" grpId="0" animBg="1"/>
      <p:bldP spid="46087" grpId="0"/>
      <p:bldP spid="46088" grpId="0"/>
      <p:bldP spid="46089" grpId="0" animBg="1"/>
      <p:bldP spid="46090" grpId="0"/>
    </p:bldLst>
  </p:timing>
</p:sld>
</file>

<file path=ppt/slides/slide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a:r>
              <a:rPr lang="en-US" altLang="zh-CN" smtClean="0">
                <a:ea typeface="宋体" panose="02010600030101010101" pitchFamily="2" charset="-122"/>
              </a:rPr>
              <a:t>编程语言审查</a:t>
            </a:r>
            <a:endParaRPr lang="zh-CN" altLang="en-US" smtClean="0">
              <a:ea typeface="宋体" panose="02010600030101010101" pitchFamily="2" charset="-122"/>
            </a:endParaRPr>
          </a:p>
        </p:txBody>
      </p:sp>
      <p:sp>
        <p:nvSpPr>
          <p:cNvPr id="3" name="内容占位符 2"/>
          <p:cNvSpPr>
            <a:spLocks noGrp="1"/>
          </p:cNvSpPr>
          <p:nvPr>
            <p:ph idx="1"/>
          </p:nvPr>
        </p:nvSpPr>
        <p:spPr/>
        <p:txBody>
          <a:bodyPr/>
          <a:lstStyle/>
          <a:p>
            <a:pPr/>
            <a:r>
              <a:rPr lang="en-US" altLang="zh-CN" smtClean="0">
                <a:ea typeface="宋体" panose="02010600030101010101" pitchFamily="2" charset="-122"/>
              </a:rPr>
              <a:t>高级语言</a:t>
            </a:r>
          </a:p>
          <a:p>
            <a:pPr lvl="1"/>
            <a:r>
              <a:rPr lang="en-US" altLang="zh-CN" smtClean="0">
                <a:ea typeface="宋体" panose="02010600030101010101" pitchFamily="2" charset="-122"/>
              </a:rPr>
              <a:t>Ccc++, Java</a:t>
            </a:r>
          </a:p>
          <a:p>
            <a:pPr lvl="1"/>
            <a:r>
              <a:rPr lang="en-US" altLang="zh-CN" smtClean="0">
                <a:ea typeface="宋体" panose="02010600030101010101" pitchFamily="2" charset="-122"/>
              </a:rPr>
              <a:t>Python, Ruby</a:t>
            </a:r>
          </a:p>
          <a:p>
            <a:pPr lvl="1"/>
            <a:r>
              <a:rPr lang="en-US" altLang="zh-CN" smtClean="0">
                <a:ea typeface="宋体" panose="02010600030101010101" pitchFamily="2" charset="-122"/>
              </a:rPr>
              <a:t>Haskell</a:t>
            </a:r>
          </a:p>
          <a:p>
            <a:pPr lvl="1"/>
            <a:r>
              <a:rPr lang="en-US" altLang="zh-CN" smtClean="0">
                <a:ea typeface="宋体" panose="02010600030101010101" pitchFamily="2" charset="-122"/>
              </a:rPr>
              <a:t>...</a:t>
            </a:r>
          </a:p>
          <a:p>
            <a:pPr/>
            <a:r>
              <a:rPr lang="en-US" altLang="zh-CN" smtClean="0">
                <a:ea typeface="宋体" panose="02010600030101010101" pitchFamily="2" charset="-122"/>
              </a:rPr>
              <a:t>汇编语言</a:t>
            </a:r>
          </a:p>
          <a:p>
            <a:pPr lvl="1"/>
            <a:r>
              <a:rPr lang="en-US" altLang="zh-CN" smtClean="0">
                <a:ea typeface="宋体" panose="02010600030101010101" pitchFamily="2" charset="-122"/>
              </a:rPr>
              <a:t>ARM, X86, MIPS</a:t>
            </a:r>
          </a:p>
          <a:p>
            <a:pPr lvl="1"/>
            <a:endParaRPr lang="en-US" altLang="zh-CN" smtClean="0">
              <a:ea typeface="宋体" panose="02010600030101010101" pitchFamily="2" charset="-122"/>
            </a:endParaRPr>
          </a:p>
          <a:p>
            <a:pPr/>
            <a:r>
              <a:rPr lang="en-US" altLang="zh-CN" smtClean="0">
                <a:ea typeface="宋体" panose="02010600030101010101" pitchFamily="2" charset="-122"/>
              </a:rPr>
              <a:t>机器代码</a:t>
            </a:r>
          </a:p>
          <a:p>
            <a:pPr lvl="1"/>
            <a:r>
              <a:rPr lang="en-US" altLang="zh-CN" smtClean="0">
                <a:ea typeface="宋体" panose="02010600030101010101" pitchFamily="2" charset="-122"/>
              </a:rPr>
              <a:t>硬件相关</a:t>
            </a:r>
          </a:p>
          <a:p>
            <a:endParaRPr lang="zh-CN" altLang="en-US" smtClean="0">
              <a:ea typeface="宋体" panose="02010600030101010101" pitchFamily="2" charset="-122"/>
            </a:endParaRPr>
          </a:p>
        </p:txBody>
      </p:sp>
      <p:sp>
        <p:nvSpPr>
          <p:cNvPr id="614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A58CD931-87BD-4184-89E4-959FD032D48E}" type="slidenum">
              <a:rPr lang="en-AU" altLang="zh-CN" sz="1400"/>
              <a:pPr>
                <a:spcBef>
                  <a:spcPct val="0"/>
                </a:spcBef>
                <a:buClrTx/>
                <a:buSzTx/>
                <a:buFontTx/>
                <a:buNone/>
              </a:pPr>
              <a:t>4</a:t>
            </a:fld>
            <a:endParaRPr lang="en-AU" altLang="zh-CN" sz="1400"/>
          </a:p>
        </p:txBody>
      </p:sp>
      <p:pic>
        <p:nvPicPr>
          <p:cNvPr id="5" name="Picture 10" descr="f01-03-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6750" y="1196975"/>
            <a:ext cx="3228975"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859338" y="3289300"/>
            <a:ext cx="612775" cy="1604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3011" name="Rectangle 3"/>
          <p:cNvSpPr>
            <a:spLocks noGrp="1" noChangeArrowheads="1"/>
          </p:cNvSpPr>
          <p:nvPr>
            <p:ph type="title"/>
          </p:nvPr>
        </p:nvSpPr>
        <p:spPr/>
        <p:txBody>
          <a:bodyPr/>
          <a:lstStyle/>
          <a:p>
            <a:pPr eaLnBrk="1" hangingPunct="1"/>
            <a:r>
              <a:rPr lang="en-US" altLang="zh-CN" smtClean="0">
                <a:ea typeface="宋体" panose="02010600030101010101" pitchFamily="2" charset="-122"/>
              </a:rPr>
              <a:t>或操作</a:t>
            </a:r>
            <a:endParaRPr lang="en-AU" altLang="zh-CN" smtClean="0">
              <a:ea typeface="宋体" panose="02010600030101010101" pitchFamily="2" charset="-122"/>
            </a:endParaRPr>
          </a:p>
        </p:txBody>
      </p:sp>
      <p:sp>
        <p:nvSpPr>
          <p:cNvPr id="46084" name="Rectangle 4"/>
          <p:cNvSpPr>
            <a:spLocks noGrp="1" noChangeArrowheads="1"/>
          </p:cNvSpPr>
          <p:nvPr>
            <p:ph type="body" idx="1"/>
          </p:nvPr>
        </p:nvSpPr>
        <p:spPr>
          <a:xfrm>
            <a:off x="684213" y="1125538"/>
            <a:ext cx="8270875" cy="2073275"/>
          </a:xfrm>
        </p:spPr>
        <p:txBody>
          <a:bodyPr/>
          <a:lstStyle/>
          <a:p>
            <a:pPr eaLnBrk="1" hangingPunct="1">
              <a:defRPr/>
            </a:pPr>
            <a:r>
              <a:rPr lang="en-US" altLang="zh-CN" dirty="0" smtClean="0">
                <a:ea typeface="宋体" charset="-122"/>
              </a:rPr>
              <a:t>逻辑或操作</a:t>
            </a:r>
          </a:p>
          <a:p>
            <a:pPr lvl="1" eaLnBrk="1" hangingPunct="1">
              <a:defRPr/>
            </a:pPr>
            <a:r>
              <a:rPr lang="en-US" altLang="zh-CN" dirty="0" smtClean="0">
                <a:ea typeface="宋体" charset="-122"/>
              </a:rPr>
              <a:t>对两个操作数进行逐个操作</a:t>
            </a:r>
          </a:p>
          <a:p>
            <a:pPr lvl="1" eaLnBrk="1" hangingPunct="1">
              <a:defRPr/>
            </a:pPr>
            <a:r>
              <a:rPr lang="en-US" altLang="zh-CN" dirty="0" smtClean="0">
                <a:ea typeface="宋体" charset="-122"/>
              </a:rPr>
              <a:t>如果操作数之一为 1, 则在结果中放置1</a:t>
            </a:r>
          </a:p>
          <a:p>
            <a:pPr eaLnBrk="1" hangingPunct="1">
              <a:spcBef>
                <a:spcPct val="50000"/>
              </a:spcBef>
              <a:spcAft>
                <a:spcPct val="30000"/>
              </a:spcAft>
              <a:buFont typeface="Wingdings" panose="05000000000000000000" pitchFamily="2" charset="2"/>
              <a:buNone/>
              <a:defRPr/>
            </a:pPr>
            <a:r>
              <a:rPr lang="en-US" altLang="zh-CN" dirty="0" smtClean="0">
                <a:latin typeface="Lucida Console" pitchFamily="49" charset="0"/>
                <a:ea typeface="宋体" charset="-122"/>
              </a:rPr>
              <a:t>或 $t 0, $t 1, $t 2</a:t>
            </a:r>
          </a:p>
          <a:p>
            <a:pPr eaLnBrk="1" hangingPunct="1">
              <a:spcBef>
                <a:spcPct val="50000"/>
              </a:spcBef>
              <a:spcAft>
                <a:spcPct val="30000"/>
              </a:spcAft>
              <a:buFont typeface="Wingdings" panose="05000000000000000000" pitchFamily="2" charset="2"/>
              <a:buNone/>
              <a:defRPr/>
            </a:pPr>
            <a:endParaRPr lang="en-US" altLang="zh-CN" dirty="0" smtClean="0">
              <a:latin typeface="Lucida Console" pitchFamily="49" charset="0"/>
              <a:ea typeface="宋体" charset="-122"/>
            </a:endParaRPr>
          </a:p>
          <a:p>
            <a:pPr eaLnBrk="1" hangingPunct="1">
              <a:spcBef>
                <a:spcPct val="50000"/>
              </a:spcBef>
              <a:spcAft>
                <a:spcPct val="30000"/>
              </a:spcAft>
              <a:buFont typeface="Wingdings" panose="05000000000000000000" pitchFamily="2" charset="2"/>
              <a:buNone/>
              <a:defRPr/>
            </a:pPr>
            <a:endParaRPr lang="en-US" altLang="zh-CN" dirty="0" smtClean="0">
              <a:latin typeface="Lucida Console" pitchFamily="49" charset="0"/>
              <a:ea typeface="宋体" charset="-122"/>
            </a:endParaRPr>
          </a:p>
          <a:p>
            <a:pPr eaLnBrk="1" hangingPunct="1">
              <a:spcBef>
                <a:spcPts val="1200"/>
              </a:spcBef>
              <a:spcAft>
                <a:spcPct val="30000"/>
              </a:spcAft>
              <a:defRPr/>
            </a:pPr>
            <a:r>
              <a:rPr lang="en-AU" altLang="zh-CN" b="1" dirty="0" smtClean="0">
                <a:ea typeface="宋体" charset="-122"/>
              </a:rPr>
              <a:t>给定 $t 1 的寄存器, 如何设置其</a:t>
            </a:r>
            <a:r>
              <a:rPr lang="en-AU" altLang="zh-CN" b="1" dirty="0">
                <a:solidFill>
                  <a:schemeClr val="tx2">
                    <a:lumMod val="60000"/>
                    <a:lumOff val="40000"/>
                  </a:schemeClr>
                </a:solidFill>
                <a:ea typeface="宋体" charset="-122"/>
              </a:rPr>
              <a:t>四个意义最小的</a:t>
            </a:r>
            <a:r>
              <a:rPr lang="en-AU" altLang="zh-CN" b="1" dirty="0" smtClean="0">
                <a:solidFill>
                  <a:schemeClr val="tx2">
                    <a:lumMod val="60000"/>
                    <a:lumOff val="40000"/>
                  </a:schemeClr>
                </a:solidFill>
                <a:ea typeface="宋体" charset="-122"/>
              </a:rPr>
              <a:t>位作为1？</a:t>
            </a:r>
          </a:p>
          <a:p>
            <a:pPr lvl="1" eaLnBrk="1" hangingPunct="1">
              <a:spcBef>
                <a:spcPts val="1200"/>
              </a:spcBef>
              <a:spcAft>
                <a:spcPct val="30000"/>
              </a:spcAft>
              <a:defRPr/>
            </a:pPr>
            <a:r>
              <a:rPr lang="en-AU" altLang="zh-CN" sz="2800" dirty="0" smtClean="0">
                <a:latin typeface="Lucida Console" pitchFamily="49" charset="0"/>
                <a:ea typeface="宋体" charset="-122"/>
              </a:rPr>
              <a:t> </a:t>
            </a:r>
            <a:r>
              <a:rPr lang="en-AU" altLang="zh-CN" sz="2800" dirty="0" err="1" smtClean="0">
                <a:latin typeface="Lucida Console" pitchFamily="49" charset="0"/>
                <a:ea typeface="宋体" charset="-122"/>
              </a:rPr>
              <a:t>Ori</a:t>
            </a:r>
            <a:r>
              <a:rPr lang="en-AU" altLang="zh-CN" sz="2800" dirty="0" smtClean="0">
                <a:latin typeface="Lucida Console" pitchFamily="49" charset="0"/>
                <a:ea typeface="宋体" charset="-122"/>
              </a:rPr>
              <a:t>$t 1, $t 1, 0X00000f</a:t>
            </a:r>
            <a:endParaRPr lang="en-US" altLang="zh-CN" sz="2800" dirty="0" smtClean="0">
              <a:latin typeface="Lucida Console" pitchFamily="49" charset="0"/>
              <a:ea typeface="宋体" charset="-122"/>
            </a:endParaRPr>
          </a:p>
          <a:p>
            <a:pPr eaLnBrk="1" hangingPunct="1">
              <a:spcBef>
                <a:spcPct val="50000"/>
              </a:spcBef>
              <a:spcAft>
                <a:spcPct val="30000"/>
              </a:spcAft>
              <a:buFont typeface="Wingdings" panose="05000000000000000000" pitchFamily="2" charset="2"/>
              <a:buNone/>
              <a:defRPr/>
            </a:pPr>
            <a:endParaRPr lang="en-AU" altLang="zh-CN" dirty="0" smtClean="0">
              <a:latin typeface="Lucida Console" pitchFamily="49" charset="0"/>
              <a:ea typeface="宋体" charset="-122"/>
            </a:endParaRPr>
          </a:p>
        </p:txBody>
      </p:sp>
      <p:sp>
        <p:nvSpPr>
          <p:cNvPr id="47109" name="Text Box 5"/>
          <p:cNvSpPr txBox="1">
            <a:spLocks noChangeArrowheads="1"/>
          </p:cNvSpPr>
          <p:nvPr/>
        </p:nvSpPr>
        <p:spPr bwMode="auto">
          <a:xfrm>
            <a:off x="1924050" y="328453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0000 0000 0000 0000 0000 0000 0000 1101 1100 0000</a:t>
            </a:r>
            <a:endParaRPr lang="en-AU" altLang="zh-CN" sz="2000">
              <a:ea typeface="宋体" panose="02010600030101010101" pitchFamily="2" charset="-122"/>
            </a:endParaRPr>
          </a:p>
        </p:txBody>
      </p:sp>
      <p:sp>
        <p:nvSpPr>
          <p:cNvPr id="47110" name="Text Box 6"/>
          <p:cNvSpPr txBox="1">
            <a:spLocks noChangeArrowheads="1"/>
          </p:cNvSpPr>
          <p:nvPr/>
        </p:nvSpPr>
        <p:spPr bwMode="auto">
          <a:xfrm>
            <a:off x="1924050" y="38449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0000 0000 0000 0000 0011 1100 0000 0000 0000</a:t>
            </a:r>
            <a:endParaRPr lang="en-AU" altLang="zh-CN" sz="2000">
              <a:ea typeface="宋体" panose="02010600030101010101" pitchFamily="2" charset="-122"/>
            </a:endParaRPr>
          </a:p>
        </p:txBody>
      </p:sp>
      <p:sp>
        <p:nvSpPr>
          <p:cNvPr id="47111" name="Text Box 7"/>
          <p:cNvSpPr txBox="1">
            <a:spLocks noChangeArrowheads="1"/>
          </p:cNvSpPr>
          <p:nvPr/>
        </p:nvSpPr>
        <p:spPr bwMode="auto">
          <a:xfrm>
            <a:off x="1287463" y="328453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$t 2</a:t>
            </a:r>
            <a:endParaRPr lang="en-AU" altLang="zh-CN" sz="2000">
              <a:ea typeface="宋体" panose="02010600030101010101" pitchFamily="2" charset="-122"/>
            </a:endParaRPr>
          </a:p>
        </p:txBody>
      </p:sp>
      <p:sp>
        <p:nvSpPr>
          <p:cNvPr id="47112" name="Text Box 8"/>
          <p:cNvSpPr txBox="1">
            <a:spLocks noChangeArrowheads="1"/>
          </p:cNvSpPr>
          <p:nvPr/>
        </p:nvSpPr>
        <p:spPr bwMode="auto">
          <a:xfrm>
            <a:off x="1287463" y="3844925"/>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$t 1</a:t>
            </a:r>
            <a:endParaRPr lang="en-AU" altLang="zh-CN" sz="2000">
              <a:ea typeface="宋体" panose="02010600030101010101" pitchFamily="2" charset="-122"/>
            </a:endParaRPr>
          </a:p>
        </p:txBody>
      </p:sp>
      <p:sp>
        <p:nvSpPr>
          <p:cNvPr id="47113" name="Text Box 9"/>
          <p:cNvSpPr txBox="1">
            <a:spLocks noChangeArrowheads="1"/>
          </p:cNvSpPr>
          <p:nvPr/>
        </p:nvSpPr>
        <p:spPr bwMode="auto">
          <a:xfrm>
            <a:off x="1924050" y="44926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0000 0000 0000 0000 0000 0011 1101 1100 0000</a:t>
            </a:r>
            <a:endParaRPr lang="en-AU" altLang="zh-CN" sz="2000">
              <a:ea typeface="宋体" panose="02010600030101010101" pitchFamily="2" charset="-122"/>
            </a:endParaRPr>
          </a:p>
        </p:txBody>
      </p:sp>
      <p:sp>
        <p:nvSpPr>
          <p:cNvPr id="47114" name="Text Box 10"/>
          <p:cNvSpPr txBox="1">
            <a:spLocks noChangeArrowheads="1"/>
          </p:cNvSpPr>
          <p:nvPr/>
        </p:nvSpPr>
        <p:spPr bwMode="auto">
          <a:xfrm>
            <a:off x="1287463" y="4492625"/>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$t 0</a:t>
            </a:r>
            <a:endParaRPr lang="en-AU" altLang="zh-CN"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608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608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9" grpId="0" animBg="1"/>
      <p:bldP spid="47110" grpId="0" animBg="1"/>
      <p:bldP spid="47111" grpId="0"/>
      <p:bldP spid="47112" grpId="0"/>
      <p:bldP spid="47113" grpId="0" animBg="1"/>
      <p:bldP spid="47114" grpId="0"/>
    </p:bldLst>
  </p:timing>
</p:sld>
</file>

<file path=ppt/slides/slide4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17ACF5CF-C078-4385-8D2B-AE223673690F}" type="slidenum">
              <a:rPr lang="en-AU" altLang="zh-CN" sz="1400"/>
              <a:pPr>
                <a:spcBef>
                  <a:spcPct val="0"/>
                </a:spcBef>
                <a:buClrTx/>
                <a:buSzTx/>
                <a:buFontTx/>
                <a:buNone/>
              </a:pPr>
              <a:t>41</a:t>
            </a:fld>
            <a:endParaRPr lang="en-AU" altLang="zh-CN" sz="1400"/>
          </a:p>
        </p:txBody>
      </p:sp>
      <p:sp>
        <p:nvSpPr>
          <p:cNvPr id="4403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非操作</a:t>
            </a:r>
            <a:endParaRPr lang="en-AU" altLang="zh-CN" smtClean="0">
              <a:ea typeface="宋体" panose="02010600030101010101" pitchFamily="2" charset="-122"/>
            </a:endParaRPr>
          </a:p>
        </p:txBody>
      </p:sp>
      <p:sp>
        <p:nvSpPr>
          <p:cNvPr id="47108" name="Rectangle 3"/>
          <p:cNvSpPr>
            <a:spLocks noGrp="1" noChangeArrowheads="1"/>
          </p:cNvSpPr>
          <p:nvPr>
            <p:ph type="body" idx="1"/>
          </p:nvPr>
        </p:nvSpPr>
        <p:spPr>
          <a:xfrm>
            <a:off x="684213" y="1125538"/>
            <a:ext cx="8270875" cy="3227387"/>
          </a:xfrm>
        </p:spPr>
        <p:txBody>
          <a:bodyPr/>
          <a:lstStyle/>
          <a:p>
            <a:pPr eaLnBrk="1" hangingPunct="1">
              <a:defRPr/>
            </a:pPr>
            <a:r>
              <a:rPr lang="en-US" altLang="zh-CN" dirty="0" smtClean="0">
                <a:ea typeface="宋体" pitchFamily="2" charset="-122"/>
              </a:rPr>
              <a:t>用于反转单词中的位</a:t>
            </a:r>
          </a:p>
          <a:p>
            <a:pPr lvl="1" eaLnBrk="1" hangingPunct="1">
              <a:defRPr/>
            </a:pPr>
            <a:r>
              <a:rPr lang="en-US" altLang="zh-CN" dirty="0" smtClean="0">
                <a:ea typeface="宋体" pitchFamily="2" charset="-122"/>
              </a:rPr>
              <a:t>将0更改为 1, 将1更改为0</a:t>
            </a:r>
          </a:p>
          <a:p>
            <a:pPr eaLnBrk="1" hangingPunct="1">
              <a:defRPr/>
            </a:pPr>
            <a:r>
              <a:rPr lang="en-US" altLang="zh-CN" dirty="0" smtClean="0">
                <a:ea typeface="宋体" pitchFamily="2" charset="-122"/>
              </a:rPr>
              <a:t>MIPS 有 NOR 3 操作数指令</a:t>
            </a:r>
          </a:p>
          <a:p>
            <a:pPr lvl="1" eaLnBrk="1" hangingPunct="1">
              <a:defRPr/>
            </a:pPr>
            <a:r>
              <a:rPr lang="en-US" altLang="zh-CN" dirty="0" smtClean="0">
                <a:ea typeface="宋体" pitchFamily="2" charset="-122"/>
              </a:rPr>
              <a:t>NOR b = = NOT (a 或 b)</a:t>
            </a:r>
          </a:p>
          <a:p>
            <a:pPr eaLnBrk="1" hangingPunct="1">
              <a:spcBef>
                <a:spcPct val="50000"/>
              </a:spcBef>
              <a:spcAft>
                <a:spcPct val="30000"/>
              </a:spcAft>
              <a:buFont typeface="Wingdings" panose="05000000000000000000" pitchFamily="2" charset="2"/>
              <a:buNone/>
              <a:defRPr/>
            </a:pPr>
            <a:r>
              <a:rPr lang="en-US" altLang="zh-CN" dirty="0" smtClean="0">
                <a:latin typeface="Lucida Console" pitchFamily="49" charset="0"/>
                <a:ea typeface="宋体" pitchFamily="2" charset="-122"/>
              </a:rPr>
              <a:t>也 $t 0, $t 1, $zero</a:t>
            </a:r>
          </a:p>
          <a:p>
            <a:pPr eaLnBrk="1" hangingPunct="1">
              <a:spcBef>
                <a:spcPct val="50000"/>
              </a:spcBef>
              <a:spcAft>
                <a:spcPct val="30000"/>
              </a:spcAft>
              <a:buFont typeface="Wingdings" panose="05000000000000000000" pitchFamily="2" charset="2"/>
              <a:buNone/>
              <a:defRPr/>
            </a:pPr>
            <a:endParaRPr lang="en-US" altLang="zh-CN" dirty="0">
              <a:latin typeface="Lucida Console" pitchFamily="49" charset="0"/>
              <a:ea typeface="宋体" pitchFamily="2" charset="-122"/>
            </a:endParaRPr>
          </a:p>
          <a:p>
            <a:pPr eaLnBrk="1" hangingPunct="1">
              <a:spcBef>
                <a:spcPct val="50000"/>
              </a:spcBef>
              <a:spcAft>
                <a:spcPct val="30000"/>
              </a:spcAft>
              <a:buFont typeface="Wingdings" panose="05000000000000000000" pitchFamily="2" charset="2"/>
              <a:buNone/>
              <a:defRPr/>
            </a:pPr>
            <a:endParaRPr lang="en-US" altLang="zh-CN" dirty="0" smtClean="0">
              <a:latin typeface="Lucida Console" pitchFamily="49" charset="0"/>
              <a:ea typeface="宋体" pitchFamily="2" charset="-122"/>
            </a:endParaRPr>
          </a:p>
          <a:p>
            <a:pPr eaLnBrk="1" hangingPunct="1">
              <a:spcBef>
                <a:spcPct val="50000"/>
              </a:spcBef>
              <a:spcAft>
                <a:spcPct val="30000"/>
              </a:spcAft>
              <a:buFont typeface="Wingdings" panose="05000000000000000000" pitchFamily="2" charset="2"/>
              <a:buNone/>
              <a:defRPr/>
            </a:pPr>
            <a:r>
              <a:rPr lang="en-AU" altLang="zh-CN" b="1" dirty="0" smtClean="0">
                <a:ea typeface="宋体" charset="-122"/>
              </a:rPr>
              <a:t>给定一个寄存器 $t 1, 如何反转其</a:t>
            </a:r>
            <a:r>
              <a:rPr lang="en-AU" altLang="zh-CN" b="1" dirty="0" smtClean="0">
                <a:solidFill>
                  <a:schemeClr val="tx2">
                    <a:lumMod val="60000"/>
                    <a:lumOff val="40000"/>
                  </a:schemeClr>
                </a:solidFill>
                <a:ea typeface="宋体" charset="-122"/>
              </a:rPr>
              <a:t>四个最小重要性位 (0 到1和1到 0)？</a:t>
            </a:r>
          </a:p>
          <a:p>
            <a:pPr eaLnBrk="1" hangingPunct="1">
              <a:spcBef>
                <a:spcPct val="50000"/>
              </a:spcBef>
              <a:spcAft>
                <a:spcPct val="30000"/>
              </a:spcAft>
              <a:buFont typeface="Wingdings" panose="05000000000000000000" pitchFamily="2" charset="2"/>
              <a:buNone/>
              <a:defRPr/>
            </a:pPr>
            <a:endParaRPr lang="en-AU" altLang="zh-CN" dirty="0" smtClean="0">
              <a:latin typeface="Lucida Console" pitchFamily="49" charset="0"/>
              <a:ea typeface="宋体" pitchFamily="2" charset="-122"/>
            </a:endParaRPr>
          </a:p>
        </p:txBody>
      </p:sp>
      <p:sp>
        <p:nvSpPr>
          <p:cNvPr id="47109" name="Text Box 4"/>
          <p:cNvSpPr txBox="1">
            <a:spLocks noChangeArrowheads="1"/>
          </p:cNvSpPr>
          <p:nvPr/>
        </p:nvSpPr>
        <p:spPr bwMode="auto">
          <a:xfrm>
            <a:off x="1671638" y="3789363"/>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0000 0000 0000 0000 0011 1100 0000 0000 0000</a:t>
            </a:r>
            <a:endParaRPr lang="en-AU" altLang="zh-CN" sz="2000">
              <a:ea typeface="宋体" panose="02010600030101010101" pitchFamily="2" charset="-122"/>
            </a:endParaRPr>
          </a:p>
        </p:txBody>
      </p:sp>
      <p:sp>
        <p:nvSpPr>
          <p:cNvPr id="47110" name="Text Box 5"/>
          <p:cNvSpPr txBox="1">
            <a:spLocks noChangeArrowheads="1"/>
          </p:cNvSpPr>
          <p:nvPr/>
        </p:nvSpPr>
        <p:spPr bwMode="auto">
          <a:xfrm>
            <a:off x="1036638" y="3789363"/>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$t 1</a:t>
            </a:r>
            <a:endParaRPr lang="en-AU" altLang="zh-CN" sz="2000">
              <a:ea typeface="宋体" panose="02010600030101010101" pitchFamily="2" charset="-122"/>
            </a:endParaRPr>
          </a:p>
        </p:txBody>
      </p:sp>
      <p:sp>
        <p:nvSpPr>
          <p:cNvPr id="47111" name="Text Box 6"/>
          <p:cNvSpPr txBox="1">
            <a:spLocks noChangeArrowheads="1"/>
          </p:cNvSpPr>
          <p:nvPr/>
        </p:nvSpPr>
        <p:spPr bwMode="auto">
          <a:xfrm>
            <a:off x="1671638" y="4437063"/>
            <a:ext cx="5145087"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1111 1111 1111 1111 1100 0011 1111 1111</a:t>
            </a:r>
            <a:endParaRPr lang="en-AU" altLang="zh-CN" sz="2000">
              <a:ea typeface="宋体" panose="02010600030101010101" pitchFamily="2" charset="-122"/>
            </a:endParaRPr>
          </a:p>
        </p:txBody>
      </p:sp>
      <p:sp>
        <p:nvSpPr>
          <p:cNvPr id="47112" name="Text Box 7"/>
          <p:cNvSpPr txBox="1">
            <a:spLocks noChangeArrowheads="1"/>
          </p:cNvSpPr>
          <p:nvPr/>
        </p:nvSpPr>
        <p:spPr bwMode="auto">
          <a:xfrm>
            <a:off x="1036638" y="4437063"/>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$t 0</a:t>
            </a:r>
            <a:endParaRPr lang="en-AU" altLang="zh-CN" sz="2000">
              <a:ea typeface="宋体" panose="02010600030101010101" pitchFamily="2" charset="-122"/>
            </a:endParaRPr>
          </a:p>
        </p:txBody>
      </p:sp>
      <p:sp>
        <p:nvSpPr>
          <p:cNvPr id="47113" name="AutoShape 8"/>
          <p:cNvSpPr>
            <a:spLocks/>
          </p:cNvSpPr>
          <p:nvPr/>
        </p:nvSpPr>
        <p:spPr bwMode="auto">
          <a:xfrm>
            <a:off x="6877050" y="3284538"/>
            <a:ext cx="2084388" cy="609600"/>
          </a:xfrm>
          <a:prstGeom prst="borderCallout1">
            <a:avLst>
              <a:gd name="adj1" fmla="val 18750"/>
              <a:gd name="adj2" fmla="val -3657"/>
              <a:gd name="adj3" fmla="val 26301"/>
              <a:gd name="adj4" fmla="val -75477"/>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注册 0: 始终读取为零</a:t>
            </a:r>
            <a:endParaRPr lang="en-AU" altLang="zh-CN"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710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47110" grpId="0"/>
      <p:bldP spid="47111" grpId="0" animBg="1"/>
      <p:bldP spid="47112" grpId="0"/>
      <p:bldP spid="47113" grpId="0" animBg="1"/>
    </p:bldLst>
  </p:timing>
</p:sld>
</file>

<file path=ppt/slides/slide4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EA45887D-4860-4BF4-A0AB-BA5BE46BF5D9}" type="slidenum">
              <a:rPr lang="en-AU" altLang="zh-CN" sz="1400"/>
              <a:pPr>
                <a:spcBef>
                  <a:spcPct val="0"/>
                </a:spcBef>
                <a:buClrTx/>
                <a:buSzTx/>
                <a:buFontTx/>
                <a:buNone/>
              </a:pPr>
              <a:t>42</a:t>
            </a:fld>
            <a:endParaRPr lang="en-AU" altLang="zh-CN" sz="1400"/>
          </a:p>
        </p:txBody>
      </p:sp>
      <p:sp>
        <p:nvSpPr>
          <p:cNvPr id="4505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条件操作</a:t>
            </a:r>
            <a:endParaRPr lang="en-AU" altLang="zh-CN" smtClean="0">
              <a:ea typeface="宋体" panose="02010600030101010101" pitchFamily="2" charset="-122"/>
            </a:endParaRPr>
          </a:p>
        </p:txBody>
      </p:sp>
      <p:sp>
        <p:nvSpPr>
          <p:cNvPr id="49156" name="Rectangle 3"/>
          <p:cNvSpPr>
            <a:spLocks noGrp="1" noChangeArrowheads="1"/>
          </p:cNvSpPr>
          <p:nvPr>
            <p:ph type="body" idx="1"/>
          </p:nvPr>
        </p:nvSpPr>
        <p:spPr/>
        <p:txBody>
          <a:bodyPr/>
          <a:lstStyle/>
          <a:p>
            <a:pPr eaLnBrk="1" hangingPunct="1">
              <a:lnSpc>
                <a:spcPct val="90000"/>
              </a:lnSpc>
              <a:defRPr/>
            </a:pPr>
            <a:r>
              <a:rPr lang="en-US" altLang="zh-CN" dirty="0" smtClean="0">
                <a:ea typeface="宋体" charset="-122"/>
              </a:rPr>
              <a:t>计算机和简单计算器的区别在于它</a:t>
            </a:r>
            <a:r>
              <a:rPr lang="en-US" altLang="zh-CN" dirty="0" smtClean="0">
                <a:solidFill>
                  <a:schemeClr val="tx2">
                    <a:lumMod val="60000"/>
                    <a:lumOff val="40000"/>
                  </a:schemeClr>
                </a:solidFill>
                <a:ea typeface="宋体" charset="-122"/>
              </a:rPr>
              <a:t>作出决定的能力</a:t>
            </a:r>
          </a:p>
          <a:p>
            <a:pPr eaLnBrk="1" hangingPunct="1">
              <a:lnSpc>
                <a:spcPct val="90000"/>
              </a:lnSpc>
              <a:defRPr/>
            </a:pPr>
            <a:r>
              <a:rPr lang="en-US" altLang="zh-CN" dirty="0" smtClean="0">
                <a:ea typeface="宋体" charset="-122"/>
              </a:rPr>
              <a:t>决策通常用编程语言表示, 使用</a:t>
            </a:r>
            <a:r>
              <a:rPr lang="en-US" altLang="zh-CN" dirty="0" smtClean="0">
                <a:solidFill>
                  <a:schemeClr val="tx2">
                    <a:lumMod val="60000"/>
                    <a:lumOff val="40000"/>
                  </a:schemeClr>
                </a:solidFill>
                <a:ea typeface="宋体" charset="-122"/>
              </a:rPr>
              <a:t>如果</a:t>
            </a:r>
            <a:r>
              <a:rPr lang="en-US" altLang="zh-CN" dirty="0" smtClean="0">
                <a:ea typeface="宋体" charset="-122"/>
              </a:rPr>
              <a:t>声明</a:t>
            </a:r>
          </a:p>
          <a:p>
            <a:pPr lvl="1" eaLnBrk="1" hangingPunct="1">
              <a:lnSpc>
                <a:spcPct val="90000"/>
              </a:lnSpc>
              <a:defRPr/>
            </a:pPr>
            <a:r>
              <a:rPr lang="en-US" altLang="zh-CN" dirty="0" smtClean="0">
                <a:ea typeface="宋体" charset="-122"/>
              </a:rPr>
              <a:t>如果条件为真, 则分支到标记的指令</a:t>
            </a:r>
          </a:p>
          <a:p>
            <a:pPr lvl="1" eaLnBrk="1" hangingPunct="1">
              <a:lnSpc>
                <a:spcPct val="90000"/>
              </a:lnSpc>
              <a:defRPr/>
            </a:pPr>
            <a:r>
              <a:rPr lang="en-US" altLang="zh-CN" dirty="0" smtClean="0">
                <a:ea typeface="宋体" charset="-122"/>
              </a:rPr>
              <a:t>否则, 继续按顺序</a:t>
            </a:r>
          </a:p>
          <a:p>
            <a:pPr eaLnBrk="1" hangingPunct="1">
              <a:lnSpc>
                <a:spcPct val="90000"/>
              </a:lnSpc>
              <a:defRPr/>
            </a:pPr>
            <a:r>
              <a:rPr lang="en-US" altLang="zh-CN" dirty="0" err="1" smtClean="0">
                <a:latin typeface="Lucida Console" pitchFamily="49" charset="0"/>
                <a:ea typeface="宋体" charset="-122"/>
              </a:rPr>
              <a:t>贝格</a:t>
            </a: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Rs</a:t>
            </a:r>
            <a:r>
              <a:rPr lang="en-US" altLang="zh-CN" dirty="0" smtClean="0">
                <a:latin typeface="Lucida Console" pitchFamily="49" charset="0"/>
                <a:ea typeface="宋体" charset="-122"/>
              </a:rPr>
              <a:t>,</a:t>
            </a:r>
            <a:r>
              <a:rPr lang="en-US" altLang="zh-CN" dirty="0" err="1" smtClean="0">
                <a:latin typeface="Lucida Console" pitchFamily="49" charset="0"/>
                <a:ea typeface="宋体" charset="-122"/>
              </a:rPr>
              <a:t>Rt</a:t>
            </a:r>
            <a:r>
              <a:rPr lang="en-US" altLang="zh-CN" dirty="0" smtClean="0">
                <a:latin typeface="Lucida Console" pitchFamily="49" charset="0"/>
                <a:ea typeface="宋体" charset="-122"/>
              </a:rPr>
              <a:t>, L1</a:t>
            </a:r>
          </a:p>
          <a:p>
            <a:pPr lvl="1" eaLnBrk="1" hangingPunct="1">
              <a:lnSpc>
                <a:spcPct val="90000"/>
              </a:lnSpc>
              <a:defRPr/>
            </a:pPr>
            <a:r>
              <a:rPr lang="en-US" altLang="zh-CN" dirty="0" smtClean="0">
                <a:ea typeface="宋体" charset="-122"/>
              </a:rPr>
              <a:t>如果 (</a:t>
            </a:r>
            <a:r>
              <a:rPr lang="en-US" altLang="zh-CN" dirty="0" err="1" smtClean="0">
                <a:ea typeface="宋体" charset="-122"/>
              </a:rPr>
              <a:t>Rs</a:t>
            </a:r>
            <a:r>
              <a:rPr lang="en-US" altLang="zh-CN" dirty="0" smtClean="0">
                <a:ea typeface="宋体" charset="-122"/>
              </a:rPr>
              <a:t>==</a:t>
            </a:r>
            <a:r>
              <a:rPr lang="en-US" altLang="zh-CN" dirty="0" err="1" smtClean="0">
                <a:ea typeface="宋体" charset="-122"/>
              </a:rPr>
              <a:t>Rt</a:t>
            </a:r>
            <a:r>
              <a:rPr lang="en-US" altLang="zh-CN" dirty="0" smtClean="0">
                <a:ea typeface="宋体" charset="-122"/>
              </a:rPr>
              <a:t>) 分支到标记为 L1 的指令</a:t>
            </a:r>
          </a:p>
          <a:p>
            <a:pPr eaLnBrk="1" hangingPunct="1">
              <a:lnSpc>
                <a:spcPct val="90000"/>
              </a:lnSpc>
              <a:defRPr/>
            </a:pPr>
            <a:r>
              <a:rPr lang="en-US" altLang="zh-CN" dirty="0" err="1" smtClean="0">
                <a:latin typeface="Lucida Console" pitchFamily="49" charset="0"/>
                <a:ea typeface="宋体" charset="-122"/>
              </a:rPr>
              <a:t>本</a:t>
            </a: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Rs</a:t>
            </a:r>
            <a:r>
              <a:rPr lang="en-US" altLang="zh-CN" dirty="0" smtClean="0">
                <a:latin typeface="Lucida Console" pitchFamily="49" charset="0"/>
                <a:ea typeface="宋体" charset="-122"/>
              </a:rPr>
              <a:t>,</a:t>
            </a:r>
            <a:r>
              <a:rPr lang="en-US" altLang="zh-CN" dirty="0" err="1" smtClean="0">
                <a:latin typeface="Lucida Console" pitchFamily="49" charset="0"/>
                <a:ea typeface="宋体" charset="-122"/>
              </a:rPr>
              <a:t>Rt</a:t>
            </a:r>
            <a:r>
              <a:rPr lang="en-US" altLang="zh-CN" dirty="0" smtClean="0">
                <a:latin typeface="Lucida Console" pitchFamily="49" charset="0"/>
                <a:ea typeface="宋体" charset="-122"/>
              </a:rPr>
              <a:t>, L1</a:t>
            </a:r>
          </a:p>
          <a:p>
            <a:pPr lvl="1" eaLnBrk="1" hangingPunct="1">
              <a:lnSpc>
                <a:spcPct val="90000"/>
              </a:lnSpc>
              <a:defRPr/>
            </a:pPr>
            <a:r>
              <a:rPr lang="en-US" altLang="zh-CN" dirty="0" smtClean="0">
                <a:ea typeface="宋体" charset="-122"/>
              </a:rPr>
              <a:t>如果 (</a:t>
            </a:r>
            <a:r>
              <a:rPr lang="en-US" altLang="zh-CN" dirty="0" err="1" smtClean="0">
                <a:ea typeface="宋体" charset="-122"/>
              </a:rPr>
              <a:t>Rs</a:t>
            </a:r>
            <a:r>
              <a:rPr lang="en-US" altLang="zh-CN" dirty="0" smtClean="0">
                <a:ea typeface="宋体" charset="-122"/>
              </a:rPr>
              <a:t>!=</a:t>
            </a:r>
            <a:r>
              <a:rPr lang="en-US" altLang="zh-CN" dirty="0" err="1" smtClean="0">
                <a:ea typeface="宋体" charset="-122"/>
              </a:rPr>
              <a:t>Rt</a:t>
            </a:r>
            <a:r>
              <a:rPr lang="en-US" altLang="zh-CN" dirty="0" smtClean="0">
                <a:ea typeface="宋体" charset="-122"/>
              </a:rPr>
              <a:t>) 分支到标记为 L1 的指令</a:t>
            </a:r>
          </a:p>
          <a:p>
            <a:pPr eaLnBrk="1" hangingPunct="1">
              <a:lnSpc>
                <a:spcPct val="90000"/>
              </a:lnSpc>
              <a:defRPr/>
            </a:pPr>
            <a:r>
              <a:rPr lang="en-US" altLang="zh-CN" dirty="0" smtClean="0">
                <a:latin typeface="Lucida Console" pitchFamily="49" charset="0"/>
                <a:ea typeface="宋体" charset="-122"/>
              </a:rPr>
              <a:t>j L1</a:t>
            </a:r>
          </a:p>
          <a:p>
            <a:pPr lvl="1" eaLnBrk="1" hangingPunct="1">
              <a:lnSpc>
                <a:spcPct val="90000"/>
              </a:lnSpc>
              <a:defRPr/>
            </a:pPr>
            <a:r>
              <a:rPr lang="en-US" altLang="zh-CN" dirty="0" smtClean="0">
                <a:ea typeface="宋体" charset="-122"/>
              </a:rPr>
              <a:t>无条件跳转到标记为 L1 的指令</a:t>
            </a:r>
            <a:endParaRPr lang="en-AU" altLang="zh-CN" dirty="0" smtClean="0">
              <a:ea typeface="宋体" charset="-122"/>
            </a:endParaRPr>
          </a:p>
        </p:txBody>
      </p:sp>
      <p:sp>
        <p:nvSpPr>
          <p:cNvPr id="45061" name="Text Box 4"/>
          <p:cNvSpPr txBox="1">
            <a:spLocks noChangeArrowheads="1"/>
          </p:cNvSpPr>
          <p:nvPr/>
        </p:nvSpPr>
        <p:spPr bwMode="auto">
          <a:xfrm rot="5400000">
            <a:off x="6938169" y="1839119"/>
            <a:ext cx="4044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§2.7 决策说明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915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15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915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156">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915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1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如果语句正在编译</a:t>
            </a:r>
            <a:endParaRPr lang="en-AU" altLang="zh-CN" smtClean="0">
              <a:ea typeface="宋体" panose="02010600030101010101" pitchFamily="2" charset="-122"/>
            </a:endParaRPr>
          </a:p>
        </p:txBody>
      </p:sp>
      <p:sp>
        <p:nvSpPr>
          <p:cNvPr id="50180" name="Rectangle 3"/>
          <p:cNvSpPr>
            <a:spLocks noGrp="1" noChangeArrowheads="1"/>
          </p:cNvSpPr>
          <p:nvPr>
            <p:ph type="body" idx="1"/>
          </p:nvPr>
        </p:nvSpPr>
        <p:spPr/>
        <p:txBody>
          <a:bodyPr/>
          <a:lstStyle/>
          <a:p>
            <a:pPr eaLnBrk="1" hangingPunct="1">
              <a:lnSpc>
                <a:spcPct val="90000"/>
              </a:lnSpc>
            </a:pPr>
            <a:r>
              <a:rPr lang="en-US" altLang="zh-CN" smtClean="0">
                <a:ea typeface="宋体" panose="02010600030101010101" pitchFamily="2" charset="-122"/>
              </a:rPr>
              <a:t>C 码:</a:t>
            </a:r>
          </a:p>
          <a:p>
            <a:pPr eaLnBrk="1" hangingPunct="1">
              <a:lnSpc>
                <a:spcPct val="90000"/>
              </a:lnSpc>
              <a:spcBef>
                <a:spcPct val="50000"/>
              </a:spcBef>
              <a:spcAft>
                <a:spcPct val="30000"/>
              </a:spcAft>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如果 (i = = = j) f = g + h;</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否则 f = g-h;</a:t>
            </a:r>
          </a:p>
          <a:p>
            <a:pPr lvl="1" eaLnBrk="1" hangingPunct="1">
              <a:lnSpc>
                <a:spcPct val="90000"/>
              </a:lnSpc>
            </a:pPr>
            <a:r>
              <a:rPr lang="en-US" altLang="zh-CN" smtClean="0">
                <a:ea typeface="宋体" panose="02010600030101010101" pitchFamily="2" charset="-122"/>
              </a:rPr>
              <a:t>f, g, h, i, j 在 $s 0, $s 1, $s 2, $s 3, $s 4</a:t>
            </a:r>
          </a:p>
          <a:p>
            <a:pPr eaLnBrk="1" hangingPunct="1">
              <a:lnSpc>
                <a:spcPct val="90000"/>
              </a:lnSpc>
            </a:pPr>
            <a:r>
              <a:rPr lang="en-US" altLang="zh-CN" smtClean="0">
                <a:ea typeface="宋体" panose="02010600030101010101" pitchFamily="2" charset="-122"/>
              </a:rPr>
              <a:t>编译的 MIPS 代码:</a:t>
            </a:r>
          </a:p>
          <a:p>
            <a:pPr eaLnBrk="1" hangingPunct="1">
              <a:lnSpc>
                <a:spcPct val="90000"/>
              </a:lnSpc>
              <a:spcBef>
                <a:spcPct val="50000"/>
              </a:spcBef>
              <a:spcAft>
                <a:spcPct val="30000"/>
              </a:spcAft>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bne $s 3, $s 4, 其他</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添加 $s 0、$s 1、$s 2</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j 退出</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其他: 子 $s 0、$s 1、$s 2</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退出：。。。</a:t>
            </a:r>
          </a:p>
          <a:p>
            <a:pPr eaLnBrk="1" hangingPunct="1">
              <a:lnSpc>
                <a:spcPct val="90000"/>
              </a:lnSpc>
              <a:spcBef>
                <a:spcPct val="50000"/>
              </a:spcBef>
              <a:spcAft>
                <a:spcPct val="30000"/>
              </a:spcAft>
            </a:pPr>
            <a:r>
              <a:rPr lang="en-AU" altLang="zh-CN" sz="2400" smtClean="0">
                <a:ea typeface="宋体" panose="02010600030101010101" pitchFamily="2" charset="-122"/>
              </a:rPr>
              <a:t>汇编程序 (编译器的一部分) 使程序员不必为分支计算地址</a:t>
            </a:r>
          </a:p>
        </p:txBody>
      </p:sp>
      <p:sp>
        <p:nvSpPr>
          <p:cNvPr id="50181" name="AutoShape 5"/>
          <p:cNvSpPr>
            <a:spLocks/>
          </p:cNvSpPr>
          <p:nvPr/>
        </p:nvSpPr>
        <p:spPr bwMode="auto">
          <a:xfrm>
            <a:off x="3995738" y="5402263"/>
            <a:ext cx="3529012" cy="403225"/>
          </a:xfrm>
          <a:prstGeom prst="borderCallout1">
            <a:avLst>
              <a:gd name="adj1" fmla="val 28347"/>
              <a:gd name="adj2" fmla="val -2157"/>
              <a:gd name="adj3" fmla="val 22162"/>
              <a:gd name="adj4" fmla="val -35528"/>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zh-CN" sz="1800">
                <a:ea typeface="宋体" panose="02010600030101010101" pitchFamily="2" charset="-122"/>
              </a:rPr>
              <a:t>汇编器计算地址</a:t>
            </a:r>
          </a:p>
        </p:txBody>
      </p:sp>
      <p:pic>
        <p:nvPicPr>
          <p:cNvPr id="2" name="Picture 6" descr="f02-0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960438"/>
            <a:ext cx="3468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18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Lst>
  </p:timing>
</p:sld>
</file>

<file path=ppt/slides/slide4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DD633B01-F68B-4E7A-8AF9-C39CD5880835}" type="slidenum">
              <a:rPr lang="en-AU" altLang="zh-CN" sz="1400"/>
              <a:pPr>
                <a:spcBef>
                  <a:spcPct val="0"/>
                </a:spcBef>
                <a:buClrTx/>
                <a:buSzTx/>
                <a:buFontTx/>
                <a:buNone/>
              </a:pPr>
              <a:t>44</a:t>
            </a:fld>
            <a:endParaRPr lang="en-AU" altLang="zh-CN" sz="1400"/>
          </a:p>
        </p:txBody>
      </p:sp>
      <p:sp>
        <p:nvSpPr>
          <p:cNvPr id="4710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编译循环语句</a:t>
            </a:r>
            <a:endParaRPr lang="en-AU" altLang="zh-CN" smtClean="0">
              <a:ea typeface="宋体" panose="02010600030101010101" pitchFamily="2" charset="-122"/>
            </a:endParaRPr>
          </a:p>
        </p:txBody>
      </p:sp>
      <p:sp>
        <p:nvSpPr>
          <p:cNvPr id="51204" name="Rectangle 3"/>
          <p:cNvSpPr>
            <a:spLocks noGrp="1" noChangeArrowheads="1"/>
          </p:cNvSpPr>
          <p:nvPr>
            <p:ph type="body" idx="1"/>
          </p:nvPr>
        </p:nvSpPr>
        <p:spPr>
          <a:xfrm>
            <a:off x="468313" y="1125538"/>
            <a:ext cx="8675687" cy="5111750"/>
          </a:xfrm>
        </p:spPr>
        <p:txBody>
          <a:bodyPr/>
          <a:lstStyle/>
          <a:p>
            <a:pPr eaLnBrk="1" hangingPunct="1">
              <a:lnSpc>
                <a:spcPct val="80000"/>
              </a:lnSpc>
              <a:defRPr/>
            </a:pPr>
            <a:r>
              <a:rPr lang="en-US" altLang="zh-CN" dirty="0" smtClean="0">
                <a:ea typeface="宋体" charset="-122"/>
              </a:rPr>
              <a:t>决策对</a:t>
            </a:r>
            <a:r>
              <a:rPr lang="en-US" altLang="zh-CN" dirty="0" smtClean="0">
                <a:solidFill>
                  <a:schemeClr val="tx2">
                    <a:lumMod val="60000"/>
                    <a:lumOff val="40000"/>
                  </a:schemeClr>
                </a:solidFill>
                <a:ea typeface="宋体" charset="-122"/>
              </a:rPr>
              <a:t>在两种选择之间进行选择</a:t>
            </a:r>
            <a:r>
              <a:rPr lang="en-US" altLang="zh-CN" dirty="0" smtClean="0">
                <a:ea typeface="宋体" charset="-122"/>
              </a:rPr>
              <a:t>, 并为</a:t>
            </a:r>
            <a:r>
              <a:rPr lang="en-US" altLang="zh-CN" dirty="0" smtClean="0">
                <a:solidFill>
                  <a:schemeClr val="tx2">
                    <a:lumMod val="60000"/>
                    <a:lumOff val="40000"/>
                  </a:schemeClr>
                </a:solidFill>
                <a:ea typeface="宋体" charset="-122"/>
              </a:rPr>
              <a:t>迭代计算</a:t>
            </a:r>
            <a:endParaRPr lang="en-US" altLang="zh-CN" dirty="0">
              <a:ea typeface="宋体" charset="-122"/>
            </a:endParaRPr>
          </a:p>
          <a:p>
            <a:pPr eaLnBrk="1" hangingPunct="1">
              <a:lnSpc>
                <a:spcPct val="80000"/>
              </a:lnSpc>
              <a:defRPr/>
            </a:pPr>
            <a:r>
              <a:rPr lang="en-US" altLang="zh-CN" dirty="0" smtClean="0">
                <a:ea typeface="宋体" charset="-122"/>
              </a:rPr>
              <a:t>C 码:</a:t>
            </a:r>
          </a:p>
          <a:p>
            <a:pPr eaLnBrk="1" hangingPunct="1">
              <a:lnSpc>
                <a:spcPct val="80000"/>
              </a:lnSpc>
              <a:spcBef>
                <a:spcPct val="50000"/>
              </a:spcBef>
              <a:spcAft>
                <a:spcPct val="30000"/>
              </a:spcAft>
              <a:buFont typeface="Wingdings" panose="05000000000000000000" pitchFamily="2" charset="2"/>
              <a:buNone/>
              <a:defRPr/>
            </a:pPr>
            <a:r>
              <a:rPr lang="en-US" altLang="zh-CN" dirty="0" smtClean="0">
                <a:latin typeface="Lucida Console" pitchFamily="49" charset="0"/>
                <a:ea typeface="宋体" charset="-122"/>
              </a:rPr>
              <a:t>同时 (保存 [</a:t>
            </a:r>
            <a:r>
              <a:rPr lang="en-US" altLang="zh-CN" dirty="0" err="1" smtClean="0">
                <a:latin typeface="Lucida Console" pitchFamily="49" charset="0"/>
                <a:ea typeface="宋体" charset="-122"/>
              </a:rPr>
              <a:t>我</a:t>
            </a:r>
            <a:r>
              <a:rPr lang="en-US" altLang="zh-CN" dirty="0" smtClean="0">
                <a:latin typeface="Lucida Console" pitchFamily="49" charset="0"/>
                <a:ea typeface="宋体" charset="-122"/>
              </a:rPr>
              <a:t>] = = k)</a:t>
            </a:r>
            <a:r>
              <a:rPr lang="en-US" altLang="zh-CN" dirty="0" err="1" smtClean="0">
                <a:latin typeface="Lucida Console" pitchFamily="49" charset="0"/>
                <a:ea typeface="宋体" charset="-122"/>
              </a:rPr>
              <a:t>我</a:t>
            </a:r>
            <a:r>
              <a:rPr lang="en-US" altLang="zh-CN" dirty="0" smtClean="0">
                <a:latin typeface="Lucida Console" pitchFamily="49" charset="0"/>
                <a:ea typeface="宋体" charset="-122"/>
              </a:rPr>
              <a:t>+ = 1;</a:t>
            </a:r>
          </a:p>
          <a:p>
            <a:pPr lvl="1" eaLnBrk="1" hangingPunct="1">
              <a:lnSpc>
                <a:spcPct val="80000"/>
              </a:lnSpc>
              <a:defRPr/>
            </a:pPr>
            <a:r>
              <a:rPr lang="en-US" altLang="zh-CN" dirty="0" err="1" smtClean="0">
                <a:ea typeface="宋体" charset="-122"/>
              </a:rPr>
              <a:t>我</a:t>
            </a:r>
            <a:r>
              <a:rPr lang="en-US" altLang="zh-CN" dirty="0" smtClean="0">
                <a:ea typeface="宋体" charset="-122"/>
              </a:rPr>
              <a:t>在 $s 3, k 在 $s 5, 地址</a:t>
            </a:r>
            <a:r>
              <a:rPr lang="en-US" altLang="zh-CN" i="1" dirty="0" smtClean="0">
                <a:ea typeface="宋体" charset="-122"/>
              </a:rPr>
              <a:t>救</a:t>
            </a:r>
            <a:r>
              <a:rPr lang="en-US" altLang="zh-CN" dirty="0" smtClean="0">
                <a:ea typeface="宋体" charset="-122"/>
              </a:rPr>
              <a:t>在 $s 6</a:t>
            </a:r>
          </a:p>
          <a:p>
            <a:pPr eaLnBrk="1" hangingPunct="1">
              <a:lnSpc>
                <a:spcPct val="80000"/>
              </a:lnSpc>
              <a:defRPr/>
            </a:pPr>
            <a:r>
              <a:rPr lang="en-US" altLang="zh-CN" dirty="0" smtClean="0">
                <a:ea typeface="宋体" charset="-122"/>
              </a:rPr>
              <a:t>编译的 MIPS 代码:</a:t>
            </a:r>
          </a:p>
          <a:p>
            <a:pPr eaLnBrk="1" hangingPunct="1">
              <a:lnSpc>
                <a:spcPct val="80000"/>
              </a:lnSpc>
              <a:spcBef>
                <a:spcPct val="50000"/>
              </a:spcBef>
              <a:spcAft>
                <a:spcPct val="30000"/>
              </a:spcAft>
              <a:buFont typeface="Wingdings" panose="05000000000000000000" pitchFamily="2" charset="2"/>
              <a:buNone/>
              <a:defRPr/>
            </a:pPr>
            <a:r>
              <a:rPr lang="en-US" altLang="zh-CN" dirty="0" smtClean="0">
                <a:latin typeface="Lucida Console" pitchFamily="49" charset="0"/>
                <a:ea typeface="宋体" charset="-122"/>
              </a:rPr>
              <a:t>环：</a:t>
            </a:r>
            <a:r>
              <a:rPr lang="en-US" altLang="zh-CN" dirty="0" err="1" smtClean="0">
                <a:latin typeface="Lucida Console" pitchFamily="49" charset="0"/>
                <a:ea typeface="宋体" charset="-122"/>
              </a:rPr>
              <a:t>斯尔</a:t>
            </a:r>
            <a:r>
              <a:rPr lang="en-US" altLang="zh-CN" dirty="0" smtClean="0">
                <a:latin typeface="Lucida Console" pitchFamily="49" charset="0"/>
                <a:ea typeface="宋体" charset="-122"/>
              </a:rPr>
              <a:t>$t 1、$s 3、2</a:t>
            </a:r>
            <a:br>
              <a:rPr lang="en-US" altLang="zh-CN" dirty="0" smtClean="0">
                <a:latin typeface="Lucida Console" pitchFamily="49" charset="0"/>
                <a:ea typeface="宋体" charset="-122"/>
              </a:rPr>
            </a:br>
            <a:r>
              <a:rPr lang="en-US" altLang="zh-CN" dirty="0" smtClean="0">
                <a:latin typeface="Lucida Console" pitchFamily="49" charset="0"/>
                <a:ea typeface="宋体" charset="-122"/>
              </a:rPr>
              <a:t>添加 $t 1、$t 1、$s 6</a:t>
            </a:r>
            <a:br>
              <a:rPr lang="en-US" altLang="zh-CN" dirty="0" smtClean="0">
                <a:latin typeface="Lucida Console" pitchFamily="49" charset="0"/>
                <a:ea typeface="宋体" charset="-122"/>
              </a:rPr>
            </a:b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Lw</a:t>
            </a:r>
            <a:r>
              <a:rPr lang="en-US" altLang="zh-CN" dirty="0" smtClean="0">
                <a:latin typeface="Lucida Console" pitchFamily="49" charset="0"/>
                <a:ea typeface="宋体" charset="-122"/>
              </a:rPr>
              <a:t>$t 0, 0 ($t 1)</a:t>
            </a:r>
            <a:br>
              <a:rPr lang="en-US" altLang="zh-CN" dirty="0" smtClean="0">
                <a:latin typeface="Lucida Console" pitchFamily="49" charset="0"/>
                <a:ea typeface="宋体" charset="-122"/>
              </a:rPr>
            </a:b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本</a:t>
            </a:r>
            <a:r>
              <a:rPr lang="en-US" altLang="zh-CN" dirty="0" smtClean="0">
                <a:latin typeface="Lucida Console" pitchFamily="49" charset="0"/>
                <a:ea typeface="宋体" charset="-122"/>
              </a:rPr>
              <a:t>$t 0, $s 5, 出口</a:t>
            </a:r>
            <a:br>
              <a:rPr lang="en-US" altLang="zh-CN" dirty="0" smtClean="0">
                <a:latin typeface="Lucida Console" pitchFamily="49" charset="0"/>
                <a:ea typeface="宋体" charset="-122"/>
              </a:rPr>
            </a:br>
            <a:r>
              <a:rPr lang="en-US" altLang="zh-CN" dirty="0" smtClean="0">
                <a:latin typeface="Lucida Console" pitchFamily="49" charset="0"/>
                <a:ea typeface="宋体" charset="-122"/>
              </a:rPr>
              <a:t>      </a:t>
            </a:r>
            <a:r>
              <a:rPr lang="en-US" altLang="zh-CN" dirty="0" err="1" smtClean="0">
                <a:latin typeface="Lucida Console" pitchFamily="49" charset="0"/>
                <a:ea typeface="宋体" charset="-122"/>
              </a:rPr>
              <a:t>阿迪</a:t>
            </a:r>
            <a:r>
              <a:rPr lang="en-US" altLang="zh-CN" dirty="0" smtClean="0">
                <a:latin typeface="Lucida Console" pitchFamily="49" charset="0"/>
                <a:ea typeface="宋体" charset="-122"/>
              </a:rPr>
              <a:t>$s 3、$s 3、1</a:t>
            </a:r>
            <a:br>
              <a:rPr lang="en-US" altLang="zh-CN" dirty="0" smtClean="0">
                <a:latin typeface="Lucida Console" pitchFamily="49" charset="0"/>
                <a:ea typeface="宋体" charset="-122"/>
              </a:rPr>
            </a:br>
            <a:r>
              <a:rPr lang="en-US" altLang="zh-CN" dirty="0" smtClean="0">
                <a:latin typeface="Lucida Console" pitchFamily="49" charset="0"/>
                <a:ea typeface="宋体" charset="-122"/>
              </a:rPr>
              <a:t>j 环路</a:t>
            </a:r>
            <a:br>
              <a:rPr lang="en-US" altLang="zh-CN" dirty="0" smtClean="0">
                <a:latin typeface="Lucida Console" pitchFamily="49" charset="0"/>
                <a:ea typeface="宋体" charset="-122"/>
              </a:rPr>
            </a:br>
            <a:r>
              <a:rPr lang="en-US" altLang="zh-CN" dirty="0" smtClean="0">
                <a:latin typeface="Lucida Console" pitchFamily="49" charset="0"/>
                <a:ea typeface="宋体" charset="-122"/>
              </a:rPr>
              <a:t>退出：。。。</a:t>
            </a:r>
            <a:endParaRPr lang="en-AU" altLang="zh-CN" dirty="0" smtClean="0">
              <a:latin typeface="Lucida Console" pitchFamily="49"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23C367D4-7260-47E6-AC83-A67804FCA89A}" type="slidenum">
              <a:rPr lang="en-AU" altLang="zh-CN" sz="1400"/>
              <a:pPr>
                <a:spcBef>
                  <a:spcPct val="0"/>
                </a:spcBef>
                <a:buClrTx/>
                <a:buSzTx/>
                <a:buFontTx/>
                <a:buNone/>
              </a:pPr>
              <a:t>45</a:t>
            </a:fld>
            <a:endParaRPr lang="en-AU" altLang="zh-CN" sz="1400"/>
          </a:p>
        </p:txBody>
      </p:sp>
      <p:sp>
        <p:nvSpPr>
          <p:cNvPr id="4813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基本块</a:t>
            </a:r>
            <a:endParaRPr lang="en-AU" altLang="zh-CN" smtClean="0">
              <a:ea typeface="宋体" panose="02010600030101010101" pitchFamily="2" charset="-122"/>
            </a:endParaRPr>
          </a:p>
        </p:txBody>
      </p:sp>
      <p:sp>
        <p:nvSpPr>
          <p:cNvPr id="52228" name="Rectangle 3"/>
          <p:cNvSpPr>
            <a:spLocks noGrp="1" noChangeArrowheads="1"/>
          </p:cNvSpPr>
          <p:nvPr>
            <p:ph type="body" idx="1"/>
          </p:nvPr>
        </p:nvSpPr>
        <p:spPr>
          <a:xfrm>
            <a:off x="684213" y="1125538"/>
            <a:ext cx="8270875" cy="2303462"/>
          </a:xfrm>
        </p:spPr>
        <p:txBody>
          <a:bodyPr/>
          <a:lstStyle/>
          <a:p>
            <a:pPr eaLnBrk="1" hangingPunct="1">
              <a:defRPr/>
            </a:pPr>
            <a:r>
              <a:rPr lang="en-US" altLang="zh-CN" dirty="0" smtClean="0">
                <a:ea typeface="宋体" charset="-122"/>
              </a:rPr>
              <a:t>做决定太困难了!</a:t>
            </a:r>
          </a:p>
          <a:p>
            <a:pPr eaLnBrk="1" hangingPunct="1">
              <a:defRPr/>
            </a:pPr>
            <a:r>
              <a:rPr lang="en-US" altLang="zh-CN" dirty="0" smtClean="0">
                <a:ea typeface="宋体" charset="-122"/>
              </a:rPr>
              <a:t>A 个</a:t>
            </a:r>
            <a:r>
              <a:rPr lang="en-US" altLang="zh-CN" b="1" dirty="0" smtClean="0">
                <a:solidFill>
                  <a:schemeClr val="tx2">
                    <a:lumMod val="60000"/>
                    <a:lumOff val="40000"/>
                  </a:schemeClr>
                </a:solidFill>
                <a:ea typeface="宋体" charset="-122"/>
              </a:rPr>
              <a:t>基本块</a:t>
            </a:r>
            <a:r>
              <a:rPr lang="en-US" altLang="zh-CN" dirty="0" smtClean="0">
                <a:ea typeface="宋体" charset="-122"/>
              </a:rPr>
              <a:t>是一系列的指令,</a:t>
            </a:r>
          </a:p>
          <a:p>
            <a:pPr lvl="1" eaLnBrk="1" hangingPunct="1">
              <a:defRPr/>
            </a:pPr>
            <a:r>
              <a:rPr lang="en-US" altLang="zh-CN" dirty="0" smtClean="0">
                <a:ea typeface="宋体" charset="-122"/>
              </a:rPr>
              <a:t>没有分支指令 (结束时除外)</a:t>
            </a:r>
          </a:p>
          <a:p>
            <a:pPr lvl="1" eaLnBrk="1" hangingPunct="1">
              <a:defRPr/>
            </a:pPr>
            <a:r>
              <a:rPr lang="en-US" altLang="zh-CN" dirty="0" smtClean="0">
                <a:ea typeface="宋体" charset="-122"/>
              </a:rPr>
              <a:t>没有分支标签 (开始时除外)</a:t>
            </a:r>
            <a:endParaRPr lang="en-AU" altLang="zh-CN" dirty="0" smtClean="0">
              <a:ea typeface="宋体" charset="-122"/>
            </a:endParaRPr>
          </a:p>
        </p:txBody>
      </p:sp>
      <p:grpSp>
        <p:nvGrpSpPr>
          <p:cNvPr id="52229" name="Group 4"/>
          <p:cNvGrpSpPr>
            <a:grpSpLocks/>
          </p:cNvGrpSpPr>
          <p:nvPr/>
        </p:nvGrpSpPr>
        <p:grpSpPr bwMode="auto">
          <a:xfrm>
            <a:off x="755650" y="3644900"/>
            <a:ext cx="3311525" cy="2592388"/>
            <a:chOff x="1429" y="2296"/>
            <a:chExt cx="2086" cy="1633"/>
          </a:xfrm>
        </p:grpSpPr>
        <p:sp>
          <p:nvSpPr>
            <p:cNvPr id="48135" name="Rectangle 5"/>
            <p:cNvSpPr>
              <a:spLocks noChangeArrowheads="1"/>
            </p:cNvSpPr>
            <p:nvPr/>
          </p:nvSpPr>
          <p:spPr bwMode="auto">
            <a:xfrm>
              <a:off x="1791" y="2614"/>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36" name="Rectangle 6"/>
            <p:cNvSpPr>
              <a:spLocks noChangeArrowheads="1"/>
            </p:cNvSpPr>
            <p:nvPr/>
          </p:nvSpPr>
          <p:spPr bwMode="auto">
            <a:xfrm>
              <a:off x="1791" y="2750"/>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37" name="Rectangle 7"/>
            <p:cNvSpPr>
              <a:spLocks noChangeArrowheads="1"/>
            </p:cNvSpPr>
            <p:nvPr/>
          </p:nvSpPr>
          <p:spPr bwMode="auto">
            <a:xfrm>
              <a:off x="1791" y="2886"/>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38" name="Rectangle 8"/>
            <p:cNvSpPr>
              <a:spLocks noChangeArrowheads="1"/>
            </p:cNvSpPr>
            <p:nvPr/>
          </p:nvSpPr>
          <p:spPr bwMode="auto">
            <a:xfrm>
              <a:off x="1791" y="3022"/>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39" name="Rectangle 9"/>
            <p:cNvSpPr>
              <a:spLocks noChangeArrowheads="1"/>
            </p:cNvSpPr>
            <p:nvPr/>
          </p:nvSpPr>
          <p:spPr bwMode="auto">
            <a:xfrm>
              <a:off x="1791" y="3158"/>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40" name="Rectangle 10"/>
            <p:cNvSpPr>
              <a:spLocks noChangeArrowheads="1"/>
            </p:cNvSpPr>
            <p:nvPr/>
          </p:nvSpPr>
          <p:spPr bwMode="auto">
            <a:xfrm>
              <a:off x="1791" y="3294"/>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41" name="Rectangle 11"/>
            <p:cNvSpPr>
              <a:spLocks noChangeArrowheads="1"/>
            </p:cNvSpPr>
            <p:nvPr/>
          </p:nvSpPr>
          <p:spPr bwMode="auto">
            <a:xfrm>
              <a:off x="1791" y="3430"/>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42" name="Line 12"/>
            <p:cNvSpPr>
              <a:spLocks noChangeShapeType="1"/>
            </p:cNvSpPr>
            <p:nvPr/>
          </p:nvSpPr>
          <p:spPr bwMode="auto">
            <a:xfrm>
              <a:off x="2426" y="2296"/>
              <a:ext cx="0" cy="31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3" name="Line 13"/>
            <p:cNvSpPr>
              <a:spLocks noChangeShapeType="1"/>
            </p:cNvSpPr>
            <p:nvPr/>
          </p:nvSpPr>
          <p:spPr bwMode="auto">
            <a:xfrm>
              <a:off x="2426" y="2614"/>
              <a:ext cx="0" cy="9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4" name="Line 14"/>
            <p:cNvSpPr>
              <a:spLocks noChangeShapeType="1"/>
            </p:cNvSpPr>
            <p:nvPr/>
          </p:nvSpPr>
          <p:spPr bwMode="auto">
            <a:xfrm>
              <a:off x="2426" y="3521"/>
              <a:ext cx="0" cy="40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5" name="Line 15"/>
            <p:cNvSpPr>
              <a:spLocks noChangeShapeType="1"/>
            </p:cNvSpPr>
            <p:nvPr/>
          </p:nvSpPr>
          <p:spPr bwMode="auto">
            <a:xfrm>
              <a:off x="2426" y="3521"/>
              <a:ext cx="108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6" name="Line 16"/>
            <p:cNvSpPr>
              <a:spLocks noChangeShapeType="1"/>
            </p:cNvSpPr>
            <p:nvPr/>
          </p:nvSpPr>
          <p:spPr bwMode="auto">
            <a:xfrm>
              <a:off x="1429" y="2659"/>
              <a:ext cx="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7" name="Rectangle 17"/>
            <p:cNvSpPr>
              <a:spLocks noChangeArrowheads="1"/>
            </p:cNvSpPr>
            <p:nvPr/>
          </p:nvSpPr>
          <p:spPr bwMode="auto">
            <a:xfrm>
              <a:off x="1791" y="2478"/>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48" name="Rectangle 18"/>
            <p:cNvSpPr>
              <a:spLocks noChangeArrowheads="1"/>
            </p:cNvSpPr>
            <p:nvPr/>
          </p:nvSpPr>
          <p:spPr bwMode="auto">
            <a:xfrm>
              <a:off x="1791" y="2341"/>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49" name="Rectangle 19"/>
            <p:cNvSpPr>
              <a:spLocks noChangeArrowheads="1"/>
            </p:cNvSpPr>
            <p:nvPr/>
          </p:nvSpPr>
          <p:spPr bwMode="auto">
            <a:xfrm>
              <a:off x="1791" y="3566"/>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48150" name="Rectangle 20"/>
            <p:cNvSpPr>
              <a:spLocks noChangeArrowheads="1"/>
            </p:cNvSpPr>
            <p:nvPr/>
          </p:nvSpPr>
          <p:spPr bwMode="auto">
            <a:xfrm>
              <a:off x="1791" y="3702"/>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grpSp>
      <p:sp>
        <p:nvSpPr>
          <p:cNvPr id="52230" name="Rectangle 21"/>
          <p:cNvSpPr>
            <a:spLocks noChangeArrowheads="1"/>
          </p:cNvSpPr>
          <p:nvPr/>
        </p:nvSpPr>
        <p:spPr bwMode="auto">
          <a:xfrm>
            <a:off x="4211638" y="3787775"/>
            <a:ext cx="467042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zh-CN">
                <a:ea typeface="宋体" panose="02010600030101010101" pitchFamily="2" charset="-122"/>
              </a:rPr>
              <a:t>编译器标识优化的基本块</a:t>
            </a:r>
          </a:p>
          <a:p>
            <a:pPr eaLnBrk="1" hangingPunct="1"/>
            <a:r>
              <a:rPr lang="en-US" altLang="zh-CN">
                <a:ea typeface="宋体" panose="02010600030101010101" pitchFamily="2" charset="-122"/>
              </a:rPr>
              <a:t>先进的处理器可以加快基本模块的执行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2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更多条件操作</a:t>
            </a:r>
            <a:endParaRPr lang="en-AU" altLang="zh-CN" smtClean="0">
              <a:ea typeface="宋体" panose="02010600030101010101" pitchFamily="2" charset="-122"/>
            </a:endParaRPr>
          </a:p>
        </p:txBody>
      </p:sp>
      <p:sp>
        <p:nvSpPr>
          <p:cNvPr id="53252" name="Rectangle 3"/>
          <p:cNvSpPr>
            <a:spLocks noGrp="1" noChangeArrowheads="1"/>
          </p:cNvSpPr>
          <p:nvPr>
            <p:ph type="body" idx="1"/>
          </p:nvPr>
        </p:nvSpPr>
        <p:spPr>
          <a:xfrm>
            <a:off x="468313" y="1125538"/>
            <a:ext cx="8486775" cy="5111750"/>
          </a:xfrm>
        </p:spPr>
        <p:txBody>
          <a:bodyPr/>
          <a:lstStyle/>
          <a:p>
            <a:pPr eaLnBrk="1" hangingPunct="1"/>
            <a:r>
              <a:rPr lang="en-US" altLang="zh-CN" smtClean="0">
                <a:ea typeface="宋体" panose="02010600030101010101" pitchFamily="2" charset="-122"/>
              </a:rPr>
              <a:t>对平等或不平等的检验是不够的</a:t>
            </a:r>
          </a:p>
          <a:p>
            <a:pPr eaLnBrk="1" hangingPunct="1"/>
            <a:r>
              <a:rPr lang="en-US" altLang="zh-CN" smtClean="0">
                <a:ea typeface="宋体" panose="02010600030101010101" pitchFamily="2" charset="-122"/>
              </a:rPr>
              <a:t>查看变量是否小于另一个变量是很有用的</a:t>
            </a:r>
          </a:p>
          <a:p>
            <a:pPr eaLnBrk="1" hangingPunct="1"/>
            <a:r>
              <a:rPr lang="en-US" altLang="zh-CN" smtClean="0">
                <a:ea typeface="宋体" panose="02010600030101010101" pitchFamily="2" charset="-122"/>
              </a:rPr>
              <a:t>在 MIPS 中完成, 如果条件为真, 则将结果设置为1</a:t>
            </a:r>
          </a:p>
          <a:p>
            <a:pPr lvl="1" eaLnBrk="1" hangingPunct="1"/>
            <a:r>
              <a:rPr lang="en-US" altLang="zh-CN" smtClean="0">
                <a:ea typeface="宋体" panose="02010600030101010101" pitchFamily="2" charset="-122"/>
              </a:rPr>
              <a:t>否则, 设置为0</a:t>
            </a:r>
          </a:p>
          <a:p>
            <a:pPr eaLnBrk="1" hangingPunct="1"/>
            <a:r>
              <a:rPr lang="en-US" altLang="zh-CN" smtClean="0">
                <a:latin typeface="Lucida Console" panose="020B0609040504020204" pitchFamily="49" charset="0"/>
                <a:ea typeface="宋体" panose="02010600030101010101" pitchFamily="2" charset="-122"/>
              </a:rPr>
              <a:t>slt rd, rs, rt #</a:t>
            </a:r>
            <a:r>
              <a:rPr lang="en-US" altLang="zh-CN" i="1" smtClean="0">
                <a:latin typeface="Lucida Console" panose="020B0609040504020204" pitchFamily="49" charset="0"/>
                <a:ea typeface="宋体" panose="02010600030101010101" pitchFamily="2" charset="-122"/>
              </a:rPr>
              <a:t>设置为小于</a:t>
            </a:r>
          </a:p>
          <a:p>
            <a:pPr lvl="1" eaLnBrk="1" hangingPunct="1"/>
            <a:r>
              <a:rPr lang="en-US" altLang="zh-CN" smtClean="0">
                <a:ea typeface="宋体" panose="02010600030101010101" pitchFamily="2" charset="-122"/>
              </a:rPr>
              <a:t>如果 (rs &lt; rt) rd = 1;其他 rd = 0;</a:t>
            </a:r>
          </a:p>
          <a:p>
            <a:pPr eaLnBrk="1" hangingPunct="1"/>
            <a:r>
              <a:rPr lang="en-US" altLang="zh-CN" smtClean="0">
                <a:latin typeface="Lucida Console" panose="020B0609040504020204" pitchFamily="49" charset="0"/>
                <a:ea typeface="宋体" panose="02010600030101010101" pitchFamily="2" charset="-122"/>
              </a:rPr>
              <a:t>slti rt, rs, 常数</a:t>
            </a:r>
          </a:p>
          <a:p>
            <a:pPr lvl="1" eaLnBrk="1" hangingPunct="1"/>
            <a:r>
              <a:rPr lang="en-US" altLang="zh-CN" smtClean="0">
                <a:ea typeface="宋体" panose="02010600030101010101" pitchFamily="2" charset="-122"/>
              </a:rPr>
              <a:t>如果 (rs &lt; 常数) rt = 1;否则 rt = 0;</a:t>
            </a:r>
          </a:p>
          <a:p>
            <a:pPr eaLnBrk="1" hangingPunct="1"/>
            <a:r>
              <a:rPr lang="en-US" altLang="zh-CN" smtClean="0">
                <a:ea typeface="宋体" panose="02010600030101010101" pitchFamily="2" charset="-122"/>
              </a:rPr>
              <a:t>结合使用</a:t>
            </a:r>
            <a:r>
              <a:rPr lang="en-US" altLang="zh-CN" smtClean="0">
                <a:latin typeface="Lucida Console" panose="020B0609040504020204" pitchFamily="49" charset="0"/>
                <a:ea typeface="宋体" panose="02010600030101010101" pitchFamily="2" charset="-122"/>
              </a:rPr>
              <a:t>贝格</a:t>
            </a:r>
            <a:r>
              <a:rPr lang="en-US" altLang="zh-CN" smtClean="0">
                <a:ea typeface="宋体" panose="02010600030101010101" pitchFamily="2" charset="-122"/>
              </a:rPr>
              <a:t>,</a:t>
            </a:r>
            <a:r>
              <a:rPr lang="en-US" altLang="zh-CN" smtClean="0">
                <a:latin typeface="Lucida Console" panose="020B0609040504020204" pitchFamily="49" charset="0"/>
                <a:ea typeface="宋体" panose="02010600030101010101" pitchFamily="2" charset="-122"/>
              </a:rPr>
              <a:t>本</a:t>
            </a:r>
          </a:p>
          <a:p>
            <a:pPr lvl="1" eaLnBrk="1" hangingPunct="1">
              <a:buFont typeface="Wingdings" panose="05000000000000000000" pitchFamily="2" charset="2"/>
              <a:buNone/>
            </a:pPr>
            <a:r>
              <a:rPr lang="en-US" altLang="zh-CN" smtClean="0">
                <a:ea typeface="宋体" panose="02010600030101010101" pitchFamily="2" charset="-122"/>
              </a:rPr>
              <a:t>	</a:t>
            </a:r>
            <a:r>
              <a:rPr lang="en-US" altLang="zh-CN" smtClean="0">
                <a:latin typeface="Lucida Console" panose="020B0609040504020204" pitchFamily="49" charset="0"/>
                <a:ea typeface="宋体" panose="02010600030101010101" pitchFamily="2" charset="-122"/>
              </a:rPr>
              <a:t>slt $t 0, $s 1, $s 2 #, 如果 ($s 1 &lt; $s 2)</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bne $t 0, $zero, L # 分支到 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325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25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25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252">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325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2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5D1C45D0-F251-49C0-9219-9EDB6A6CBDDA}" type="slidenum">
              <a:rPr lang="en-AU" altLang="zh-CN" sz="1400"/>
              <a:pPr>
                <a:spcBef>
                  <a:spcPct val="0"/>
                </a:spcBef>
                <a:buClrTx/>
                <a:buSzTx/>
                <a:buFontTx/>
                <a:buNone/>
              </a:pPr>
              <a:t>47</a:t>
            </a:fld>
            <a:endParaRPr lang="en-AU" altLang="zh-CN" sz="1400"/>
          </a:p>
        </p:txBody>
      </p:sp>
      <p:sp>
        <p:nvSpPr>
          <p:cNvPr id="50179"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已签名与未签名</a:t>
            </a:r>
          </a:p>
        </p:txBody>
      </p:sp>
      <p:sp>
        <p:nvSpPr>
          <p:cNvPr id="55300" name="Rectangle 3"/>
          <p:cNvSpPr>
            <a:spLocks noGrp="1" noChangeArrowheads="1"/>
          </p:cNvSpPr>
          <p:nvPr>
            <p:ph type="body" idx="1"/>
          </p:nvPr>
        </p:nvSpPr>
        <p:spPr/>
        <p:txBody>
          <a:bodyPr/>
          <a:lstStyle/>
          <a:p>
            <a:pPr eaLnBrk="1" hangingPunct="1">
              <a:defRPr/>
            </a:pPr>
            <a:r>
              <a:rPr lang="en-AU" altLang="zh-CN" dirty="0" smtClean="0">
                <a:ea typeface="宋体" charset="-122"/>
              </a:rPr>
              <a:t>签名比较:</a:t>
            </a:r>
            <a:r>
              <a:rPr lang="en-AU" altLang="zh-CN" dirty="0" err="1" smtClean="0">
                <a:latin typeface="Lucida Console" pitchFamily="49" charset="0"/>
                <a:ea typeface="宋体" charset="-122"/>
              </a:rPr>
              <a:t>斯尔特</a:t>
            </a:r>
            <a:r>
              <a:rPr lang="en-AU" altLang="zh-CN" dirty="0" smtClean="0">
                <a:ea typeface="宋体" charset="-122"/>
              </a:rPr>
              <a:t>,</a:t>
            </a:r>
            <a:r>
              <a:rPr lang="en-AU" altLang="zh-CN" dirty="0" err="1" smtClean="0">
                <a:latin typeface="Lucida Console" pitchFamily="49" charset="0"/>
                <a:ea typeface="宋体" charset="-122"/>
              </a:rPr>
              <a:t>斯莱蒂</a:t>
            </a:r>
            <a:endParaRPr lang="en-AU" altLang="zh-CN" dirty="0" smtClean="0">
              <a:latin typeface="Lucida Console" pitchFamily="49" charset="0"/>
              <a:ea typeface="宋体" charset="-122"/>
            </a:endParaRPr>
          </a:p>
          <a:p>
            <a:pPr eaLnBrk="1" hangingPunct="1">
              <a:defRPr/>
            </a:pPr>
            <a:r>
              <a:rPr lang="en-AU" altLang="zh-CN" dirty="0" smtClean="0">
                <a:ea typeface="宋体" charset="-122"/>
              </a:rPr>
              <a:t>未签名的比较:</a:t>
            </a:r>
            <a:r>
              <a:rPr lang="en-AU" altLang="zh-CN" dirty="0" err="1" smtClean="0">
                <a:latin typeface="Lucida Console" pitchFamily="49" charset="0"/>
                <a:ea typeface="宋体" charset="-122"/>
              </a:rPr>
              <a:t>斯图</a:t>
            </a:r>
            <a:r>
              <a:rPr lang="en-AU" altLang="zh-CN" dirty="0" smtClean="0">
                <a:ea typeface="宋体" charset="-122"/>
              </a:rPr>
              <a:t>,</a:t>
            </a:r>
            <a:r>
              <a:rPr lang="en-AU" altLang="zh-CN" dirty="0" err="1" smtClean="0">
                <a:latin typeface="Lucida Console" pitchFamily="49" charset="0"/>
                <a:ea typeface="宋体" charset="-122"/>
              </a:rPr>
              <a:t>斯尔图伊</a:t>
            </a:r>
            <a:endParaRPr lang="en-AU" altLang="zh-CN" dirty="0" smtClean="0">
              <a:latin typeface="Lucida Console" pitchFamily="49" charset="0"/>
              <a:ea typeface="宋体" charset="-122"/>
            </a:endParaRPr>
          </a:p>
          <a:p>
            <a:pPr eaLnBrk="1" hangingPunct="1">
              <a:defRPr/>
            </a:pPr>
            <a:r>
              <a:rPr lang="en-AU" altLang="zh-CN" dirty="0" smtClean="0">
                <a:ea typeface="宋体" charset="-122"/>
              </a:rPr>
              <a:t>例子</a:t>
            </a:r>
          </a:p>
          <a:p>
            <a:pPr lvl="1" eaLnBrk="1" hangingPunct="1">
              <a:defRPr/>
            </a:pPr>
            <a:r>
              <a:rPr lang="en-AU" altLang="zh-CN" dirty="0" smtClean="0">
                <a:ea typeface="宋体" charset="-122"/>
              </a:rPr>
              <a:t>$s 0 = 1111 1111 1111 1111 1111 1111 1111 1111 1111 1111</a:t>
            </a:r>
          </a:p>
          <a:p>
            <a:pPr lvl="1" eaLnBrk="1" hangingPunct="1">
              <a:defRPr/>
            </a:pPr>
            <a:r>
              <a:rPr lang="en-AU" altLang="zh-CN" dirty="0" smtClean="0">
                <a:ea typeface="宋体" charset="-122"/>
              </a:rPr>
              <a:t>$s 1 = 0000 0000 0000 0000 0000 0000 0000 0000 0000 0000 0000 0001</a:t>
            </a:r>
          </a:p>
          <a:p>
            <a:pPr lvl="1" eaLnBrk="1" hangingPunct="1">
              <a:defRPr/>
            </a:pPr>
            <a:endParaRPr lang="en-AU" altLang="zh-CN" dirty="0" smtClean="0">
              <a:ea typeface="宋体" charset="-122"/>
            </a:endParaRPr>
          </a:p>
          <a:p>
            <a:pPr lvl="1" eaLnBrk="1" hangingPunct="1">
              <a:defRPr/>
            </a:pPr>
            <a:r>
              <a:rPr lang="en-AU" altLang="zh-CN" dirty="0" err="1" smtClean="0">
                <a:latin typeface="Lucida Console" pitchFamily="49" charset="0"/>
                <a:ea typeface="宋体" charset="-122"/>
              </a:rPr>
              <a:t>斯尔特</a:t>
            </a:r>
            <a:r>
              <a:rPr lang="en-AU" altLang="zh-CN" dirty="0" smtClean="0">
                <a:latin typeface="Lucida Console" pitchFamily="49" charset="0"/>
                <a:ea typeface="宋体" charset="-122"/>
              </a:rPr>
              <a:t>$t 0, $s 0, $s 1 # 签名</a:t>
            </a:r>
          </a:p>
          <a:p>
            <a:pPr lvl="2" eaLnBrk="1" hangingPunct="1">
              <a:defRPr/>
            </a:pPr>
            <a:r>
              <a:rPr lang="en-AU" altLang="zh-CN" dirty="0" smtClean="0">
                <a:ea typeface="宋体" charset="-122"/>
                <a:cs typeface="Arial" charset="0"/>
              </a:rPr>
              <a:t>–1 &lt; + 1</a:t>
            </a:r>
            <a:r>
              <a:rPr lang="en-AU" altLang="zh-CN" dirty="0" smtClean="0">
                <a:ea typeface="宋体" charset="-122"/>
                <a:cs typeface="Arial" charset="0"/>
                <a:sym typeface="Symbol" pitchFamily="18" charset="2"/>
              </a:rPr>
              <a:t>$t 0 = 1</a:t>
            </a:r>
            <a:endParaRPr lang="en-AU" altLang="zh-CN" dirty="0">
              <a:ea typeface="宋体" charset="-122"/>
            </a:endParaRPr>
          </a:p>
          <a:p>
            <a:pPr lvl="1" eaLnBrk="1" hangingPunct="1">
              <a:defRPr/>
            </a:pPr>
            <a:endParaRPr lang="en-AU" altLang="zh-CN" dirty="0" smtClean="0">
              <a:ea typeface="宋体" charset="-122"/>
            </a:endParaRPr>
          </a:p>
          <a:p>
            <a:pPr lvl="1" eaLnBrk="1" hangingPunct="1">
              <a:defRPr/>
            </a:pPr>
            <a:r>
              <a:rPr lang="en-AU" altLang="zh-CN" dirty="0" err="1" smtClean="0">
                <a:latin typeface="Lucida Console" pitchFamily="49" charset="0"/>
                <a:ea typeface="宋体" charset="-122"/>
                <a:cs typeface="Arial" charset="0"/>
                <a:sym typeface="Symbol" pitchFamily="18" charset="2"/>
              </a:rPr>
              <a:t>斯图</a:t>
            </a:r>
            <a:r>
              <a:rPr lang="en-AU" altLang="zh-CN" dirty="0" smtClean="0">
                <a:latin typeface="Lucida Console" pitchFamily="49" charset="0"/>
                <a:ea typeface="宋体" charset="-122"/>
                <a:cs typeface="Arial" charset="0"/>
                <a:sym typeface="Symbol" pitchFamily="18" charset="2"/>
              </a:rPr>
              <a:t>$t 0, $s 0, $s 1 # 未签名</a:t>
            </a:r>
          </a:p>
          <a:p>
            <a:pPr lvl="2" eaLnBrk="1" hangingPunct="1">
              <a:defRPr/>
            </a:pPr>
            <a:r>
              <a:rPr lang="en-US" altLang="zh-CN" dirty="0" smtClean="0">
                <a:ea typeface="宋体" charset="-122"/>
              </a:rPr>
              <a:t>+ 4, 294, 967, 295 &gt; + 1</a:t>
            </a:r>
            <a:r>
              <a:rPr lang="en-AU" altLang="zh-CN" dirty="0" smtClean="0">
                <a:ea typeface="宋体" charset="-122"/>
                <a:sym typeface="Symbol" pitchFamily="18" charset="2"/>
              </a:rPr>
              <a:t>$t 0 = 0</a:t>
            </a:r>
          </a:p>
          <a:p>
            <a:pPr marL="457200" lvl="1" indent="0" eaLnBrk="1" hangingPunct="1">
              <a:buFont typeface="Wingdings" panose="05000000000000000000" pitchFamily="2" charset="2"/>
              <a:buNone/>
              <a:defRPr/>
            </a:pPr>
            <a:endParaRPr lang="en-AU" altLang="zh-CN"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300">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3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函数调用</a:t>
            </a:r>
            <a:endParaRPr lang="en-AU" altLang="zh-CN" smtClean="0">
              <a:ea typeface="宋体" panose="02010600030101010101" pitchFamily="2" charset="-122"/>
            </a:endParaRPr>
          </a:p>
        </p:txBody>
      </p:sp>
      <p:sp>
        <p:nvSpPr>
          <p:cNvPr id="55300" name="Rectangle 3"/>
          <p:cNvSpPr>
            <a:spLocks noGrp="1" noChangeArrowheads="1"/>
          </p:cNvSpPr>
          <p:nvPr>
            <p:ph type="body" idx="1"/>
          </p:nvPr>
        </p:nvSpPr>
        <p:spPr/>
        <p:txBody>
          <a:bodyPr/>
          <a:lstStyle/>
          <a:p>
            <a:pPr marL="609600" indent="-609600" eaLnBrk="1" hangingPunct="1"/>
            <a:r>
              <a:rPr lang="en-US" altLang="zh-CN" smtClean="0">
                <a:ea typeface="宋体" panose="02010600030101010101" pitchFamily="2" charset="-122"/>
              </a:rPr>
              <a:t>函数是程序员用来构造程序的工具之一</a:t>
            </a:r>
          </a:p>
          <a:p>
            <a:pPr marL="1009650" lvl="1" indent="-609600" eaLnBrk="1" hangingPunct="1"/>
            <a:r>
              <a:rPr lang="en-US" altLang="zh-CN" smtClean="0">
                <a:ea typeface="宋体" panose="02010600030101010101" pitchFamily="2" charset="-122"/>
              </a:rPr>
              <a:t>使程序更易于理解</a:t>
            </a:r>
          </a:p>
          <a:p>
            <a:pPr marL="1009650" lvl="1" indent="-609600" eaLnBrk="1" hangingPunct="1"/>
            <a:r>
              <a:rPr lang="en-US" altLang="zh-CN" smtClean="0">
                <a:ea typeface="宋体" panose="02010600030101010101" pitchFamily="2" charset="-122"/>
              </a:rPr>
              <a:t>允许代码被重用</a:t>
            </a:r>
          </a:p>
          <a:p>
            <a:pPr marL="609600" indent="-609600" eaLnBrk="1" hangingPunct="1"/>
            <a:endParaRPr lang="en-US" altLang="zh-CN" smtClean="0">
              <a:ea typeface="宋体" panose="02010600030101010101" pitchFamily="2" charset="-122"/>
            </a:endParaRPr>
          </a:p>
          <a:p>
            <a:pPr marL="609600" indent="-609600" eaLnBrk="1" hangingPunct="1"/>
            <a:r>
              <a:rPr lang="en-US" altLang="zh-CN" smtClean="0">
                <a:ea typeface="宋体" panose="02010600030101010101" pitchFamily="2" charset="-122"/>
              </a:rPr>
              <a:t>过程允许程序员一次只专注于任务的一部分</a:t>
            </a:r>
          </a:p>
        </p:txBody>
      </p:sp>
      <p:sp>
        <p:nvSpPr>
          <p:cNvPr id="51204" name="Text Box 4"/>
          <p:cNvSpPr txBox="1">
            <a:spLocks noChangeArrowheads="1"/>
          </p:cNvSpPr>
          <p:nvPr/>
        </p:nvSpPr>
        <p:spPr bwMode="auto">
          <a:xfrm rot="5400000">
            <a:off x="6265069" y="2512219"/>
            <a:ext cx="5391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§2.8 计算机硬件中的支持程序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过程示例</a:t>
            </a:r>
            <a:endParaRPr lang="en-AU" altLang="zh-CN" smtClean="0">
              <a:ea typeface="宋体" panose="02010600030101010101" pitchFamily="2" charset="-122"/>
            </a:endParaRPr>
          </a:p>
        </p:txBody>
      </p:sp>
      <p:sp>
        <p:nvSpPr>
          <p:cNvPr id="55300" name="Rectangle 3"/>
          <p:cNvSpPr>
            <a:spLocks noGrp="1" noChangeArrowheads="1"/>
          </p:cNvSpPr>
          <p:nvPr>
            <p:ph type="body" idx="1"/>
          </p:nvPr>
        </p:nvSpPr>
        <p:spPr>
          <a:xfrm>
            <a:off x="508000" y="1125538"/>
            <a:ext cx="8270875" cy="5111750"/>
          </a:xfrm>
        </p:spPr>
        <p:txBody>
          <a:bodyPr/>
          <a:lstStyle/>
          <a:p>
            <a:pPr marL="609600" indent="-609600" eaLnBrk="1" hangingPunct="1">
              <a:defRPr/>
            </a:pPr>
            <a:endParaRPr lang="en-US" altLang="zh-CN" sz="2400" dirty="0" smtClean="0">
              <a:solidFill>
                <a:schemeClr val="tx2">
                  <a:lumMod val="60000"/>
                  <a:lumOff val="40000"/>
                </a:schemeClr>
              </a:solidFill>
              <a:ea typeface="宋体" charset="-122"/>
            </a:endParaRPr>
          </a:p>
          <a:p>
            <a:pPr marL="609600" indent="-609600" eaLnBrk="1" hangingPunct="1">
              <a:defRPr/>
            </a:pPr>
            <a:endParaRPr lang="en-US" altLang="zh-CN" sz="2400" dirty="0">
              <a:solidFill>
                <a:schemeClr val="tx2">
                  <a:lumMod val="60000"/>
                  <a:lumOff val="40000"/>
                </a:schemeClr>
              </a:solidFill>
              <a:ea typeface="宋体" charset="-122"/>
            </a:endParaRPr>
          </a:p>
          <a:p>
            <a:pPr marL="609600" indent="-609600" eaLnBrk="1" hangingPunct="1">
              <a:defRPr/>
            </a:pPr>
            <a:endParaRPr lang="en-US" altLang="zh-CN" sz="2400" dirty="0" smtClean="0">
              <a:solidFill>
                <a:schemeClr val="tx2">
                  <a:lumMod val="60000"/>
                  <a:lumOff val="40000"/>
                </a:schemeClr>
              </a:solidFill>
              <a:ea typeface="宋体" charset="-122"/>
            </a:endParaRPr>
          </a:p>
          <a:p>
            <a:pPr marL="609600" indent="-609600" eaLnBrk="1" hangingPunct="1">
              <a:defRPr/>
            </a:pPr>
            <a:endParaRPr lang="en-US" altLang="zh-CN" sz="2400" dirty="0">
              <a:solidFill>
                <a:schemeClr val="tx2">
                  <a:lumMod val="60000"/>
                  <a:lumOff val="40000"/>
                </a:schemeClr>
              </a:solidFill>
              <a:ea typeface="宋体" charset="-122"/>
            </a:endParaRPr>
          </a:p>
          <a:p>
            <a:pPr marL="609600" indent="-609600" eaLnBrk="1" hangingPunct="1">
              <a:defRPr/>
            </a:pPr>
            <a:endParaRPr lang="en-US" altLang="zh-CN" sz="2400" dirty="0" smtClean="0">
              <a:solidFill>
                <a:schemeClr val="tx2">
                  <a:lumMod val="60000"/>
                  <a:lumOff val="40000"/>
                </a:schemeClr>
              </a:solidFill>
              <a:ea typeface="宋体" charset="-122"/>
            </a:endParaRPr>
          </a:p>
          <a:p>
            <a:pPr marL="609600" indent="-609600" eaLnBrk="1" hangingPunct="1">
              <a:defRPr/>
            </a:pPr>
            <a:endParaRPr lang="en-US" altLang="zh-CN" sz="2400" dirty="0">
              <a:solidFill>
                <a:schemeClr val="tx2">
                  <a:lumMod val="60000"/>
                  <a:lumOff val="40000"/>
                </a:schemeClr>
              </a:solidFill>
              <a:ea typeface="宋体" charset="-122"/>
            </a:endParaRPr>
          </a:p>
          <a:p>
            <a:pPr marL="609600" indent="-609600" eaLnBrk="1" hangingPunct="1">
              <a:defRPr/>
            </a:pPr>
            <a:endParaRPr lang="en-US" altLang="zh-CN" sz="2400" dirty="0" smtClean="0">
              <a:solidFill>
                <a:schemeClr val="tx2">
                  <a:lumMod val="60000"/>
                  <a:lumOff val="40000"/>
                </a:schemeClr>
              </a:solidFill>
              <a:ea typeface="宋体" charset="-122"/>
            </a:endParaRPr>
          </a:p>
          <a:p>
            <a:pPr marL="609600" indent="-609600" eaLnBrk="1" hangingPunct="1">
              <a:defRPr/>
            </a:pPr>
            <a:endParaRPr lang="en-US" altLang="zh-CN" sz="2400" dirty="0">
              <a:solidFill>
                <a:schemeClr val="tx2">
                  <a:lumMod val="60000"/>
                  <a:lumOff val="40000"/>
                </a:schemeClr>
              </a:solidFill>
              <a:ea typeface="宋体" charset="-122"/>
            </a:endParaRPr>
          </a:p>
          <a:p>
            <a:pPr marL="609600" indent="-609600" eaLnBrk="1" hangingPunct="1">
              <a:defRPr/>
            </a:pPr>
            <a:endParaRPr lang="en-US" altLang="zh-CN" sz="2400" dirty="0" smtClean="0">
              <a:solidFill>
                <a:schemeClr val="tx2">
                  <a:lumMod val="60000"/>
                  <a:lumOff val="40000"/>
                </a:schemeClr>
              </a:solidFill>
              <a:ea typeface="宋体" charset="-122"/>
            </a:endParaRPr>
          </a:p>
          <a:p>
            <a:pPr marL="609600" indent="-609600" eaLnBrk="1" hangingPunct="1">
              <a:defRPr/>
            </a:pPr>
            <a:endParaRPr lang="en-US" altLang="zh-CN" sz="2400" dirty="0">
              <a:solidFill>
                <a:schemeClr val="tx2">
                  <a:lumMod val="60000"/>
                  <a:lumOff val="40000"/>
                </a:schemeClr>
              </a:solidFill>
              <a:ea typeface="宋体" charset="-122"/>
            </a:endParaRPr>
          </a:p>
          <a:p>
            <a:pPr marL="609600" indent="-609600" eaLnBrk="1" hangingPunct="1">
              <a:defRPr/>
            </a:pPr>
            <a:r>
              <a:rPr lang="en-US" altLang="zh-CN" sz="2400" dirty="0" smtClean="0">
                <a:ea typeface="宋体" charset="-122"/>
              </a:rPr>
              <a:t>召集程序的关键是什么？</a:t>
            </a:r>
          </a:p>
          <a:p>
            <a:pPr marL="1009650" lvl="1" indent="-609600" eaLnBrk="1" hangingPunct="1">
              <a:defRPr/>
            </a:pPr>
            <a:r>
              <a:rPr lang="en-US" altLang="zh-CN" sz="2000" dirty="0" smtClean="0">
                <a:solidFill>
                  <a:schemeClr val="tx2">
                    <a:lumMod val="60000"/>
                    <a:lumOff val="40000"/>
                  </a:schemeClr>
                </a:solidFill>
                <a:ea typeface="宋体" charset="-122"/>
              </a:rPr>
              <a:t>参数和返回结果</a:t>
            </a:r>
            <a:r>
              <a:rPr lang="en-US" altLang="zh-CN" sz="2000" dirty="0" smtClean="0">
                <a:ea typeface="宋体" charset="-122"/>
              </a:rPr>
              <a:t>作为调用方和调用方之间的接口</a:t>
            </a:r>
            <a:r>
              <a:rPr lang="en-US" altLang="zh-CN" sz="2000" dirty="0" err="1" smtClean="0">
                <a:ea typeface="宋体" charset="-122"/>
              </a:rPr>
              <a:t>卡莱</a:t>
            </a:r>
            <a:endParaRPr lang="en-US" altLang="zh-CN" sz="2000" dirty="0" smtClean="0">
              <a:ea typeface="宋体" charset="-122"/>
            </a:endParaRPr>
          </a:p>
        </p:txBody>
      </p:sp>
      <p:pic>
        <p:nvPicPr>
          <p:cNvPr id="52228" name="图片 2"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052513"/>
            <a:ext cx="49688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r>
              <a:rPr lang="en-US" altLang="zh-CN" smtClean="0">
                <a:ea typeface="宋体" panose="02010600030101010101" pitchFamily="2" charset="-122"/>
              </a:rPr>
              <a:t>编程语言审查</a:t>
            </a:r>
            <a:endParaRPr lang="zh-CN" altLang="en-US" smtClean="0">
              <a:ea typeface="宋体" panose="02010600030101010101" pitchFamily="2" charset="-122"/>
            </a:endParaRPr>
          </a:p>
        </p:txBody>
      </p:sp>
      <p:sp>
        <p:nvSpPr>
          <p:cNvPr id="3" name="内容占位符 2"/>
          <p:cNvSpPr>
            <a:spLocks noGrp="1"/>
          </p:cNvSpPr>
          <p:nvPr>
            <p:ph idx="1"/>
          </p:nvPr>
        </p:nvSpPr>
        <p:spPr/>
        <p:txBody>
          <a:bodyPr/>
          <a:lstStyle/>
          <a:p>
            <a:pPr/>
            <a:r>
              <a:rPr lang="en-US" altLang="zh-CN" smtClean="0">
                <a:ea typeface="宋体" panose="02010600030101010101" pitchFamily="2" charset="-122"/>
              </a:rPr>
              <a:t>哪种编程语言是</a:t>
            </a:r>
            <a:r>
              <a:rPr lang="en-US" altLang="zh-CN" b="1" smtClean="0">
                <a:solidFill>
                  <a:srgbClr val="3177FF"/>
                </a:solidFill>
                <a:ea typeface="宋体" panose="02010600030101010101" pitchFamily="2" charset="-122"/>
              </a:rPr>
              <a:t>最好</a:t>
            </a:r>
            <a:r>
              <a:rPr lang="en-US" altLang="zh-CN" smtClean="0">
                <a:ea typeface="宋体" panose="02010600030101010101" pitchFamily="2" charset="-122"/>
              </a:rPr>
              <a:t>?</a:t>
            </a:r>
          </a:p>
          <a:p>
            <a:endParaRPr lang="en-US" altLang="zh-CN" smtClean="0">
              <a:ea typeface="宋体" panose="02010600030101010101" pitchFamily="2" charset="-122"/>
            </a:endParaRPr>
          </a:p>
          <a:p>
            <a:pPr/>
            <a:r>
              <a:rPr lang="en-US" altLang="zh-CN" smtClean="0">
                <a:ea typeface="宋体" panose="02010600030101010101" pitchFamily="2" charset="-122"/>
              </a:rPr>
              <a:t>查尔斯五世的引语说, 它们是为不同的目标而设计的。</a:t>
            </a:r>
          </a:p>
          <a:p>
            <a:pPr lvl="1"/>
            <a:r>
              <a:rPr lang="en-US" altLang="zh-CN" smtClean="0">
                <a:ea typeface="宋体" panose="02010600030101010101" pitchFamily="2" charset="-122"/>
              </a:rPr>
              <a:t>用于操作系统和数据库的 csc++</a:t>
            </a:r>
          </a:p>
          <a:p>
            <a:pPr lvl="1"/>
            <a:r>
              <a:rPr lang="en-US" altLang="zh-CN" smtClean="0">
                <a:ea typeface="宋体" panose="02010600030101010101" pitchFamily="2" charset="-122"/>
              </a:rPr>
              <a:t>适用于大型分布式系统的 java</a:t>
            </a:r>
          </a:p>
          <a:p>
            <a:pPr lvl="1"/>
            <a:r>
              <a:rPr lang="en-US" altLang="zh-CN" smtClean="0">
                <a:ea typeface="宋体" panose="02010600030101010101" pitchFamily="2" charset="-122"/>
              </a:rPr>
              <a:t>硬件的程序集语言</a:t>
            </a:r>
          </a:p>
          <a:p>
            <a:pPr lvl="1"/>
            <a:endParaRPr lang="en-US" altLang="zh-CN" smtClean="0">
              <a:ea typeface="宋体" panose="02010600030101010101" pitchFamily="2" charset="-122"/>
            </a:endParaRPr>
          </a:p>
          <a:p>
            <a:pPr/>
            <a:r>
              <a:rPr lang="en-US" altLang="zh-CN" b="1" smtClean="0">
                <a:solidFill>
                  <a:srgbClr val="3177FF"/>
                </a:solidFill>
                <a:ea typeface="宋体" panose="02010600030101010101" pitchFamily="2" charset="-122"/>
              </a:rPr>
              <a:t>在功能方面, 编程语言之间没有区别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41589C71-FC51-4234-88AA-F47C7651000A}" type="slidenum">
              <a:rPr lang="en-AU" altLang="zh-CN" sz="1400"/>
              <a:pPr>
                <a:spcBef>
                  <a:spcPct val="0"/>
                </a:spcBef>
                <a:buClrTx/>
                <a:buSzTx/>
                <a:buFontTx/>
                <a:buNone/>
              </a:pPr>
              <a:t>50</a:t>
            </a:fld>
            <a:endParaRPr lang="en-AU" altLang="zh-CN" sz="1400"/>
          </a:p>
        </p:txBody>
      </p:sp>
      <p:sp>
        <p:nvSpPr>
          <p:cNvPr id="5325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过程调用概述</a:t>
            </a:r>
            <a:endParaRPr lang="en-AU" altLang="zh-CN" smtClean="0">
              <a:ea typeface="宋体" panose="02010600030101010101" pitchFamily="2" charset="-122"/>
            </a:endParaRPr>
          </a:p>
        </p:txBody>
      </p:sp>
      <p:sp>
        <p:nvSpPr>
          <p:cNvPr id="57348" name="Rectangle 3"/>
          <p:cNvSpPr>
            <a:spLocks noGrp="1" noChangeArrowheads="1"/>
          </p:cNvSpPr>
          <p:nvPr>
            <p:ph type="body" idx="1"/>
          </p:nvPr>
        </p:nvSpPr>
        <p:spPr>
          <a:xfrm>
            <a:off x="468313" y="1125538"/>
            <a:ext cx="8270875" cy="5111750"/>
          </a:xfrm>
        </p:spPr>
        <p:txBody>
          <a:bodyPr/>
          <a:lstStyle/>
          <a:p>
            <a:pPr marL="609600" indent="-609600" eaLnBrk="1" hangingPunct="1"/>
            <a:r>
              <a:rPr lang="en-US" altLang="zh-CN" smtClean="0">
                <a:ea typeface="宋体" panose="02010600030101010101" pitchFamily="2" charset="-122"/>
              </a:rPr>
              <a:t>若要调用过程, 需要执行以下步骤:</a:t>
            </a:r>
          </a:p>
          <a:p>
            <a:pPr marL="990600" lvl="1" indent="-533400" eaLnBrk="1" hangingPunct="1">
              <a:buSzTx/>
              <a:buFont typeface="Wingdings" panose="05000000000000000000" pitchFamily="2" charset="2"/>
              <a:buAutoNum type="arabicPeriod"/>
            </a:pPr>
            <a:r>
              <a:rPr lang="en-US" altLang="zh-CN" smtClean="0">
                <a:ea typeface="宋体" panose="02010600030101010101" pitchFamily="2" charset="-122"/>
              </a:rPr>
              <a:t>将参数放置在寄存器中</a:t>
            </a:r>
          </a:p>
          <a:p>
            <a:pPr marL="990600" lvl="1" indent="-533400" eaLnBrk="1" hangingPunct="1">
              <a:buSzTx/>
              <a:buFont typeface="Wingdings" panose="05000000000000000000" pitchFamily="2" charset="2"/>
              <a:buAutoNum type="arabicPeriod"/>
            </a:pPr>
            <a:r>
              <a:rPr lang="en-US" altLang="zh-CN" smtClean="0">
                <a:ea typeface="宋体" panose="02010600030101010101" pitchFamily="2" charset="-122"/>
              </a:rPr>
              <a:t>将控制权转移到过程</a:t>
            </a:r>
          </a:p>
          <a:p>
            <a:pPr marL="990600" lvl="1" indent="-533400" eaLnBrk="1" hangingPunct="1">
              <a:buSzTx/>
              <a:buFont typeface="Wingdings" panose="05000000000000000000" pitchFamily="2" charset="2"/>
              <a:buAutoNum type="arabicPeriod"/>
            </a:pPr>
            <a:r>
              <a:rPr lang="en-US" altLang="zh-CN" smtClean="0">
                <a:ea typeface="宋体" panose="02010600030101010101" pitchFamily="2" charset="-122"/>
              </a:rPr>
              <a:t>获取用于过程的存储</a:t>
            </a:r>
          </a:p>
          <a:p>
            <a:pPr marL="990600" lvl="1" indent="-533400" eaLnBrk="1" hangingPunct="1">
              <a:buSzTx/>
              <a:buFont typeface="Wingdings" panose="05000000000000000000" pitchFamily="2" charset="2"/>
              <a:buAutoNum type="arabicPeriod"/>
            </a:pPr>
            <a:r>
              <a:rPr lang="en-US" altLang="zh-CN" smtClean="0">
                <a:ea typeface="宋体" panose="02010600030101010101" pitchFamily="2" charset="-122"/>
              </a:rPr>
              <a:t>执行过程的操作</a:t>
            </a:r>
          </a:p>
          <a:p>
            <a:pPr marL="990600" lvl="1" indent="-533400" eaLnBrk="1" hangingPunct="1">
              <a:buSzTx/>
              <a:buFont typeface="Wingdings" panose="05000000000000000000" pitchFamily="2" charset="2"/>
              <a:buAutoNum type="arabicPeriod"/>
            </a:pPr>
            <a:r>
              <a:rPr lang="en-US" altLang="zh-CN" smtClean="0">
                <a:ea typeface="宋体" panose="02010600030101010101" pitchFamily="2" charset="-122"/>
              </a:rPr>
              <a:t>将结果放置在呼叫者的注册中</a:t>
            </a:r>
          </a:p>
          <a:p>
            <a:pPr marL="990600" lvl="1" indent="-533400" eaLnBrk="1" hangingPunct="1">
              <a:buSzTx/>
              <a:buFont typeface="Wingdings" panose="05000000000000000000" pitchFamily="2" charset="2"/>
              <a:buAutoNum type="arabicPeriod"/>
            </a:pPr>
            <a:r>
              <a:rPr lang="en-US" altLang="zh-CN" smtClean="0">
                <a:ea typeface="宋体" panose="02010600030101010101" pitchFamily="2" charset="-122"/>
              </a:rPr>
              <a:t>返回呼叫地点</a:t>
            </a:r>
          </a:p>
        </p:txBody>
      </p:sp>
      <p:pic>
        <p:nvPicPr>
          <p:cNvPr id="53253" name="图片 2"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517900"/>
            <a:ext cx="318135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73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32A86C7-BC6A-42BA-BC5C-0DE64935C403}" type="slidenum">
              <a:rPr lang="en-AU" altLang="zh-CN" sz="1400"/>
              <a:pPr>
                <a:spcBef>
                  <a:spcPct val="0"/>
                </a:spcBef>
                <a:buClrTx/>
                <a:buSzTx/>
                <a:buFontTx/>
                <a:buNone/>
              </a:pPr>
              <a:t>51</a:t>
            </a:fld>
            <a:endParaRPr lang="en-AU" altLang="zh-CN" sz="1400"/>
          </a:p>
        </p:txBody>
      </p:sp>
      <p:sp>
        <p:nvSpPr>
          <p:cNvPr id="5427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注册使用情况</a:t>
            </a:r>
            <a:endParaRPr lang="en-AU" altLang="zh-CN" smtClean="0">
              <a:ea typeface="宋体" panose="02010600030101010101" pitchFamily="2" charset="-122"/>
            </a:endParaRPr>
          </a:p>
        </p:txBody>
      </p:sp>
      <p:sp>
        <p:nvSpPr>
          <p:cNvPr id="58372" name="Rectangle 3"/>
          <p:cNvSpPr>
            <a:spLocks noGrp="1" noChangeArrowheads="1"/>
          </p:cNvSpPr>
          <p:nvPr>
            <p:ph type="body" idx="1"/>
          </p:nvPr>
        </p:nvSpPr>
        <p:spPr/>
        <p:txBody>
          <a:bodyPr/>
          <a:lstStyle/>
          <a:p>
            <a:pPr eaLnBrk="1" hangingPunct="1">
              <a:lnSpc>
                <a:spcPct val="90000"/>
              </a:lnSpc>
              <a:defRPr/>
            </a:pPr>
            <a:r>
              <a:rPr lang="en-US" altLang="zh-CN" dirty="0" smtClean="0">
                <a:ea typeface="宋体" pitchFamily="2" charset="-122"/>
              </a:rPr>
              <a:t>寄存器是保存数据最快的地方, 因此 MIPS 在调用过程中使用它们来传达参数和返回值</a:t>
            </a:r>
            <a:endParaRPr lang="en-US" altLang="zh-CN" dirty="0">
              <a:ea typeface="宋体" pitchFamily="2" charset="-122"/>
            </a:endParaRPr>
          </a:p>
          <a:p>
            <a:pPr lvl="1" eaLnBrk="1" hangingPunct="1">
              <a:lnSpc>
                <a:spcPct val="90000"/>
              </a:lnSpc>
              <a:defRPr/>
            </a:pPr>
            <a:r>
              <a:rPr lang="en-US" altLang="zh-CN" sz="2000" dirty="0" smtClean="0">
                <a:solidFill>
                  <a:schemeClr val="tx2">
                    <a:lumMod val="60000"/>
                    <a:lumOff val="40000"/>
                  </a:schemeClr>
                </a:solidFill>
                <a:ea typeface="宋体" pitchFamily="2" charset="-122"/>
              </a:rPr>
              <a:t>$a 0 – $a 3: 参数寄存器传递参数 (</a:t>
            </a:r>
            <a:r>
              <a:rPr lang="en-US" altLang="zh-CN" sz="2000" dirty="0" err="1" smtClean="0">
                <a:solidFill>
                  <a:schemeClr val="tx2">
                    <a:lumMod val="60000"/>
                    <a:lumOff val="40000"/>
                  </a:schemeClr>
                </a:solidFill>
                <a:ea typeface="宋体" pitchFamily="2" charset="-122"/>
              </a:rPr>
              <a:t>雷格</a:t>
            </a:r>
            <a:r>
              <a:rPr lang="en-US" altLang="zh-CN" sz="2000" dirty="0" smtClean="0">
                <a:solidFill>
                  <a:schemeClr val="tx2">
                    <a:lumMod val="60000"/>
                    <a:lumOff val="40000"/>
                  </a:schemeClr>
                </a:solidFill>
                <a:ea typeface="宋体" pitchFamily="2" charset="-122"/>
              </a:rPr>
              <a:t>4–7)</a:t>
            </a:r>
          </a:p>
          <a:p>
            <a:pPr lvl="1" eaLnBrk="1" hangingPunct="1">
              <a:lnSpc>
                <a:spcPct val="90000"/>
              </a:lnSpc>
              <a:defRPr/>
            </a:pPr>
            <a:r>
              <a:rPr lang="en-US" altLang="zh-CN" sz="2000" dirty="0" smtClean="0">
                <a:solidFill>
                  <a:schemeClr val="tx2">
                    <a:lumMod val="60000"/>
                    <a:lumOff val="40000"/>
                  </a:schemeClr>
                </a:solidFill>
                <a:ea typeface="宋体" pitchFamily="2" charset="-122"/>
              </a:rPr>
              <a:t>$v 0, $v 1: 值寄存器为结果值 (</a:t>
            </a:r>
            <a:r>
              <a:rPr lang="en-US" altLang="zh-CN" sz="2000" dirty="0" err="1" smtClean="0">
                <a:solidFill>
                  <a:schemeClr val="tx2">
                    <a:lumMod val="60000"/>
                    <a:lumOff val="40000"/>
                  </a:schemeClr>
                </a:solidFill>
                <a:ea typeface="宋体" pitchFamily="2" charset="-122"/>
              </a:rPr>
              <a:t>雷格</a:t>
            </a:r>
            <a:r>
              <a:rPr lang="en-US" altLang="zh-CN" sz="2000" dirty="0" smtClean="0">
                <a:solidFill>
                  <a:schemeClr val="tx2">
                    <a:lumMod val="60000"/>
                    <a:lumOff val="40000"/>
                  </a:schemeClr>
                </a:solidFill>
                <a:ea typeface="宋体" pitchFamily="2" charset="-122"/>
              </a:rPr>
              <a:t>2和 3)</a:t>
            </a:r>
          </a:p>
          <a:p>
            <a:pPr lvl="1" eaLnBrk="1" hangingPunct="1">
              <a:lnSpc>
                <a:spcPct val="90000"/>
              </a:lnSpc>
              <a:defRPr/>
            </a:pPr>
            <a:r>
              <a:rPr lang="en-US" altLang="zh-CN" sz="2000" dirty="0" smtClean="0">
                <a:ea typeface="宋体" pitchFamily="2" charset="-122"/>
              </a:rPr>
              <a:t>$t 0 $t 9: 临时寄存器</a:t>
            </a:r>
          </a:p>
          <a:p>
            <a:pPr lvl="2" eaLnBrk="1" hangingPunct="1">
              <a:lnSpc>
                <a:spcPct val="90000"/>
              </a:lnSpc>
              <a:defRPr/>
            </a:pPr>
            <a:r>
              <a:rPr lang="en-US" altLang="zh-CN" dirty="0" smtClean="0">
                <a:ea typeface="宋体" pitchFamily="2" charset="-122"/>
              </a:rPr>
              <a:t>可以被覆盖</a:t>
            </a:r>
            <a:r>
              <a:rPr lang="en-US" altLang="zh-CN" dirty="0" err="1" smtClean="0">
                <a:ea typeface="宋体" pitchFamily="2" charset="-122"/>
              </a:rPr>
              <a:t>卡莱</a:t>
            </a:r>
            <a:endParaRPr lang="en-US" altLang="zh-CN" dirty="0" smtClean="0">
              <a:ea typeface="宋体" pitchFamily="2" charset="-122"/>
            </a:endParaRPr>
          </a:p>
          <a:p>
            <a:pPr lvl="1" eaLnBrk="1" hangingPunct="1">
              <a:lnSpc>
                <a:spcPct val="90000"/>
              </a:lnSpc>
              <a:defRPr/>
            </a:pPr>
            <a:r>
              <a:rPr lang="en-US" altLang="zh-CN" sz="2000" dirty="0" smtClean="0">
                <a:ea typeface="宋体" pitchFamily="2" charset="-122"/>
              </a:rPr>
              <a:t>$s 0– $s 7: 保存</a:t>
            </a:r>
          </a:p>
          <a:p>
            <a:pPr lvl="2" eaLnBrk="1" hangingPunct="1">
              <a:lnSpc>
                <a:spcPct val="90000"/>
              </a:lnSpc>
              <a:defRPr/>
            </a:pPr>
            <a:r>
              <a:rPr lang="en-US" altLang="zh-CN" dirty="0" smtClean="0">
                <a:ea typeface="宋体" pitchFamily="2" charset="-122"/>
              </a:rPr>
              <a:t>必须通过</a:t>
            </a:r>
            <a:r>
              <a:rPr lang="en-US" altLang="zh-CN" dirty="0" err="1" smtClean="0">
                <a:ea typeface="宋体" pitchFamily="2" charset="-122"/>
              </a:rPr>
              <a:t>卡莱</a:t>
            </a:r>
            <a:endParaRPr lang="en-US" altLang="zh-CN" dirty="0" smtClean="0">
              <a:ea typeface="宋体" pitchFamily="2" charset="-122"/>
            </a:endParaRPr>
          </a:p>
          <a:p>
            <a:pPr lvl="1" eaLnBrk="1" hangingPunct="1">
              <a:lnSpc>
                <a:spcPct val="90000"/>
              </a:lnSpc>
              <a:defRPr/>
            </a:pPr>
            <a:r>
              <a:rPr lang="en-US" altLang="zh-CN" sz="2000" dirty="0" smtClean="0">
                <a:ea typeface="宋体" pitchFamily="2" charset="-122"/>
              </a:rPr>
              <a:t>$</a:t>
            </a:r>
            <a:r>
              <a:rPr lang="en-US" altLang="zh-CN" sz="2000" dirty="0" err="1" smtClean="0">
                <a:ea typeface="宋体" pitchFamily="2" charset="-122"/>
              </a:rPr>
              <a:t>Gp</a:t>
            </a:r>
            <a:r>
              <a:rPr lang="en-US" altLang="zh-CN" sz="2000" dirty="0" smtClean="0">
                <a:ea typeface="宋体" pitchFamily="2" charset="-122"/>
              </a:rPr>
              <a:t>: 静态数据的全局指针 (</a:t>
            </a:r>
            <a:r>
              <a:rPr lang="en-US" altLang="zh-CN" sz="2000" dirty="0" err="1" smtClean="0">
                <a:ea typeface="宋体" pitchFamily="2" charset="-122"/>
              </a:rPr>
              <a:t>注册</a:t>
            </a:r>
            <a:r>
              <a:rPr lang="en-US" altLang="zh-CN" sz="2000" dirty="0" smtClean="0">
                <a:ea typeface="宋体" pitchFamily="2" charset="-122"/>
              </a:rPr>
              <a:t>28)</a:t>
            </a:r>
          </a:p>
          <a:p>
            <a:pPr lvl="1" eaLnBrk="1" hangingPunct="1">
              <a:lnSpc>
                <a:spcPct val="90000"/>
              </a:lnSpc>
              <a:defRPr/>
            </a:pPr>
            <a:r>
              <a:rPr lang="en-US" altLang="zh-CN" sz="2000" dirty="0" smtClean="0">
                <a:ea typeface="宋体" pitchFamily="2" charset="-122"/>
              </a:rPr>
              <a:t>$</a:t>
            </a:r>
            <a:r>
              <a:rPr lang="en-US" altLang="zh-CN" sz="2000" dirty="0" err="1" smtClean="0">
                <a:ea typeface="宋体" pitchFamily="2" charset="-122"/>
              </a:rPr>
              <a:t>Sp</a:t>
            </a:r>
            <a:r>
              <a:rPr lang="en-US" altLang="zh-CN" sz="2000" dirty="0" smtClean="0">
                <a:ea typeface="宋体" pitchFamily="2" charset="-122"/>
              </a:rPr>
              <a:t>: 堆栈指针 (</a:t>
            </a:r>
            <a:r>
              <a:rPr lang="en-US" altLang="zh-CN" sz="2000" dirty="0" err="1" smtClean="0">
                <a:ea typeface="宋体" pitchFamily="2" charset="-122"/>
              </a:rPr>
              <a:t>注册</a:t>
            </a:r>
            <a:r>
              <a:rPr lang="en-US" altLang="zh-CN" sz="2000" dirty="0" smtClean="0">
                <a:ea typeface="宋体" pitchFamily="2" charset="-122"/>
              </a:rPr>
              <a:t>29)</a:t>
            </a:r>
          </a:p>
          <a:p>
            <a:pPr lvl="1" eaLnBrk="1" hangingPunct="1">
              <a:lnSpc>
                <a:spcPct val="90000"/>
              </a:lnSpc>
              <a:defRPr/>
            </a:pPr>
            <a:r>
              <a:rPr lang="en-US" altLang="zh-CN" sz="2000" dirty="0" smtClean="0">
                <a:ea typeface="宋体" pitchFamily="2" charset="-122"/>
              </a:rPr>
              <a:t>$</a:t>
            </a:r>
            <a:r>
              <a:rPr lang="en-US" altLang="zh-CN" sz="2000" dirty="0" err="1" smtClean="0">
                <a:ea typeface="宋体" pitchFamily="2" charset="-122"/>
              </a:rPr>
              <a:t>Fp</a:t>
            </a:r>
            <a:r>
              <a:rPr lang="en-US" altLang="zh-CN" sz="2000" dirty="0" smtClean="0">
                <a:ea typeface="宋体" pitchFamily="2" charset="-122"/>
              </a:rPr>
              <a:t>: 帧指针 (</a:t>
            </a:r>
            <a:r>
              <a:rPr lang="en-US" altLang="zh-CN" sz="2000" dirty="0" err="1" smtClean="0">
                <a:ea typeface="宋体" pitchFamily="2" charset="-122"/>
              </a:rPr>
              <a:t>注册</a:t>
            </a:r>
            <a:r>
              <a:rPr lang="en-US" altLang="zh-CN" sz="2000" dirty="0" smtClean="0">
                <a:ea typeface="宋体" pitchFamily="2" charset="-122"/>
              </a:rPr>
              <a:t>30)</a:t>
            </a:r>
          </a:p>
          <a:p>
            <a:pPr lvl="1" eaLnBrk="1" hangingPunct="1">
              <a:lnSpc>
                <a:spcPct val="90000"/>
              </a:lnSpc>
              <a:defRPr/>
            </a:pPr>
            <a:r>
              <a:rPr lang="en-US" altLang="zh-CN" sz="2000" dirty="0" smtClean="0">
                <a:solidFill>
                  <a:schemeClr val="tx2">
                    <a:lumMod val="60000"/>
                    <a:lumOff val="40000"/>
                  </a:schemeClr>
                </a:solidFill>
                <a:ea typeface="宋体" pitchFamily="2" charset="-122"/>
              </a:rPr>
              <a:t>$</a:t>
            </a:r>
            <a:r>
              <a:rPr lang="en-US" altLang="zh-CN" sz="2000" dirty="0" err="1" smtClean="0">
                <a:solidFill>
                  <a:schemeClr val="tx2">
                    <a:lumMod val="60000"/>
                    <a:lumOff val="40000"/>
                  </a:schemeClr>
                </a:solidFill>
                <a:ea typeface="宋体" pitchFamily="2" charset="-122"/>
              </a:rPr>
              <a:t>Ra</a:t>
            </a:r>
            <a:r>
              <a:rPr lang="en-US" altLang="zh-CN" sz="2000" dirty="0" smtClean="0">
                <a:solidFill>
                  <a:schemeClr val="tx2">
                    <a:lumMod val="60000"/>
                    <a:lumOff val="40000"/>
                  </a:schemeClr>
                </a:solidFill>
                <a:ea typeface="宋体" pitchFamily="2" charset="-122"/>
              </a:rPr>
              <a:t>: 寄信人地址 (</a:t>
            </a:r>
            <a:r>
              <a:rPr lang="en-US" altLang="zh-CN" sz="2000" dirty="0" err="1" smtClean="0">
                <a:solidFill>
                  <a:schemeClr val="tx2">
                    <a:lumMod val="60000"/>
                    <a:lumOff val="40000"/>
                  </a:schemeClr>
                </a:solidFill>
                <a:ea typeface="宋体" pitchFamily="2" charset="-122"/>
              </a:rPr>
              <a:t>注册</a:t>
            </a:r>
            <a:r>
              <a:rPr lang="en-US" altLang="zh-CN" sz="2000" dirty="0" smtClean="0">
                <a:solidFill>
                  <a:schemeClr val="tx2">
                    <a:lumMod val="60000"/>
                    <a:lumOff val="40000"/>
                  </a:schemeClr>
                </a:solidFill>
                <a:ea typeface="宋体" pitchFamily="2" charset="-122"/>
              </a:rPr>
              <a:t>31)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7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1896F034-20D8-496A-986E-1554B63EC001}" type="slidenum">
              <a:rPr lang="en-AU" altLang="zh-CN" sz="1400"/>
              <a:pPr>
                <a:spcBef>
                  <a:spcPct val="0"/>
                </a:spcBef>
                <a:buClrTx/>
                <a:buSzTx/>
                <a:buFontTx/>
                <a:buNone/>
              </a:pPr>
              <a:t>52</a:t>
            </a:fld>
            <a:endParaRPr lang="en-AU" altLang="zh-CN" sz="1400"/>
          </a:p>
        </p:txBody>
      </p:sp>
      <p:sp>
        <p:nvSpPr>
          <p:cNvPr id="5529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程序呼叫说明</a:t>
            </a:r>
            <a:endParaRPr lang="en-AU" altLang="zh-CN" smtClean="0">
              <a:ea typeface="宋体" panose="02010600030101010101" pitchFamily="2" charset="-122"/>
            </a:endParaRPr>
          </a:p>
        </p:txBody>
      </p:sp>
      <p:sp>
        <p:nvSpPr>
          <p:cNvPr id="59396" name="Rectangle 3"/>
          <p:cNvSpPr>
            <a:spLocks noGrp="1" noChangeArrowheads="1"/>
          </p:cNvSpPr>
          <p:nvPr>
            <p:ph type="body" idx="1"/>
          </p:nvPr>
        </p:nvSpPr>
        <p:spPr/>
        <p:txBody>
          <a:bodyPr/>
          <a:lstStyle/>
          <a:p>
            <a:pPr eaLnBrk="1" hangingPunct="1">
              <a:defRPr/>
            </a:pPr>
            <a:r>
              <a:rPr lang="en-US" altLang="zh-CN" dirty="0" smtClean="0">
                <a:ea typeface="宋体" pitchFamily="2" charset="-122"/>
              </a:rPr>
              <a:t>若要调用过程, MIPS 汇编语言包括一条指令:</a:t>
            </a:r>
            <a:r>
              <a:rPr lang="en-US" altLang="zh-CN" dirty="0" smtClean="0">
                <a:solidFill>
                  <a:schemeClr val="tx2">
                    <a:lumMod val="60000"/>
                    <a:lumOff val="40000"/>
                  </a:schemeClr>
                </a:solidFill>
                <a:ea typeface="宋体" pitchFamily="2" charset="-122"/>
              </a:rPr>
              <a:t>跳转和链接</a:t>
            </a:r>
          </a:p>
          <a:p>
            <a:pPr eaLnBrk="1" hangingPunct="1">
              <a:buFont typeface="Wingdings" panose="05000000000000000000" pitchFamily="2" charset="2"/>
              <a:buNone/>
              <a:defRPr/>
            </a:pPr>
            <a:r>
              <a:rPr lang="en-US" altLang="zh-CN" dirty="0" smtClean="0">
                <a:latin typeface="Lucida Console" pitchFamily="49" charset="0"/>
                <a:ea typeface="宋体" pitchFamily="2" charset="-122"/>
              </a:rPr>
              <a:t>	</a:t>
            </a:r>
            <a:r>
              <a:rPr lang="en-US" altLang="zh-CN" dirty="0" err="1" smtClean="0">
                <a:latin typeface="Lucida Console" pitchFamily="49" charset="0"/>
                <a:ea typeface="宋体" pitchFamily="2" charset="-122"/>
              </a:rPr>
              <a:t>日航</a:t>
            </a:r>
            <a:r>
              <a:rPr lang="en-US" altLang="zh-CN" dirty="0" smtClean="0">
                <a:latin typeface="Lucida Console" pitchFamily="49" charset="0"/>
                <a:ea typeface="宋体" pitchFamily="2" charset="-122"/>
              </a:rPr>
              <a:t> </a:t>
            </a:r>
            <a:r>
              <a:rPr lang="en-US" altLang="zh-CN" dirty="0" err="1" smtClean="0">
                <a:latin typeface="Lucida Console" pitchFamily="49" charset="0"/>
                <a:ea typeface="宋体" pitchFamily="2" charset="-122"/>
              </a:rPr>
              <a:t>过程标签</a:t>
            </a:r>
            <a:endParaRPr lang="en-US" altLang="zh-CN" dirty="0" smtClean="0">
              <a:latin typeface="Lucida Console" pitchFamily="49" charset="0"/>
              <a:ea typeface="宋体" pitchFamily="2" charset="-122"/>
            </a:endParaRPr>
          </a:p>
          <a:p>
            <a:pPr lvl="1" eaLnBrk="1" hangingPunct="1">
              <a:defRPr/>
            </a:pPr>
            <a:r>
              <a:rPr lang="en-US" altLang="zh-CN" dirty="0" smtClean="0">
                <a:ea typeface="宋体" pitchFamily="2" charset="-122"/>
              </a:rPr>
              <a:t>保存以下指令的地址 ($)</a:t>
            </a:r>
            <a:r>
              <a:rPr lang="en-US" altLang="zh-CN" dirty="0" err="1" smtClean="0">
                <a:ea typeface="宋体" pitchFamily="2" charset="-122"/>
              </a:rPr>
              <a:t>Ra</a:t>
            </a:r>
            <a:endParaRPr lang="en-US" altLang="zh-CN" dirty="0" smtClean="0">
              <a:ea typeface="宋体" pitchFamily="2" charset="-122"/>
            </a:endParaRPr>
          </a:p>
          <a:p>
            <a:pPr lvl="1" eaLnBrk="1" hangingPunct="1">
              <a:defRPr/>
            </a:pPr>
            <a:r>
              <a:rPr lang="en-US" altLang="zh-CN" dirty="0" smtClean="0">
                <a:ea typeface="宋体" pitchFamily="2" charset="-122"/>
              </a:rPr>
              <a:t>跳转到目标地址</a:t>
            </a:r>
            <a:r>
              <a:rPr lang="en-US" altLang="zh-CN" i="1" dirty="0" err="1" smtClean="0">
                <a:ea typeface="宋体" pitchFamily="2" charset="-122"/>
              </a:rPr>
              <a:t>过程标签</a:t>
            </a:r>
            <a:endParaRPr lang="en-US" altLang="zh-CN" i="1" dirty="0" smtClean="0">
              <a:ea typeface="宋体" pitchFamily="2" charset="-122"/>
            </a:endParaRPr>
          </a:p>
          <a:p>
            <a:pPr eaLnBrk="1" hangingPunct="1">
              <a:defRPr/>
            </a:pPr>
            <a:r>
              <a:rPr lang="en-US" altLang="zh-CN" dirty="0" smtClean="0">
                <a:ea typeface="宋体" pitchFamily="2" charset="-122"/>
              </a:rPr>
              <a:t>我们为什么要做第一步 (保存地址)？</a:t>
            </a:r>
          </a:p>
          <a:p>
            <a:pPr lvl="1" eaLnBrk="1" hangingPunct="1">
              <a:defRPr/>
            </a:pPr>
            <a:r>
              <a:rPr lang="en-US" altLang="zh-CN" dirty="0" smtClean="0">
                <a:ea typeface="宋体" pitchFamily="2" charset="-122"/>
              </a:rPr>
              <a:t>要指向</a:t>
            </a:r>
            <a:r>
              <a:rPr lang="en-US" altLang="zh-CN" dirty="0" smtClean="0">
                <a:solidFill>
                  <a:schemeClr val="tx2">
                    <a:lumMod val="60000"/>
                    <a:lumOff val="40000"/>
                  </a:schemeClr>
                </a:solidFill>
                <a:ea typeface="宋体" pitchFamily="2" charset="-122"/>
              </a:rPr>
              <a:t>呼叫站点</a:t>
            </a:r>
            <a:r>
              <a:rPr lang="en-US" altLang="zh-CN" dirty="0" smtClean="0">
                <a:ea typeface="宋体" pitchFamily="2" charset="-122"/>
              </a:rPr>
              <a:t>允许程序返回到正确的地址</a:t>
            </a:r>
          </a:p>
          <a:p>
            <a:pPr eaLnBrk="1" hangingPunct="1">
              <a:defRPr/>
            </a:pPr>
            <a:r>
              <a:rPr lang="en-US" altLang="zh-CN" dirty="0" smtClean="0">
                <a:ea typeface="宋体" pitchFamily="2" charset="-122"/>
              </a:rPr>
              <a:t>存储在寄存器中的地址 $</a:t>
            </a:r>
            <a:r>
              <a:rPr lang="en-US" altLang="zh-CN" dirty="0" err="1" smtClean="0">
                <a:ea typeface="宋体" pitchFamily="2" charset="-122"/>
              </a:rPr>
              <a:t>Ra</a:t>
            </a:r>
            <a:r>
              <a:rPr lang="en-US" altLang="zh-CN" dirty="0" smtClean="0">
                <a:ea typeface="宋体" pitchFamily="2" charset="-122"/>
              </a:rPr>
              <a:t>, 称为</a:t>
            </a:r>
            <a:r>
              <a:rPr lang="en-US" altLang="zh-CN" dirty="0" smtClean="0">
                <a:solidFill>
                  <a:schemeClr val="tx2">
                    <a:lumMod val="60000"/>
                    <a:lumOff val="40000"/>
                  </a:schemeClr>
                </a:solidFill>
                <a:ea typeface="宋体" pitchFamily="2" charset="-122"/>
              </a:rPr>
              <a:t>寄信人地址</a:t>
            </a:r>
            <a:endParaRPr lang="en-US" altLang="zh-CN"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Effect transition="in" filter="fade">
                                      <p:cBhvr>
                                        <p:cTn id="7" dur="500"/>
                                        <p:tgtEl>
                                          <p:spTgt spid="593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396">
                                            <p:txEl>
                                              <p:pRg st="1" end="1"/>
                                            </p:txEl>
                                          </p:spTgt>
                                        </p:tgtEl>
                                        <p:attrNameLst>
                                          <p:attrName>style.visibility</p:attrName>
                                        </p:attrNameLst>
                                      </p:cBhvr>
                                      <p:to>
                                        <p:strVal val="visible"/>
                                      </p:to>
                                    </p:set>
                                    <p:animEffect transition="in" filter="fade">
                                      <p:cBhvr>
                                        <p:cTn id="12" dur="500"/>
                                        <p:tgtEl>
                                          <p:spTgt spid="5939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396">
                                            <p:txEl>
                                              <p:pRg st="2" end="2"/>
                                            </p:txEl>
                                          </p:spTgt>
                                        </p:tgtEl>
                                        <p:attrNameLst>
                                          <p:attrName>style.visibility</p:attrName>
                                        </p:attrNameLst>
                                      </p:cBhvr>
                                      <p:to>
                                        <p:strVal val="visible"/>
                                      </p:to>
                                    </p:set>
                                    <p:animEffect transition="in" filter="fade">
                                      <p:cBhvr>
                                        <p:cTn id="15" dur="500"/>
                                        <p:tgtEl>
                                          <p:spTgt spid="5939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9396">
                                            <p:txEl>
                                              <p:pRg st="3" end="3"/>
                                            </p:txEl>
                                          </p:spTgt>
                                        </p:tgtEl>
                                        <p:attrNameLst>
                                          <p:attrName>style.visibility</p:attrName>
                                        </p:attrNameLst>
                                      </p:cBhvr>
                                      <p:to>
                                        <p:strVal val="visible"/>
                                      </p:to>
                                    </p:set>
                                    <p:animEffect transition="in" filter="fade">
                                      <p:cBhvr>
                                        <p:cTn id="18" dur="500"/>
                                        <p:tgtEl>
                                          <p:spTgt spid="5939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9396">
                                            <p:txEl>
                                              <p:pRg st="4" end="4"/>
                                            </p:txEl>
                                          </p:spTgt>
                                        </p:tgtEl>
                                        <p:attrNameLst>
                                          <p:attrName>style.visibility</p:attrName>
                                        </p:attrNameLst>
                                      </p:cBhvr>
                                      <p:to>
                                        <p:strVal val="visible"/>
                                      </p:to>
                                    </p:set>
                                    <p:animEffect transition="in" filter="fade">
                                      <p:cBhvr>
                                        <p:cTn id="23" dur="500"/>
                                        <p:tgtEl>
                                          <p:spTgt spid="5939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9396">
                                            <p:txEl>
                                              <p:pRg st="5" end="5"/>
                                            </p:txEl>
                                          </p:spTgt>
                                        </p:tgtEl>
                                        <p:attrNameLst>
                                          <p:attrName>style.visibility</p:attrName>
                                        </p:attrNameLst>
                                      </p:cBhvr>
                                      <p:to>
                                        <p:strVal val="visible"/>
                                      </p:to>
                                    </p:set>
                                    <p:animEffect transition="in" filter="fade">
                                      <p:cBhvr>
                                        <p:cTn id="26" dur="500"/>
                                        <p:tgtEl>
                                          <p:spTgt spid="59396">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9396">
                                            <p:txEl>
                                              <p:pRg st="6" end="6"/>
                                            </p:txEl>
                                          </p:spTgt>
                                        </p:tgtEl>
                                        <p:attrNameLst>
                                          <p:attrName>style.visibility</p:attrName>
                                        </p:attrNameLst>
                                      </p:cBhvr>
                                      <p:to>
                                        <p:strVal val="visible"/>
                                      </p:to>
                                    </p:set>
                                    <p:animEffect transition="in" filter="fade">
                                      <p:cBhvr>
                                        <p:cTn id="31" dur="500"/>
                                        <p:tgtEl>
                                          <p:spTgt spid="593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p:bldLst>
  </p:timing>
</p:sld>
</file>

<file path=ppt/slides/slide5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CFA83A13-CB2C-4FDB-9498-6CD1698C8CE2}" type="slidenum">
              <a:rPr lang="en-AU" altLang="zh-CN" sz="1400"/>
              <a:pPr>
                <a:spcBef>
                  <a:spcPct val="0"/>
                </a:spcBef>
                <a:buClrTx/>
                <a:buSzTx/>
                <a:buFontTx/>
                <a:buNone/>
              </a:pPr>
              <a:t>53</a:t>
            </a:fld>
            <a:endParaRPr lang="en-AU" altLang="zh-CN" sz="1400"/>
          </a:p>
        </p:txBody>
      </p:sp>
      <p:sp>
        <p:nvSpPr>
          <p:cNvPr id="5632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程序呼叫说明</a:t>
            </a:r>
            <a:endParaRPr lang="en-AU" altLang="zh-CN" smtClean="0">
              <a:ea typeface="宋体" panose="02010600030101010101" pitchFamily="2" charset="-122"/>
            </a:endParaRPr>
          </a:p>
        </p:txBody>
      </p:sp>
      <p:sp>
        <p:nvSpPr>
          <p:cNvPr id="59396" name="Rectangle 3"/>
          <p:cNvSpPr>
            <a:spLocks noGrp="1" noChangeArrowheads="1"/>
          </p:cNvSpPr>
          <p:nvPr>
            <p:ph type="body" idx="1"/>
          </p:nvPr>
        </p:nvSpPr>
        <p:spPr>
          <a:xfrm>
            <a:off x="539750" y="1125538"/>
            <a:ext cx="8415338" cy="5111750"/>
          </a:xfrm>
        </p:spPr>
        <p:txBody>
          <a:bodyPr/>
          <a:lstStyle/>
          <a:p>
            <a:pPr eaLnBrk="1" hangingPunct="1">
              <a:defRPr/>
            </a:pPr>
            <a:r>
              <a:rPr lang="en-US" altLang="zh-CN" dirty="0" smtClean="0">
                <a:ea typeface="宋体" pitchFamily="2" charset="-122"/>
              </a:rPr>
              <a:t>现在, 假设我们正在进行这个过程。在程序执行后, 我们应该做什么才能返回？</a:t>
            </a:r>
            <a:endParaRPr lang="en-US" altLang="zh-CN" i="1" dirty="0" smtClean="0">
              <a:ea typeface="宋体" pitchFamily="2" charset="-122"/>
            </a:endParaRPr>
          </a:p>
          <a:p>
            <a:pPr eaLnBrk="1" hangingPunct="1">
              <a:defRPr/>
            </a:pPr>
            <a:r>
              <a:rPr lang="en-US" altLang="zh-CN" dirty="0" smtClean="0">
                <a:ea typeface="宋体" pitchFamily="2" charset="-122"/>
              </a:rPr>
              <a:t>无条件跳转到以 $ 为由指定的地址</a:t>
            </a:r>
            <a:r>
              <a:rPr lang="en-US" altLang="zh-CN" dirty="0" err="1" smtClean="0">
                <a:ea typeface="宋体" pitchFamily="2" charset="-122"/>
              </a:rPr>
              <a:t>Ra</a:t>
            </a:r>
            <a:r>
              <a:rPr lang="en-US" altLang="zh-CN" dirty="0" smtClean="0">
                <a:ea typeface="宋体" pitchFamily="2" charset="-122"/>
              </a:rPr>
              <a:t> </a:t>
            </a:r>
            <a:endParaRPr lang="en-US" altLang="zh-CN" dirty="0">
              <a:ea typeface="宋体" pitchFamily="2" charset="-122"/>
            </a:endParaRPr>
          </a:p>
          <a:p>
            <a:pPr marL="0" indent="0" eaLnBrk="1" hangingPunct="1">
              <a:buFont typeface="Wingdings" panose="05000000000000000000" pitchFamily="2" charset="2"/>
              <a:buNone/>
              <a:defRPr/>
            </a:pPr>
            <a:r>
              <a:rPr lang="en-US" altLang="zh-CN" dirty="0">
                <a:latin typeface="Lucida Console" pitchFamily="49" charset="0"/>
                <a:ea typeface="宋体" pitchFamily="2" charset="-122"/>
              </a:rPr>
              <a:t>	</a:t>
            </a:r>
            <a:r>
              <a:rPr lang="en-US" altLang="zh-CN" dirty="0" err="1" smtClean="0">
                <a:latin typeface="Lucida Console" pitchFamily="49" charset="0"/>
                <a:ea typeface="宋体" pitchFamily="2" charset="-122"/>
              </a:rPr>
              <a:t>小</a:t>
            </a:r>
            <a:r>
              <a:rPr lang="en-US" altLang="zh-CN" dirty="0" smtClean="0">
                <a:latin typeface="Lucida Console" pitchFamily="49" charset="0"/>
                <a:ea typeface="宋体" pitchFamily="2" charset="-122"/>
              </a:rPr>
              <a:t>$</a:t>
            </a:r>
            <a:r>
              <a:rPr lang="en-US" altLang="zh-CN" dirty="0" err="1" smtClean="0">
                <a:latin typeface="Lucida Console" pitchFamily="49" charset="0"/>
                <a:ea typeface="宋体" pitchFamily="2" charset="-122"/>
              </a:rPr>
              <a:t>Ra</a:t>
            </a:r>
            <a:endParaRPr lang="en-US" altLang="zh-CN" dirty="0" smtClean="0">
              <a:latin typeface="Lucida Console" pitchFamily="49" charset="0"/>
              <a:ea typeface="宋体" pitchFamily="2" charset="-122"/>
            </a:endParaRPr>
          </a:p>
          <a:p>
            <a:pPr lvl="1" eaLnBrk="1" hangingPunct="1">
              <a:defRPr/>
            </a:pPr>
            <a:r>
              <a:rPr lang="en-US" altLang="zh-CN" dirty="0"/>
              <a:t>J</a:t>
            </a:r>
            <a:r>
              <a:rPr lang="en-US" altLang="zh-CN" dirty="0" smtClean="0"/>
              <a:t>腮腺炎</a:t>
            </a:r>
            <a:r>
              <a:rPr lang="en-US" altLang="zh-CN" dirty="0"/>
              <a:t>到存储在寄存器中的地址 $</a:t>
            </a:r>
            <a:r>
              <a:rPr lang="en-US" altLang="zh-CN" dirty="0" err="1" smtClean="0"/>
              <a:t>Ra</a:t>
            </a:r>
            <a:r>
              <a:rPr lang="en-US" altLang="zh-CN" dirty="0" smtClean="0"/>
              <a:t>执行</a:t>
            </a:r>
            <a:endParaRPr lang="en-US" altLang="zh-CN"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3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a:r>
              <a:rPr lang="en-US" altLang="zh-CN" smtClean="0">
                <a:ea typeface="宋体" panose="02010600030101010101" pitchFamily="2" charset="-122"/>
              </a:rPr>
              <a:t>过程调用摘要</a:t>
            </a:r>
            <a:endParaRPr lang="zh-CN" altLang="en-US" smtClean="0">
              <a:ea typeface="宋体" panose="02010600030101010101" pitchFamily="2" charset="-122"/>
            </a:endParaRPr>
          </a:p>
        </p:txBody>
      </p:sp>
      <p:sp>
        <p:nvSpPr>
          <p:cNvPr id="3" name="内容占位符 2"/>
          <p:cNvSpPr>
            <a:spLocks noGrp="1"/>
          </p:cNvSpPr>
          <p:nvPr>
            <p:ph idx="1"/>
          </p:nvPr>
        </p:nvSpPr>
        <p:spPr>
          <a:xfrm>
            <a:off x="611188" y="1125538"/>
            <a:ext cx="8459787" cy="5111750"/>
          </a:xfrm>
        </p:spPr>
        <p:txBody>
          <a:bodyPr/>
          <a:lstStyle/>
          <a:p>
            <a:pPr/>
            <a:r>
              <a:rPr lang="en-US" altLang="zh-CN" sz="2400" smtClean="0">
                <a:ea typeface="宋体" panose="02010600030101010101" pitchFamily="2" charset="-122"/>
              </a:rPr>
              <a:t>调用程序, 或</a:t>
            </a:r>
            <a:r>
              <a:rPr lang="en-US" altLang="zh-CN" sz="2400" b="1" smtClean="0">
                <a:solidFill>
                  <a:srgbClr val="3177FF"/>
                </a:solidFill>
                <a:ea typeface="宋体" panose="02010600030101010101" pitchFamily="2" charset="-122"/>
              </a:rPr>
              <a:t>来电</a:t>
            </a:r>
            <a:r>
              <a:rPr lang="en-US" altLang="zh-CN" sz="2400" smtClean="0">
                <a:ea typeface="宋体" panose="02010600030101010101" pitchFamily="2" charset="-122"/>
              </a:rPr>
              <a:t>, 将参数值放在</a:t>
            </a:r>
            <a:r>
              <a:rPr lang="en-US" altLang="zh-CN" sz="2400" i="1" smtClean="0">
                <a:ea typeface="宋体" panose="02010600030101010101" pitchFamily="2" charset="-122"/>
              </a:rPr>
              <a:t>$a $a 3</a:t>
            </a:r>
          </a:p>
          <a:p>
            <a:pPr/>
            <a:r>
              <a:rPr lang="en-US" altLang="zh-CN" sz="2400" smtClean="0">
                <a:ea typeface="宋体" panose="02010600030101010101" pitchFamily="2" charset="-122"/>
              </a:rPr>
              <a:t>中。</a:t>
            </a:r>
            <a:r>
              <a:rPr lang="en-US" altLang="zh-CN" sz="2400" b="1" smtClean="0">
                <a:solidFill>
                  <a:srgbClr val="3177FF"/>
                </a:solidFill>
                <a:ea typeface="宋体" panose="02010600030101010101" pitchFamily="2" charset="-122"/>
              </a:rPr>
              <a:t>来电</a:t>
            </a:r>
            <a:r>
              <a:rPr lang="en-US" altLang="zh-CN" sz="2400" smtClean="0">
                <a:solidFill>
                  <a:srgbClr val="3177FF"/>
                </a:solidFill>
                <a:ea typeface="宋体" panose="02010600030101010101" pitchFamily="2" charset="-122"/>
              </a:rPr>
              <a:t> </a:t>
            </a:r>
            <a:r>
              <a:rPr lang="en-US" altLang="zh-CN" sz="2400" smtClean="0">
                <a:ea typeface="宋体" panose="02010600030101010101" pitchFamily="2" charset="-122"/>
              </a:rPr>
              <a:t>使用 "</a:t>
            </a:r>
            <a:r>
              <a:rPr lang="en-US" altLang="zh-CN" sz="2400" i="1" smtClean="0">
                <a:ea typeface="宋体" panose="02010600030101010101" pitchFamily="2" charset="-122"/>
              </a:rPr>
              <a:t>贾尔·芬克 "</a:t>
            </a:r>
            <a:r>
              <a:rPr lang="en-US" altLang="zh-CN" sz="2400" smtClean="0">
                <a:ea typeface="宋体" panose="02010600030101010101" pitchFamily="2" charset="-122"/>
              </a:rPr>
              <a:t>跳转到过程</a:t>
            </a:r>
            <a:r>
              <a:rPr lang="en-US" altLang="zh-CN" sz="2400" i="1" smtClean="0">
                <a:ea typeface="宋体" panose="02010600030101010101" pitchFamily="2" charset="-122"/>
              </a:rPr>
              <a:t>丰茨</a:t>
            </a:r>
          </a:p>
          <a:p>
            <a:pPr/>
            <a:r>
              <a:rPr lang="en-US" altLang="zh-CN" sz="2400" smtClean="0">
                <a:ea typeface="宋体" panose="02010600030101010101" pitchFamily="2" charset="-122"/>
              </a:rPr>
              <a:t>"</a:t>
            </a:r>
            <a:r>
              <a:rPr lang="en-US" altLang="zh-CN" sz="2400" i="1" smtClean="0">
                <a:ea typeface="宋体" panose="02010600030101010101" pitchFamily="2" charset="-122"/>
              </a:rPr>
              <a:t>贾尔·芬克 "</a:t>
            </a:r>
            <a:r>
              <a:rPr lang="en-US" altLang="zh-CN" sz="2400" smtClean="0">
                <a:ea typeface="宋体" panose="02010600030101010101" pitchFamily="2" charset="-122"/>
              </a:rPr>
              <a:t>将呼叫者的地址保存到</a:t>
            </a:r>
            <a:r>
              <a:rPr lang="en-US" altLang="zh-CN" sz="2400" i="1" smtClean="0">
                <a:ea typeface="宋体" panose="02010600030101010101" pitchFamily="2" charset="-122"/>
              </a:rPr>
              <a:t>$ra</a:t>
            </a:r>
            <a:r>
              <a:rPr lang="en-US" altLang="zh-CN" sz="2400" smtClean="0">
                <a:ea typeface="宋体" panose="02010600030101010101" pitchFamily="2" charset="-122"/>
              </a:rPr>
              <a:t>同时</a:t>
            </a:r>
          </a:p>
          <a:p>
            <a:pPr/>
            <a:r>
              <a:rPr lang="en-US" altLang="zh-CN" sz="2400" smtClean="0">
                <a:ea typeface="宋体" panose="02010600030101010101" pitchFamily="2" charset="-122"/>
              </a:rPr>
              <a:t>功能</a:t>
            </a:r>
            <a:r>
              <a:rPr lang="en-US" altLang="zh-CN" sz="2400" i="1" smtClean="0">
                <a:ea typeface="宋体" panose="02010600030101010101" pitchFamily="2" charset="-122"/>
              </a:rPr>
              <a:t>丰茨</a:t>
            </a:r>
            <a:r>
              <a:rPr lang="en-US" altLang="zh-CN" sz="2400" smtClean="0">
                <a:ea typeface="宋体" panose="02010600030101010101" pitchFamily="2" charset="-122"/>
              </a:rPr>
              <a:t>(</a:t>
            </a:r>
            <a:r>
              <a:rPr lang="en-US" altLang="zh-CN" sz="2400" b="1" smtClean="0">
                <a:solidFill>
                  <a:srgbClr val="3177FF"/>
                </a:solidFill>
                <a:ea typeface="宋体" panose="02010600030101010101" pitchFamily="2" charset="-122"/>
              </a:rPr>
              <a:t>卡莱</a:t>
            </a:r>
            <a:r>
              <a:rPr lang="en-US" altLang="zh-CN" sz="2400" smtClean="0">
                <a:ea typeface="宋体" panose="02010600030101010101" pitchFamily="2" charset="-122"/>
              </a:rPr>
              <a:t>), 然后执行计算, 将结果放置在</a:t>
            </a:r>
            <a:r>
              <a:rPr lang="en-US" altLang="zh-CN" sz="2400" i="1" smtClean="0">
                <a:ea typeface="宋体" panose="02010600030101010101" pitchFamily="2" charset="-122"/>
              </a:rPr>
              <a:t>$v 0 和 $v 1</a:t>
            </a:r>
          </a:p>
          <a:p>
            <a:pPr/>
            <a:r>
              <a:rPr lang="en-US" altLang="zh-CN" sz="2400" b="1" smtClean="0">
                <a:solidFill>
                  <a:srgbClr val="3177FF"/>
                </a:solidFill>
                <a:ea typeface="宋体" panose="02010600030101010101" pitchFamily="2" charset="-122"/>
              </a:rPr>
              <a:t>卡莱</a:t>
            </a:r>
            <a:r>
              <a:rPr lang="en-US" altLang="zh-CN" sz="2400" smtClean="0">
                <a:solidFill>
                  <a:srgbClr val="3177FF"/>
                </a:solidFill>
                <a:ea typeface="宋体" panose="02010600030101010101" pitchFamily="2" charset="-122"/>
              </a:rPr>
              <a:t> </a:t>
            </a:r>
            <a:r>
              <a:rPr lang="en-US" altLang="zh-CN" sz="2400" smtClean="0">
                <a:ea typeface="宋体" panose="02010600030101010101" pitchFamily="2" charset="-122"/>
              </a:rPr>
              <a:t>将控件返回给调用方, 方法是使用 "</a:t>
            </a:r>
            <a:r>
              <a:rPr lang="en-US" altLang="zh-CN" sz="2400" i="1" smtClean="0">
                <a:ea typeface="宋体" panose="02010600030101010101" pitchFamily="2" charset="-122"/>
              </a:rPr>
              <a:t>jr $ra "</a:t>
            </a:r>
          </a:p>
          <a:p>
            <a:pPr/>
            <a:r>
              <a:rPr lang="en-US" altLang="zh-CN" sz="2400" b="1" smtClean="0">
                <a:solidFill>
                  <a:srgbClr val="3177FF"/>
                </a:solidFill>
                <a:ea typeface="宋体" panose="02010600030101010101" pitchFamily="2" charset="-122"/>
              </a:rPr>
              <a:t>来电</a:t>
            </a:r>
            <a:r>
              <a:rPr lang="en-US" altLang="zh-CN" sz="2400" smtClean="0">
                <a:solidFill>
                  <a:srgbClr val="3177FF"/>
                </a:solidFill>
                <a:ea typeface="宋体" panose="02010600030101010101" pitchFamily="2" charset="-122"/>
              </a:rPr>
              <a:t> </a:t>
            </a:r>
            <a:r>
              <a:rPr lang="en-US" altLang="zh-CN" sz="2400" smtClean="0">
                <a:ea typeface="宋体" panose="02010600030101010101" pitchFamily="2" charset="-122"/>
              </a:rPr>
              <a:t>继续执行</a:t>
            </a:r>
            <a:endParaRPr lang="zh-CN" altLang="en-US" sz="2400" i="1" smtClean="0">
              <a:ea typeface="宋体" panose="02010600030101010101" pitchFamily="2" charset="-122"/>
            </a:endParaRPr>
          </a:p>
        </p:txBody>
      </p:sp>
      <p:pic>
        <p:nvPicPr>
          <p:cNvPr id="57348" name="图片 2"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4065588"/>
            <a:ext cx="3036887"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a:r>
              <a:rPr lang="en-US" altLang="zh-CN" smtClean="0">
                <a:ea typeface="宋体" panose="02010600030101010101" pitchFamily="2" charset="-122"/>
              </a:rPr>
              <a:t>堆栈</a:t>
            </a:r>
            <a:endParaRPr lang="zh-CN" altLang="en-US" smtClean="0">
              <a:ea typeface="宋体" panose="02010600030101010101" pitchFamily="2" charset="-122"/>
            </a:endParaRPr>
          </a:p>
        </p:txBody>
      </p:sp>
      <p:sp>
        <p:nvSpPr>
          <p:cNvPr id="3" name="内容占位符 2"/>
          <p:cNvSpPr>
            <a:spLocks noGrp="1"/>
          </p:cNvSpPr>
          <p:nvPr>
            <p:ph idx="1"/>
          </p:nvPr>
        </p:nvSpPr>
        <p:spPr>
          <a:xfrm>
            <a:off x="684213" y="1125538"/>
            <a:ext cx="8351837" cy="5111750"/>
          </a:xfrm>
        </p:spPr>
        <p:txBody>
          <a:bodyPr/>
          <a:lstStyle/>
          <a:p>
            <a:pPr>
              <a:defRPr/>
            </a:pPr>
            <a:r>
              <a:rPr lang="en-US" altLang="zh-CN" dirty="0" smtClean="0">
                <a:ea typeface="宋体" pitchFamily="2" charset="-122"/>
              </a:rPr>
              <a:t>假设一个过程需要比四个参数和两个返回值寄存器更多的寄存器。我们能做什么？</a:t>
            </a:r>
          </a:p>
          <a:p>
            <a:pPr>
              <a:defRPr/>
            </a:pPr>
            <a:r>
              <a:rPr lang="en-US" altLang="zh-CN" dirty="0" smtClean="0">
                <a:ea typeface="宋体" pitchFamily="2" charset="-122"/>
              </a:rPr>
              <a:t>将数据保存到</a:t>
            </a:r>
            <a:r>
              <a:rPr lang="en-US" altLang="zh-CN" b="1" i="1" dirty="0" smtClean="0">
                <a:solidFill>
                  <a:srgbClr val="3177FF"/>
                </a:solidFill>
                <a:ea typeface="宋体" pitchFamily="2" charset="-122"/>
              </a:rPr>
              <a:t>堆栈</a:t>
            </a:r>
            <a:r>
              <a:rPr lang="en-US" altLang="zh-CN" dirty="0" smtClean="0">
                <a:ea typeface="宋体" pitchFamily="2" charset="-122"/>
              </a:rPr>
              <a:t>, 存储空间</a:t>
            </a:r>
            <a:r>
              <a:rPr lang="en-US" altLang="zh-CN" dirty="0" smtClean="0">
                <a:solidFill>
                  <a:schemeClr val="tx2">
                    <a:lumMod val="60000"/>
                    <a:lumOff val="40000"/>
                  </a:schemeClr>
                </a:solidFill>
                <a:ea typeface="宋体" pitchFamily="2" charset="-122"/>
              </a:rPr>
              <a:t>记忆</a:t>
            </a:r>
          </a:p>
          <a:p>
            <a:pPr>
              <a:defRPr/>
            </a:pPr>
            <a:r>
              <a:rPr lang="en-US" altLang="zh-CN" dirty="0" smtClean="0">
                <a:ea typeface="宋体" pitchFamily="2" charset="-122"/>
              </a:rPr>
              <a:t>堆栈: 最后进入首发队列</a:t>
            </a:r>
          </a:p>
          <a:p>
            <a:pPr lvl="1">
              <a:defRPr/>
            </a:pPr>
            <a:r>
              <a:rPr lang="en-US" altLang="zh-CN" dirty="0" smtClean="0">
                <a:ea typeface="宋体" pitchFamily="2" charset="-122"/>
              </a:rPr>
              <a:t>将数据放置到堆栈上称为</a:t>
            </a:r>
            <a:r>
              <a:rPr lang="en-US" altLang="zh-CN" b="1" dirty="0" smtClean="0">
                <a:ea typeface="宋体" pitchFamily="2" charset="-122"/>
              </a:rPr>
              <a:t>推</a:t>
            </a:r>
          </a:p>
          <a:p>
            <a:pPr lvl="1">
              <a:defRPr/>
            </a:pPr>
            <a:r>
              <a:rPr lang="en-US" altLang="zh-CN" dirty="0" smtClean="0">
                <a:ea typeface="宋体" pitchFamily="2" charset="-122"/>
              </a:rPr>
              <a:t>从堆栈中删除数据称为</a:t>
            </a:r>
            <a:r>
              <a:rPr lang="en-US" altLang="zh-CN" b="1" dirty="0" smtClean="0">
                <a:ea typeface="宋体" pitchFamily="2" charset="-122"/>
              </a:rPr>
              <a:t>流行</a:t>
            </a:r>
          </a:p>
          <a:p>
            <a:pPr lvl="1">
              <a:defRPr/>
            </a:pPr>
            <a:r>
              <a:rPr lang="en-US" altLang="zh-CN" dirty="0" smtClean="0">
                <a:ea typeface="宋体" pitchFamily="2" charset="-122"/>
              </a:rPr>
              <a:t>堆栈 "增长" 从较高的地址到较低的地址</a:t>
            </a:r>
          </a:p>
          <a:p>
            <a:pPr lvl="1">
              <a:defRPr/>
            </a:pPr>
            <a:r>
              <a:rPr lang="en-US" altLang="zh-CN" dirty="0" smtClean="0">
                <a:ea typeface="宋体" pitchFamily="2" charset="-122"/>
              </a:rPr>
              <a:t>头是指向</a:t>
            </a:r>
            <a:r>
              <a:rPr lang="en-US" altLang="zh-CN" i="1" dirty="0" smtClean="0">
                <a:ea typeface="宋体" pitchFamily="2" charset="-122"/>
              </a:rPr>
              <a:t>$</a:t>
            </a:r>
            <a:r>
              <a:rPr lang="en-US" altLang="zh-CN" i="1" dirty="0" err="1" smtClean="0">
                <a:ea typeface="宋体" pitchFamily="2" charset="-122"/>
              </a:rPr>
              <a:t>Sp</a:t>
            </a:r>
            <a:endParaRPr lang="zh-CN" altLang="en-US" i="1" dirty="0" smtClean="0">
              <a:ea typeface="宋体" pitchFamily="2" charset="-122"/>
            </a:endParaRPr>
          </a:p>
        </p:txBody>
      </p:sp>
      <p:sp>
        <p:nvSpPr>
          <p:cNvPr id="5837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0828C7CF-A10D-4436-B677-B8868B227ACD}" type="slidenum">
              <a:rPr lang="en-AU" altLang="zh-CN" sz="1400"/>
              <a:pPr>
                <a:spcBef>
                  <a:spcPct val="0"/>
                </a:spcBef>
                <a:buClrTx/>
                <a:buSzTx/>
                <a:buFontTx/>
                <a:buNone/>
              </a:pPr>
              <a:t>55</a:t>
            </a:fld>
            <a:endParaRPr lang="en-AU"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14="http://schemas.microsoft.com/office/drawing/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7894C03C-C583-48D9-A357-C2937D18D0EC}" type="slidenum">
              <a:rPr lang="en-AU" altLang="zh-CN" sz="1400"/>
              <a:pPr>
                <a:spcBef>
                  <a:spcPct val="0"/>
                </a:spcBef>
                <a:buClrTx/>
                <a:buSzTx/>
                <a:buFontTx/>
                <a:buNone/>
              </a:pPr>
              <a:t>56</a:t>
            </a:fld>
            <a:endParaRPr lang="en-AU" altLang="zh-CN" sz="1400"/>
          </a:p>
        </p:txBody>
      </p:sp>
      <p:pic>
        <p:nvPicPr>
          <p:cNvPr id="59395" name="Picture 8" descr="f02-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989138"/>
            <a:ext cx="3198812"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6"/>
          <p:cNvSpPr>
            <a:spLocks noGrp="1" noChangeArrowheads="1"/>
          </p:cNvSpPr>
          <p:nvPr>
            <p:ph type="title"/>
          </p:nvPr>
        </p:nvSpPr>
        <p:spPr/>
        <p:txBody>
          <a:bodyPr/>
          <a:lstStyle/>
          <a:p>
            <a:pPr eaLnBrk="1" hangingPunct="1"/>
            <a:r>
              <a:rPr lang="en-US" altLang="zh-CN" smtClean="0">
                <a:ea typeface="宋体" panose="02010600030101010101" pitchFamily="2" charset="-122"/>
              </a:rPr>
              <a:t>内存布局</a:t>
            </a:r>
            <a:endParaRPr lang="en-AU" altLang="zh-CN" smtClean="0">
              <a:ea typeface="宋体" panose="02010600030101010101" pitchFamily="2" charset="-122"/>
            </a:endParaRPr>
          </a:p>
        </p:txBody>
      </p:sp>
      <p:sp>
        <p:nvSpPr>
          <p:cNvPr id="66565" name="Rectangle 7"/>
          <p:cNvSpPr>
            <a:spLocks noGrp="1" noChangeArrowheads="1"/>
          </p:cNvSpPr>
          <p:nvPr>
            <p:ph type="body" idx="1"/>
          </p:nvPr>
        </p:nvSpPr>
        <p:spPr>
          <a:xfrm>
            <a:off x="684213" y="1125538"/>
            <a:ext cx="4895850" cy="5111750"/>
          </a:xfrm>
        </p:spPr>
        <p:txBody>
          <a:bodyPr/>
          <a:lstStyle/>
          <a:p>
            <a:pPr eaLnBrk="1" hangingPunct="1">
              <a:lnSpc>
                <a:spcPct val="90000"/>
              </a:lnSpc>
            </a:pPr>
            <a:r>
              <a:rPr lang="en-US" altLang="zh-CN" smtClean="0">
                <a:ea typeface="宋体" panose="02010600030101010101" pitchFamily="2" charset="-122"/>
              </a:rPr>
              <a:t>保留: 不能触摸</a:t>
            </a:r>
          </a:p>
          <a:p>
            <a:pPr eaLnBrk="1" hangingPunct="1">
              <a:lnSpc>
                <a:spcPct val="90000"/>
              </a:lnSpc>
            </a:pPr>
            <a:r>
              <a:rPr lang="en-US" altLang="zh-CN" smtClean="0">
                <a:ea typeface="宋体" panose="02010600030101010101" pitchFamily="2" charset="-122"/>
              </a:rPr>
              <a:t>文本: 程序代码</a:t>
            </a:r>
          </a:p>
          <a:p>
            <a:pPr eaLnBrk="1" hangingPunct="1">
              <a:lnSpc>
                <a:spcPct val="90000"/>
              </a:lnSpc>
            </a:pPr>
            <a:r>
              <a:rPr lang="en-US" altLang="zh-CN" smtClean="0">
                <a:ea typeface="宋体" panose="02010600030101010101" pitchFamily="2" charset="-122"/>
              </a:rPr>
              <a:t>静态数据: 全局变量</a:t>
            </a:r>
          </a:p>
          <a:p>
            <a:pPr lvl="1" eaLnBrk="1" hangingPunct="1">
              <a:lnSpc>
                <a:spcPct val="90000"/>
              </a:lnSpc>
            </a:pPr>
            <a:r>
              <a:rPr lang="en-US" altLang="zh-CN" smtClean="0">
                <a:ea typeface="宋体" panose="02010600030101010101" pitchFamily="2" charset="-122"/>
              </a:rPr>
              <a:t>C、常量数组和字符串中的静态变量</a:t>
            </a:r>
          </a:p>
          <a:p>
            <a:pPr eaLnBrk="1" hangingPunct="1">
              <a:lnSpc>
                <a:spcPct val="90000"/>
              </a:lnSpc>
            </a:pPr>
            <a:r>
              <a:rPr lang="en-US" altLang="zh-CN" smtClean="0">
                <a:ea typeface="宋体" panose="02010600030101010101" pitchFamily="2" charset="-122"/>
              </a:rPr>
              <a:t>动态数据: 堆</a:t>
            </a:r>
          </a:p>
          <a:p>
            <a:pPr lvl="1" eaLnBrk="1" hangingPunct="1">
              <a:lnSpc>
                <a:spcPct val="90000"/>
              </a:lnSpc>
            </a:pPr>
            <a:r>
              <a:rPr lang="en-US" altLang="zh-CN" smtClean="0">
                <a:ea typeface="宋体" panose="02010600030101010101" pitchFamily="2" charset="-122"/>
              </a:rPr>
              <a:t>malloc 在 C 中, 新在 Java 中</a:t>
            </a:r>
          </a:p>
          <a:p>
            <a:pPr eaLnBrk="1" hangingPunct="1">
              <a:lnSpc>
                <a:spcPct val="90000"/>
              </a:lnSpc>
            </a:pPr>
            <a:r>
              <a:rPr lang="en-US" altLang="zh-CN" smtClean="0">
                <a:ea typeface="宋体" panose="02010600030101010101" pitchFamily="2" charset="-122"/>
              </a:rPr>
              <a:t>堆栈: 自动存储</a:t>
            </a:r>
            <a:endParaRPr lang="en-AU" altLang="zh-CN" smtClean="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56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656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5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97F501DF-AD25-44B2-9588-B6B72AEA77FD}" type="slidenum">
              <a:rPr lang="en-AU" altLang="zh-CN" sz="1400"/>
              <a:pPr>
                <a:spcBef>
                  <a:spcPct val="0"/>
                </a:spcBef>
                <a:buClrTx/>
                <a:buSzTx/>
                <a:buFontTx/>
                <a:buNone/>
              </a:pPr>
              <a:t>57</a:t>
            </a:fld>
            <a:endParaRPr lang="en-AU" altLang="zh-CN" sz="1400"/>
          </a:p>
        </p:txBody>
      </p:sp>
      <p:sp>
        <p:nvSpPr>
          <p:cNvPr id="6041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叶过程示例</a:t>
            </a:r>
            <a:endParaRPr lang="en-AU" altLang="zh-CN" smtClean="0">
              <a:ea typeface="宋体" panose="02010600030101010101" pitchFamily="2" charset="-122"/>
            </a:endParaRPr>
          </a:p>
        </p:txBody>
      </p:sp>
      <p:sp>
        <p:nvSpPr>
          <p:cNvPr id="63492" name="Rectangle 3"/>
          <p:cNvSpPr>
            <a:spLocks noGrp="1" noChangeArrowheads="1"/>
          </p:cNvSpPr>
          <p:nvPr>
            <p:ph type="body" idx="1"/>
          </p:nvPr>
        </p:nvSpPr>
        <p:spPr/>
        <p:txBody>
          <a:bodyPr/>
          <a:lstStyle/>
          <a:p>
            <a:pPr eaLnBrk="1" hangingPunct="1">
              <a:defRPr/>
            </a:pPr>
            <a:r>
              <a:rPr lang="en-US" altLang="zh-CN" dirty="0" smtClean="0">
                <a:ea typeface="宋体" pitchFamily="2" charset="-122"/>
              </a:rPr>
              <a:t>C++ 代码:</a:t>
            </a:r>
          </a:p>
          <a:p>
            <a:pPr eaLnBrk="1" hangingPunct="1">
              <a:buFont typeface="Wingdings" panose="05000000000000000000" pitchFamily="2" charset="2"/>
              <a:buNone/>
              <a:defRPr/>
            </a:pPr>
            <a:r>
              <a:rPr lang="en-US" altLang="zh-CN" dirty="0" smtClean="0">
                <a:latin typeface="Lucida Console" pitchFamily="49" charset="0"/>
                <a:ea typeface="宋体" pitchFamily="2" charset="-122"/>
              </a:rPr>
              <a:t>	</a:t>
            </a:r>
            <a:r>
              <a:rPr lang="en-US" altLang="zh-CN" dirty="0" err="1" smtClean="0">
                <a:latin typeface="Lucida Console" pitchFamily="49" charset="0"/>
                <a:ea typeface="宋体" pitchFamily="2" charset="-122"/>
              </a:rPr>
              <a:t>Int</a:t>
            </a:r>
            <a:r>
              <a:rPr lang="en-US" altLang="zh-CN" dirty="0" smtClean="0">
                <a:latin typeface="Lucida Console" pitchFamily="49" charset="0"/>
                <a:ea typeface="宋体" pitchFamily="2" charset="-122"/>
              </a:rPr>
              <a:t> </a:t>
            </a:r>
            <a:r>
              <a:rPr lang="en-US" altLang="zh-CN" dirty="0" err="1" smtClean="0">
                <a:latin typeface="Lucida Console" pitchFamily="49" charset="0"/>
                <a:ea typeface="宋体" pitchFamily="2" charset="-122"/>
              </a:rPr>
              <a:t>叶实例</a:t>
            </a:r>
            <a:r>
              <a:rPr lang="en-US" altLang="zh-CN" dirty="0" smtClean="0">
                <a:latin typeface="Lucida Console" pitchFamily="49" charset="0"/>
                <a:ea typeface="宋体" pitchFamily="2" charset="-122"/>
              </a:rPr>
              <a:t>(</a:t>
            </a:r>
            <a:r>
              <a:rPr lang="en-US" altLang="zh-CN" dirty="0" err="1" smtClean="0">
                <a:latin typeface="Lucida Console" pitchFamily="49" charset="0"/>
                <a:ea typeface="宋体" pitchFamily="2" charset="-122"/>
              </a:rPr>
              <a:t>Int</a:t>
            </a:r>
            <a:r>
              <a:rPr lang="en-US" altLang="zh-CN" dirty="0" smtClean="0">
                <a:latin typeface="Lucida Console" pitchFamily="49" charset="0"/>
                <a:ea typeface="宋体" pitchFamily="2" charset="-122"/>
              </a:rPr>
              <a:t>g, h,</a:t>
            </a:r>
            <a:r>
              <a:rPr lang="en-US" altLang="zh-CN" dirty="0" err="1" smtClean="0">
                <a:latin typeface="Lucida Console" pitchFamily="49" charset="0"/>
                <a:ea typeface="宋体" pitchFamily="2" charset="-122"/>
              </a:rPr>
              <a:t>我</a:t>
            </a:r>
            <a:r>
              <a:rPr lang="en-US" altLang="zh-CN" dirty="0" smtClean="0">
                <a:latin typeface="Lucida Console" pitchFamily="49" charset="0"/>
                <a:ea typeface="宋体" pitchFamily="2" charset="-122"/>
              </a:rPr>
              <a:t>, j)</a:t>
            </a:r>
            <a:br>
              <a:rPr lang="en-US" altLang="zh-CN" dirty="0" smtClean="0">
                <a:latin typeface="Lucida Console" pitchFamily="49" charset="0"/>
                <a:ea typeface="宋体" pitchFamily="2" charset="-122"/>
              </a:rPr>
            </a:br>
            <a:r>
              <a:rPr lang="en-US" altLang="zh-CN" dirty="0" smtClean="0">
                <a:latin typeface="Lucida Console" pitchFamily="49" charset="0"/>
                <a:ea typeface="宋体" pitchFamily="2" charset="-122"/>
              </a:rPr>
              <a:t>{</a:t>
            </a:r>
            <a:r>
              <a:rPr lang="en-US" altLang="zh-CN" dirty="0" err="1" smtClean="0">
                <a:latin typeface="Lucida Console" pitchFamily="49" charset="0"/>
                <a:ea typeface="宋体" pitchFamily="2" charset="-122"/>
              </a:rPr>
              <a:t>Int</a:t>
            </a:r>
            <a:r>
              <a:rPr lang="en-US" altLang="zh-CN" dirty="0" smtClean="0">
                <a:latin typeface="Lucida Console" pitchFamily="49" charset="0"/>
                <a:ea typeface="宋体" pitchFamily="2" charset="-122"/>
              </a:rPr>
              <a:t>f;</a:t>
            </a:r>
            <a:br>
              <a:rPr lang="en-US" altLang="zh-CN" dirty="0" smtClean="0">
                <a:latin typeface="Lucida Console" pitchFamily="49" charset="0"/>
                <a:ea typeface="宋体" pitchFamily="2" charset="-122"/>
              </a:rPr>
            </a:br>
            <a:r>
              <a:rPr lang="en-US" altLang="zh-CN" dirty="0" smtClean="0">
                <a:latin typeface="Lucida Console" pitchFamily="49" charset="0"/>
                <a:ea typeface="宋体" pitchFamily="2" charset="-122"/>
              </a:rPr>
              <a:t>f = (g + h)-(</a:t>
            </a:r>
            <a:r>
              <a:rPr lang="en-US" altLang="zh-CN" dirty="0" err="1" smtClean="0">
                <a:latin typeface="Lucida Console" pitchFamily="49" charset="0"/>
                <a:ea typeface="宋体" pitchFamily="2" charset="-122"/>
              </a:rPr>
              <a:t>我</a:t>
            </a:r>
            <a:r>
              <a:rPr lang="en-US" altLang="zh-CN" dirty="0" smtClean="0">
                <a:latin typeface="Lucida Console" pitchFamily="49" charset="0"/>
                <a:ea typeface="宋体" pitchFamily="2" charset="-122"/>
              </a:rPr>
              <a:t>+ j);</a:t>
            </a:r>
            <a:br>
              <a:rPr lang="en-US" altLang="zh-CN" dirty="0" smtClean="0">
                <a:latin typeface="Lucida Console" pitchFamily="49" charset="0"/>
                <a:ea typeface="宋体" pitchFamily="2" charset="-122"/>
              </a:rPr>
            </a:br>
            <a:r>
              <a:rPr lang="en-US" altLang="zh-CN" dirty="0" smtClean="0">
                <a:latin typeface="Lucida Console" pitchFamily="49" charset="0"/>
                <a:ea typeface="宋体" pitchFamily="2" charset="-122"/>
              </a:rPr>
              <a:t>返回 f;</a:t>
            </a:r>
            <a:br>
              <a:rPr lang="en-US" altLang="zh-CN" dirty="0" smtClean="0">
                <a:latin typeface="Lucida Console" pitchFamily="49" charset="0"/>
                <a:ea typeface="宋体" pitchFamily="2" charset="-122"/>
              </a:rPr>
            </a:br>
            <a:r>
              <a:rPr lang="en-US" altLang="zh-CN" dirty="0" smtClean="0">
                <a:latin typeface="Lucida Console" pitchFamily="49" charset="0"/>
                <a:ea typeface="宋体" pitchFamily="2" charset="-122"/>
              </a:rPr>
              <a:t>}</a:t>
            </a:r>
          </a:p>
          <a:p>
            <a:pPr lvl="1" eaLnBrk="1" hangingPunct="1">
              <a:defRPr/>
            </a:pPr>
            <a:r>
              <a:rPr lang="en-US" altLang="zh-CN" dirty="0" smtClean="0">
                <a:ea typeface="宋体" pitchFamily="2" charset="-122"/>
              </a:rPr>
              <a:t>论点 g,.., j 在 $a 0,..., $a 3</a:t>
            </a:r>
          </a:p>
          <a:p>
            <a:pPr lvl="1" eaLnBrk="1" hangingPunct="1">
              <a:defRPr/>
            </a:pPr>
            <a:r>
              <a:rPr lang="en-US" altLang="zh-CN" dirty="0" smtClean="0">
                <a:ea typeface="宋体" pitchFamily="2" charset="-122"/>
              </a:rPr>
              <a:t>f 在 $s 0</a:t>
            </a:r>
          </a:p>
          <a:p>
            <a:pPr lvl="1" eaLnBrk="1" hangingPunct="1">
              <a:defRPr/>
            </a:pPr>
            <a:r>
              <a:rPr lang="en-US" altLang="zh-CN" dirty="0" smtClean="0">
                <a:ea typeface="宋体" pitchFamily="2" charset="-122"/>
              </a:rPr>
              <a:t>结果将以 $v 0 存储</a:t>
            </a:r>
          </a:p>
          <a:p>
            <a:pPr lvl="1" eaLnBrk="1" hangingPunct="1">
              <a:defRPr/>
            </a:pPr>
            <a:endParaRPr lang="en-US" altLang="zh-CN" dirty="0">
              <a:ea typeface="宋体" pitchFamily="2" charset="-122"/>
            </a:endParaRPr>
          </a:p>
          <a:p>
            <a:pPr marL="514350" indent="-457200" eaLnBrk="1" hangingPunct="1">
              <a:defRPr/>
            </a:pPr>
            <a:r>
              <a:rPr lang="en-US" altLang="zh-CN" b="1" dirty="0">
                <a:solidFill>
                  <a:schemeClr val="tx2">
                    <a:lumMod val="60000"/>
                    <a:lumOff val="40000"/>
                  </a:schemeClr>
                </a:solidFill>
                <a:ea typeface="宋体" pitchFamily="2" charset="-122"/>
              </a:rPr>
              <a:t>N</a:t>
            </a:r>
            <a:r>
              <a:rPr lang="en-US" altLang="zh-CN" b="1" dirty="0" smtClean="0">
                <a:solidFill>
                  <a:schemeClr val="tx2">
                    <a:lumMod val="60000"/>
                    <a:lumOff val="40000"/>
                  </a:schemeClr>
                </a:solidFill>
                <a:ea typeface="宋体" pitchFamily="2" charset="-122"/>
              </a:rPr>
              <a:t>需要在堆栈上保存 $s 0</a:t>
            </a:r>
          </a:p>
          <a:p>
            <a:pPr lvl="1" eaLnBrk="1" hangingPunct="1">
              <a:defRPr/>
            </a:pPr>
            <a:endParaRPr lang="en-AU" altLang="zh-CN"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3492">
                                            <p:txEl>
                                              <p:pRg st="6" end="6"/>
                                            </p:txEl>
                                          </p:spTgt>
                                        </p:tgtEl>
                                        <p:attrNameLst>
                                          <p:attrName>style.visibility</p:attrName>
                                        </p:attrNameLst>
                                      </p:cBhvr>
                                      <p:to>
                                        <p:strVal val="visible"/>
                                      </p:to>
                                    </p:set>
                                    <p:animEffect transition="in" filter="fade">
                                      <p:cBhvr>
                                        <p:cTn id="7" dur="500"/>
                                        <p:tgtEl>
                                          <p:spTgt spid="634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8BD319C4-C0D0-4202-B4B3-5D58511D6AC8}" type="slidenum">
              <a:rPr lang="en-AU" altLang="zh-CN" sz="1400"/>
              <a:pPr>
                <a:spcBef>
                  <a:spcPct val="0"/>
                </a:spcBef>
                <a:buClrTx/>
                <a:buSzTx/>
                <a:buFontTx/>
                <a:buNone/>
              </a:pPr>
              <a:t>58</a:t>
            </a:fld>
            <a:endParaRPr lang="en-AU" altLang="zh-CN" sz="1400"/>
          </a:p>
        </p:txBody>
      </p:sp>
      <p:sp>
        <p:nvSpPr>
          <p:cNvPr id="61443" name="Rectangle 12"/>
          <p:cNvSpPr>
            <a:spLocks noChangeArrowheads="1"/>
          </p:cNvSpPr>
          <p:nvPr/>
        </p:nvSpPr>
        <p:spPr bwMode="auto">
          <a:xfrm>
            <a:off x="990600" y="2082800"/>
            <a:ext cx="5021263" cy="7747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1444" name="Rectangle 15"/>
          <p:cNvSpPr>
            <a:spLocks noChangeArrowheads="1"/>
          </p:cNvSpPr>
          <p:nvPr/>
        </p:nvSpPr>
        <p:spPr bwMode="auto">
          <a:xfrm>
            <a:off x="990600" y="2857500"/>
            <a:ext cx="5021263" cy="1147763"/>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1445" name="Rectangle 16"/>
          <p:cNvSpPr>
            <a:spLocks noChangeArrowheads="1"/>
          </p:cNvSpPr>
          <p:nvPr/>
        </p:nvSpPr>
        <p:spPr bwMode="auto">
          <a:xfrm>
            <a:off x="990600" y="4005263"/>
            <a:ext cx="5021263" cy="36671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1446" name="Rectangle 19"/>
          <p:cNvSpPr>
            <a:spLocks noChangeArrowheads="1"/>
          </p:cNvSpPr>
          <p:nvPr/>
        </p:nvSpPr>
        <p:spPr bwMode="auto">
          <a:xfrm>
            <a:off x="990600" y="1676400"/>
            <a:ext cx="5021263" cy="406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1447" name="Rectangle 20"/>
          <p:cNvSpPr>
            <a:spLocks noChangeArrowheads="1"/>
          </p:cNvSpPr>
          <p:nvPr/>
        </p:nvSpPr>
        <p:spPr bwMode="auto">
          <a:xfrm>
            <a:off x="990600" y="4371975"/>
            <a:ext cx="5021263" cy="785813"/>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1448" name="Rectangle 21"/>
          <p:cNvSpPr>
            <a:spLocks noChangeArrowheads="1"/>
          </p:cNvSpPr>
          <p:nvPr/>
        </p:nvSpPr>
        <p:spPr bwMode="auto">
          <a:xfrm>
            <a:off x="990600" y="5157788"/>
            <a:ext cx="5021263" cy="39528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144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叶过程示例</a:t>
            </a:r>
            <a:endParaRPr lang="en-AU" altLang="zh-CN" smtClean="0">
              <a:ea typeface="宋体" panose="02010600030101010101" pitchFamily="2" charset="-122"/>
            </a:endParaRPr>
          </a:p>
        </p:txBody>
      </p:sp>
      <p:sp>
        <p:nvSpPr>
          <p:cNvPr id="61450" name="Rectangle 3"/>
          <p:cNvSpPr>
            <a:spLocks noGrp="1" noChangeArrowheads="1"/>
          </p:cNvSpPr>
          <p:nvPr>
            <p:ph type="body" idx="1"/>
          </p:nvPr>
        </p:nvSpPr>
        <p:spPr>
          <a:xfrm>
            <a:off x="684213" y="1196975"/>
            <a:ext cx="8270875" cy="5111750"/>
          </a:xfrm>
        </p:spPr>
        <p:txBody>
          <a:bodyPr/>
          <a:lstStyle/>
          <a:p>
            <a:pPr eaLnBrk="1" hangingPunct="1">
              <a:lnSpc>
                <a:spcPct val="90000"/>
              </a:lnSpc>
            </a:pPr>
            <a:r>
              <a:rPr lang="en-US" altLang="zh-CN" smtClean="0">
                <a:ea typeface="宋体" panose="02010600030101010101" pitchFamily="2" charset="-122"/>
              </a:rPr>
              <a:t>MIPS 代码:</a:t>
            </a:r>
          </a:p>
          <a:p>
            <a:pPr eaLnBrk="1" hangingPunct="1">
              <a:lnSpc>
                <a:spcPct val="90000"/>
              </a:lnSpc>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叶示例:</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附加 $sp, $sp,-4</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sw $s 0, 0 ($sp)</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添加 $t 0, $a 0, $a 1</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添加 $t 1、$a 2、$a 3</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子 $s 0, $t 0, $t 1</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添加 $v 0, $s 0, $zero</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lw $s 0, 0 ($sp)</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附加 $sp, $sp, 4</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jr $ra</a:t>
            </a:r>
          </a:p>
        </p:txBody>
      </p:sp>
      <p:sp>
        <p:nvSpPr>
          <p:cNvPr id="61451" name="Text Box 4"/>
          <p:cNvSpPr txBox="1">
            <a:spLocks noChangeArrowheads="1"/>
          </p:cNvSpPr>
          <p:nvPr/>
        </p:nvSpPr>
        <p:spPr bwMode="auto">
          <a:xfrm>
            <a:off x="6224588" y="2347913"/>
            <a:ext cx="2001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latin typeface="Tahoma" panose="020B0604030504040204" pitchFamily="34" charset="0"/>
                <a:ea typeface="宋体" panose="02010600030101010101" pitchFamily="2" charset="-122"/>
              </a:rPr>
              <a:t>在堆栈上保存 $s 0</a:t>
            </a:r>
            <a:endParaRPr lang="en-AU" altLang="zh-CN" sz="1800">
              <a:latin typeface="Tahoma" panose="020B0604030504040204" pitchFamily="34" charset="0"/>
              <a:ea typeface="宋体" panose="02010600030101010101" pitchFamily="2" charset="-122"/>
            </a:endParaRPr>
          </a:p>
        </p:txBody>
      </p:sp>
      <p:sp>
        <p:nvSpPr>
          <p:cNvPr id="61452" name="Text Box 5"/>
          <p:cNvSpPr txBox="1">
            <a:spLocks noChangeArrowheads="1"/>
          </p:cNvSpPr>
          <p:nvPr/>
        </p:nvSpPr>
        <p:spPr bwMode="auto">
          <a:xfrm>
            <a:off x="6224588" y="3213100"/>
            <a:ext cx="1762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latin typeface="Tahoma" panose="020B0604030504040204" pitchFamily="34" charset="0"/>
                <a:ea typeface="宋体" panose="02010600030101010101" pitchFamily="2" charset="-122"/>
              </a:rPr>
              <a:t>程序主体</a:t>
            </a:r>
            <a:endParaRPr lang="en-AU" altLang="zh-CN" sz="1800">
              <a:latin typeface="Tahoma" panose="020B0604030504040204" pitchFamily="34" charset="0"/>
              <a:ea typeface="宋体" panose="02010600030101010101" pitchFamily="2" charset="-122"/>
            </a:endParaRPr>
          </a:p>
        </p:txBody>
      </p:sp>
      <p:sp>
        <p:nvSpPr>
          <p:cNvPr id="61453" name="Text Box 6"/>
          <p:cNvSpPr txBox="1">
            <a:spLocks noChangeArrowheads="1"/>
          </p:cNvSpPr>
          <p:nvPr/>
        </p:nvSpPr>
        <p:spPr bwMode="auto">
          <a:xfrm>
            <a:off x="6224588" y="4581525"/>
            <a:ext cx="1374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latin typeface="Tahoma" panose="020B0604030504040204" pitchFamily="34" charset="0"/>
                <a:ea typeface="宋体" panose="02010600030101010101" pitchFamily="2" charset="-122"/>
              </a:rPr>
              <a:t>还原 $s 0</a:t>
            </a:r>
            <a:endParaRPr lang="en-AU" altLang="zh-CN" sz="1800">
              <a:latin typeface="Tahoma" panose="020B0604030504040204" pitchFamily="34" charset="0"/>
              <a:ea typeface="宋体" panose="02010600030101010101" pitchFamily="2" charset="-122"/>
            </a:endParaRPr>
          </a:p>
        </p:txBody>
      </p:sp>
      <p:sp>
        <p:nvSpPr>
          <p:cNvPr id="61454" name="Text Box 10"/>
          <p:cNvSpPr txBox="1">
            <a:spLocks noChangeArrowheads="1"/>
          </p:cNvSpPr>
          <p:nvPr/>
        </p:nvSpPr>
        <p:spPr bwMode="auto">
          <a:xfrm>
            <a:off x="6224588" y="4005263"/>
            <a:ext cx="803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latin typeface="Tahoma" panose="020B0604030504040204" pitchFamily="34" charset="0"/>
                <a:ea typeface="宋体" panose="02010600030101010101" pitchFamily="2" charset="-122"/>
              </a:rPr>
              <a:t>结果</a:t>
            </a:r>
            <a:endParaRPr lang="en-AU" altLang="zh-CN" sz="1800">
              <a:latin typeface="Tahoma" panose="020B0604030504040204" pitchFamily="34" charset="0"/>
              <a:ea typeface="宋体" panose="02010600030101010101" pitchFamily="2" charset="-122"/>
            </a:endParaRPr>
          </a:p>
        </p:txBody>
      </p:sp>
      <p:sp>
        <p:nvSpPr>
          <p:cNvPr id="61455" name="Text Box 11"/>
          <p:cNvSpPr txBox="1">
            <a:spLocks noChangeArrowheads="1"/>
          </p:cNvSpPr>
          <p:nvPr/>
        </p:nvSpPr>
        <p:spPr bwMode="auto">
          <a:xfrm>
            <a:off x="6215063" y="5157788"/>
            <a:ext cx="858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latin typeface="Tahoma" panose="020B0604030504040204" pitchFamily="34" charset="0"/>
                <a:ea typeface="宋体" panose="02010600030101010101" pitchFamily="2" charset="-122"/>
              </a:rPr>
              <a:t>返回</a:t>
            </a:r>
            <a:endParaRPr lang="en-AU" altLang="zh-CN" sz="18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72C7DD76-5645-46B3-AD55-AB6CFD14655A}" type="slidenum">
              <a:rPr lang="en-AU" altLang="zh-CN" sz="1400"/>
              <a:pPr>
                <a:spcBef>
                  <a:spcPct val="0"/>
                </a:spcBef>
                <a:buClrTx/>
                <a:buSzTx/>
                <a:buFontTx/>
                <a:buNone/>
              </a:pPr>
              <a:t>59</a:t>
            </a:fld>
            <a:endParaRPr lang="en-AU" altLang="zh-CN" sz="1400"/>
          </a:p>
        </p:txBody>
      </p:sp>
      <p:sp>
        <p:nvSpPr>
          <p:cNvPr id="6246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叶过程示例 (续)</a:t>
            </a:r>
            <a:endParaRPr lang="en-AU" altLang="zh-CN" smtClean="0">
              <a:ea typeface="宋体" panose="02010600030101010101" pitchFamily="2" charset="-122"/>
            </a:endParaRPr>
          </a:p>
        </p:txBody>
      </p:sp>
      <p:sp>
        <p:nvSpPr>
          <p:cNvPr id="61450" name="Rectangle 3"/>
          <p:cNvSpPr>
            <a:spLocks noGrp="1" noChangeArrowheads="1"/>
          </p:cNvSpPr>
          <p:nvPr>
            <p:ph type="body" idx="1"/>
          </p:nvPr>
        </p:nvSpPr>
        <p:spPr>
          <a:xfrm>
            <a:off x="684213" y="1268413"/>
            <a:ext cx="8270875" cy="5111750"/>
          </a:xfrm>
        </p:spPr>
        <p:txBody>
          <a:bodyPr/>
          <a:lstStyle/>
          <a:p>
            <a:pPr eaLnBrk="1" hangingPunct="1">
              <a:lnSpc>
                <a:spcPct val="90000"/>
              </a:lnSpc>
              <a:defRPr/>
            </a:pPr>
            <a:r>
              <a:rPr lang="en-US" altLang="zh-CN" dirty="0" smtClean="0">
                <a:ea typeface="宋体" pitchFamily="2" charset="-122"/>
              </a:rPr>
              <a:t>我们存储了</a:t>
            </a:r>
            <a:r>
              <a:rPr lang="en-US" altLang="zh-CN" i="1" dirty="0" smtClean="0">
                <a:ea typeface="宋体" pitchFamily="2" charset="-122"/>
              </a:rPr>
              <a:t>$s 0</a:t>
            </a:r>
            <a:r>
              <a:rPr lang="en-US" altLang="zh-CN" dirty="0" smtClean="0">
                <a:ea typeface="宋体" pitchFamily="2" charset="-122"/>
              </a:rPr>
              <a:t>在示例中堆叠</a:t>
            </a:r>
          </a:p>
          <a:p>
            <a:pPr eaLnBrk="1" hangingPunct="1">
              <a:lnSpc>
                <a:spcPct val="90000"/>
              </a:lnSpc>
              <a:defRPr/>
            </a:pPr>
            <a:r>
              <a:rPr lang="en-US" altLang="zh-CN" dirty="0" smtClean="0">
                <a:ea typeface="宋体" pitchFamily="2" charset="-122"/>
              </a:rPr>
              <a:t>在执行过程之前必须存储哪些寄存器？</a:t>
            </a:r>
          </a:p>
          <a:p>
            <a:pPr lvl="1" eaLnBrk="1" hangingPunct="1">
              <a:lnSpc>
                <a:spcPct val="90000"/>
              </a:lnSpc>
              <a:defRPr/>
            </a:pPr>
            <a:r>
              <a:rPr lang="en-US" altLang="zh-CN" dirty="0" smtClean="0">
                <a:ea typeface="宋体" pitchFamily="2" charset="-122"/>
              </a:rPr>
              <a:t>更新的寄存器。</a:t>
            </a:r>
            <a:r>
              <a:rPr lang="en-US" altLang="zh-CN" dirty="0" err="1" smtClean="0">
                <a:ea typeface="宋体" pitchFamily="2" charset="-122"/>
              </a:rPr>
              <a:t>卡莱</a:t>
            </a:r>
            <a:endParaRPr lang="en-US" altLang="zh-CN" dirty="0" smtClean="0">
              <a:ea typeface="宋体" pitchFamily="2" charset="-122"/>
            </a:endParaRPr>
          </a:p>
          <a:p>
            <a:pPr lvl="1" eaLnBrk="1" hangingPunct="1">
              <a:lnSpc>
                <a:spcPct val="90000"/>
              </a:lnSpc>
              <a:defRPr/>
            </a:pPr>
            <a:r>
              <a:rPr lang="en-US" altLang="zh-CN" i="1" dirty="0" smtClean="0">
                <a:solidFill>
                  <a:schemeClr val="tx2">
                    <a:lumMod val="60000"/>
                    <a:lumOff val="40000"/>
                  </a:schemeClr>
                </a:solidFill>
                <a:ea typeface="宋体" pitchFamily="2" charset="-122"/>
              </a:rPr>
              <a:t>$t 0-$t 9</a:t>
            </a:r>
            <a:r>
              <a:rPr lang="en-US" altLang="zh-CN" dirty="0" smtClean="0">
                <a:ea typeface="宋体" pitchFamily="2" charset="-122"/>
              </a:rPr>
              <a:t>: 临时寄存器, 而该寄存器未由</a:t>
            </a:r>
            <a:r>
              <a:rPr lang="en-US" altLang="zh-CN" dirty="0" err="1" smtClean="0">
                <a:ea typeface="宋体" pitchFamily="2" charset="-122"/>
              </a:rPr>
              <a:t>卡莱</a:t>
            </a:r>
            <a:endParaRPr lang="en-US" altLang="zh-CN" dirty="0" smtClean="0">
              <a:ea typeface="宋体" pitchFamily="2" charset="-122"/>
            </a:endParaRPr>
          </a:p>
          <a:p>
            <a:pPr lvl="1" eaLnBrk="1" hangingPunct="1">
              <a:lnSpc>
                <a:spcPct val="90000"/>
              </a:lnSpc>
              <a:defRPr/>
            </a:pPr>
            <a:r>
              <a:rPr lang="en-US" altLang="zh-CN" i="1" dirty="0" smtClean="0">
                <a:solidFill>
                  <a:schemeClr val="tx2">
                    <a:lumMod val="60000"/>
                    <a:lumOff val="40000"/>
                  </a:schemeClr>
                </a:solidFill>
                <a:ea typeface="宋体" pitchFamily="2" charset="-122"/>
              </a:rPr>
              <a:t>$s $s 7</a:t>
            </a:r>
            <a:r>
              <a:rPr lang="en-US" altLang="zh-CN" dirty="0" smtClean="0">
                <a:ea typeface="宋体" pitchFamily="2" charset="-122"/>
              </a:rPr>
              <a:t>: 必须在过程调用中保留的已保存寄存器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5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DE42F59D-C6D5-4F0F-AFED-8764B7F19A9B}" type="slidenum">
              <a:rPr lang="en-AU" altLang="zh-CN" sz="1400"/>
              <a:pPr>
                <a:spcBef>
                  <a:spcPct val="0"/>
                </a:spcBef>
                <a:buClrTx/>
                <a:buSzTx/>
                <a:buFontTx/>
                <a:buNone/>
              </a:pPr>
              <a:t>6</a:t>
            </a:fld>
            <a:endParaRPr lang="en-AU" altLang="zh-CN" sz="1400"/>
          </a:p>
        </p:txBody>
      </p:sp>
      <p:sp>
        <p:nvSpPr>
          <p:cNvPr id="819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MIPS 指令集</a:t>
            </a:r>
            <a:endParaRPr lang="en-AU" altLang="zh-CN" smtClean="0">
              <a:ea typeface="宋体" panose="02010600030101010101" pitchFamily="2" charset="-122"/>
            </a:endParaRPr>
          </a:p>
        </p:txBody>
      </p:sp>
      <p:sp>
        <p:nvSpPr>
          <p:cNvPr id="6148"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作为整个书的示例</a:t>
            </a:r>
          </a:p>
          <a:p>
            <a:pPr eaLnBrk="1" hangingPunct="1"/>
            <a:r>
              <a:rPr lang="en-US" altLang="zh-CN" smtClean="0">
                <a:ea typeface="宋体" panose="02010600030101010101" pitchFamily="2" charset="-122"/>
              </a:rPr>
              <a:t>自20世纪80年代以来, MIPS 技术公司 (</a:t>
            </a:r>
            <a:r>
              <a:rPr lang="en-US" altLang="zh-CN" smtClean="0">
                <a:ea typeface="宋体" panose="02010600030101010101" pitchFamily="2" charset="-122"/>
                <a:hlinkClick r:id="rId3"/>
              </a:rPr>
              <a:t>www.mips.com</a:t>
            </a:r>
            <a:r>
              <a:rPr lang="en-US" altLang="zh-CN" smtClean="0">
                <a:ea typeface="宋体" panose="02010600030101010101" pitchFamily="2" charset="-122"/>
              </a:rPr>
              <a:t>)</a:t>
            </a:r>
          </a:p>
          <a:p>
            <a:pPr eaLnBrk="1" hangingPunct="1"/>
            <a:r>
              <a:rPr lang="en-US" altLang="zh-CN" smtClean="0">
                <a:ea typeface="宋体" panose="02010600030101010101" pitchFamily="2" charset="-122"/>
              </a:rPr>
              <a:t>在嵌入式计算机市场中占有很大份额</a:t>
            </a:r>
          </a:p>
          <a:p>
            <a:pPr lvl="1" eaLnBrk="1" hangingPunct="1"/>
            <a:r>
              <a:rPr lang="en-US" altLang="zh-CN" smtClean="0">
                <a:ea typeface="宋体" panose="02010600030101010101" pitchFamily="2" charset="-122"/>
              </a:rPr>
              <a:t>消费类电子产品</a:t>
            </a:r>
          </a:p>
          <a:p>
            <a:pPr lvl="1" eaLnBrk="1" hangingPunct="1"/>
            <a:r>
              <a:rPr lang="en-US" altLang="zh-CN" smtClean="0">
                <a:ea typeface="宋体" panose="02010600030101010101" pitchFamily="2" charset="-122"/>
              </a:rPr>
              <a:t>网络/存储设备</a:t>
            </a:r>
          </a:p>
          <a:p>
            <a:pPr lvl="1" eaLnBrk="1" hangingPunct="1"/>
            <a:r>
              <a:rPr lang="en-US" altLang="zh-CN" smtClean="0">
                <a:ea typeface="宋体" panose="02010600030101010101" pitchFamily="2" charset="-122"/>
              </a:rPr>
              <a:t>相机</a:t>
            </a:r>
          </a:p>
          <a:p>
            <a:pPr lvl="1" eaLnBrk="1" hangingPunct="1"/>
            <a:r>
              <a:rPr lang="en-US" altLang="zh-CN" smtClean="0">
                <a:ea typeface="宋体" panose="02010600030101010101" pitchFamily="2" charset="-122"/>
              </a:rPr>
              <a:t>打印机</a:t>
            </a:r>
          </a:p>
          <a:p>
            <a:pPr lvl="1" eaLnBrk="1" hangingPunct="1"/>
            <a:r>
              <a:rPr lang="zh-CN" altLang="en-US" smtClean="0">
                <a:ea typeface="宋体" panose="02010600030101010101" pitchFamily="2" charset="-122"/>
              </a:rPr>
              <a:t>龙芯</a:t>
            </a:r>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a:r>
              <a:rPr lang="en-US" altLang="zh-CN" smtClean="0">
                <a:ea typeface="宋体" panose="02010600030101010101" pitchFamily="2" charset="-122"/>
              </a:rPr>
              <a:t>MIPS 寄存器</a:t>
            </a:r>
            <a:endParaRPr lang="zh-CN" altLang="en-US" smtClean="0">
              <a:ea typeface="宋体" panose="02010600030101010101" pitchFamily="2" charset="-122"/>
            </a:endParaRPr>
          </a:p>
        </p:txBody>
      </p:sp>
      <p:pic>
        <p:nvPicPr>
          <p:cNvPr id="63491" name="内容占位符 4" descr="屏幕剪辑"/>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755650" y="1557338"/>
            <a:ext cx="7991475" cy="4319587"/>
          </a:xfrm>
        </p:spPr>
      </p:pic>
      <p:sp>
        <p:nvSpPr>
          <p:cNvPr id="6349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6C3D15D5-F6CE-42E1-B18F-FF9BF1ABD5C4}" type="slidenum">
              <a:rPr lang="en-AU" altLang="zh-CN" sz="1400"/>
              <a:pPr>
                <a:spcBef>
                  <a:spcPct val="0"/>
                </a:spcBef>
                <a:buClrTx/>
                <a:buSzTx/>
                <a:buFontTx/>
                <a:buNone/>
              </a:pPr>
              <a:t>60</a:t>
            </a:fld>
            <a:endParaRPr lang="en-AU" altLang="zh-CN" sz="1400"/>
          </a:p>
        </p:txBody>
      </p:sp>
    </p:spTree>
  </p:cSld>
  <p:clrMapOvr>
    <a:masterClrMapping/>
  </p:clrMapOvr>
  <p:timing>
    <p:tnLst>
      <p:par>
        <p:cTn id="1" dur="indefinite" restart="never" nodeType="tmRoot"/>
      </p:par>
    </p:tnLst>
  </p:timing>
</p:sld>
</file>

<file path=ppt/slides/slide6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CB4F8679-FAFA-48B1-BDAA-271C232DD893}" type="slidenum">
              <a:rPr lang="en-AU" altLang="zh-CN" sz="1400"/>
              <a:pPr>
                <a:spcBef>
                  <a:spcPct val="0"/>
                </a:spcBef>
                <a:buClrTx/>
                <a:buSzTx/>
                <a:buFontTx/>
                <a:buNone/>
              </a:pPr>
              <a:t>61</a:t>
            </a:fld>
            <a:endParaRPr lang="en-AU" altLang="zh-CN" sz="1400"/>
          </a:p>
        </p:txBody>
      </p:sp>
      <p:sp>
        <p:nvSpPr>
          <p:cNvPr id="6451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字符数据</a:t>
            </a:r>
            <a:endParaRPr lang="en-AU" altLang="zh-CN" smtClean="0">
              <a:ea typeface="宋体" panose="02010600030101010101" pitchFamily="2" charset="-122"/>
            </a:endParaRPr>
          </a:p>
        </p:txBody>
      </p:sp>
      <p:sp>
        <p:nvSpPr>
          <p:cNvPr id="69636" name="Rectangle 3"/>
          <p:cNvSpPr>
            <a:spLocks noGrp="1" noChangeArrowheads="1"/>
          </p:cNvSpPr>
          <p:nvPr>
            <p:ph type="body" idx="1"/>
          </p:nvPr>
        </p:nvSpPr>
        <p:spPr/>
        <p:txBody>
          <a:bodyPr/>
          <a:lstStyle/>
          <a:p>
            <a:pPr eaLnBrk="1" hangingPunct="1"/>
            <a:r>
              <a:rPr lang="en-AU" altLang="zh-CN" smtClean="0">
                <a:ea typeface="宋体" panose="02010600030101010101" pitchFamily="2" charset="-122"/>
              </a:rPr>
              <a:t>计算机是用来处理数字的</a:t>
            </a:r>
          </a:p>
          <a:p>
            <a:pPr eaLnBrk="1" hangingPunct="1"/>
            <a:r>
              <a:rPr lang="en-AU" altLang="zh-CN" smtClean="0">
                <a:ea typeface="宋体" panose="02010600030101010101" pitchFamily="2" charset="-122"/>
              </a:rPr>
              <a:t>一旦它们在商业上可行, 就被用来处理文本/音频/视频</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今天的大多数计算机都提供8位字节来表示字符</a:t>
            </a:r>
          </a:p>
          <a:p>
            <a:pPr lvl="1" eaLnBrk="1" hangingPunct="1"/>
            <a:r>
              <a:rPr lang="en-US" altLang="zh-CN" smtClean="0">
                <a:ea typeface="宋体" panose="02010600030101010101" pitchFamily="2" charset="-122"/>
              </a:rPr>
              <a:t>Ascii：</a:t>
            </a:r>
          </a:p>
          <a:p>
            <a:pPr lvl="2" eaLnBrk="1" hangingPunct="1"/>
            <a:r>
              <a:rPr lang="en-US" altLang="zh-CN" smtClean="0">
                <a:ea typeface="宋体" panose="02010600030101010101" pitchFamily="2" charset="-122"/>
              </a:rPr>
              <a:t>美国信息交换标准代码</a:t>
            </a:r>
          </a:p>
          <a:p>
            <a:pPr lvl="2" eaLnBrk="1" hangingPunct="1"/>
            <a:r>
              <a:rPr lang="en-US" altLang="zh-CN" smtClean="0">
                <a:ea typeface="宋体" panose="02010600030101010101" pitchFamily="2" charset="-122"/>
              </a:rPr>
              <a:t>128个字符</a:t>
            </a:r>
          </a:p>
          <a:p>
            <a:pPr lvl="2" eaLnBrk="1" hangingPunct="1"/>
            <a:r>
              <a:rPr lang="en-US" altLang="zh-CN" smtClean="0">
                <a:ea typeface="宋体" panose="02010600030101010101" pitchFamily="2" charset="-122"/>
              </a:rPr>
              <a:t>95图形, 33 控制</a:t>
            </a:r>
          </a:p>
        </p:txBody>
      </p:sp>
      <p:sp>
        <p:nvSpPr>
          <p:cNvPr id="64517" name="Text Box 4"/>
          <p:cNvSpPr txBox="1">
            <a:spLocks noChangeArrowheads="1"/>
          </p:cNvSpPr>
          <p:nvPr/>
        </p:nvSpPr>
        <p:spPr bwMode="auto">
          <a:xfrm rot="5400000">
            <a:off x="7198519" y="1578769"/>
            <a:ext cx="35242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§2.9 与人沟通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C1C267C-57FA-4A79-8298-68961704DC6A}" type="slidenum">
              <a:rPr lang="en-AU" altLang="zh-CN" sz="1400"/>
              <a:pPr>
                <a:spcBef>
                  <a:spcPct val="0"/>
                </a:spcBef>
                <a:buClrTx/>
                <a:buSzTx/>
                <a:buFontTx/>
                <a:buNone/>
              </a:pPr>
              <a:t>62</a:t>
            </a:fld>
            <a:endParaRPr lang="en-AU" altLang="zh-CN" sz="1400"/>
          </a:p>
        </p:txBody>
      </p:sp>
      <p:sp>
        <p:nvSpPr>
          <p:cNvPr id="6553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ASCII 字符</a:t>
            </a:r>
            <a:endParaRPr lang="en-AU" altLang="zh-CN" smtClean="0">
              <a:ea typeface="宋体" panose="02010600030101010101" pitchFamily="2" charset="-122"/>
            </a:endParaRPr>
          </a:p>
        </p:txBody>
      </p:sp>
      <p:sp>
        <p:nvSpPr>
          <p:cNvPr id="65540" name="Rectangle 3"/>
          <p:cNvSpPr>
            <a:spLocks noGrp="1" noChangeArrowheads="1"/>
          </p:cNvSpPr>
          <p:nvPr>
            <p:ph type="body" idx="1"/>
          </p:nvPr>
        </p:nvSpPr>
        <p:spPr/>
        <p:txBody>
          <a:bodyPr/>
          <a:lstStyle/>
          <a:p>
            <a:pPr eaLnBrk="1" hangingPunct="1"/>
            <a:endParaRPr lang="en-AU" altLang="zh-CN" smtClean="0">
              <a:ea typeface="宋体" panose="02010600030101010101" pitchFamily="2" charset="-122"/>
            </a:endParaRPr>
          </a:p>
        </p:txBody>
      </p:sp>
      <p:pic>
        <p:nvPicPr>
          <p:cNvPr id="65541" name="图片 2"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91440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字节/半字操作</a:t>
            </a:r>
            <a:endParaRPr lang="en-AU" altLang="zh-CN" smtClean="0">
              <a:ea typeface="宋体" panose="02010600030101010101" pitchFamily="2" charset="-122"/>
            </a:endParaRPr>
          </a:p>
        </p:txBody>
      </p:sp>
      <p:sp>
        <p:nvSpPr>
          <p:cNvPr id="70660" name="Rectangle 3"/>
          <p:cNvSpPr>
            <a:spLocks noGrp="1" noChangeArrowheads="1"/>
          </p:cNvSpPr>
          <p:nvPr>
            <p:ph type="body" idx="1"/>
          </p:nvPr>
        </p:nvSpPr>
        <p:spPr/>
        <p:txBody>
          <a:bodyPr/>
          <a:lstStyle/>
          <a:p>
            <a:pPr/>
            <a:r>
              <a:rPr lang="en-US" altLang="zh-CN" smtClean="0">
                <a:ea typeface="宋体" panose="02010600030101010101" pitchFamily="2" charset="-122"/>
              </a:rPr>
              <a:t>由于文本在程序中的普及, MIPS 提供了移动字节的说明</a:t>
            </a:r>
          </a:p>
          <a:p>
            <a:pPr/>
            <a:r>
              <a:rPr lang="en-US" altLang="zh-CN" i="1" smtClean="0">
                <a:ea typeface="宋体" panose="02010600030101010101" pitchFamily="2" charset="-122"/>
              </a:rPr>
              <a:t>加载字节</a:t>
            </a:r>
            <a:r>
              <a:rPr lang="en-US" altLang="zh-CN" smtClean="0">
                <a:ea typeface="宋体" panose="02010600030101010101" pitchFamily="2" charset="-122"/>
              </a:rPr>
              <a:t>(磅) 从内存加载一个字节, 将其放置在寄存器的最右边的8位</a:t>
            </a:r>
          </a:p>
          <a:p>
            <a:pPr/>
            <a:r>
              <a:rPr lang="en-US" altLang="zh-CN" i="1" smtClean="0">
                <a:ea typeface="宋体" panose="02010600030101010101" pitchFamily="2" charset="-122"/>
              </a:rPr>
              <a:t>存储字节</a:t>
            </a:r>
            <a:r>
              <a:rPr lang="en-US" altLang="zh-CN" smtClean="0">
                <a:ea typeface="宋体" panose="02010600030101010101" pitchFamily="2" charset="-122"/>
              </a:rPr>
              <a:t>(某人) 从寄存器的最右边的8位取一个字节, 并将其写入内存。</a:t>
            </a:r>
            <a:endParaRPr lang="en-US" altLang="zh-CN" sz="2600" smtClean="0">
              <a:latin typeface="Lucida Console" panose="020B0609040504020204" pitchFamily="49" charset="0"/>
              <a:ea typeface="宋体" panose="02010600030101010101" pitchFamily="2" charset="-122"/>
            </a:endParaRPr>
          </a:p>
          <a:p>
            <a:pPr lvl="1"/>
            <a:r>
              <a:rPr lang="en-US" altLang="zh-CN" sz="2200" smtClean="0">
                <a:latin typeface="Lucida Console" panose="020B0609040504020204" pitchFamily="49" charset="0"/>
                <a:ea typeface="宋体" panose="02010600030101010101" pitchFamily="2" charset="-122"/>
              </a:rPr>
              <a:t>磅 $t 0, 0 ($sp)</a:t>
            </a:r>
          </a:p>
          <a:p>
            <a:pPr lvl="1"/>
            <a:r>
              <a:rPr lang="en-US" altLang="zh-CN" sz="2200" smtClean="0">
                <a:latin typeface="Lucida Console" panose="020B0609040504020204" pitchFamily="49" charset="0"/>
                <a:ea typeface="宋体" panose="02010600030101010101" pitchFamily="2" charset="-122"/>
              </a:rPr>
              <a:t>lbu $t 0, 0 ($sp)</a:t>
            </a:r>
          </a:p>
          <a:p>
            <a:pPr lvl="1"/>
            <a:r>
              <a:rPr lang="en-US" altLang="zh-CN" sz="2200" smtClean="0">
                <a:latin typeface="Lucida Console" panose="020B0609040504020204" pitchFamily="49" charset="0"/>
                <a:ea typeface="宋体" panose="02010600030101010101" pitchFamily="2" charset="-122"/>
              </a:rPr>
              <a:t>Sb $t 0, 0 ($bp)</a:t>
            </a:r>
          </a:p>
          <a:p>
            <a:endParaRPr lang="en-US" altLang="zh-CN" sz="2600" smtClean="0">
              <a:latin typeface="Lucida Console" panose="020B0609040504020204" pitchFamily="49" charset="0"/>
              <a:ea typeface="宋体" panose="02010600030101010101" pitchFamily="2" charset="-122"/>
            </a:endParaRPr>
          </a:p>
          <a:p>
            <a:pPr/>
            <a:r>
              <a:rPr lang="en-US" altLang="zh-CN" sz="2400" b="1" smtClean="0">
                <a:ea typeface="宋体" panose="02010600030101010101" pitchFamily="2" charset="-122"/>
              </a:rPr>
              <a:t>这两者之间的区别是什么？</a:t>
            </a:r>
            <a:r>
              <a:rPr lang="en-US" altLang="zh-CN" sz="2400" b="1" i="1" smtClean="0">
                <a:ea typeface="宋体" panose="02010600030101010101" pitchFamily="2" charset="-122"/>
              </a:rPr>
              <a:t>磅</a:t>
            </a:r>
            <a:r>
              <a:rPr lang="en-US" altLang="zh-CN" sz="2400" b="1" smtClean="0">
                <a:ea typeface="宋体" panose="02010600030101010101" pitchFamily="2" charset="-122"/>
              </a:rPr>
              <a:t>和</a:t>
            </a:r>
            <a:r>
              <a:rPr lang="en-US" altLang="zh-CN" sz="2400" b="1" i="1" smtClean="0">
                <a:ea typeface="宋体" panose="02010600030101010101" pitchFamily="2" charset="-122"/>
              </a:rPr>
              <a:t>伊布</a:t>
            </a:r>
            <a:r>
              <a:rPr lang="en-US" altLang="zh-CN" sz="2400" b="1" smtClean="0">
                <a:ea typeface="宋体" panose="02010600030101010101" pitchFamily="2" charset="-122"/>
              </a:rPr>
              <a:t>?</a:t>
            </a:r>
          </a:p>
          <a:p>
            <a:pPr/>
            <a:r>
              <a:rPr lang="en-US" altLang="zh-CN" sz="2400" b="1" smtClean="0">
                <a:ea typeface="宋体" panose="02010600030101010101" pitchFamily="2" charset="-122"/>
              </a:rPr>
              <a:t>为什么不呢</a:t>
            </a:r>
            <a:r>
              <a:rPr lang="en-US" altLang="zh-CN" sz="2400" b="1" i="1" smtClean="0">
                <a:ea typeface="宋体" panose="02010600030101010101" pitchFamily="2" charset="-122"/>
              </a:rPr>
              <a:t>斯布</a:t>
            </a:r>
            <a:r>
              <a:rPr lang="en-US" altLang="zh-CN" sz="2400" b="1" smtClean="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6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6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6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660">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06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A23C97CA-105C-4B56-A724-CCCC2BC957B5}" type="slidenum">
              <a:rPr lang="en-AU" altLang="zh-CN" sz="1400"/>
              <a:pPr>
                <a:spcBef>
                  <a:spcPct val="0"/>
                </a:spcBef>
                <a:buClrTx/>
                <a:buSzTx/>
                <a:buFontTx/>
                <a:buNone/>
              </a:pPr>
              <a:t>64</a:t>
            </a:fld>
            <a:endParaRPr lang="en-AU" altLang="zh-CN" sz="1400"/>
          </a:p>
        </p:txBody>
      </p:sp>
      <p:sp>
        <p:nvSpPr>
          <p:cNvPr id="6758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字符串复制示例</a:t>
            </a:r>
            <a:endParaRPr lang="en-AU" altLang="zh-CN" smtClean="0">
              <a:ea typeface="宋体" panose="02010600030101010101" pitchFamily="2" charset="-122"/>
            </a:endParaRPr>
          </a:p>
        </p:txBody>
      </p:sp>
      <p:sp>
        <p:nvSpPr>
          <p:cNvPr id="67588"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C++ 代码 (幼稚):</a:t>
            </a:r>
          </a:p>
          <a:p>
            <a:pPr lvl="1" eaLnBrk="1" hangingPunct="1"/>
            <a:r>
              <a:rPr lang="en-US" altLang="zh-CN" smtClean="0">
                <a:ea typeface="宋体" panose="02010600030101010101" pitchFamily="2" charset="-122"/>
              </a:rPr>
              <a:t>Null 终止字符串副本</a:t>
            </a: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孔柱 (char x [], char y [])</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{int i;</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i = 0;</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而 (y [i]! = ' \ 0 ') {</a:t>
            </a: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x [i] = y [i];</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i + = 1;</a:t>
            </a: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a:t>
            </a:r>
          </a:p>
          <a:p>
            <a:pPr lvl="1" eaLnBrk="1" hangingPunct="1"/>
            <a:r>
              <a:rPr lang="en-US" altLang="zh-CN" smtClean="0">
                <a:ea typeface="宋体" panose="02010600030101010101" pitchFamily="2" charset="-122"/>
              </a:rPr>
              <a:t>X 的地址, y $a 0, $a 1</a:t>
            </a:r>
          </a:p>
          <a:p>
            <a:pPr lvl="1" eaLnBrk="1" hangingPunct="1"/>
            <a:r>
              <a:rPr lang="en-US" altLang="zh-CN" smtClean="0">
                <a:ea typeface="宋体" panose="02010600030101010101" pitchFamily="2" charset="-122"/>
              </a:rPr>
              <a:t>我在 $s 0</a:t>
            </a:r>
          </a:p>
        </p:txBody>
      </p:sp>
    </p:spTree>
  </p:cSld>
  <p:clrMapOvr>
    <a:masterClrMapping/>
  </p:clrMapOvr>
  <p:timing>
    <p:tnLst>
      <p:par>
        <p:cTn id="1" dur="indefinite" restart="never" nodeType="tmRoot"/>
      </p:par>
    </p:tnLst>
  </p:timing>
</p:sld>
</file>

<file path=ppt/slides/slide6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5C0F91A-BD37-44F6-8EF7-BDEE992BD2F2}" type="slidenum">
              <a:rPr lang="en-AU" altLang="zh-CN" sz="1400"/>
              <a:pPr>
                <a:spcBef>
                  <a:spcPct val="0"/>
                </a:spcBef>
                <a:buClrTx/>
                <a:buSzTx/>
                <a:buFontTx/>
                <a:buNone/>
              </a:pPr>
              <a:t>65</a:t>
            </a:fld>
            <a:endParaRPr lang="en-AU" altLang="zh-CN" sz="1400"/>
          </a:p>
        </p:txBody>
      </p:sp>
      <p:sp>
        <p:nvSpPr>
          <p:cNvPr id="68611" name="Rectangle 4"/>
          <p:cNvSpPr>
            <a:spLocks noChangeArrowheads="1"/>
          </p:cNvSpPr>
          <p:nvPr/>
        </p:nvSpPr>
        <p:spPr bwMode="auto">
          <a:xfrm>
            <a:off x="1009650" y="1657350"/>
            <a:ext cx="7477125" cy="279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8612" name="Rectangle 5"/>
          <p:cNvSpPr>
            <a:spLocks noChangeArrowheads="1"/>
          </p:cNvSpPr>
          <p:nvPr/>
        </p:nvSpPr>
        <p:spPr bwMode="auto">
          <a:xfrm>
            <a:off x="1009650" y="1936750"/>
            <a:ext cx="7477125" cy="5461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8613" name="Rectangle 6"/>
          <p:cNvSpPr>
            <a:spLocks noChangeArrowheads="1"/>
          </p:cNvSpPr>
          <p:nvPr/>
        </p:nvSpPr>
        <p:spPr bwMode="auto">
          <a:xfrm>
            <a:off x="1009650" y="2482850"/>
            <a:ext cx="7477125" cy="279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8614" name="Rectangle 7"/>
          <p:cNvSpPr>
            <a:spLocks noChangeArrowheads="1"/>
          </p:cNvSpPr>
          <p:nvPr/>
        </p:nvSpPr>
        <p:spPr bwMode="auto">
          <a:xfrm>
            <a:off x="1009650" y="2762250"/>
            <a:ext cx="7477125" cy="539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8615" name="Rectangle 8"/>
          <p:cNvSpPr>
            <a:spLocks noChangeArrowheads="1"/>
          </p:cNvSpPr>
          <p:nvPr/>
        </p:nvSpPr>
        <p:spPr bwMode="auto">
          <a:xfrm>
            <a:off x="1009650" y="3302000"/>
            <a:ext cx="7477125" cy="5588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8616" name="Rectangle 9"/>
          <p:cNvSpPr>
            <a:spLocks noChangeArrowheads="1"/>
          </p:cNvSpPr>
          <p:nvPr/>
        </p:nvSpPr>
        <p:spPr bwMode="auto">
          <a:xfrm>
            <a:off x="1009650" y="3860800"/>
            <a:ext cx="7477125" cy="2730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8617" name="Rectangle 10"/>
          <p:cNvSpPr>
            <a:spLocks noChangeArrowheads="1"/>
          </p:cNvSpPr>
          <p:nvPr/>
        </p:nvSpPr>
        <p:spPr bwMode="auto">
          <a:xfrm>
            <a:off x="1009650" y="4133850"/>
            <a:ext cx="7477125"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8618" name="Rectangle 11"/>
          <p:cNvSpPr>
            <a:spLocks noChangeArrowheads="1"/>
          </p:cNvSpPr>
          <p:nvPr/>
        </p:nvSpPr>
        <p:spPr bwMode="auto">
          <a:xfrm>
            <a:off x="1009650" y="4686300"/>
            <a:ext cx="7477125"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8619" name="Rectangle 12"/>
          <p:cNvSpPr>
            <a:spLocks noChangeArrowheads="1"/>
          </p:cNvSpPr>
          <p:nvPr/>
        </p:nvSpPr>
        <p:spPr bwMode="auto">
          <a:xfrm>
            <a:off x="1009650" y="5238750"/>
            <a:ext cx="7477125" cy="285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862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字符串复制示例</a:t>
            </a:r>
            <a:endParaRPr lang="en-AU" altLang="zh-CN" smtClean="0">
              <a:ea typeface="宋体" panose="02010600030101010101" pitchFamily="2" charset="-122"/>
            </a:endParaRPr>
          </a:p>
        </p:txBody>
      </p:sp>
      <p:sp>
        <p:nvSpPr>
          <p:cNvPr id="68621"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MIPS 代码:</a:t>
            </a:r>
          </a:p>
          <a:p>
            <a:pPr eaLnBrk="1" hangingPunct="1">
              <a:buFont typeface="Wingdings" panose="05000000000000000000" pitchFamily="2" charset="2"/>
              <a:buNone/>
            </a:pPr>
            <a:r>
              <a:rPr lang="en-US" altLang="zh-CN" sz="1800" smtClean="0">
                <a:latin typeface="Lucida Console" panose="020B0609040504020204" pitchFamily="49" charset="0"/>
                <a:ea typeface="宋体" panose="02010600030101010101" pitchFamily="2" charset="-122"/>
              </a:rPr>
              <a:t>strcpy:</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附加 $sp, $sp,-4 # 调整1个项目的堆栈</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sw $s 0, 0 ($sp) # 保存 $s 0</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添加 $s 0, $zero, $zero # i = 0</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L1: 在 $t 1 中添加 y [i] $t 1、$s 0、$a 1 # 添加</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磅 $t 2, 0 ($t 1) # $t 2 = y [i]</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在 $t 3 中添加 $t 3, $s 0, $a 0 # 添加器</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$t 2、0 ($t 3) # x [i] = y [i]</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beq $t 2, $zero, L2 # 退出循环, 如果 y [i] = = 0</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添加 $s 0, $s 0, 1 # i = i + 1</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j L1 # 循环的下一次迭代</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L2:w $s 0, 0 ($sp) # 还原保存 $s 0</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附加 $sp, $sp, 4 # 弹出1项目从堆栈</a:t>
            </a:r>
            <a:br>
              <a:rPr lang="en-US" altLang="zh-CN" sz="1800" smtClean="0">
                <a:latin typeface="Lucida Console" panose="020B0609040504020204" pitchFamily="49" charset="0"/>
                <a:ea typeface="宋体" panose="02010600030101010101" pitchFamily="2" charset="-122"/>
              </a:rPr>
            </a:br>
            <a:r>
              <a:rPr lang="en-US" altLang="zh-CN" sz="1800" smtClean="0">
                <a:latin typeface="Lucida Console" panose="020B0609040504020204" pitchFamily="49" charset="0"/>
                <a:ea typeface="宋体" panose="02010600030101010101" pitchFamily="2" charset="-122"/>
              </a:rPr>
              <a:t>jr $ra # 并返回</a:t>
            </a:r>
          </a:p>
        </p:txBody>
      </p:sp>
    </p:spTree>
  </p:cSld>
  <p:clrMapOvr>
    <a:masterClrMapping/>
  </p:clrMapOvr>
  <p:timing>
    <p:tnLst>
      <p:par>
        <p:cTn id="1" dur="indefinite" restart="never" nodeType="tmRoot"/>
      </p:par>
    </p:tnLst>
  </p:timing>
</p:sld>
</file>

<file path=ppt/slides/slide6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88FA494-1D19-4217-AF40-B51B9A2F9189}" type="slidenum">
              <a:rPr lang="en-AU" altLang="zh-CN" sz="1400"/>
              <a:pPr>
                <a:spcBef>
                  <a:spcPct val="0"/>
                </a:spcBef>
                <a:buClrTx/>
                <a:buSzTx/>
                <a:buFontTx/>
                <a:buNone/>
              </a:pPr>
              <a:t>66</a:t>
            </a:fld>
            <a:endParaRPr lang="en-AU" altLang="zh-CN" sz="1400"/>
          </a:p>
        </p:txBody>
      </p:sp>
      <p:sp>
        <p:nvSpPr>
          <p:cNvPr id="69635" name="Rectangle 9"/>
          <p:cNvSpPr>
            <a:spLocks noGrp="1" noChangeArrowheads="1"/>
          </p:cNvSpPr>
          <p:nvPr>
            <p:ph type="title"/>
          </p:nvPr>
        </p:nvSpPr>
        <p:spPr/>
        <p:txBody>
          <a:bodyPr/>
          <a:lstStyle/>
          <a:p>
            <a:pPr eaLnBrk="1" hangingPunct="1"/>
            <a:r>
              <a:rPr lang="en-US" altLang="zh-CN" smtClean="0">
                <a:ea typeface="宋体" panose="02010600030101010101" pitchFamily="2" charset="-122"/>
              </a:rPr>
              <a:t>32位常量</a:t>
            </a:r>
            <a:endParaRPr lang="en-AU" altLang="zh-CN" smtClean="0">
              <a:ea typeface="宋体" panose="02010600030101010101" pitchFamily="2" charset="-122"/>
            </a:endParaRPr>
          </a:p>
        </p:txBody>
      </p:sp>
      <p:sp>
        <p:nvSpPr>
          <p:cNvPr id="74759" name="Rectangle 10"/>
          <p:cNvSpPr>
            <a:spLocks noGrp="1" noChangeArrowheads="1"/>
          </p:cNvSpPr>
          <p:nvPr>
            <p:ph type="body" idx="1"/>
          </p:nvPr>
        </p:nvSpPr>
        <p:spPr>
          <a:xfrm>
            <a:off x="395288" y="1125538"/>
            <a:ext cx="8748712" cy="3455987"/>
          </a:xfrm>
        </p:spPr>
        <p:txBody>
          <a:bodyPr/>
          <a:lstStyle/>
          <a:p>
            <a:pPr eaLnBrk="1" hangingPunct="1"/>
            <a:r>
              <a:rPr lang="en-US" altLang="zh-CN" smtClean="0">
                <a:ea typeface="宋体" panose="02010600030101010101" pitchFamily="2" charset="-122"/>
              </a:rPr>
              <a:t>大多数常量都很小, 可以适合16位字段</a:t>
            </a:r>
          </a:p>
          <a:p>
            <a:pPr lvl="1" eaLnBrk="1" hangingPunct="1"/>
            <a:r>
              <a:rPr lang="en-US" altLang="zh-CN" smtClean="0">
                <a:ea typeface="宋体" panose="02010600030101010101" pitchFamily="2" charset="-122"/>
              </a:rPr>
              <a:t>例如。</a:t>
            </a:r>
            <a:r>
              <a:rPr lang="en-US" altLang="zh-CN" smtClean="0">
                <a:latin typeface="Lucida Console" panose="020B0609040504020204" pitchFamily="49" charset="0"/>
                <a:ea typeface="宋体" panose="02010600030101010101" pitchFamily="2" charset="-122"/>
              </a:rPr>
              <a:t>附加 $s 3, $s 3, 4</a:t>
            </a:r>
          </a:p>
          <a:p>
            <a:pPr lvl="1" eaLnBrk="1" hangingPunct="1"/>
            <a:r>
              <a:rPr lang="en-US" altLang="zh-CN" smtClean="0">
                <a:ea typeface="宋体" panose="02010600030101010101" pitchFamily="2" charset="-122"/>
              </a:rPr>
              <a:t>常量数的最大大小为16位</a:t>
            </a:r>
          </a:p>
          <a:p>
            <a:pPr eaLnBrk="1" hangingPunct="1"/>
            <a:r>
              <a:rPr lang="en-US" altLang="zh-CN" smtClean="0">
                <a:ea typeface="宋体" panose="02010600030101010101" pitchFamily="2" charset="-122"/>
              </a:rPr>
              <a:t>有时, 您需要处理大于16位的数据</a:t>
            </a:r>
          </a:p>
          <a:p>
            <a:pPr eaLnBrk="1" hangingPunct="1"/>
            <a:endParaRPr lang="en-US" altLang="zh-CN" smtClean="0">
              <a:ea typeface="宋体" panose="02010600030101010101" pitchFamily="2" charset="-122"/>
            </a:endParaRPr>
          </a:p>
          <a:p>
            <a:pPr eaLnBrk="1" hangingPunct="1"/>
            <a:r>
              <a:rPr lang="en-US" altLang="zh-CN" b="1" smtClean="0">
                <a:ea typeface="宋体" panose="02010600030101010101" pitchFamily="2" charset="-122"/>
              </a:rPr>
              <a:t>如何将32位常量数加载到寄存器中 ($s 0)？</a:t>
            </a:r>
          </a:p>
          <a:p>
            <a:pPr eaLnBrk="1" hangingPunct="1"/>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154097C-94D9-4304-B933-6803F41EA803}" type="slidenum">
              <a:rPr lang="en-AU" altLang="zh-CN" sz="1400"/>
              <a:pPr>
                <a:spcBef>
                  <a:spcPct val="0"/>
                </a:spcBef>
                <a:buClrTx/>
                <a:buSzTx/>
                <a:buFontTx/>
                <a:buNone/>
              </a:pPr>
              <a:t>67</a:t>
            </a:fld>
            <a:endParaRPr lang="en-AU" altLang="zh-CN" sz="1400"/>
          </a:p>
        </p:txBody>
      </p:sp>
      <p:sp>
        <p:nvSpPr>
          <p:cNvPr id="74755" name="Rectangle 11"/>
          <p:cNvSpPr>
            <a:spLocks noChangeArrowheads="1"/>
          </p:cNvSpPr>
          <p:nvPr/>
        </p:nvSpPr>
        <p:spPr bwMode="auto">
          <a:xfrm>
            <a:off x="3363913" y="4503738"/>
            <a:ext cx="2570162" cy="4111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74756" name="Text Box 4"/>
          <p:cNvSpPr txBox="1">
            <a:spLocks noChangeArrowheads="1"/>
          </p:cNvSpPr>
          <p:nvPr/>
        </p:nvSpPr>
        <p:spPr bwMode="auto">
          <a:xfrm>
            <a:off x="3363913" y="4508500"/>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0000 0000 0000 1101 0000 0000 0000 0000 0000 0000</a:t>
            </a:r>
            <a:endParaRPr lang="en-AU" altLang="zh-CN" sz="2000">
              <a:ea typeface="宋体" panose="02010600030101010101" pitchFamily="2" charset="-122"/>
            </a:endParaRPr>
          </a:p>
        </p:txBody>
      </p:sp>
      <p:sp>
        <p:nvSpPr>
          <p:cNvPr id="74757" name="Rectangle 12"/>
          <p:cNvSpPr>
            <a:spLocks noChangeArrowheads="1"/>
          </p:cNvSpPr>
          <p:nvPr/>
        </p:nvSpPr>
        <p:spPr bwMode="auto">
          <a:xfrm>
            <a:off x="5934075" y="5151438"/>
            <a:ext cx="2633663" cy="4111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70662" name="Rectangle 9"/>
          <p:cNvSpPr>
            <a:spLocks noGrp="1" noChangeArrowheads="1"/>
          </p:cNvSpPr>
          <p:nvPr>
            <p:ph type="title"/>
          </p:nvPr>
        </p:nvSpPr>
        <p:spPr/>
        <p:txBody>
          <a:bodyPr/>
          <a:lstStyle/>
          <a:p>
            <a:pPr eaLnBrk="1" hangingPunct="1"/>
            <a:r>
              <a:rPr lang="en-US" altLang="zh-CN" smtClean="0">
                <a:ea typeface="宋体" panose="02010600030101010101" pitchFamily="2" charset="-122"/>
              </a:rPr>
              <a:t>32位常量</a:t>
            </a:r>
            <a:endParaRPr lang="en-AU" altLang="zh-CN" smtClean="0">
              <a:ea typeface="宋体" panose="02010600030101010101" pitchFamily="2" charset="-122"/>
            </a:endParaRPr>
          </a:p>
        </p:txBody>
      </p:sp>
      <p:sp>
        <p:nvSpPr>
          <p:cNvPr id="74759" name="Rectangle 10"/>
          <p:cNvSpPr>
            <a:spLocks noGrp="1" noChangeArrowheads="1"/>
          </p:cNvSpPr>
          <p:nvPr>
            <p:ph type="body" idx="1"/>
          </p:nvPr>
        </p:nvSpPr>
        <p:spPr>
          <a:xfrm>
            <a:off x="684213" y="1125538"/>
            <a:ext cx="8459787" cy="3455987"/>
          </a:xfrm>
        </p:spPr>
        <p:txBody>
          <a:bodyPr/>
          <a:lstStyle/>
          <a:p>
            <a:pPr marL="0" indent="0" eaLnBrk="1" hangingPunct="1">
              <a:buFont typeface="Wingdings" panose="05000000000000000000" pitchFamily="2" charset="2"/>
              <a:buNone/>
              <a:defRPr/>
            </a:pPr>
            <a:r>
              <a:rPr lang="en-US" altLang="zh-CN" dirty="0" err="1" smtClean="0">
                <a:latin typeface="Lucida Console" pitchFamily="49" charset="0"/>
                <a:ea typeface="宋体" pitchFamily="2" charset="-122"/>
              </a:rPr>
              <a:t>吕</a:t>
            </a:r>
            <a:r>
              <a:rPr lang="en-US" altLang="zh-CN" dirty="0" smtClean="0">
                <a:latin typeface="Lucida Console" pitchFamily="49" charset="0"/>
                <a:ea typeface="宋体" pitchFamily="2" charset="-122"/>
              </a:rPr>
              <a:t> </a:t>
            </a:r>
            <a:r>
              <a:rPr lang="en-US" altLang="zh-CN" dirty="0" err="1" smtClean="0">
                <a:latin typeface="Lucida Console" pitchFamily="49" charset="0"/>
                <a:ea typeface="宋体" pitchFamily="2" charset="-122"/>
              </a:rPr>
              <a:t>Rt</a:t>
            </a:r>
            <a:r>
              <a:rPr lang="en-US" altLang="zh-CN" dirty="0" smtClean="0">
                <a:latin typeface="Lucida Console" pitchFamily="49" charset="0"/>
                <a:ea typeface="宋体" pitchFamily="2" charset="-122"/>
              </a:rPr>
              <a:t>, 恒定 #load 上部立即</a:t>
            </a:r>
          </a:p>
          <a:p>
            <a:pPr lvl="1" eaLnBrk="1" hangingPunct="1">
              <a:defRPr/>
            </a:pPr>
            <a:r>
              <a:rPr lang="en-US" altLang="zh-CN" dirty="0" smtClean="0">
                <a:ea typeface="宋体" pitchFamily="2" charset="-122"/>
              </a:rPr>
              <a:t>将16位常量复制到左侧 (最重要) 16位寄存器</a:t>
            </a:r>
            <a:r>
              <a:rPr lang="en-US" altLang="zh-CN" i="1" dirty="0" err="1" smtClean="0">
                <a:ea typeface="宋体" pitchFamily="2" charset="-122"/>
              </a:rPr>
              <a:t>Rt</a:t>
            </a:r>
            <a:endParaRPr lang="en-US" altLang="zh-CN" i="1" dirty="0" smtClean="0">
              <a:ea typeface="宋体" pitchFamily="2" charset="-122"/>
            </a:endParaRPr>
          </a:p>
          <a:p>
            <a:pPr lvl="1" eaLnBrk="1" hangingPunct="1">
              <a:defRPr/>
            </a:pPr>
            <a:r>
              <a:rPr lang="en-US" altLang="zh-CN" dirty="0" smtClean="0">
                <a:ea typeface="宋体" pitchFamily="2" charset="-122"/>
              </a:rPr>
              <a:t>清除右16位</a:t>
            </a:r>
            <a:r>
              <a:rPr lang="en-US" altLang="zh-CN" dirty="0" err="1" smtClean="0">
                <a:ea typeface="宋体" pitchFamily="2" charset="-122"/>
              </a:rPr>
              <a:t>Rt</a:t>
            </a:r>
            <a:r>
              <a:rPr lang="en-US" altLang="zh-CN" dirty="0" smtClean="0">
                <a:ea typeface="宋体" pitchFamily="2" charset="-122"/>
              </a:rPr>
              <a:t>至0</a:t>
            </a:r>
          </a:p>
          <a:p>
            <a:pPr lvl="1" eaLnBrk="1" hangingPunct="1">
              <a:defRPr/>
            </a:pPr>
            <a:endParaRPr lang="en-US" altLang="zh-CN" dirty="0">
              <a:ea typeface="宋体" pitchFamily="2" charset="-122"/>
            </a:endParaRPr>
          </a:p>
          <a:p>
            <a:pPr eaLnBrk="1" hangingPunct="1">
              <a:defRPr/>
            </a:pPr>
            <a:r>
              <a:rPr lang="en-AU" altLang="zh-CN" dirty="0" smtClean="0">
                <a:ea typeface="宋体" pitchFamily="2" charset="-122"/>
              </a:rPr>
              <a:t>将32位整数保存到寄存器中</a:t>
            </a:r>
            <a:r>
              <a:rPr lang="en-AU" altLang="zh-CN" i="1" dirty="0" smtClean="0">
                <a:ea typeface="宋体" pitchFamily="2" charset="-122"/>
              </a:rPr>
              <a:t>$s 0</a:t>
            </a:r>
          </a:p>
        </p:txBody>
      </p:sp>
      <p:sp>
        <p:nvSpPr>
          <p:cNvPr id="74760" name="Text Box 5"/>
          <p:cNvSpPr txBox="1">
            <a:spLocks noChangeArrowheads="1"/>
          </p:cNvSpPr>
          <p:nvPr/>
        </p:nvSpPr>
        <p:spPr bwMode="auto">
          <a:xfrm>
            <a:off x="107950" y="4514850"/>
            <a:ext cx="2054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200">
                <a:latin typeface="Lucida Console" panose="020B0609040504020204" pitchFamily="49" charset="0"/>
                <a:ea typeface="宋体" panose="02010600030101010101" pitchFamily="2" charset="-122"/>
              </a:rPr>
              <a:t>吕 $s 0, 61</a:t>
            </a:r>
            <a:endParaRPr lang="en-AU" altLang="zh-CN" sz="2200">
              <a:latin typeface="Lucida Console" panose="020B0609040504020204" pitchFamily="49" charset="0"/>
              <a:ea typeface="宋体" panose="02010600030101010101" pitchFamily="2" charset="-122"/>
            </a:endParaRPr>
          </a:p>
        </p:txBody>
      </p:sp>
      <p:sp>
        <p:nvSpPr>
          <p:cNvPr id="74761" name="Text Box 6"/>
          <p:cNvSpPr txBox="1">
            <a:spLocks noChangeArrowheads="1"/>
          </p:cNvSpPr>
          <p:nvPr/>
        </p:nvSpPr>
        <p:spPr bwMode="auto">
          <a:xfrm>
            <a:off x="3363913" y="5156200"/>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0000 0000 0000 1101 0000 0000 0000 0000 0000</a:t>
            </a:r>
            <a:endParaRPr lang="en-AU" altLang="zh-CN" sz="2000">
              <a:ea typeface="宋体" panose="02010600030101010101" pitchFamily="2" charset="-122"/>
            </a:endParaRPr>
          </a:p>
        </p:txBody>
      </p:sp>
      <p:sp>
        <p:nvSpPr>
          <p:cNvPr id="74762" name="Text Box 7"/>
          <p:cNvSpPr txBox="1">
            <a:spLocks noChangeArrowheads="1"/>
          </p:cNvSpPr>
          <p:nvPr/>
        </p:nvSpPr>
        <p:spPr bwMode="auto">
          <a:xfrm>
            <a:off x="107950" y="5162550"/>
            <a:ext cx="3213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200">
                <a:latin typeface="Lucida Console" panose="020B0609040504020204" pitchFamily="49" charset="0"/>
                <a:ea typeface="宋体" panose="02010600030101010101" pitchFamily="2" charset="-122"/>
              </a:rPr>
              <a:t>ori $s 0, $s 0, 2304</a:t>
            </a:r>
            <a:endParaRPr lang="en-AU" altLang="zh-CN" sz="2200">
              <a:latin typeface="Lucida Console" panose="020B06090405040202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7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7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p:bldP spid="74756" grpId="0" animBg="1"/>
      <p:bldP spid="74757" grpId="0" animBg="1"/>
      <p:bldP spid="74760" grpId="0"/>
      <p:bldP spid="74761" grpId="0" animBg="1"/>
      <p:bldP spid="74762" grpId="0"/>
    </p:bldLst>
  </p:timing>
</p:sld>
</file>

<file path=ppt/slides/slide6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分支/跳转寻址</a:t>
            </a:r>
            <a:endParaRPr lang="en-AU" altLang="zh-CN" smtClean="0">
              <a:ea typeface="宋体" panose="02010600030101010101" pitchFamily="2" charset="-122"/>
            </a:endParaRPr>
          </a:p>
        </p:txBody>
      </p:sp>
      <p:sp>
        <p:nvSpPr>
          <p:cNvPr id="78851" name="Rectangle 3"/>
          <p:cNvSpPr>
            <a:spLocks noGrp="1" noChangeArrowheads="1"/>
          </p:cNvSpPr>
          <p:nvPr>
            <p:ph type="body" idx="1"/>
          </p:nvPr>
        </p:nvSpPr>
        <p:spPr>
          <a:xfrm>
            <a:off x="684213" y="3475038"/>
            <a:ext cx="8270875" cy="1843087"/>
          </a:xfrm>
        </p:spPr>
        <p:txBody>
          <a:bodyPr/>
          <a:lstStyle/>
          <a:p>
            <a:pPr eaLnBrk="1" hangingPunct="1"/>
            <a:r>
              <a:rPr lang="en-US" altLang="zh-CN" smtClean="0">
                <a:ea typeface="宋体" panose="02010600030101010101" pitchFamily="2" charset="-122"/>
              </a:rPr>
              <a:t>跳转 (</a:t>
            </a:r>
            <a:r>
              <a:rPr lang="en-US" altLang="zh-CN" smtClean="0">
                <a:latin typeface="Lucida Console" panose="020B0609040504020204" pitchFamily="49" charset="0"/>
                <a:ea typeface="宋体" panose="02010600030101010101" pitchFamily="2" charset="-122"/>
              </a:rPr>
              <a:t>J</a:t>
            </a:r>
            <a:r>
              <a:rPr lang="en-US" altLang="zh-CN" smtClean="0">
                <a:ea typeface="宋体" panose="02010600030101010101" pitchFamily="2" charset="-122"/>
              </a:rPr>
              <a:t>和</a:t>
            </a:r>
            <a:r>
              <a:rPr lang="en-US" altLang="zh-CN" smtClean="0">
                <a:latin typeface="Lucida Console" panose="020B0609040504020204" pitchFamily="49" charset="0"/>
                <a:ea typeface="宋体" panose="02010600030101010101" pitchFamily="2" charset="-122"/>
              </a:rPr>
              <a:t>日航</a:t>
            </a:r>
            <a:r>
              <a:rPr lang="en-US" altLang="zh-CN" smtClean="0">
                <a:ea typeface="宋体" panose="02010600030101010101" pitchFamily="2" charset="-122"/>
              </a:rPr>
              <a:t>) 目标可以在2内的文本段中的任何位置</a:t>
            </a:r>
            <a:r>
              <a:rPr lang="en-US" altLang="zh-CN" baseline="30000" smtClean="0">
                <a:ea typeface="宋体" panose="02010600030101010101" pitchFamily="2" charset="-122"/>
              </a:rPr>
              <a:t>26</a:t>
            </a:r>
          </a:p>
          <a:p>
            <a:pPr lvl="1" eaLnBrk="1" hangingPunct="1"/>
            <a:r>
              <a:rPr lang="en-US" altLang="zh-CN" smtClean="0">
                <a:ea typeface="宋体" panose="02010600030101010101" pitchFamily="2" charset="-122"/>
              </a:rPr>
              <a:t>在指令中编码完整地址</a:t>
            </a:r>
            <a:endParaRPr lang="en-AU" altLang="zh-CN" smtClean="0">
              <a:ea typeface="宋体" panose="02010600030101010101" pitchFamily="2" charset="-122"/>
            </a:endParaRPr>
          </a:p>
        </p:txBody>
      </p:sp>
      <p:grpSp>
        <p:nvGrpSpPr>
          <p:cNvPr id="78852" name="Group 4"/>
          <p:cNvGrpSpPr>
            <a:grpSpLocks/>
          </p:cNvGrpSpPr>
          <p:nvPr/>
        </p:nvGrpSpPr>
        <p:grpSpPr bwMode="auto">
          <a:xfrm>
            <a:off x="1042988" y="5013325"/>
            <a:ext cx="6913562" cy="773113"/>
            <a:chOff x="884" y="2356"/>
            <a:chExt cx="4355" cy="487"/>
          </a:xfrm>
        </p:grpSpPr>
        <p:sp>
          <p:nvSpPr>
            <p:cNvPr id="71695" name="Text Box 5"/>
            <p:cNvSpPr txBox="1">
              <a:spLocks noChangeArrowheads="1"/>
            </p:cNvSpPr>
            <p:nvPr/>
          </p:nvSpPr>
          <p:spPr bwMode="auto">
            <a:xfrm>
              <a:off x="884" y="2356"/>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op</a:t>
              </a:r>
              <a:endParaRPr lang="en-AU" altLang="zh-CN" sz="2000">
                <a:ea typeface="宋体" panose="02010600030101010101" pitchFamily="2" charset="-122"/>
              </a:endParaRPr>
            </a:p>
          </p:txBody>
        </p:sp>
        <p:sp>
          <p:nvSpPr>
            <p:cNvPr id="71696" name="Text Box 6"/>
            <p:cNvSpPr txBox="1">
              <a:spLocks noChangeArrowheads="1"/>
            </p:cNvSpPr>
            <p:nvPr/>
          </p:nvSpPr>
          <p:spPr bwMode="auto">
            <a:xfrm>
              <a:off x="1701" y="2356"/>
              <a:ext cx="353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地址</a:t>
              </a:r>
              <a:endParaRPr lang="en-AU" altLang="zh-CN" sz="2000">
                <a:ea typeface="宋体" panose="02010600030101010101" pitchFamily="2" charset="-122"/>
              </a:endParaRPr>
            </a:p>
          </p:txBody>
        </p:sp>
        <p:sp>
          <p:nvSpPr>
            <p:cNvPr id="71697" name="Text Box 7"/>
            <p:cNvSpPr txBox="1">
              <a:spLocks noChangeArrowheads="1"/>
            </p:cNvSpPr>
            <p:nvPr/>
          </p:nvSpPr>
          <p:spPr bwMode="auto">
            <a:xfrm>
              <a:off x="1067" y="2631"/>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6位</a:t>
              </a:r>
              <a:endParaRPr lang="en-AU" altLang="zh-CN" sz="1600">
                <a:ea typeface="宋体" panose="02010600030101010101" pitchFamily="2" charset="-122"/>
              </a:endParaRPr>
            </a:p>
          </p:txBody>
        </p:sp>
        <p:sp>
          <p:nvSpPr>
            <p:cNvPr id="71698" name="Text Box 8"/>
            <p:cNvSpPr txBox="1">
              <a:spLocks noChangeArrowheads="1"/>
            </p:cNvSpPr>
            <p:nvPr/>
          </p:nvSpPr>
          <p:spPr bwMode="auto">
            <a:xfrm>
              <a:off x="3244" y="2617"/>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26位</a:t>
              </a:r>
              <a:endParaRPr lang="en-AU" altLang="zh-CN" sz="1600">
                <a:ea typeface="宋体" panose="02010600030101010101" pitchFamily="2" charset="-122"/>
              </a:endParaRPr>
            </a:p>
          </p:txBody>
        </p:sp>
      </p:grpSp>
      <p:sp>
        <p:nvSpPr>
          <p:cNvPr id="11" name="Rectangle 3"/>
          <p:cNvSpPr txBox="1">
            <a:spLocks noChangeArrowheads="1"/>
          </p:cNvSpPr>
          <p:nvPr/>
        </p:nvSpPr>
        <p:spPr bwMode="auto">
          <a:xfrm>
            <a:off x="684213" y="1135063"/>
            <a:ext cx="82708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defRPr/>
            </a:pPr>
            <a:r>
              <a:rPr lang="en-US" altLang="zh-CN" kern="0" dirty="0" smtClean="0">
                <a:ea typeface="宋体" pitchFamily="2" charset="-122"/>
              </a:rPr>
              <a:t>分支 (</a:t>
            </a:r>
            <a:r>
              <a:rPr lang="en-US" altLang="zh-CN" kern="0" dirty="0" err="1" smtClean="0">
                <a:ea typeface="宋体" pitchFamily="2" charset="-122"/>
              </a:rPr>
              <a:t>贝格</a:t>
            </a:r>
            <a:r>
              <a:rPr lang="en-US" altLang="zh-CN" kern="0" dirty="0" smtClean="0">
                <a:ea typeface="宋体" pitchFamily="2" charset="-122"/>
              </a:rPr>
              <a:t>或</a:t>
            </a:r>
            <a:r>
              <a:rPr lang="en-US" altLang="zh-CN" kern="0" dirty="0" err="1" smtClean="0">
                <a:ea typeface="宋体" pitchFamily="2" charset="-122"/>
              </a:rPr>
              <a:t>本</a:t>
            </a:r>
            <a:r>
              <a:rPr lang="en-US" altLang="zh-CN" kern="0" dirty="0" smtClean="0">
                <a:ea typeface="宋体" pitchFamily="2" charset="-122"/>
              </a:rPr>
              <a:t>) 说明指定</a:t>
            </a:r>
          </a:p>
          <a:p>
            <a:pPr lvl="1" eaLnBrk="1" hangingPunct="1">
              <a:defRPr/>
            </a:pPr>
            <a:r>
              <a:rPr lang="en-US" altLang="zh-CN" kern="0" dirty="0" smtClean="0">
                <a:ea typeface="宋体" pitchFamily="2" charset="-122"/>
              </a:rPr>
              <a:t>操作码, 两个寄存器, 2 内的目标地址</a:t>
            </a:r>
            <a:r>
              <a:rPr lang="en-US" altLang="zh-CN" kern="0" baseline="30000" dirty="0" smtClean="0">
                <a:ea typeface="宋体" pitchFamily="2" charset="-122"/>
              </a:rPr>
              <a:t>16</a:t>
            </a:r>
          </a:p>
        </p:txBody>
      </p:sp>
      <p:grpSp>
        <p:nvGrpSpPr>
          <p:cNvPr id="71686" name="Group 4"/>
          <p:cNvGrpSpPr>
            <a:grpSpLocks/>
          </p:cNvGrpSpPr>
          <p:nvPr/>
        </p:nvGrpSpPr>
        <p:grpSpPr bwMode="auto">
          <a:xfrm>
            <a:off x="971550" y="2322513"/>
            <a:ext cx="6913563" cy="773112"/>
            <a:chOff x="884" y="981"/>
            <a:chExt cx="4355" cy="487"/>
          </a:xfrm>
        </p:grpSpPr>
        <p:sp>
          <p:nvSpPr>
            <p:cNvPr id="71687"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op</a:t>
              </a:r>
              <a:endParaRPr lang="en-AU" altLang="zh-CN" sz="2000">
                <a:ea typeface="宋体" panose="02010600030101010101" pitchFamily="2" charset="-122"/>
              </a:endParaRPr>
            </a:p>
          </p:txBody>
        </p:sp>
        <p:sp>
          <p:nvSpPr>
            <p:cNvPr id="71688"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Rs</a:t>
              </a:r>
              <a:endParaRPr lang="en-AU" altLang="zh-CN" sz="2000">
                <a:ea typeface="宋体" panose="02010600030101010101" pitchFamily="2" charset="-122"/>
              </a:endParaRPr>
            </a:p>
          </p:txBody>
        </p:sp>
        <p:sp>
          <p:nvSpPr>
            <p:cNvPr id="71689"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Rt</a:t>
              </a:r>
              <a:endParaRPr lang="en-AU" altLang="zh-CN" sz="2000">
                <a:ea typeface="宋体" panose="02010600030101010101" pitchFamily="2" charset="-122"/>
              </a:endParaRPr>
            </a:p>
          </p:txBody>
        </p:sp>
        <p:sp>
          <p:nvSpPr>
            <p:cNvPr id="71690"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ea typeface="宋体" panose="02010600030101010101" pitchFamily="2" charset="-122"/>
                </a:rPr>
                <a:t>常量或地址</a:t>
              </a:r>
              <a:endParaRPr lang="en-AU" altLang="zh-CN" sz="2000">
                <a:ea typeface="宋体" panose="02010600030101010101" pitchFamily="2" charset="-122"/>
              </a:endParaRPr>
            </a:p>
          </p:txBody>
        </p:sp>
        <p:sp>
          <p:nvSpPr>
            <p:cNvPr id="71691" name="Text Box 9"/>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6位</a:t>
              </a:r>
              <a:endParaRPr lang="en-AU" altLang="zh-CN" sz="1600">
                <a:ea typeface="宋体" panose="02010600030101010101" pitchFamily="2" charset="-122"/>
              </a:endParaRPr>
            </a:p>
          </p:txBody>
        </p:sp>
        <p:sp>
          <p:nvSpPr>
            <p:cNvPr id="71692" name="Text Box 10"/>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71693" name="Text Box 11"/>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5位</a:t>
              </a:r>
              <a:endParaRPr lang="en-AU" altLang="zh-CN" sz="1600">
                <a:ea typeface="宋体" panose="02010600030101010101" pitchFamily="2" charset="-122"/>
              </a:endParaRPr>
            </a:p>
          </p:txBody>
        </p:sp>
        <p:sp>
          <p:nvSpPr>
            <p:cNvPr id="71694" name="Text Box 12"/>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600">
                  <a:ea typeface="宋体" panose="02010600030101010101" pitchFamily="2" charset="-122"/>
                </a:rPr>
                <a:t>16位</a:t>
              </a:r>
              <a:endParaRPr lang="en-AU" altLang="zh-CN" sz="160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6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a:r>
              <a:rPr lang="en-US" altLang="zh-CN" smtClean="0">
                <a:ea typeface="宋体" panose="02010600030101010101" pitchFamily="2" charset="-122"/>
              </a:rPr>
              <a:t>Pc 相对寻址</a:t>
            </a:r>
            <a:endParaRPr lang="zh-CN" altLang="en-US" smtClean="0">
              <a:ea typeface="宋体" panose="02010600030101010101" pitchFamily="2" charset="-122"/>
            </a:endParaRPr>
          </a:p>
        </p:txBody>
      </p:sp>
      <p:sp>
        <p:nvSpPr>
          <p:cNvPr id="77828" name="Rectangle 13"/>
          <p:cNvSpPr>
            <a:spLocks noChangeArrowheads="1"/>
          </p:cNvSpPr>
          <p:nvPr/>
        </p:nvSpPr>
        <p:spPr bwMode="auto">
          <a:xfrm>
            <a:off x="827088" y="1268413"/>
            <a:ext cx="77724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spcBef>
                <a:spcPct val="20000"/>
              </a:spcBef>
              <a:buClr>
                <a:schemeClr val="hlink"/>
              </a:buClr>
              <a:buSzPct val="55000"/>
              <a:buFont typeface="Wingdings" pitchFamily="2" charset="2"/>
              <a:buChar char="n"/>
              <a:defRPr sz="2400">
                <a:solidFill>
                  <a:schemeClr val="tx1"/>
                </a:solidFill>
                <a:latin typeface="Arial"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defRPr/>
            </a:pPr>
            <a:r>
              <a:rPr lang="en-US" altLang="zh-CN" sz="3200" b="1" dirty="0" smtClean="0">
                <a:ea typeface="宋体" pitchFamily="2" charset="-122"/>
              </a:rPr>
              <a:t>我们能做些什么来跳转到大于2的地址呢？</a:t>
            </a:r>
            <a:r>
              <a:rPr lang="en-US" altLang="zh-CN" sz="3200" b="1" baseline="30000" dirty="0" smtClean="0">
                <a:ea typeface="宋体" pitchFamily="2" charset="-122"/>
              </a:rPr>
              <a:t>16</a:t>
            </a:r>
            <a:r>
              <a:rPr lang="en-US" altLang="zh-CN" sz="3200" b="1" dirty="0" smtClean="0">
                <a:ea typeface="宋体" pitchFamily="2" charset="-122"/>
              </a:rPr>
              <a:t>或</a:t>
            </a:r>
            <a:r>
              <a:rPr lang="en-US" altLang="zh-CN" sz="3200" b="1" baseline="30000" dirty="0" smtClean="0">
                <a:ea typeface="宋体" pitchFamily="2" charset="-122"/>
              </a:rPr>
              <a:t> </a:t>
            </a:r>
            <a:r>
              <a:rPr lang="en-US" altLang="zh-CN" sz="3200" b="1" dirty="0" smtClean="0">
                <a:ea typeface="宋体" pitchFamily="2" charset="-122"/>
              </a:rPr>
              <a:t>2</a:t>
            </a:r>
            <a:r>
              <a:rPr lang="en-US" altLang="zh-CN" sz="3200" b="1" baseline="30000" dirty="0" smtClean="0">
                <a:ea typeface="宋体" pitchFamily="2" charset="-122"/>
              </a:rPr>
              <a:t>26</a:t>
            </a:r>
            <a:r>
              <a:rPr lang="en-US" altLang="zh-CN" sz="3200" b="1" dirty="0" smtClean="0">
                <a:ea typeface="宋体" pitchFamily="2" charset="-122"/>
              </a:rPr>
              <a:t>?</a:t>
            </a:r>
            <a:endParaRPr lang="en-US" altLang="zh-CN" sz="3200" baseline="30000" dirty="0" smtClean="0">
              <a:ea typeface="宋体" pitchFamily="2" charset="-122"/>
            </a:endParaRPr>
          </a:p>
          <a:p>
            <a:pPr lvl="1" eaLnBrk="1" hangingPunct="1">
              <a:defRPr/>
            </a:pPr>
            <a:endParaRPr lang="en-US" altLang="zh-CN" dirty="0" smtClean="0">
              <a:ea typeface="宋体" pitchFamily="2" charset="-122"/>
            </a:endParaRPr>
          </a:p>
          <a:p>
            <a:pPr eaLnBrk="1" hangingPunct="1">
              <a:defRPr/>
            </a:pPr>
            <a:r>
              <a:rPr lang="en-US" altLang="zh-CN" dirty="0" smtClean="0">
                <a:ea typeface="宋体" pitchFamily="2" charset="-122"/>
              </a:rPr>
              <a:t>寄存器 $pc (32位长) 将始终添加到分支地址, 以便分支计算以下内容:</a:t>
            </a:r>
          </a:p>
          <a:p>
            <a:pPr lvl="1" eaLnBrk="1" hangingPunct="1">
              <a:defRPr/>
            </a:pPr>
            <a:r>
              <a:rPr lang="en-US" altLang="zh-CN" dirty="0" smtClean="0">
                <a:ea typeface="宋体" pitchFamily="2" charset="-122"/>
              </a:rPr>
              <a:t>目标地址 = $pc + 偏移量 x4</a:t>
            </a:r>
          </a:p>
          <a:p>
            <a:pPr lvl="1" eaLnBrk="1" hangingPunct="1">
              <a:defRPr/>
            </a:pPr>
            <a:r>
              <a:rPr lang="en-US" altLang="zh-CN" dirty="0" smtClean="0">
                <a:ea typeface="宋体" pitchFamily="2" charset="-122"/>
              </a:rPr>
              <a:t>总和允许程序跳转到高达2的地址</a:t>
            </a:r>
            <a:r>
              <a:rPr lang="en-US" altLang="zh-CN" baseline="30000" dirty="0" smtClean="0">
                <a:ea typeface="宋体" pitchFamily="2" charset="-122"/>
              </a:rPr>
              <a:t>32</a:t>
            </a:r>
          </a:p>
          <a:p>
            <a:pPr lvl="1" eaLnBrk="1" hangingPunct="1">
              <a:defRPr/>
            </a:pPr>
            <a:endParaRPr lang="en-US" altLang="zh-CN" baseline="30000" dirty="0" smtClean="0">
              <a:ea typeface="宋体" pitchFamily="2" charset="-122"/>
            </a:endParaRPr>
          </a:p>
          <a:p>
            <a:pPr eaLnBrk="1" hangingPunct="1">
              <a:defRPr/>
            </a:pPr>
            <a:r>
              <a:rPr lang="en-US" altLang="zh-CN" dirty="0" smtClean="0">
                <a:ea typeface="宋体" pitchFamily="2" charset="-122"/>
              </a:rPr>
              <a:t>这种形式的分支寻址称为</a:t>
            </a:r>
            <a:r>
              <a:rPr lang="en-US" altLang="zh-CN" b="1" dirty="0" smtClean="0">
                <a:solidFill>
                  <a:schemeClr val="tx2">
                    <a:lumMod val="60000"/>
                    <a:lumOff val="40000"/>
                  </a:schemeClr>
                </a:solidFill>
                <a:ea typeface="宋体" pitchFamily="2" charset="-122"/>
              </a:rPr>
              <a:t>Pc 相对寻址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82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8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DD4A9AB9-11A6-4A85-B48E-CB8A5E2DBC9F}" type="slidenum">
              <a:rPr lang="en-AU" altLang="zh-CN" sz="1400"/>
              <a:pPr>
                <a:spcBef>
                  <a:spcPct val="0"/>
                </a:spcBef>
                <a:buClrTx/>
                <a:buSzTx/>
                <a:buFontTx/>
                <a:buNone/>
              </a:pPr>
              <a:t>7</a:t>
            </a:fld>
            <a:endParaRPr lang="en-AU" altLang="zh-CN" sz="1400"/>
          </a:p>
        </p:txBody>
      </p:sp>
      <p:sp>
        <p:nvSpPr>
          <p:cNvPr id="9219" name="Rectangle 5"/>
          <p:cNvSpPr>
            <a:spLocks noGrp="1" noChangeArrowheads="1"/>
          </p:cNvSpPr>
          <p:nvPr>
            <p:ph type="title"/>
          </p:nvPr>
        </p:nvSpPr>
        <p:spPr/>
        <p:txBody>
          <a:bodyPr/>
          <a:lstStyle/>
          <a:p>
            <a:pPr eaLnBrk="1" hangingPunct="1"/>
            <a:r>
              <a:rPr lang="en-US" altLang="zh-CN" smtClean="0">
                <a:ea typeface="宋体" panose="02010600030101010101" pitchFamily="2" charset="-122"/>
              </a:rPr>
              <a:t>算术运算</a:t>
            </a:r>
            <a:endParaRPr lang="en-AU" altLang="zh-CN" smtClean="0">
              <a:ea typeface="宋体" panose="02010600030101010101" pitchFamily="2" charset="-122"/>
            </a:endParaRPr>
          </a:p>
        </p:txBody>
      </p:sp>
      <p:sp>
        <p:nvSpPr>
          <p:cNvPr id="7172" name="Rectangle 6"/>
          <p:cNvSpPr>
            <a:spLocks noGrp="1" noChangeArrowheads="1"/>
          </p:cNvSpPr>
          <p:nvPr>
            <p:ph type="body" idx="1"/>
          </p:nvPr>
        </p:nvSpPr>
        <p:spPr/>
        <p:txBody>
          <a:bodyPr/>
          <a:lstStyle/>
          <a:p>
            <a:pPr eaLnBrk="1" hangingPunct="1"/>
            <a:r>
              <a:rPr lang="en-US" altLang="zh-CN" smtClean="0">
                <a:ea typeface="宋体" panose="02010600030101010101" pitchFamily="2" charset="-122"/>
              </a:rPr>
              <a:t>每台计算机必须能够执行算术运算</a:t>
            </a:r>
          </a:p>
          <a:p>
            <a:pPr eaLnBrk="1" hangingPunct="1"/>
            <a:r>
              <a:rPr lang="en-US" altLang="zh-CN" smtClean="0">
                <a:ea typeface="宋体" panose="02010600030101010101" pitchFamily="2" charset="-122"/>
              </a:rPr>
              <a:t>加法、减法、乘法、除法等</a:t>
            </a:r>
          </a:p>
          <a:p>
            <a:pPr eaLnBrk="1" hangingPunct="1"/>
            <a:endParaRPr lang="en-US" altLang="zh-CN" smtClean="0">
              <a:ea typeface="宋体" panose="02010600030101010101" pitchFamily="2" charset="-122"/>
            </a:endParaRPr>
          </a:p>
          <a:p>
            <a:pPr eaLnBrk="1" hangingPunct="1">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添加 a、b、c # a 获取 b + c</a:t>
            </a:r>
          </a:p>
          <a:p>
            <a:pPr eaLnBrk="1" hangingPunct="1">
              <a:buFont typeface="Wingdings" panose="05000000000000000000" pitchFamily="2" charset="2"/>
              <a:buNone/>
            </a:pPr>
            <a:endParaRPr lang="en-US" altLang="zh-CN" smtClean="0">
              <a:latin typeface="Lucida Console" panose="020B0609040504020204" pitchFamily="49" charset="0"/>
              <a:ea typeface="宋体" panose="02010600030101010101" pitchFamily="2" charset="-122"/>
            </a:endParaRPr>
          </a:p>
          <a:p>
            <a:pPr eaLnBrk="1" hangingPunct="1"/>
            <a:r>
              <a:rPr lang="en-US" altLang="zh-CN" smtClean="0">
                <a:ea typeface="宋体" panose="02010600030101010101" pitchFamily="2" charset="-122"/>
              </a:rPr>
              <a:t>上面每行上尖锐符号 (#) 右侧的单词是</a:t>
            </a:r>
            <a:r>
              <a:rPr lang="en-US" altLang="zh-CN" i="1" smtClean="0">
                <a:ea typeface="宋体" panose="02010600030101010101" pitchFamily="2" charset="-122"/>
              </a:rPr>
              <a:t>评论</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所有算术运算都有这种形式 (刚性)</a:t>
            </a:r>
          </a:p>
          <a:p>
            <a:pPr lvl="1" eaLnBrk="1" hangingPunct="1"/>
            <a:r>
              <a:rPr lang="en-US" altLang="zh-CN" smtClean="0">
                <a:ea typeface="宋体" panose="02010600030101010101" pitchFamily="2" charset="-122"/>
              </a:rPr>
              <a:t>每个指令只执行一个操作</a:t>
            </a:r>
          </a:p>
          <a:p>
            <a:pPr lvl="1" eaLnBrk="1" hangingPunct="1"/>
            <a:r>
              <a:rPr lang="en-US" altLang="zh-CN" smtClean="0">
                <a:ea typeface="宋体" panose="02010600030101010101" pitchFamily="2" charset="-122"/>
              </a:rPr>
              <a:t>正好有三个操作数</a:t>
            </a:r>
          </a:p>
          <a:p>
            <a:pPr eaLnBrk="1" hangingPunct="1"/>
            <a:endParaRPr lang="en-US" altLang="zh-CN" smtClean="0">
              <a:ea typeface="宋体" panose="02010600030101010101" pitchFamily="2" charset="-122"/>
            </a:endParaRPr>
          </a:p>
        </p:txBody>
      </p:sp>
      <p:sp>
        <p:nvSpPr>
          <p:cNvPr id="9221" name="Text Box 4"/>
          <p:cNvSpPr txBox="1">
            <a:spLocks noChangeArrowheads="1"/>
          </p:cNvSpPr>
          <p:nvPr/>
        </p:nvSpPr>
        <p:spPr bwMode="auto">
          <a:xfrm rot="5400000">
            <a:off x="6677819" y="2099469"/>
            <a:ext cx="45656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§2.2 计算机硬件的操作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17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14="http://schemas.microsoft.com/office/drawing/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3E0E4CB5-AFC0-4025-98FF-55932F357CCC}" type="slidenum">
              <a:rPr lang="en-AU" altLang="zh-CN" sz="1400"/>
              <a:pPr>
                <a:spcBef>
                  <a:spcPct val="0"/>
                </a:spcBef>
                <a:buClrTx/>
                <a:buSzTx/>
                <a:buFontTx/>
                <a:buNone/>
              </a:pPr>
              <a:t>70</a:t>
            </a:fld>
            <a:endParaRPr lang="en-AU" altLang="zh-CN" sz="1400"/>
          </a:p>
        </p:txBody>
      </p:sp>
      <p:sp>
        <p:nvSpPr>
          <p:cNvPr id="7373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目标寻址示例</a:t>
            </a:r>
            <a:endParaRPr lang="en-AU" altLang="zh-CN" smtClean="0">
              <a:ea typeface="宋体" panose="02010600030101010101" pitchFamily="2" charset="-122"/>
            </a:endParaRPr>
          </a:p>
        </p:txBody>
      </p:sp>
      <p:sp>
        <p:nvSpPr>
          <p:cNvPr id="78852" name="Rectangle 3"/>
          <p:cNvSpPr>
            <a:spLocks noGrp="1" noChangeArrowheads="1"/>
          </p:cNvSpPr>
          <p:nvPr>
            <p:ph type="body" idx="1"/>
          </p:nvPr>
        </p:nvSpPr>
        <p:spPr>
          <a:xfrm>
            <a:off x="684213" y="1125538"/>
            <a:ext cx="8270875" cy="1228725"/>
          </a:xfrm>
        </p:spPr>
        <p:txBody>
          <a:bodyPr/>
          <a:lstStyle/>
          <a:p>
            <a:pPr eaLnBrk="1" hangingPunct="1">
              <a:defRPr/>
            </a:pPr>
            <a:r>
              <a:rPr lang="en-US" altLang="zh-CN" dirty="0" smtClean="0">
                <a:ea typeface="宋体" pitchFamily="2" charset="-122"/>
              </a:rPr>
              <a:t>前面示例中的循环代码</a:t>
            </a:r>
          </a:p>
          <a:p>
            <a:pPr lvl="1" eaLnBrk="1" hangingPunct="1">
              <a:defRPr/>
            </a:pPr>
            <a:r>
              <a:rPr lang="en-US" altLang="zh-CN" dirty="0" smtClean="0">
                <a:ea typeface="宋体" pitchFamily="2" charset="-122"/>
              </a:rPr>
              <a:t>假设在位置80000循环</a:t>
            </a:r>
          </a:p>
          <a:p>
            <a:pPr marL="0" indent="0" algn="ctr">
              <a:buFont typeface="Wingdings" panose="05000000000000000000" pitchFamily="2" charset="2"/>
              <a:buNone/>
              <a:defRPr/>
            </a:pPr>
            <a:r>
              <a:rPr lang="en-US" altLang="zh-CN" dirty="0"/>
              <a:t>同时 (保存 [</a:t>
            </a:r>
            <a:r>
              <a:rPr lang="en-US" altLang="zh-CN" dirty="0" err="1"/>
              <a:t>我</a:t>
            </a:r>
            <a:r>
              <a:rPr lang="en-US" altLang="zh-CN" dirty="0"/>
              <a:t>] = = k)</a:t>
            </a:r>
          </a:p>
          <a:p>
            <a:pPr marL="0" indent="0" algn="ctr">
              <a:buFont typeface="Wingdings" panose="05000000000000000000" pitchFamily="2" charset="2"/>
              <a:buNone/>
              <a:defRPr/>
            </a:pPr>
            <a:r>
              <a:rPr lang="en-US" altLang="zh-CN" dirty="0" err="1"/>
              <a:t>我</a:t>
            </a:r>
            <a:r>
              <a:rPr lang="en-US" altLang="zh-CN" dirty="0"/>
              <a:t>+ = 1;</a:t>
            </a:r>
            <a:endParaRPr lang="en-AU" altLang="zh-CN" sz="6600" dirty="0" smtClean="0">
              <a:solidFill>
                <a:schemeClr val="folHlink"/>
              </a:solidFill>
              <a:latin typeface="Lucida Console" pitchFamily="49" charset="0"/>
              <a:ea typeface="宋体" pitchFamily="2" charset="-122"/>
            </a:endParaRPr>
          </a:p>
        </p:txBody>
      </p:sp>
      <p:graphicFrame>
        <p:nvGraphicFramePr>
          <p:cNvPr id="332877" name="Group 77"/>
          <p:cNvGraphicFramePr>
            <a:graphicFrameLocks noGrp="1"/>
          </p:cNvGraphicFramePr>
          <p:nvPr/>
        </p:nvGraphicFramePr>
        <p:xfrm>
          <a:off x="684213" y="3429000"/>
          <a:ext cx="8202612" cy="2952750"/>
        </p:xfrm>
        <a:graphic>
          <a:graphicData uri="http://schemas.openxmlformats.org/drawingml/2006/table">
            <a:tbl>
              <a:tblPr/>
              <a:tblGrid>
                <a:gridCol w="3671887">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11187">
                  <a:extLst>
                    <a:ext uri="{9D8B030D-6E8A-4147-A177-3AD203B41FA5}">
                      <a16:colId xmlns:a16="http://schemas.microsoft.com/office/drawing/2014/main" val="20003"/>
                    </a:ext>
                  </a:extLst>
                </a:gridCol>
                <a:gridCol w="611188">
                  <a:extLst>
                    <a:ext uri="{9D8B030D-6E8A-4147-A177-3AD203B41FA5}">
                      <a16:colId xmlns:a16="http://schemas.microsoft.com/office/drawing/2014/main" val="20004"/>
                    </a:ext>
                  </a:extLst>
                </a:gridCol>
                <a:gridCol w="611187">
                  <a:extLst>
                    <a:ext uri="{9D8B030D-6E8A-4147-A177-3AD203B41FA5}">
                      <a16:colId xmlns:a16="http://schemas.microsoft.com/office/drawing/2014/main" val="20005"/>
                    </a:ext>
                  </a:extLst>
                </a:gridCol>
                <a:gridCol w="611188">
                  <a:extLst>
                    <a:ext uri="{9D8B030D-6E8A-4147-A177-3AD203B41FA5}">
                      <a16:colId xmlns:a16="http://schemas.microsoft.com/office/drawing/2014/main" val="20006"/>
                    </a:ext>
                  </a:extLst>
                </a:gridCol>
                <a:gridCol w="611187">
                  <a:extLst>
                    <a:ext uri="{9D8B030D-6E8A-4147-A177-3AD203B41FA5}">
                      <a16:colId xmlns:a16="http://schemas.microsoft.com/office/drawing/2014/main" val="20007"/>
                    </a:ext>
                  </a:extLst>
                </a:gridCol>
              </a:tblGrid>
              <a:tr h="42227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循环: sll $t 1, $s 3, 2</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4个</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添加 $t 1、$t 1、$s 6</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80004</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lw $t 0, 0 ($t 1)</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80008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35</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2227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bne $t 0, $s 5, 退出</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80012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5</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42227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附加 $s 3, $s 3, 1</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80016</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19</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20688">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j 环路</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80020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20000元</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42227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退出：。。。</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80024</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78920" name="Line 71"/>
          <p:cNvSpPr>
            <a:spLocks noChangeShapeType="1"/>
          </p:cNvSpPr>
          <p:nvPr/>
        </p:nvSpPr>
        <p:spPr bwMode="auto">
          <a:xfrm flipH="1" flipV="1">
            <a:off x="5003800" y="3717925"/>
            <a:ext cx="2016125" cy="2016125"/>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921" name="Line 72"/>
          <p:cNvSpPr>
            <a:spLocks noChangeShapeType="1"/>
          </p:cNvSpPr>
          <p:nvPr/>
        </p:nvSpPr>
        <p:spPr bwMode="auto">
          <a:xfrm flipH="1">
            <a:off x="5076825" y="4870450"/>
            <a:ext cx="2808288" cy="1150938"/>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28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9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7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寻址模式摘要</a:t>
            </a:r>
            <a:endParaRPr lang="en-AU" altLang="zh-CN" smtClean="0">
              <a:ea typeface="宋体" panose="02010600030101010101" pitchFamily="2" charset="-122"/>
            </a:endParaRPr>
          </a:p>
        </p:txBody>
      </p:sp>
      <p:pic>
        <p:nvPicPr>
          <p:cNvPr id="74755" name="Picture 6" descr="f02-1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981200"/>
            <a:ext cx="403225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684213" y="1125538"/>
            <a:ext cx="82708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defRPr/>
            </a:pPr>
            <a:r>
              <a:rPr lang="en-US" altLang="zh-CN" kern="0" dirty="0" smtClean="0">
                <a:ea typeface="宋体" pitchFamily="2" charset="-122"/>
              </a:rPr>
              <a:t>通常称为多种形式的寻址</a:t>
            </a:r>
            <a:r>
              <a:rPr lang="en-US" altLang="zh-CN" b="1" kern="0" dirty="0" smtClean="0">
                <a:solidFill>
                  <a:schemeClr val="tx2">
                    <a:lumMod val="60000"/>
                    <a:lumOff val="40000"/>
                  </a:schemeClr>
                </a:solidFill>
                <a:ea typeface="宋体" pitchFamily="2" charset="-122"/>
              </a:rPr>
              <a:t>寻址模式</a:t>
            </a:r>
            <a:endParaRPr lang="en-AU" altLang="zh-CN" sz="6600" b="1" kern="0" dirty="0" smtClean="0">
              <a:solidFill>
                <a:schemeClr val="tx2">
                  <a:lumMod val="60000"/>
                  <a:lumOff val="40000"/>
                </a:schemeClr>
              </a:solidFill>
              <a:latin typeface="Lucida Console" pitchFamily="49" charset="0"/>
              <a:ea typeface="宋体" pitchFamily="2" charset="-122"/>
            </a:endParaRPr>
          </a:p>
        </p:txBody>
      </p:sp>
      <p:sp>
        <p:nvSpPr>
          <p:cNvPr id="7" name="Rectangle 3"/>
          <p:cNvSpPr txBox="1">
            <a:spLocks noChangeArrowheads="1"/>
          </p:cNvSpPr>
          <p:nvPr/>
        </p:nvSpPr>
        <p:spPr bwMode="auto">
          <a:xfrm>
            <a:off x="395288" y="2060575"/>
            <a:ext cx="46085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defRPr/>
            </a:pPr>
            <a:r>
              <a:rPr lang="en-US" altLang="zh-CN" sz="2200" kern="0" dirty="0">
                <a:ea typeface="宋体" pitchFamily="2" charset="-122"/>
              </a:rPr>
              <a:t>O</a:t>
            </a:r>
            <a:r>
              <a:rPr lang="en-US" altLang="zh-CN" sz="2200" kern="0" dirty="0" smtClean="0">
                <a:ea typeface="宋体" pitchFamily="2" charset="-122"/>
              </a:rPr>
              <a:t>perand 是一个常数内</a:t>
            </a:r>
            <a:r>
              <a:rPr lang="en-US" altLang="zh-CN" sz="2200" kern="0" dirty="0">
                <a:ea typeface="宋体" pitchFamily="2" charset="-122"/>
              </a:rPr>
              <a:t>教学</a:t>
            </a:r>
          </a:p>
          <a:p>
            <a:pPr eaLnBrk="1" hangingPunct="1">
              <a:defRPr/>
            </a:pPr>
            <a:r>
              <a:rPr lang="en-US" altLang="zh-CN" sz="2200" kern="0" dirty="0">
                <a:ea typeface="宋体" pitchFamily="2" charset="-122"/>
              </a:rPr>
              <a:t>运算符是一个</a:t>
            </a:r>
            <a:r>
              <a:rPr lang="en-US" altLang="zh-CN" sz="2200" kern="0" dirty="0" smtClean="0">
                <a:ea typeface="宋体" pitchFamily="2" charset="-122"/>
              </a:rPr>
              <a:t>注册</a:t>
            </a:r>
          </a:p>
          <a:p>
            <a:pPr eaLnBrk="1" hangingPunct="1">
              <a:defRPr/>
            </a:pPr>
            <a:r>
              <a:rPr lang="en-AU" altLang="zh-CN" sz="2200" kern="0" dirty="0" smtClean="0">
                <a:ea typeface="宋体" pitchFamily="2" charset="-122"/>
              </a:rPr>
              <a:t>运算符位于内存位置, 其地址是寄存器和常量的总和</a:t>
            </a:r>
          </a:p>
          <a:p>
            <a:pPr eaLnBrk="1" hangingPunct="1">
              <a:defRPr/>
            </a:pPr>
            <a:r>
              <a:rPr lang="en-AU" altLang="zh-CN" sz="2200" kern="0" dirty="0" smtClean="0">
                <a:ea typeface="宋体" pitchFamily="2" charset="-122"/>
              </a:rPr>
              <a:t>分支地址是 PC 的总和和指令中的常量</a:t>
            </a:r>
          </a:p>
          <a:p>
            <a:pPr eaLnBrk="1" hangingPunct="1">
              <a:defRPr/>
            </a:pPr>
            <a:r>
              <a:rPr lang="en-AU" altLang="zh-CN" sz="2200" kern="0" dirty="0" smtClean="0">
                <a:ea typeface="宋体" pitchFamily="2" charset="-122"/>
              </a:rPr>
              <a:t>跳转地址是与 PC 的上位连接的指令的26位</a:t>
            </a:r>
            <a:endParaRPr lang="en-AU" altLang="zh-CN" sz="2200" kern="0" dirty="0">
              <a:ea typeface="宋体" pitchFamily="2" charset="-122"/>
            </a:endParaRPr>
          </a:p>
          <a:p>
            <a:pPr eaLnBrk="1" hangingPunct="1">
              <a:defRPr/>
            </a:pPr>
            <a:endParaRPr lang="en-AU" altLang="zh-CN" sz="2200" kern="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0" descr="f02-2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327275"/>
            <a:ext cx="6030913"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2"/>
          <p:cNvSpPr>
            <a:spLocks noGrp="1" noChangeArrowheads="1"/>
          </p:cNvSpPr>
          <p:nvPr>
            <p:ph type="title"/>
          </p:nvPr>
        </p:nvSpPr>
        <p:spPr>
          <a:xfrm>
            <a:off x="684213" y="261938"/>
            <a:ext cx="8259762" cy="646112"/>
          </a:xfrm>
        </p:spPr>
        <p:txBody>
          <a:bodyPr/>
          <a:lstStyle/>
          <a:p>
            <a:pPr eaLnBrk="1" hangingPunct="1"/>
            <a:r>
              <a:rPr lang="en-US" altLang="zh-CN" sz="3600" smtClean="0">
                <a:ea typeface="宋体" panose="02010600030101010101" pitchFamily="2" charset="-122"/>
              </a:rPr>
              <a:t>翻译和启动程序</a:t>
            </a:r>
            <a:endParaRPr lang="en-AU" altLang="zh-CN" sz="3600" smtClean="0">
              <a:ea typeface="宋体" panose="02010600030101010101" pitchFamily="2" charset="-122"/>
            </a:endParaRPr>
          </a:p>
        </p:txBody>
      </p:sp>
      <p:sp>
        <p:nvSpPr>
          <p:cNvPr id="75780" name="Text Box 4"/>
          <p:cNvSpPr txBox="1">
            <a:spLocks noChangeArrowheads="1"/>
          </p:cNvSpPr>
          <p:nvPr/>
        </p:nvSpPr>
        <p:spPr bwMode="auto">
          <a:xfrm>
            <a:off x="3563938" y="2616200"/>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许多编译器直接生成对象模块</a:t>
            </a:r>
            <a:endParaRPr lang="en-AU" altLang="zh-CN" sz="1800">
              <a:ea typeface="宋体" panose="02010600030101010101" pitchFamily="2" charset="-122"/>
            </a:endParaRPr>
          </a:p>
        </p:txBody>
      </p:sp>
      <p:sp>
        <p:nvSpPr>
          <p:cNvPr id="75781" name="AutoShape 5"/>
          <p:cNvSpPr>
            <a:spLocks/>
          </p:cNvSpPr>
          <p:nvPr/>
        </p:nvSpPr>
        <p:spPr bwMode="auto">
          <a:xfrm rot="-2520133">
            <a:off x="3276600" y="2184400"/>
            <a:ext cx="215900" cy="1800225"/>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75782" name="Text Box 6"/>
          <p:cNvSpPr txBox="1">
            <a:spLocks noChangeArrowheads="1"/>
          </p:cNvSpPr>
          <p:nvPr/>
        </p:nvSpPr>
        <p:spPr bwMode="auto">
          <a:xfrm>
            <a:off x="7164388" y="4776788"/>
            <a:ext cx="1554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静态链接</a:t>
            </a:r>
            <a:endParaRPr lang="en-AU" altLang="zh-CN" sz="1800">
              <a:ea typeface="宋体" panose="02010600030101010101" pitchFamily="2" charset="-122"/>
            </a:endParaRPr>
          </a:p>
        </p:txBody>
      </p:sp>
      <p:sp>
        <p:nvSpPr>
          <p:cNvPr id="75783" name="AutoShape 7"/>
          <p:cNvSpPr>
            <a:spLocks/>
          </p:cNvSpPr>
          <p:nvPr/>
        </p:nvSpPr>
        <p:spPr bwMode="auto">
          <a:xfrm>
            <a:off x="6948488" y="4200525"/>
            <a:ext cx="215900" cy="15113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75784" name="Text Box 8"/>
          <p:cNvSpPr txBox="1">
            <a:spLocks noChangeArrowheads="1"/>
          </p:cNvSpPr>
          <p:nvPr/>
        </p:nvSpPr>
        <p:spPr bwMode="auto">
          <a:xfrm rot="5400000">
            <a:off x="6773069" y="2004219"/>
            <a:ext cx="4375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§2.12 翻译和启动程序</a:t>
            </a:r>
          </a:p>
        </p:txBody>
      </p:sp>
      <p:sp>
        <p:nvSpPr>
          <p:cNvPr id="10" name="Rectangle 3"/>
          <p:cNvSpPr txBox="1">
            <a:spLocks noChangeArrowheads="1"/>
          </p:cNvSpPr>
          <p:nvPr/>
        </p:nvSpPr>
        <p:spPr bwMode="auto">
          <a:xfrm>
            <a:off x="684213" y="1125538"/>
            <a:ext cx="82708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defRPr/>
            </a:pPr>
            <a:r>
              <a:rPr lang="en-US" altLang="zh-CN" kern="0" dirty="0" smtClean="0">
                <a:ea typeface="宋体" pitchFamily="2" charset="-122"/>
              </a:rPr>
              <a:t>在计算机上运行的可执行文件中转换 C++ 程序的四个步骤</a:t>
            </a:r>
            <a:endParaRPr lang="en-AU" altLang="zh-CN" sz="6600" b="1" kern="0" dirty="0" smtClean="0">
              <a:solidFill>
                <a:schemeClr val="tx2">
                  <a:lumMod val="60000"/>
                  <a:lumOff val="40000"/>
                </a:schemeClr>
              </a:solidFill>
              <a:latin typeface="Lucida Console" pitchFamily="49" charset="0"/>
              <a:ea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a:r>
              <a:rPr lang="en-US" altLang="zh-CN" smtClean="0">
                <a:ea typeface="宋体" panose="02010600030101010101" pitchFamily="2" charset="-122"/>
              </a:rPr>
              <a:t>编译 器</a:t>
            </a:r>
            <a:endParaRPr lang="zh-CN" altLang="en-US" smtClean="0">
              <a:ea typeface="宋体" panose="02010600030101010101" pitchFamily="2" charset="-122"/>
            </a:endParaRPr>
          </a:p>
        </p:txBody>
      </p:sp>
      <p:sp>
        <p:nvSpPr>
          <p:cNvPr id="4" name="Rectangle 3"/>
          <p:cNvSpPr txBox="1">
            <a:spLocks noChangeArrowheads="1"/>
          </p:cNvSpPr>
          <p:nvPr/>
        </p:nvSpPr>
        <p:spPr>
          <a:xfrm>
            <a:off x="468313" y="1125538"/>
            <a:ext cx="8675687"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tabLst>
                <a:tab pos="3409950" algn="l"/>
                <a:tab pos="4038600" algn="l"/>
              </a:tabLst>
              <a:defRPr/>
            </a:pPr>
            <a:r>
              <a:rPr lang="en-US" altLang="zh-CN" kern="0" dirty="0" smtClean="0">
                <a:ea typeface="宋体" pitchFamily="2" charset="-122"/>
              </a:rPr>
              <a:t>编译器将 C++ 程序转换为</a:t>
            </a:r>
            <a:r>
              <a:rPr lang="en-US" altLang="zh-CN" i="1" kern="0" dirty="0" smtClean="0">
                <a:solidFill>
                  <a:schemeClr val="tx2">
                    <a:lumMod val="60000"/>
                    <a:lumOff val="40000"/>
                  </a:schemeClr>
                </a:solidFill>
                <a:ea typeface="宋体" pitchFamily="2" charset="-122"/>
              </a:rPr>
              <a:t>汇编语言程序</a:t>
            </a:r>
            <a:r>
              <a:rPr lang="en-US" altLang="zh-CN" kern="0" dirty="0" smtClean="0">
                <a:ea typeface="宋体" pitchFamily="2" charset="-122"/>
              </a:rPr>
              <a:t>(例如在 MIPS 中)</a:t>
            </a:r>
          </a:p>
          <a:p>
            <a:pPr eaLnBrk="1" hangingPunct="1">
              <a:tabLst>
                <a:tab pos="3409950" algn="l"/>
                <a:tab pos="4038600" algn="l"/>
              </a:tabLst>
              <a:defRPr/>
            </a:pPr>
            <a:r>
              <a:rPr lang="en-US" altLang="zh-CN" kern="0" dirty="0" smtClean="0">
                <a:ea typeface="宋体" pitchFamily="2" charset="-122"/>
              </a:rPr>
              <a:t>在20世纪70年代之前, 许多系统都是用汇编语言编写的, 因为</a:t>
            </a:r>
          </a:p>
          <a:p>
            <a:pPr lvl="1" eaLnBrk="1" hangingPunct="1">
              <a:tabLst>
                <a:tab pos="3409950" algn="l"/>
                <a:tab pos="4038600" algn="l"/>
              </a:tabLst>
              <a:defRPr/>
            </a:pPr>
            <a:r>
              <a:rPr lang="en-US" altLang="zh-CN" kern="0" dirty="0" smtClean="0">
                <a:ea typeface="宋体" pitchFamily="2" charset="-122"/>
              </a:rPr>
              <a:t>记忆是渺小的</a:t>
            </a:r>
          </a:p>
          <a:p>
            <a:pPr lvl="1" eaLnBrk="1" hangingPunct="1">
              <a:tabLst>
                <a:tab pos="3409950" algn="l"/>
                <a:tab pos="4038600" algn="l"/>
              </a:tabLst>
              <a:defRPr/>
            </a:pPr>
            <a:r>
              <a:rPr lang="en-US" altLang="zh-CN" kern="0" dirty="0" smtClean="0">
                <a:ea typeface="宋体" pitchFamily="2" charset="-122"/>
              </a:rPr>
              <a:t>编译器并不那么聪明</a:t>
            </a:r>
          </a:p>
          <a:p>
            <a:pPr eaLnBrk="1" hangingPunct="1">
              <a:tabLst>
                <a:tab pos="3409950" algn="l"/>
                <a:tab pos="4038600" algn="l"/>
              </a:tabLst>
              <a:defRPr/>
            </a:pPr>
            <a:r>
              <a:rPr lang="en-US" altLang="zh-CN" kern="0" dirty="0" smtClean="0">
                <a:ea typeface="宋体" pitchFamily="2" charset="-122"/>
              </a:rPr>
              <a:t>如今, 编译器几乎可以像汇编语言专家一样生成汇编语言程序, 有时甚至可以更好地用于大型程序</a:t>
            </a:r>
          </a:p>
          <a:p>
            <a:pPr eaLnBrk="1" hangingPunct="1">
              <a:tabLst>
                <a:tab pos="3409950" algn="l"/>
                <a:tab pos="4038600" algn="l"/>
              </a:tabLst>
              <a:defRPr/>
            </a:pPr>
            <a:r>
              <a:rPr lang="en-US" altLang="zh-CN" kern="0" dirty="0" smtClean="0">
                <a:ea typeface="宋体" pitchFamily="2" charset="-122"/>
              </a:rPr>
              <a:t>因此, 现在, 大多数程序员使用高级编程语言, 而不是程序集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93A80F3C-1543-48AF-8C0C-982C3C2BF313}" type="slidenum">
              <a:rPr lang="en-AU" altLang="zh-CN" sz="1400"/>
              <a:pPr>
                <a:spcBef>
                  <a:spcPct val="0"/>
                </a:spcBef>
                <a:buClrTx/>
                <a:buSzTx/>
                <a:buFontTx/>
                <a:buNone/>
              </a:pPr>
              <a:t>74</a:t>
            </a:fld>
            <a:endParaRPr lang="en-AU" altLang="zh-CN" sz="1400"/>
          </a:p>
        </p:txBody>
      </p:sp>
      <p:sp>
        <p:nvSpPr>
          <p:cNvPr id="77827" name="Rectangle 2"/>
          <p:cNvSpPr>
            <a:spLocks noGrp="1" noChangeArrowheads="1"/>
          </p:cNvSpPr>
          <p:nvPr>
            <p:ph type="title"/>
          </p:nvPr>
        </p:nvSpPr>
        <p:spPr>
          <a:xfrm>
            <a:off x="684213" y="206375"/>
            <a:ext cx="8259762" cy="701675"/>
          </a:xfrm>
        </p:spPr>
        <p:txBody>
          <a:bodyPr/>
          <a:lstStyle/>
          <a:p>
            <a:pPr eaLnBrk="1" hangingPunct="1"/>
            <a:r>
              <a:rPr lang="en-US" altLang="zh-CN" smtClean="0">
                <a:ea typeface="宋体" panose="02010600030101010101" pitchFamily="2" charset="-122"/>
              </a:rPr>
              <a:t>(装配工)伪指令</a:t>
            </a:r>
            <a:endParaRPr lang="en-AU" altLang="zh-CN" smtClean="0">
              <a:ea typeface="宋体" panose="02010600030101010101" pitchFamily="2" charset="-122"/>
            </a:endParaRPr>
          </a:p>
        </p:txBody>
      </p:sp>
      <p:sp>
        <p:nvSpPr>
          <p:cNvPr id="84996" name="Rectangle 3"/>
          <p:cNvSpPr>
            <a:spLocks noGrp="1" noChangeArrowheads="1"/>
          </p:cNvSpPr>
          <p:nvPr>
            <p:ph type="body" idx="1"/>
          </p:nvPr>
        </p:nvSpPr>
        <p:spPr/>
        <p:txBody>
          <a:bodyPr/>
          <a:lstStyle/>
          <a:p>
            <a:pPr eaLnBrk="1" hangingPunct="1">
              <a:tabLst>
                <a:tab pos="3409950" algn="l"/>
                <a:tab pos="4038600" algn="l"/>
              </a:tabLst>
            </a:pPr>
            <a:r>
              <a:rPr lang="en-US" altLang="zh-CN" smtClean="0">
                <a:ea typeface="宋体" panose="02010600030101010101" pitchFamily="2" charset="-122"/>
              </a:rPr>
              <a:t>汇编程序是一种介于汇编语言和机器代码之间的工具</a:t>
            </a:r>
          </a:p>
          <a:p>
            <a:pPr eaLnBrk="1" hangingPunct="1">
              <a:tabLst>
                <a:tab pos="3409950" algn="l"/>
                <a:tab pos="4038600" algn="l"/>
              </a:tabLst>
            </a:pPr>
            <a:r>
              <a:rPr lang="en-US" altLang="zh-CN" smtClean="0">
                <a:ea typeface="宋体" panose="02010600030101010101" pitchFamily="2" charset="-122"/>
              </a:rPr>
              <a:t>汇编器的一个主要目标是隐藏硬件细节, 并提供汇编语言的统一接口</a:t>
            </a:r>
          </a:p>
          <a:p>
            <a:pPr eaLnBrk="1" hangingPunct="1">
              <a:buFont typeface="Wingdings" panose="05000000000000000000" pitchFamily="2" charset="2"/>
              <a:buNone/>
              <a:tabLst>
                <a:tab pos="3409950" algn="l"/>
                <a:tab pos="4038600" algn="l"/>
              </a:tabLst>
            </a:pPr>
            <a:r>
              <a:rPr lang="en-US" altLang="zh-CN" sz="2400" smtClean="0">
                <a:latin typeface="Lucida Console" panose="020B0609040504020204" pitchFamily="49" charset="0"/>
                <a:ea typeface="宋体" panose="02010600030101010101" pitchFamily="2" charset="-122"/>
              </a:rPr>
              <a:t>移动 $t 0, $t 1</a:t>
            </a:r>
            <a:r>
              <a:rPr lang="en-US" altLang="zh-CN" smtClean="0">
                <a:ea typeface="宋体" panose="02010600030101010101" pitchFamily="2" charset="-122"/>
              </a:rPr>
              <a:t>	</a:t>
            </a:r>
            <a:r>
              <a:rPr lang="en-US" altLang="zh-CN" smtClean="0">
                <a:ea typeface="宋体" panose="02010600030101010101" pitchFamily="2" charset="-122"/>
                <a:cs typeface="Arial" panose="020B0604020202020204" pitchFamily="34" charset="0"/>
              </a:rPr>
              <a:t>→</a:t>
            </a:r>
            <a:r>
              <a:rPr lang="en-US" altLang="zh-CN" smtClean="0">
                <a:ea typeface="宋体" panose="02010600030101010101" pitchFamily="2" charset="-122"/>
              </a:rPr>
              <a:t>	</a:t>
            </a:r>
            <a:r>
              <a:rPr lang="en-US" altLang="zh-CN" sz="2400" smtClean="0">
                <a:latin typeface="Lucida Console" panose="020B0609040504020204" pitchFamily="49" charset="0"/>
                <a:ea typeface="宋体" panose="02010600030101010101" pitchFamily="2" charset="-122"/>
              </a:rPr>
              <a:t>添加 $t 0、$zero、$t 1</a:t>
            </a:r>
          </a:p>
          <a:p>
            <a:pPr eaLnBrk="1" hangingPunct="1">
              <a:buFont typeface="Wingdings" panose="05000000000000000000" pitchFamily="2" charset="2"/>
              <a:buNone/>
              <a:tabLst>
                <a:tab pos="3409950" algn="l"/>
                <a:tab pos="4038600" algn="l"/>
              </a:tabLst>
            </a:pPr>
            <a:r>
              <a:rPr lang="en-US" altLang="zh-CN" sz="2400" smtClean="0">
                <a:latin typeface="Lucida Console" panose="020B0609040504020204" pitchFamily="49" charset="0"/>
                <a:ea typeface="宋体" panose="02010600030101010101" pitchFamily="2" charset="-122"/>
              </a:rPr>
              <a:t>blt $t 0, $t 1, L</a:t>
            </a:r>
            <a:r>
              <a:rPr lang="en-US" altLang="zh-CN" smtClean="0">
                <a:ea typeface="宋体" panose="02010600030101010101" pitchFamily="2" charset="-122"/>
              </a:rPr>
              <a:t>→</a:t>
            </a:r>
            <a:r>
              <a:rPr lang="en-US" altLang="zh-CN" sz="2400" smtClean="0">
                <a:latin typeface="Lucida Console" panose="020B0609040504020204" pitchFamily="49" charset="0"/>
                <a:ea typeface="宋体" panose="02010600030101010101" pitchFamily="2" charset="-122"/>
              </a:rPr>
              <a:t>slt $at, $t 0, $t 1</a:t>
            </a: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t>
            </a:r>
            <a:r>
              <a:rPr lang="en-US" altLang="zh-CN" sz="2400" smtClean="0">
                <a:latin typeface="Lucida Console" panose="020B0609040504020204" pitchFamily="49" charset="0"/>
                <a:ea typeface="宋体" panose="02010600030101010101" pitchFamily="2" charset="-122"/>
              </a:rPr>
              <a:t>bne $at, $zero, L</a:t>
            </a:r>
          </a:p>
          <a:p>
            <a:pPr lvl="1" eaLnBrk="1" hangingPunct="1">
              <a:tabLst>
                <a:tab pos="3409950" algn="l"/>
                <a:tab pos="4038600" algn="l"/>
              </a:tabLst>
            </a:pPr>
            <a:r>
              <a:rPr lang="en-US" altLang="zh-CN" smtClean="0">
                <a:ea typeface="宋体" panose="02010600030101010101" pitchFamily="2" charset="-122"/>
              </a:rPr>
              <a:t>$at (寄存器 1): 临时汇编器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9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060C0402-AAD3-4FD3-A530-C830DD6673DA}" type="slidenum">
              <a:rPr lang="en-AU" altLang="zh-CN" sz="1400"/>
              <a:pPr>
                <a:spcBef>
                  <a:spcPct val="0"/>
                </a:spcBef>
                <a:buClrTx/>
                <a:buSzTx/>
                <a:buFontTx/>
                <a:buNone/>
              </a:pPr>
              <a:t>75</a:t>
            </a:fld>
            <a:endParaRPr lang="en-AU" altLang="zh-CN" sz="1400"/>
          </a:p>
        </p:txBody>
      </p:sp>
      <p:sp>
        <p:nvSpPr>
          <p:cNvPr id="78851" name="Rectangle 2"/>
          <p:cNvSpPr>
            <a:spLocks noGrp="1" noChangeArrowheads="1"/>
          </p:cNvSpPr>
          <p:nvPr>
            <p:ph type="title"/>
          </p:nvPr>
        </p:nvSpPr>
        <p:spPr>
          <a:xfrm>
            <a:off x="684213" y="323850"/>
            <a:ext cx="8259762" cy="584200"/>
          </a:xfrm>
        </p:spPr>
        <p:txBody>
          <a:bodyPr/>
          <a:lstStyle/>
          <a:p>
            <a:pPr eaLnBrk="1" hangingPunct="1"/>
            <a:r>
              <a:rPr lang="en-US" altLang="zh-CN" sz="3200" smtClean="0">
                <a:ea typeface="宋体" panose="02010600030101010101" pitchFamily="2" charset="-122"/>
              </a:rPr>
              <a:t>(装配工)生成对象模块</a:t>
            </a:r>
            <a:endParaRPr lang="en-AU" altLang="zh-CN" sz="3200" smtClean="0">
              <a:ea typeface="宋体" panose="02010600030101010101" pitchFamily="2" charset="-122"/>
            </a:endParaRPr>
          </a:p>
        </p:txBody>
      </p:sp>
      <p:sp>
        <p:nvSpPr>
          <p:cNvPr id="86020" name="Rectangle 3"/>
          <p:cNvSpPr>
            <a:spLocks noGrp="1" noChangeArrowheads="1"/>
          </p:cNvSpPr>
          <p:nvPr>
            <p:ph type="body" idx="1"/>
          </p:nvPr>
        </p:nvSpPr>
        <p:spPr/>
        <p:txBody>
          <a:bodyPr/>
          <a:lstStyle/>
          <a:p>
            <a:pPr eaLnBrk="1" hangingPunct="1">
              <a:lnSpc>
                <a:spcPct val="90000"/>
              </a:lnSpc>
            </a:pPr>
            <a:r>
              <a:rPr lang="en-US" altLang="zh-CN" smtClean="0">
                <a:ea typeface="宋体" panose="02010600030101010101" pitchFamily="2" charset="-122"/>
              </a:rPr>
              <a:t>汇编程序 (或编译器) 将汇编语言程序转换为机器指令</a:t>
            </a:r>
          </a:p>
          <a:p>
            <a:pPr eaLnBrk="1" hangingPunct="1">
              <a:lnSpc>
                <a:spcPct val="90000"/>
              </a:lnSpc>
            </a:pPr>
            <a:r>
              <a:rPr lang="en-US" altLang="zh-CN" smtClean="0">
                <a:ea typeface="宋体" panose="02010600030101010101" pitchFamily="2" charset="-122"/>
              </a:rPr>
              <a:t>提供从各个部分构建完整程序的信息</a:t>
            </a:r>
          </a:p>
          <a:p>
            <a:pPr lvl="1" eaLnBrk="1" hangingPunct="1">
              <a:lnSpc>
                <a:spcPct val="90000"/>
              </a:lnSpc>
            </a:pPr>
            <a:r>
              <a:rPr lang="en-US" altLang="zh-CN" smtClean="0">
                <a:ea typeface="宋体" panose="02010600030101010101" pitchFamily="2" charset="-122"/>
              </a:rPr>
              <a:t>标题: 描述的对象模块的内容</a:t>
            </a:r>
          </a:p>
          <a:p>
            <a:pPr lvl="1" eaLnBrk="1" hangingPunct="1">
              <a:lnSpc>
                <a:spcPct val="90000"/>
              </a:lnSpc>
            </a:pPr>
            <a:r>
              <a:rPr lang="en-US" altLang="zh-CN" smtClean="0">
                <a:ea typeface="宋体" panose="02010600030101010101" pitchFamily="2" charset="-122"/>
              </a:rPr>
              <a:t>文本段: 翻译的说明</a:t>
            </a:r>
          </a:p>
          <a:p>
            <a:pPr lvl="1" eaLnBrk="1" hangingPunct="1">
              <a:lnSpc>
                <a:spcPct val="90000"/>
              </a:lnSpc>
            </a:pPr>
            <a:r>
              <a:rPr lang="en-US" altLang="zh-CN" smtClean="0">
                <a:ea typeface="宋体" panose="02010600030101010101" pitchFamily="2" charset="-122"/>
              </a:rPr>
              <a:t>静态数据段: 分配给程序寿命的数据</a:t>
            </a:r>
          </a:p>
          <a:p>
            <a:pPr lvl="1" eaLnBrk="1" hangingPunct="1">
              <a:lnSpc>
                <a:spcPct val="90000"/>
              </a:lnSpc>
            </a:pPr>
            <a:r>
              <a:rPr lang="en-US" altLang="zh-CN" smtClean="0">
                <a:ea typeface="宋体" panose="02010600030101010101" pitchFamily="2" charset="-122"/>
              </a:rPr>
              <a:t>搬迁信息: 用于取决于加载程序的绝对位置的内容</a:t>
            </a:r>
          </a:p>
          <a:p>
            <a:pPr lvl="1" eaLnBrk="1" hangingPunct="1">
              <a:lnSpc>
                <a:spcPct val="90000"/>
              </a:lnSpc>
            </a:pPr>
            <a:r>
              <a:rPr lang="en-US" altLang="zh-CN" smtClean="0">
                <a:ea typeface="宋体" panose="02010600030101010101" pitchFamily="2" charset="-122"/>
              </a:rPr>
              <a:t>符号表: 全局定义和外部参考</a:t>
            </a:r>
          </a:p>
          <a:p>
            <a:pPr lvl="1" eaLnBrk="1" hangingPunct="1">
              <a:lnSpc>
                <a:spcPct val="90000"/>
              </a:lnSpc>
            </a:pPr>
            <a:r>
              <a:rPr lang="en-US" altLang="zh-CN" smtClean="0">
                <a:ea typeface="宋体" panose="02010600030101010101" pitchFamily="2" charset="-122"/>
              </a:rPr>
              <a:t>调试信息: 用于与源代码关联</a:t>
            </a:r>
            <a:endParaRPr lang="en-AU"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0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0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602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602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60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8F91FC70-A145-43B0-95B0-C4C52A9B446B}" type="slidenum">
              <a:rPr lang="en-AU" altLang="zh-CN" sz="1400"/>
              <a:pPr>
                <a:spcBef>
                  <a:spcPct val="0"/>
                </a:spcBef>
                <a:buClrTx/>
                <a:buSzTx/>
                <a:buFontTx/>
                <a:buNone/>
              </a:pPr>
              <a:t>76</a:t>
            </a:fld>
            <a:endParaRPr lang="en-AU" altLang="zh-CN" sz="1400"/>
          </a:p>
        </p:txBody>
      </p:sp>
      <p:sp>
        <p:nvSpPr>
          <p:cNvPr id="79875"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(链接器)链接对象模块</a:t>
            </a:r>
            <a:endParaRPr lang="en-AU" altLang="zh-CN" smtClean="0">
              <a:ea typeface="宋体" panose="02010600030101010101" pitchFamily="2" charset="-122"/>
            </a:endParaRPr>
          </a:p>
        </p:txBody>
      </p:sp>
      <p:sp>
        <p:nvSpPr>
          <p:cNvPr id="87044" name="Rectangle 5"/>
          <p:cNvSpPr>
            <a:spLocks noGrp="1" noChangeArrowheads="1"/>
          </p:cNvSpPr>
          <p:nvPr>
            <p:ph type="body" idx="1"/>
          </p:nvPr>
        </p:nvSpPr>
        <p:spPr>
          <a:xfrm>
            <a:off x="395288" y="1125538"/>
            <a:ext cx="8640762" cy="5111750"/>
          </a:xfrm>
        </p:spPr>
        <p:txBody>
          <a:bodyPr/>
          <a:lstStyle/>
          <a:p>
            <a:pPr eaLnBrk="1" hangingPunct="1">
              <a:defRPr/>
            </a:pPr>
            <a:r>
              <a:rPr lang="en-US" altLang="zh-CN" b="1" dirty="0" smtClean="0">
                <a:ea typeface="宋体" pitchFamily="2" charset="-122"/>
              </a:rPr>
              <a:t>如何指导100名程序员在一个巨大的程序上一起工作？</a:t>
            </a:r>
          </a:p>
          <a:p>
            <a:pPr lvl="1" eaLnBrk="1" hangingPunct="1">
              <a:defRPr/>
            </a:pPr>
            <a:r>
              <a:rPr lang="en-US" altLang="zh-CN" sz="2000" dirty="0" smtClean="0">
                <a:ea typeface="宋体" pitchFamily="2" charset="-122"/>
              </a:rPr>
              <a:t>将程序拆分为100个函数</a:t>
            </a:r>
          </a:p>
          <a:p>
            <a:pPr lvl="1" eaLnBrk="1" hangingPunct="1">
              <a:defRPr/>
            </a:pPr>
            <a:r>
              <a:rPr lang="en-US" altLang="zh-CN" sz="2000" dirty="0" smtClean="0">
                <a:ea typeface="宋体" pitchFamily="2" charset="-122"/>
              </a:rPr>
              <a:t>将这100个函数分配给100个程序员</a:t>
            </a:r>
          </a:p>
          <a:p>
            <a:pPr lvl="1" eaLnBrk="1" hangingPunct="1">
              <a:defRPr/>
            </a:pPr>
            <a:r>
              <a:rPr lang="en-US" altLang="zh-CN" sz="2000" dirty="0" smtClean="0">
                <a:ea typeface="宋体" pitchFamily="2" charset="-122"/>
              </a:rPr>
              <a:t>每个程序员完成他的功能, 并生成一个模块</a:t>
            </a:r>
          </a:p>
          <a:p>
            <a:pPr lvl="1" eaLnBrk="1" hangingPunct="1">
              <a:defRPr/>
            </a:pPr>
            <a:r>
              <a:rPr lang="en-US" altLang="zh-CN" sz="2000" dirty="0" smtClean="0">
                <a:ea typeface="宋体" pitchFamily="2" charset="-122"/>
              </a:rPr>
              <a:t>你</a:t>
            </a:r>
            <a:r>
              <a:rPr lang="en-US" altLang="zh-CN" sz="2000" b="1" dirty="0" smtClean="0">
                <a:solidFill>
                  <a:schemeClr val="tx2">
                    <a:lumMod val="60000"/>
                    <a:lumOff val="40000"/>
                  </a:schemeClr>
                </a:solidFill>
                <a:ea typeface="宋体" pitchFamily="2" charset="-122"/>
              </a:rPr>
              <a:t>链接</a:t>
            </a:r>
            <a:r>
              <a:rPr lang="en-US" altLang="zh-CN" sz="2000" dirty="0" smtClean="0">
                <a:solidFill>
                  <a:schemeClr val="tx2">
                    <a:lumMod val="60000"/>
                    <a:lumOff val="40000"/>
                  </a:schemeClr>
                </a:solidFill>
                <a:ea typeface="宋体" pitchFamily="2" charset="-122"/>
              </a:rPr>
              <a:t> </a:t>
            </a:r>
            <a:r>
              <a:rPr lang="en-US" altLang="zh-CN" sz="2000" dirty="0" smtClean="0">
                <a:ea typeface="宋体" pitchFamily="2" charset="-122"/>
              </a:rPr>
              <a:t>这100个模块在一起, 得到了巨大的程序</a:t>
            </a:r>
          </a:p>
          <a:p>
            <a:pPr eaLnBrk="1" hangingPunct="1">
              <a:defRPr/>
            </a:pPr>
            <a:endParaRPr lang="en-US" altLang="zh-CN" dirty="0" smtClean="0">
              <a:ea typeface="宋体" pitchFamily="2" charset="-122"/>
            </a:endParaRPr>
          </a:p>
          <a:p>
            <a:pPr eaLnBrk="1" hangingPunct="1">
              <a:defRPr/>
            </a:pPr>
            <a:r>
              <a:rPr lang="en-US" altLang="zh-CN" dirty="0" smtClean="0">
                <a:ea typeface="宋体" pitchFamily="2" charset="-122"/>
              </a:rPr>
              <a:t>要生成可执行映像, 链接器需要</a:t>
            </a:r>
          </a:p>
          <a:p>
            <a:pPr lvl="1" eaLnBrk="1" hangingPunct="1">
              <a:buFont typeface="Wingdings" panose="05000000000000000000" pitchFamily="2" charset="2"/>
              <a:buNone/>
              <a:defRPr/>
            </a:pPr>
            <a:r>
              <a:rPr lang="en-US" altLang="zh-CN" dirty="0" smtClean="0">
                <a:solidFill>
                  <a:schemeClr val="hlink"/>
                </a:solidFill>
                <a:ea typeface="宋体" pitchFamily="2" charset="-122"/>
              </a:rPr>
              <a:t>(一)</a:t>
            </a:r>
            <a:r>
              <a:rPr lang="en-US" altLang="zh-CN" dirty="0" smtClean="0">
                <a:ea typeface="宋体" pitchFamily="2" charset="-122"/>
              </a:rPr>
              <a:t>合并段</a:t>
            </a:r>
          </a:p>
          <a:p>
            <a:pPr lvl="1" eaLnBrk="1" hangingPunct="1">
              <a:buFont typeface="Wingdings" panose="05000000000000000000" pitchFamily="2" charset="2"/>
              <a:buNone/>
              <a:defRPr/>
            </a:pPr>
            <a:r>
              <a:rPr lang="en-US" altLang="zh-CN" dirty="0" smtClean="0">
                <a:solidFill>
                  <a:schemeClr val="hlink"/>
                </a:solidFill>
                <a:ea typeface="宋体" pitchFamily="2" charset="-122"/>
              </a:rPr>
              <a:t>2。</a:t>
            </a:r>
            <a:r>
              <a:rPr lang="en-US" altLang="zh-CN" dirty="0" smtClean="0">
                <a:ea typeface="宋体" pitchFamily="2" charset="-122"/>
              </a:rPr>
              <a:t>解析标签 (确定其地址)</a:t>
            </a:r>
          </a:p>
          <a:p>
            <a:pPr lvl="1" eaLnBrk="1" hangingPunct="1">
              <a:buFont typeface="Wingdings" panose="05000000000000000000" pitchFamily="2" charset="2"/>
              <a:buNone/>
              <a:defRPr/>
            </a:pPr>
            <a:r>
              <a:rPr lang="en-US" altLang="zh-CN" dirty="0" smtClean="0">
                <a:solidFill>
                  <a:schemeClr val="hlink"/>
                </a:solidFill>
                <a:ea typeface="宋体" pitchFamily="2" charset="-122"/>
              </a:rPr>
              <a:t>(三) 有什么问题吗？</a:t>
            </a:r>
            <a:r>
              <a:rPr lang="en-US" altLang="zh-CN" dirty="0" smtClean="0">
                <a:ea typeface="宋体" pitchFamily="2" charset="-122"/>
              </a:rPr>
              <a:t>与修补程序位置相关的外部 refs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04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704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7044">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704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70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8EC47E28-4181-4EAD-A346-932AD1D9AF67}" type="slidenum">
              <a:rPr lang="en-AU" altLang="zh-CN" sz="1400"/>
              <a:pPr>
                <a:spcBef>
                  <a:spcPct val="0"/>
                </a:spcBef>
                <a:buClrTx/>
                <a:buSzTx/>
                <a:buFontTx/>
                <a:buNone/>
              </a:pPr>
              <a:t>77</a:t>
            </a:fld>
            <a:endParaRPr lang="en-AU" altLang="zh-CN" sz="1400"/>
          </a:p>
        </p:txBody>
      </p:sp>
      <p:sp>
        <p:nvSpPr>
          <p:cNvPr id="80899" name="Rectangle 4"/>
          <p:cNvSpPr>
            <a:spLocks noGrp="1" noChangeArrowheads="1"/>
          </p:cNvSpPr>
          <p:nvPr>
            <p:ph type="title"/>
          </p:nvPr>
        </p:nvSpPr>
        <p:spPr/>
        <p:txBody>
          <a:bodyPr/>
          <a:lstStyle/>
          <a:p>
            <a:pPr eaLnBrk="1" hangingPunct="1"/>
            <a:r>
              <a:rPr lang="en-US" altLang="zh-CN" smtClean="0">
                <a:ea typeface="宋体" panose="02010600030101010101" pitchFamily="2" charset="-122"/>
              </a:rPr>
              <a:t>加载程序</a:t>
            </a:r>
            <a:endParaRPr lang="en-AU" altLang="zh-CN" smtClean="0">
              <a:ea typeface="宋体" panose="02010600030101010101" pitchFamily="2" charset="-122"/>
            </a:endParaRPr>
          </a:p>
        </p:txBody>
      </p:sp>
      <p:sp>
        <p:nvSpPr>
          <p:cNvPr id="88068" name="Rectangle 5"/>
          <p:cNvSpPr>
            <a:spLocks noGrp="1" noChangeArrowheads="1"/>
          </p:cNvSpPr>
          <p:nvPr>
            <p:ph type="body" idx="1"/>
          </p:nvPr>
        </p:nvSpPr>
        <p:spPr/>
        <p:txBody>
          <a:bodyPr/>
          <a:lstStyle/>
          <a:p>
            <a:pPr eaLnBrk="1" hangingPunct="1"/>
            <a:r>
              <a:rPr lang="en-US" altLang="zh-CN" smtClean="0">
                <a:ea typeface="宋体" panose="02010600030101010101" pitchFamily="2" charset="-122"/>
              </a:rPr>
              <a:t>从磁盘上的图像文件加载到内存中</a:t>
            </a:r>
          </a:p>
          <a:p>
            <a:pPr lvl="1" eaLnBrk="1" hangingPunct="1">
              <a:buFont typeface="Wingdings" panose="05000000000000000000" pitchFamily="2" charset="2"/>
              <a:buNone/>
            </a:pPr>
            <a:r>
              <a:rPr lang="en-US" altLang="zh-CN" smtClean="0">
                <a:solidFill>
                  <a:schemeClr val="hlink"/>
                </a:solidFill>
                <a:ea typeface="宋体" panose="02010600030101010101" pitchFamily="2" charset="-122"/>
              </a:rPr>
              <a:t>(一)</a:t>
            </a:r>
            <a:r>
              <a:rPr lang="en-US" altLang="zh-CN" smtClean="0">
                <a:ea typeface="宋体" panose="02010600030101010101" pitchFamily="2" charset="-122"/>
              </a:rPr>
              <a:t>读取标头以确定段大小</a:t>
            </a:r>
          </a:p>
          <a:p>
            <a:pPr lvl="1" eaLnBrk="1" hangingPunct="1">
              <a:buFont typeface="Wingdings" panose="05000000000000000000" pitchFamily="2" charset="2"/>
              <a:buNone/>
            </a:pPr>
            <a:r>
              <a:rPr lang="en-US" altLang="zh-CN" smtClean="0">
                <a:solidFill>
                  <a:schemeClr val="hlink"/>
                </a:solidFill>
                <a:ea typeface="宋体" panose="02010600030101010101" pitchFamily="2" charset="-122"/>
              </a:rPr>
              <a:t>2。</a:t>
            </a:r>
            <a:r>
              <a:rPr lang="en-US" altLang="zh-CN" smtClean="0">
                <a:ea typeface="宋体" panose="02010600030101010101" pitchFamily="2" charset="-122"/>
              </a:rPr>
              <a:t>创建虚拟地址空间</a:t>
            </a:r>
          </a:p>
          <a:p>
            <a:pPr lvl="1" eaLnBrk="1" hangingPunct="1">
              <a:buFont typeface="Wingdings" panose="05000000000000000000" pitchFamily="2" charset="2"/>
              <a:buNone/>
            </a:pPr>
            <a:r>
              <a:rPr lang="en-US" altLang="zh-CN" smtClean="0">
                <a:solidFill>
                  <a:schemeClr val="hlink"/>
                </a:solidFill>
                <a:ea typeface="宋体" panose="02010600030101010101" pitchFamily="2" charset="-122"/>
              </a:rPr>
              <a:t>(三) 有什么问题吗？</a:t>
            </a:r>
            <a:r>
              <a:rPr lang="en-US" altLang="zh-CN" smtClean="0">
                <a:ea typeface="宋体" panose="02010600030101010101" pitchFamily="2" charset="-122"/>
              </a:rPr>
              <a:t>将文本和初始化数据复制到内存中</a:t>
            </a:r>
          </a:p>
          <a:p>
            <a:pPr lvl="2" eaLnBrk="1" hangingPunct="1"/>
            <a:r>
              <a:rPr lang="en-US" altLang="zh-CN" smtClean="0">
                <a:ea typeface="宋体" panose="02010600030101010101" pitchFamily="2" charset="-122"/>
              </a:rPr>
              <a:t>或设置页表条目, 以便可以在</a:t>
            </a:r>
          </a:p>
          <a:p>
            <a:pPr lvl="1" eaLnBrk="1" hangingPunct="1">
              <a:buFont typeface="Wingdings" panose="05000000000000000000" pitchFamily="2" charset="2"/>
              <a:buNone/>
            </a:pPr>
            <a:r>
              <a:rPr lang="en-US" altLang="zh-CN" smtClean="0">
                <a:solidFill>
                  <a:schemeClr val="hlink"/>
                </a:solidFill>
                <a:ea typeface="宋体" panose="02010600030101010101" pitchFamily="2" charset="-122"/>
              </a:rPr>
              <a:t>4. 我的工作是什么？</a:t>
            </a:r>
            <a:r>
              <a:rPr lang="en-US" altLang="zh-CN" smtClean="0">
                <a:ea typeface="宋体" panose="02010600030101010101" pitchFamily="2" charset="-122"/>
              </a:rPr>
              <a:t>在堆栈上设置参数</a:t>
            </a:r>
          </a:p>
          <a:p>
            <a:pPr lvl="1" eaLnBrk="1" hangingPunct="1">
              <a:buFont typeface="Wingdings" panose="05000000000000000000" pitchFamily="2" charset="2"/>
              <a:buNone/>
            </a:pPr>
            <a:r>
              <a:rPr lang="en-US" altLang="zh-CN" smtClean="0">
                <a:solidFill>
                  <a:schemeClr val="hlink"/>
                </a:solidFill>
                <a:ea typeface="宋体" panose="02010600030101010101" pitchFamily="2" charset="-122"/>
              </a:rPr>
              <a:t>5。</a:t>
            </a:r>
            <a:r>
              <a:rPr lang="en-US" altLang="zh-CN" smtClean="0">
                <a:ea typeface="宋体" panose="02010600030101010101" pitchFamily="2" charset="-122"/>
              </a:rPr>
              <a:t>初始化寄存器 (包括 $sp、$fp、$gp)</a:t>
            </a:r>
          </a:p>
          <a:p>
            <a:pPr lvl="1" eaLnBrk="1" hangingPunct="1">
              <a:buFont typeface="Wingdings" panose="05000000000000000000" pitchFamily="2" charset="2"/>
              <a:buNone/>
            </a:pPr>
            <a:r>
              <a:rPr lang="en-US" altLang="zh-CN" smtClean="0">
                <a:solidFill>
                  <a:schemeClr val="hlink"/>
                </a:solidFill>
                <a:ea typeface="宋体" panose="02010600030101010101" pitchFamily="2" charset="-122"/>
              </a:rPr>
              <a:t>6。</a:t>
            </a:r>
            <a:r>
              <a:rPr lang="en-US" altLang="zh-CN" smtClean="0">
                <a:ea typeface="宋体" panose="02010600030101010101" pitchFamily="2" charset="-122"/>
              </a:rPr>
              <a:t>跳转到启动例程</a:t>
            </a:r>
          </a:p>
          <a:p>
            <a:pPr lvl="2" eaLnBrk="1" hangingPunct="1"/>
            <a:r>
              <a:rPr lang="en-US" altLang="zh-CN" smtClean="0">
                <a:ea typeface="宋体" panose="02010600030101010101" pitchFamily="2" charset="-122"/>
              </a:rPr>
              <a:t>将参数复制到 $a 0,..。和呼叫主</a:t>
            </a:r>
          </a:p>
          <a:p>
            <a:pPr lvl="2" eaLnBrk="1" hangingPunct="1"/>
            <a:r>
              <a:rPr lang="en-US" altLang="zh-CN" smtClean="0">
                <a:ea typeface="宋体" panose="02010600030101010101" pitchFamily="2" charset="-122"/>
              </a:rPr>
              <a:t>当主返回时, 请退出 syscall</a:t>
            </a:r>
            <a:endParaRPr lang="en-AU"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806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806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806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0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pPr/>
            <a:r>
              <a:rPr lang="en-US" altLang="zh-CN" smtClean="0">
                <a:ea typeface="宋体" panose="02010600030101010101" pitchFamily="2" charset="-122"/>
              </a:rPr>
              <a:t>有关编译器的快速摘要</a:t>
            </a:r>
            <a:endParaRPr lang="zh-CN" altLang="en-US" smtClean="0">
              <a:ea typeface="宋体" panose="02010600030101010101" pitchFamily="2" charset="-122"/>
            </a:endParaRPr>
          </a:p>
        </p:txBody>
      </p:sp>
      <p:sp>
        <p:nvSpPr>
          <p:cNvPr id="81923"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99BC7F9D-7C18-400F-9A56-1E7041D230AE}" type="slidenum">
              <a:rPr lang="en-AU" altLang="zh-CN" sz="1400"/>
              <a:pPr>
                <a:spcBef>
                  <a:spcPct val="0"/>
                </a:spcBef>
                <a:buClrTx/>
                <a:buSzTx/>
                <a:buFontTx/>
                <a:buNone/>
              </a:pPr>
              <a:t>78</a:t>
            </a:fld>
            <a:endParaRPr lang="en-AU" altLang="zh-CN" sz="1400"/>
          </a:p>
        </p:txBody>
      </p:sp>
      <p:pic>
        <p:nvPicPr>
          <p:cNvPr id="81924" name="Picture 10" descr="f02-21-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375" y="1506538"/>
            <a:ext cx="6462713"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a:r>
              <a:rPr lang="en-US" altLang="zh-CN" smtClean="0">
                <a:ea typeface="宋体" panose="02010600030101010101" pitchFamily="2" charset="-122"/>
              </a:rPr>
              <a:t>有关编译器的快速摘要</a:t>
            </a:r>
            <a:endParaRPr lang="zh-CN" altLang="en-US" smtClean="0">
              <a:ea typeface="宋体" panose="02010600030101010101" pitchFamily="2" charset="-122"/>
            </a:endParaRPr>
          </a:p>
        </p:txBody>
      </p:sp>
      <p:sp>
        <p:nvSpPr>
          <p:cNvPr id="82947"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57DCD21F-156A-4283-81D5-15415F3DC853}" type="slidenum">
              <a:rPr lang="en-AU" altLang="zh-CN" sz="1400"/>
              <a:pPr>
                <a:spcBef>
                  <a:spcPct val="0"/>
                </a:spcBef>
                <a:buClrTx/>
                <a:buSzTx/>
                <a:buFontTx/>
                <a:buNone/>
              </a:pPr>
              <a:t>79</a:t>
            </a:fld>
            <a:endParaRPr lang="en-AU" altLang="zh-CN" sz="1400"/>
          </a:p>
        </p:txBody>
      </p:sp>
      <p:sp>
        <p:nvSpPr>
          <p:cNvPr id="6" name="Rectangle 5"/>
          <p:cNvSpPr txBox="1">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defRPr/>
            </a:pPr>
            <a:r>
              <a:rPr lang="en-US" altLang="zh-CN" b="1" kern="0" dirty="0" smtClean="0">
                <a:ea typeface="宋体" pitchFamily="2" charset="-122"/>
              </a:rPr>
              <a:t>今天哪些编译器程序员正在使用？</a:t>
            </a:r>
          </a:p>
          <a:p>
            <a:pPr lvl="1" eaLnBrk="1" hangingPunct="1">
              <a:defRPr/>
            </a:pPr>
            <a:endParaRPr lang="en-US" altLang="zh-CN" b="1" kern="0" dirty="0">
              <a:ea typeface="宋体" pitchFamily="2" charset="-122"/>
            </a:endParaRPr>
          </a:p>
          <a:p>
            <a:pPr eaLnBrk="1" hangingPunct="1">
              <a:defRPr/>
            </a:pPr>
            <a:r>
              <a:rPr lang="en-US" altLang="zh-CN" b="1" kern="0" dirty="0" smtClean="0">
                <a:ea typeface="宋体" pitchFamily="2" charset="-122"/>
              </a:rPr>
              <a:t>我从没听说过汇编器和链接器的原因是什么？</a:t>
            </a:r>
          </a:p>
          <a:p>
            <a:pPr lvl="1" eaLnBrk="1" hangingPunct="1">
              <a:defRPr/>
            </a:pPr>
            <a:r>
              <a:rPr lang="en-US" altLang="zh-CN" kern="0" dirty="0" smtClean="0">
                <a:ea typeface="宋体" pitchFamily="2" charset="-122"/>
              </a:rPr>
              <a:t>它们已被集成到一个名为 "编译器" 的工具中</a:t>
            </a:r>
          </a:p>
          <a:p>
            <a:pPr lvl="1" eaLnBrk="1" hangingPunct="1">
              <a:defRPr/>
            </a:pPr>
            <a:endParaRPr lang="en-US" altLang="zh-CN" kern="0" dirty="0">
              <a:ea typeface="宋体" pitchFamily="2" charset="-122"/>
            </a:endParaRPr>
          </a:p>
          <a:p>
            <a:pPr eaLnBrk="1" hangingPunct="1">
              <a:defRPr/>
            </a:pPr>
            <a:r>
              <a:rPr lang="en-AU" altLang="zh-CN" b="1" kern="0" dirty="0" smtClean="0">
                <a:ea typeface="宋体" pitchFamily="2" charset="-122"/>
              </a:rPr>
              <a:t>编译器对计算机系统重要吗？</a:t>
            </a:r>
          </a:p>
          <a:p>
            <a:pPr lvl="1" eaLnBrk="1" hangingPunct="1">
              <a:defRPr/>
            </a:pPr>
            <a:r>
              <a:rPr lang="en-AU" altLang="zh-CN" kern="0" dirty="0" smtClean="0">
                <a:ea typeface="宋体" pitchFamily="2" charset="-122"/>
              </a:rPr>
              <a:t>它是高级语言程序和硬件之间的桥梁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140E7788-B4D1-4192-B66C-452F10B79EBB}" type="slidenum">
              <a:rPr lang="en-AU" altLang="zh-CN" sz="1400"/>
              <a:pPr>
                <a:spcBef>
                  <a:spcPct val="0"/>
                </a:spcBef>
                <a:buClrTx/>
                <a:buSzTx/>
                <a:buFontTx/>
                <a:buNone/>
              </a:pPr>
              <a:t>8</a:t>
            </a:fld>
            <a:endParaRPr lang="en-AU" altLang="zh-CN" sz="1400"/>
          </a:p>
        </p:txBody>
      </p:sp>
      <p:sp>
        <p:nvSpPr>
          <p:cNvPr id="1024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算术运算是刚性的</a:t>
            </a:r>
            <a:endParaRPr lang="en-AU" altLang="zh-CN" smtClean="0">
              <a:ea typeface="宋体" panose="02010600030101010101" pitchFamily="2" charset="-122"/>
            </a:endParaRPr>
          </a:p>
        </p:txBody>
      </p:sp>
      <p:sp>
        <p:nvSpPr>
          <p:cNvPr id="8196"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C 码:</a:t>
            </a:r>
          </a:p>
          <a:p>
            <a:pPr eaLnBrk="1" hangingPunct="1">
              <a:spcBef>
                <a:spcPct val="50000"/>
              </a:spcBef>
              <a:spcAft>
                <a:spcPct val="30000"/>
              </a:spcAft>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f = (g + h)-(i + j);</a:t>
            </a:r>
          </a:p>
          <a:p>
            <a:pPr eaLnBrk="1" hangingPunct="1"/>
            <a:r>
              <a:rPr lang="en-US" altLang="zh-CN" smtClean="0">
                <a:ea typeface="宋体" panose="02010600030101010101" pitchFamily="2" charset="-122"/>
              </a:rPr>
              <a:t>编译器必须将此语句分解成几个程序集指令:</a:t>
            </a:r>
          </a:p>
          <a:p>
            <a:pPr eaLnBrk="1" hangingPunct="1">
              <a:spcBef>
                <a:spcPct val="50000"/>
              </a:spcBef>
              <a:spcAft>
                <a:spcPct val="30000"/>
              </a:spcAft>
              <a:buFont typeface="Wingdings" panose="05000000000000000000" pitchFamily="2" charset="2"/>
              <a:buNone/>
            </a:pPr>
            <a:r>
              <a:rPr lang="en-US" altLang="zh-CN" smtClean="0">
                <a:latin typeface="Lucida Console" panose="020B0609040504020204" pitchFamily="49" charset="0"/>
                <a:ea typeface="宋体" panose="02010600030101010101" pitchFamily="2" charset="-122"/>
              </a:rPr>
              <a:t>添加 t0, g, h # temp t0 = g + h</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添加 t1, i, j # temp t1 = i + j</a:t>
            </a:r>
            <a:br>
              <a:rPr lang="en-US" altLang="zh-CN" smtClean="0">
                <a:latin typeface="Lucida Console" panose="020B0609040504020204" pitchFamily="49" charset="0"/>
                <a:ea typeface="宋体" panose="02010600030101010101" pitchFamily="2" charset="-122"/>
              </a:rPr>
            </a:br>
            <a:r>
              <a:rPr lang="en-US" altLang="zh-CN" smtClean="0">
                <a:latin typeface="Lucida Console" panose="020B0609040504020204" pitchFamily="49" charset="0"/>
                <a:ea typeface="宋体" panose="02010600030101010101" pitchFamily="2" charset="-122"/>
              </a:rPr>
              <a:t>子 f, t0, t0 # f = t0-t1</a:t>
            </a:r>
          </a:p>
          <a:p>
            <a:pPr eaLnBrk="1" hangingPunct="1"/>
            <a:r>
              <a:rPr lang="en-US" altLang="zh-CN" i="1" smtClean="0">
                <a:solidFill>
                  <a:schemeClr val="tx2"/>
                </a:solidFill>
                <a:ea typeface="宋体" panose="02010600030101010101" pitchFamily="2" charset="-122"/>
              </a:rPr>
              <a:t>设计原则 1:</a:t>
            </a:r>
            <a:r>
              <a:rPr lang="en-US" altLang="zh-CN" smtClean="0">
                <a:solidFill>
                  <a:schemeClr val="tx2"/>
                </a:solidFill>
                <a:ea typeface="宋体" panose="02010600030101010101" pitchFamily="2" charset="-122"/>
              </a:rPr>
              <a:t>简单有利于规律性</a:t>
            </a:r>
          </a:p>
          <a:p>
            <a:pPr lvl="1" eaLnBrk="1" hangingPunct="1"/>
            <a:r>
              <a:rPr lang="en-US" altLang="zh-CN" smtClean="0">
                <a:ea typeface="宋体" panose="02010600030101010101" pitchFamily="2" charset="-122"/>
              </a:rPr>
              <a:t>规律性使实现变得更简单</a:t>
            </a:r>
          </a:p>
          <a:p>
            <a:pPr lvl="1" eaLnBrk="1" hangingPunct="1"/>
            <a:r>
              <a:rPr lang="en-US" altLang="zh-CN" smtClean="0">
                <a:ea typeface="宋体" panose="02010600030101010101" pitchFamily="2" charset="-122"/>
              </a:rPr>
              <a:t>简单, 以更低的成本实现更高的性能</a:t>
            </a:r>
            <a:endParaRPr lang="en-AU" altLang="zh-CN" smtClean="0">
              <a:ea typeface="宋体" panose="02010600030101010101" pitchFamily="2" charset="-122"/>
            </a:endParaRPr>
          </a:p>
          <a:p>
            <a:pPr eaLnBrk="1" hangingPunct="1">
              <a:spcBef>
                <a:spcPct val="50000"/>
              </a:spcBef>
              <a:spcAft>
                <a:spcPct val="30000"/>
              </a:spcAft>
              <a:buFont typeface="Wingdings" panose="05000000000000000000" pitchFamily="2" charset="2"/>
              <a:buNone/>
            </a:pPr>
            <a:endParaRPr lang="en-US" altLang="zh-CN" smtClean="0">
              <a:latin typeface="Lucida Console" panose="020B0609040504020204" pitchFamily="49" charset="0"/>
              <a:ea typeface="宋体" panose="02010600030101010101" pitchFamily="2" charset="-122"/>
            </a:endParaRPr>
          </a:p>
          <a:p>
            <a:pPr eaLnBrk="1" hangingPunct="1">
              <a:spcBef>
                <a:spcPct val="50000"/>
              </a:spcBef>
              <a:spcAft>
                <a:spcPct val="30000"/>
              </a:spcAft>
              <a:buFont typeface="Wingdings" panose="05000000000000000000" pitchFamily="2" charset="2"/>
              <a:buNone/>
            </a:pPr>
            <a:endParaRPr lang="en-AU"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endParaRPr lang="zh-CN" altLang="en-US" smtClean="0">
              <a:ea typeface="宋体" panose="02010600030101010101" pitchFamily="2" charset="-122"/>
            </a:endParaRPr>
          </a:p>
        </p:txBody>
      </p:sp>
      <p:sp>
        <p:nvSpPr>
          <p:cNvPr id="83971"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8397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r>
              <a:rPr lang="en-AU" altLang="zh-CN"/>
              <a:t>第2章-说明: 计算机的语言-</a:t>
            </a:r>
            <a:fld id="{82045B08-13CC-416F-A017-85BD7033DD5E}" type="slidenum">
              <a:rPr lang="en-AU" altLang="zh-CN"/>
              <a:pPr/>
              <a:t>80</a:t>
            </a:fld>
            <a:endParaRPr lang="en-AU" altLang="zh-CN"/>
          </a:p>
        </p:txBody>
      </p:sp>
    </p:spTree>
  </p:cSld>
  <p:clrMapOvr>
    <a:masterClrMapping/>
  </p:clrMapOvr>
</p:sld>
</file>

<file path=ppt/slides/slide8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pPr/>
            <a:r>
              <a:rPr lang="en-US" altLang="zh-CN" smtClean="0">
                <a:ea typeface="宋体" panose="02010600030101010101" pitchFamily="2" charset="-122"/>
              </a:rPr>
              <a:t>备份幻灯片</a:t>
            </a:r>
            <a:endParaRPr lang="zh-CN" altLang="en-US" smtClean="0">
              <a:ea typeface="宋体" panose="02010600030101010101" pitchFamily="2" charset="-122"/>
            </a:endParaRPr>
          </a:p>
        </p:txBody>
      </p:sp>
      <p:sp>
        <p:nvSpPr>
          <p:cNvPr id="84995"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8499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r>
              <a:rPr lang="en-AU" altLang="zh-CN"/>
              <a:t>第2章-说明: 计算机的语言-</a:t>
            </a:r>
            <a:fld id="{D360996D-C9D0-4F44-A690-74A3FF15D404}" type="slidenum">
              <a:rPr lang="en-AU" altLang="zh-CN"/>
              <a:pPr/>
              <a:t>81</a:t>
            </a:fld>
            <a:endParaRPr lang="en-AU" altLang="zh-CN"/>
          </a:p>
        </p:txBody>
      </p:sp>
    </p:spTree>
  </p:cSld>
  <p:clrMapOvr>
    <a:masterClrMapping/>
  </p:clrMapOvr>
</p:sld>
</file>

<file path=ppt/slides/slide82.xml><?xml version="1.0" encoding="utf-8"?>
<p:sld xmlns:a14="http://schemas.microsoft.com/office/drawing/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76A8FC93-3AA5-4141-AE63-1C7128AAF010}" type="slidenum">
              <a:rPr lang="en-AU" altLang="zh-CN" sz="1400"/>
              <a:pPr>
                <a:spcBef>
                  <a:spcPct val="0"/>
                </a:spcBef>
                <a:buClrTx/>
                <a:buSzTx/>
                <a:buFontTx/>
                <a:buNone/>
              </a:pPr>
              <a:t>82</a:t>
            </a:fld>
            <a:endParaRPr lang="en-AU" altLang="zh-CN" sz="1400"/>
          </a:p>
        </p:txBody>
      </p:sp>
      <p:sp>
        <p:nvSpPr>
          <p:cNvPr id="86019"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ARM &amp; MIPS 相似性</a:t>
            </a:r>
          </a:p>
        </p:txBody>
      </p:sp>
      <p:sp>
        <p:nvSpPr>
          <p:cNvPr id="103428" name="Rectangle 3"/>
          <p:cNvSpPr>
            <a:spLocks noGrp="1" noChangeArrowheads="1"/>
          </p:cNvSpPr>
          <p:nvPr>
            <p:ph type="body" idx="1"/>
          </p:nvPr>
        </p:nvSpPr>
        <p:spPr>
          <a:xfrm>
            <a:off x="684213" y="1125538"/>
            <a:ext cx="8270875" cy="935037"/>
          </a:xfrm>
        </p:spPr>
        <p:txBody>
          <a:bodyPr/>
          <a:lstStyle/>
          <a:p>
            <a:pPr eaLnBrk="1" hangingPunct="1">
              <a:lnSpc>
                <a:spcPct val="80000"/>
              </a:lnSpc>
            </a:pPr>
            <a:r>
              <a:rPr lang="en-AU" altLang="zh-CN" smtClean="0">
                <a:ea typeface="宋体" panose="02010600030101010101" pitchFamily="2" charset="-122"/>
              </a:rPr>
              <a:t>ARM: 最流行的嵌入式 CPU 拱门。</a:t>
            </a:r>
          </a:p>
          <a:p>
            <a:pPr eaLnBrk="1" hangingPunct="1">
              <a:lnSpc>
                <a:spcPct val="80000"/>
              </a:lnSpc>
            </a:pPr>
            <a:r>
              <a:rPr lang="en-AU" altLang="zh-CN" smtClean="0">
                <a:ea typeface="宋体" panose="02010600030101010101" pitchFamily="2" charset="-122"/>
              </a:rPr>
              <a:t>与 MIPS 类似的基本指令集</a:t>
            </a:r>
          </a:p>
        </p:txBody>
      </p:sp>
      <p:sp>
        <p:nvSpPr>
          <p:cNvPr id="86021" name="Text Box 4"/>
          <p:cNvSpPr txBox="1">
            <a:spLocks noChangeArrowheads="1"/>
          </p:cNvSpPr>
          <p:nvPr/>
        </p:nvSpPr>
        <p:spPr bwMode="auto">
          <a:xfrm rot="5400000">
            <a:off x="7115969" y="1661319"/>
            <a:ext cx="3689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§2.16 真实的东西: ARM 说明</a:t>
            </a:r>
          </a:p>
        </p:txBody>
      </p:sp>
      <p:graphicFrame>
        <p:nvGraphicFramePr>
          <p:cNvPr id="420939" name="Group 75"/>
          <p:cNvGraphicFramePr>
            <a:graphicFrameLocks noGrp="1"/>
          </p:cNvGraphicFramePr>
          <p:nvPr/>
        </p:nvGraphicFramePr>
        <p:xfrm>
          <a:off x="755650" y="2133600"/>
          <a:ext cx="7632700" cy="3976688"/>
        </p:xfrm>
        <a:graphic>
          <a:graphicData uri="http://schemas.openxmlformats.org/drawingml/2006/table">
            <a:tbl>
              <a:tblPr/>
              <a:tblGrid>
                <a:gridCol w="3482975">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3275">
                  <a:extLst>
                    <a:ext uri="{9D8B030D-6E8A-4147-A177-3AD203B41FA5}">
                      <a16:colId xmlns:a16="http://schemas.microsoft.com/office/drawing/2014/main" val="20002"/>
                    </a:ext>
                  </a:extLst>
                </a:gridCol>
              </a:tblGrid>
              <a:tr h="46037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22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手臂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Mips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公布日期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1985年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1985年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指令大小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32位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32位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地址空间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32位平面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32位平面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数据对齐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一致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一致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数据寻址模式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charset="-122"/>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cs typeface="Arial" charset="0"/>
                        </a:rPr>
                        <a:t>3个</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r h="46037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寄存 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15</a:t>
                      </a:r>
                      <a:r>
                        <a:rPr kumimoji="0" lang="en-US" altLang="zh-CN" sz="2200" b="0" i="0" u="none" strike="noStrike" cap="none" normalizeH="0" baseline="0" smtClean="0">
                          <a:ln>
                            <a:noFill/>
                          </a:ln>
                          <a:solidFill>
                            <a:schemeClr val="tx1"/>
                          </a:solidFill>
                          <a:effectLst/>
                          <a:latin typeface="Arial" charset="0"/>
                          <a:ea typeface="宋体" charset="-122"/>
                          <a:cs typeface="Arial" charset="0"/>
                        </a:rPr>
                        <a:t>x32 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31</a:t>
                      </a:r>
                      <a:r>
                        <a:rPr kumimoji="0" lang="en-US" altLang="zh-CN" sz="2200" b="0" i="0" u="none" strike="noStrike" cap="none" normalizeH="0" baseline="0" smtClean="0">
                          <a:ln>
                            <a:noFill/>
                          </a:ln>
                          <a:solidFill>
                            <a:schemeClr val="tx1"/>
                          </a:solidFill>
                          <a:effectLst/>
                          <a:latin typeface="Arial" charset="0"/>
                          <a:ea typeface="宋体" charset="-122"/>
                          <a:cs typeface="Arial" charset="0"/>
                        </a:rPr>
                        <a:t>x32 位</a:t>
                      </a:r>
                      <a:endParaRPr kumimoji="0" lang="en-AU" altLang="zh-CN" sz="2200" b="0" i="0" u="none" strike="noStrike" cap="none" normalizeH="0" baseline="0" smtClean="0">
                        <a:ln>
                          <a:noFill/>
                        </a:ln>
                        <a:solidFill>
                          <a:schemeClr val="tx1"/>
                        </a:solidFill>
                        <a:effectLst/>
                        <a:latin typeface="Arial" charset="0"/>
                        <a:ea typeface="宋体" charset="-122"/>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6"/>
                  </a:ext>
                </a:extLst>
              </a:tr>
              <a:tr h="58102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输入输出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smtClean="0">
                          <a:ln>
                            <a:noFill/>
                          </a:ln>
                          <a:solidFill>
                            <a:schemeClr val="tx1"/>
                          </a:solidFill>
                          <a:effectLst/>
                          <a:latin typeface="Arial" charset="0"/>
                          <a:ea typeface="宋体" charset="-122"/>
                        </a:rPr>
                        <a:t>映射的内存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2200" b="0" i="0" u="none" strike="noStrike" cap="none" normalizeH="0" baseline="0" dirty="0" smtClean="0">
                          <a:ln>
                            <a:noFill/>
                          </a:ln>
                          <a:solidFill>
                            <a:schemeClr val="tx1"/>
                          </a:solidFill>
                          <a:effectLst/>
                          <a:latin typeface="Arial" charset="0"/>
                          <a:ea typeface="宋体" charset="-122"/>
                        </a:rPr>
                        <a:t>映射的内存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0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ARM 中的指令编码</a:t>
            </a:r>
          </a:p>
        </p:txBody>
      </p:sp>
      <p:pic>
        <p:nvPicPr>
          <p:cNvPr id="87043" name="Picture 4" descr="f02-3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412875"/>
            <a:ext cx="6192838"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0ADB1150-CA58-4ACF-8F74-EBE8358659E1}" type="slidenum">
              <a:rPr lang="en-AU" altLang="zh-CN" sz="1400"/>
              <a:pPr>
                <a:spcBef>
                  <a:spcPct val="0"/>
                </a:spcBef>
                <a:buClrTx/>
                <a:buSzTx/>
                <a:buFontTx/>
                <a:buNone/>
              </a:pPr>
              <a:t>84</a:t>
            </a:fld>
            <a:endParaRPr lang="en-AU" altLang="zh-CN" sz="1400"/>
          </a:p>
        </p:txBody>
      </p:sp>
      <p:sp>
        <p:nvSpPr>
          <p:cNvPr id="8806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英特尔 x86 ISA</a:t>
            </a:r>
            <a:endParaRPr lang="en-AU" altLang="zh-CN" smtClean="0">
              <a:ea typeface="宋体" panose="02010600030101010101" pitchFamily="2" charset="-122"/>
            </a:endParaRPr>
          </a:p>
        </p:txBody>
      </p:sp>
      <p:sp>
        <p:nvSpPr>
          <p:cNvPr id="106500"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向后兼容性的演变</a:t>
            </a:r>
          </a:p>
          <a:p>
            <a:pPr lvl="1" eaLnBrk="1" hangingPunct="1"/>
            <a:r>
              <a:rPr lang="en-US" altLang="zh-CN" smtClean="0">
                <a:ea typeface="宋体" panose="02010600030101010101" pitchFamily="2" charset="-122"/>
              </a:rPr>
              <a:t>8080 (1974): 8位微处理器</a:t>
            </a:r>
          </a:p>
          <a:p>
            <a:pPr lvl="2" eaLnBrk="1" hangingPunct="1"/>
            <a:r>
              <a:rPr lang="en-US" altLang="zh-CN" smtClean="0">
                <a:ea typeface="宋体" panose="02010600030101010101" pitchFamily="2" charset="-122"/>
              </a:rPr>
              <a:t>累加器, 加上3个索引寄存器对</a:t>
            </a:r>
          </a:p>
          <a:p>
            <a:pPr lvl="1" eaLnBrk="1" hangingPunct="1"/>
            <a:r>
              <a:rPr lang="en-US" altLang="zh-CN" smtClean="0">
                <a:ea typeface="宋体" panose="02010600030101010101" pitchFamily="2" charset="-122"/>
              </a:rPr>
              <a:t>8086 (1978): 16位扩展到8086</a:t>
            </a:r>
          </a:p>
          <a:p>
            <a:pPr lvl="2" eaLnBrk="1" hangingPunct="1"/>
            <a:r>
              <a:rPr lang="en-US" altLang="zh-CN" smtClean="0">
                <a:ea typeface="宋体" panose="02010600030101010101" pitchFamily="2" charset="-122"/>
              </a:rPr>
              <a:t>复杂指令集 (CISC)</a:t>
            </a:r>
          </a:p>
          <a:p>
            <a:pPr lvl="1" eaLnBrk="1" hangingPunct="1"/>
            <a:r>
              <a:rPr lang="en-US" altLang="zh-CN" smtClean="0">
                <a:ea typeface="宋体" panose="02010600030101010101" pitchFamily="2" charset="-122"/>
              </a:rPr>
              <a:t>8087 (1980): 浮点协处理器</a:t>
            </a:r>
          </a:p>
          <a:p>
            <a:pPr lvl="2" eaLnBrk="1" hangingPunct="1"/>
            <a:r>
              <a:rPr lang="en-US" altLang="zh-CN" smtClean="0">
                <a:ea typeface="宋体" panose="02010600030101010101" pitchFamily="2" charset="-122"/>
              </a:rPr>
              <a:t>添加 FP 指令和寄存器堆栈</a:t>
            </a:r>
          </a:p>
          <a:p>
            <a:pPr lvl="1" eaLnBrk="1" hangingPunct="1"/>
            <a:r>
              <a:rPr lang="en-US" altLang="zh-CN" smtClean="0">
                <a:ea typeface="宋体" panose="02010600030101010101" pitchFamily="2" charset="-122"/>
              </a:rPr>
              <a:t>80286 (1982): 24位地址, MMU</a:t>
            </a:r>
          </a:p>
          <a:p>
            <a:pPr lvl="2" eaLnBrk="1" hangingPunct="1"/>
            <a:r>
              <a:rPr lang="en-US" altLang="zh-CN" smtClean="0">
                <a:ea typeface="宋体" panose="02010600030101010101" pitchFamily="2" charset="-122"/>
              </a:rPr>
              <a:t>分段内存映射和保护</a:t>
            </a:r>
          </a:p>
          <a:p>
            <a:pPr lvl="1" eaLnBrk="1" hangingPunct="1"/>
            <a:r>
              <a:rPr lang="en-US" altLang="zh-CN" smtClean="0">
                <a:ea typeface="宋体" panose="02010600030101010101" pitchFamily="2" charset="-122"/>
              </a:rPr>
              <a:t>80386 (1985): 32位扩展 (现为 ia-32)</a:t>
            </a:r>
          </a:p>
          <a:p>
            <a:pPr lvl="2" eaLnBrk="1" hangingPunct="1"/>
            <a:r>
              <a:rPr lang="en-US" altLang="zh-CN" smtClean="0">
                <a:ea typeface="宋体" panose="02010600030101010101" pitchFamily="2" charset="-122"/>
              </a:rPr>
              <a:t>其他寻址模式和操作</a:t>
            </a:r>
          </a:p>
          <a:p>
            <a:pPr lvl="2" eaLnBrk="1" hangingPunct="1"/>
            <a:r>
              <a:rPr lang="en-US" altLang="zh-CN" smtClean="0">
                <a:ea typeface="宋体" panose="02010600030101010101" pitchFamily="2" charset="-122"/>
              </a:rPr>
              <a:t>分页内存映射以及段</a:t>
            </a:r>
            <a:endParaRPr lang="en-AU" altLang="zh-CN" smtClean="0">
              <a:ea typeface="宋体" panose="02010600030101010101" pitchFamily="2" charset="-122"/>
            </a:endParaRPr>
          </a:p>
        </p:txBody>
      </p:sp>
      <p:sp>
        <p:nvSpPr>
          <p:cNvPr id="88069" name="Text Box 4"/>
          <p:cNvSpPr txBox="1">
            <a:spLocks noChangeArrowheads="1"/>
          </p:cNvSpPr>
          <p:nvPr/>
        </p:nvSpPr>
        <p:spPr bwMode="auto">
          <a:xfrm rot="5400000">
            <a:off x="7185819" y="1591469"/>
            <a:ext cx="35496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§2.17 真实的东西: x86 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50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650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50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650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6500">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650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500">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65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5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650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707BA713-9E2D-4173-A1C0-8EC8069B5103}" type="slidenum">
              <a:rPr lang="en-AU" altLang="zh-CN" sz="1400"/>
              <a:pPr>
                <a:spcBef>
                  <a:spcPct val="0"/>
                </a:spcBef>
                <a:buClrTx/>
                <a:buSzTx/>
                <a:buFontTx/>
                <a:buNone/>
              </a:pPr>
              <a:t>85</a:t>
            </a:fld>
            <a:endParaRPr lang="en-AU" altLang="zh-CN" sz="1400"/>
          </a:p>
        </p:txBody>
      </p:sp>
      <p:sp>
        <p:nvSpPr>
          <p:cNvPr id="8909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英特尔 x86 ISA</a:t>
            </a:r>
            <a:endParaRPr lang="en-AU" altLang="zh-CN" smtClean="0">
              <a:ea typeface="宋体" panose="02010600030101010101" pitchFamily="2" charset="-122"/>
            </a:endParaRPr>
          </a:p>
        </p:txBody>
      </p:sp>
      <p:sp>
        <p:nvSpPr>
          <p:cNvPr id="107524" name="Rectangle 3"/>
          <p:cNvSpPr>
            <a:spLocks noGrp="1" noChangeArrowheads="1"/>
          </p:cNvSpPr>
          <p:nvPr>
            <p:ph type="body" idx="1"/>
          </p:nvPr>
        </p:nvSpPr>
        <p:spPr/>
        <p:txBody>
          <a:bodyPr/>
          <a:lstStyle/>
          <a:p>
            <a:pPr eaLnBrk="1" hangingPunct="1">
              <a:lnSpc>
                <a:spcPct val="80000"/>
              </a:lnSpc>
            </a:pPr>
            <a:r>
              <a:rPr lang="en-US" altLang="zh-CN" smtClean="0">
                <a:ea typeface="宋体" panose="02010600030101010101" pitchFamily="2" charset="-122"/>
              </a:rPr>
              <a:t>进一步的进化..。</a:t>
            </a:r>
          </a:p>
          <a:p>
            <a:pPr lvl="1" eaLnBrk="1" hangingPunct="1">
              <a:lnSpc>
                <a:spcPct val="80000"/>
              </a:lnSpc>
            </a:pPr>
            <a:r>
              <a:rPr lang="en-US" altLang="zh-CN" smtClean="0">
                <a:ea typeface="宋体" panose="02010600030101010101" pitchFamily="2" charset="-122"/>
              </a:rPr>
              <a:t>i486 (1989): 流水线、片上缓存和 FPU</a:t>
            </a:r>
          </a:p>
          <a:p>
            <a:pPr lvl="2" eaLnBrk="1" hangingPunct="1">
              <a:lnSpc>
                <a:spcPct val="80000"/>
              </a:lnSpc>
            </a:pPr>
            <a:r>
              <a:rPr lang="en-US" altLang="zh-CN" smtClean="0">
                <a:ea typeface="宋体" panose="02010600030101010101" pitchFamily="2" charset="-122"/>
              </a:rPr>
              <a:t>兼容的竞争对手: AMD,..。</a:t>
            </a:r>
          </a:p>
          <a:p>
            <a:pPr lvl="1" eaLnBrk="1" hangingPunct="1">
              <a:lnSpc>
                <a:spcPct val="80000"/>
              </a:lnSpc>
            </a:pPr>
            <a:r>
              <a:rPr lang="en-US" altLang="zh-CN" smtClean="0">
                <a:ea typeface="宋体" panose="02010600030101010101" pitchFamily="2" charset="-122"/>
              </a:rPr>
              <a:t>奔腾 (1993): 64位数据路径</a:t>
            </a:r>
          </a:p>
          <a:p>
            <a:pPr lvl="2" eaLnBrk="1" hangingPunct="1">
              <a:lnSpc>
                <a:spcPct val="80000"/>
              </a:lnSpc>
            </a:pPr>
            <a:r>
              <a:rPr lang="en-US" altLang="zh-CN" smtClean="0">
                <a:ea typeface="宋体" panose="02010600030101010101" pitchFamily="2" charset="-122"/>
              </a:rPr>
              <a:t>更高版本添加了 MMX (多媒体 Xtv) 说明</a:t>
            </a:r>
          </a:p>
          <a:p>
            <a:pPr lvl="1" eaLnBrk="1" hangingPunct="1">
              <a:lnSpc>
                <a:spcPct val="80000"/>
              </a:lnSpc>
            </a:pPr>
            <a:r>
              <a:rPr lang="en-US" altLang="zh-CN" smtClean="0">
                <a:ea typeface="宋体" panose="02010600030101010101" pitchFamily="2" charset="-122"/>
              </a:rPr>
              <a:t>奔腾临 (1995)</a:t>
            </a:r>
          </a:p>
          <a:p>
            <a:pPr lvl="1" eaLnBrk="1" hangingPunct="1">
              <a:lnSpc>
                <a:spcPct val="80000"/>
              </a:lnSpc>
            </a:pPr>
            <a:r>
              <a:rPr lang="en-US" altLang="zh-CN" smtClean="0">
                <a:ea typeface="宋体" panose="02010600030101010101" pitchFamily="2" charset="-122"/>
              </a:rPr>
              <a:t>奔腾 II (1997)</a:t>
            </a:r>
          </a:p>
          <a:p>
            <a:pPr lvl="1" eaLnBrk="1" hangingPunct="1">
              <a:lnSpc>
                <a:spcPct val="80000"/>
              </a:lnSpc>
            </a:pPr>
            <a:r>
              <a:rPr lang="en-US" altLang="zh-CN" smtClean="0">
                <a:ea typeface="宋体" panose="02010600030101010101" pitchFamily="2" charset="-122"/>
              </a:rPr>
              <a:t>奔腾三 (1999)</a:t>
            </a:r>
          </a:p>
          <a:p>
            <a:pPr lvl="2" eaLnBrk="1" hangingPunct="1">
              <a:lnSpc>
                <a:spcPct val="80000"/>
              </a:lnSpc>
            </a:pPr>
            <a:r>
              <a:rPr lang="en-US" altLang="zh-CN" smtClean="0">
                <a:ea typeface="宋体" panose="02010600030101010101" pitchFamily="2" charset="-122"/>
              </a:rPr>
              <a:t>添加了 SSE (流式 SIMD 扩展) 和关联的寄存器</a:t>
            </a:r>
          </a:p>
          <a:p>
            <a:pPr lvl="1" eaLnBrk="1" hangingPunct="1">
              <a:lnSpc>
                <a:spcPct val="80000"/>
              </a:lnSpc>
            </a:pPr>
            <a:r>
              <a:rPr lang="en-US" altLang="zh-CN" smtClean="0">
                <a:ea typeface="宋体" panose="02010600030101010101" pitchFamily="2" charset="-122"/>
              </a:rPr>
              <a:t>奔腾 4 (2001)</a:t>
            </a:r>
          </a:p>
          <a:p>
            <a:pPr lvl="2" eaLnBrk="1" hangingPunct="1">
              <a:lnSpc>
                <a:spcPct val="80000"/>
              </a:lnSpc>
            </a:pPr>
            <a:r>
              <a:rPr lang="en-US" altLang="zh-CN" smtClean="0">
                <a:ea typeface="宋体" panose="02010600030101010101" pitchFamily="2" charset="-122"/>
              </a:rPr>
              <a:t>新的微体系结构</a:t>
            </a:r>
          </a:p>
          <a:p>
            <a:pPr lvl="2" eaLnBrk="1" hangingPunct="1">
              <a:lnSpc>
                <a:spcPct val="80000"/>
              </a:lnSpc>
            </a:pPr>
            <a:r>
              <a:rPr lang="en-US" altLang="zh-CN" smtClean="0">
                <a:ea typeface="宋体" panose="02010600030101010101" pitchFamily="2" charset="-122"/>
              </a:rPr>
              <a:t>添加了 SSE2 说明</a:t>
            </a:r>
            <a:endParaRPr lang="en-AU"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4">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752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52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52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752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52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524">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752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752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752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13EAC20B-6AC6-4873-89BF-4D8180793FA1}" type="slidenum">
              <a:rPr lang="en-AU" altLang="zh-CN" sz="1400"/>
              <a:pPr>
                <a:spcBef>
                  <a:spcPct val="0"/>
                </a:spcBef>
                <a:buClrTx/>
                <a:buSzTx/>
                <a:buFontTx/>
                <a:buNone/>
              </a:pPr>
              <a:t>86</a:t>
            </a:fld>
            <a:endParaRPr lang="en-AU" altLang="zh-CN" sz="1400"/>
          </a:p>
        </p:txBody>
      </p:sp>
      <p:sp>
        <p:nvSpPr>
          <p:cNvPr id="9011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英特尔 x86 ISA</a:t>
            </a:r>
            <a:endParaRPr lang="en-AU" altLang="zh-CN" smtClean="0">
              <a:ea typeface="宋体" panose="02010600030101010101" pitchFamily="2" charset="-122"/>
            </a:endParaRPr>
          </a:p>
        </p:txBody>
      </p:sp>
      <p:sp>
        <p:nvSpPr>
          <p:cNvPr id="108548" name="Rectangle 3"/>
          <p:cNvSpPr>
            <a:spLocks noGrp="1" noChangeArrowheads="1"/>
          </p:cNvSpPr>
          <p:nvPr>
            <p:ph type="body" idx="1"/>
          </p:nvPr>
        </p:nvSpPr>
        <p:spPr/>
        <p:txBody>
          <a:bodyPr/>
          <a:lstStyle/>
          <a:p>
            <a:pPr eaLnBrk="1" hangingPunct="1">
              <a:lnSpc>
                <a:spcPct val="80000"/>
              </a:lnSpc>
            </a:pPr>
            <a:r>
              <a:rPr lang="en-US" altLang="zh-CN" smtClean="0">
                <a:ea typeface="宋体" panose="02010600030101010101" pitchFamily="2" charset="-122"/>
              </a:rPr>
              <a:t>再进一步..。</a:t>
            </a:r>
          </a:p>
          <a:p>
            <a:pPr lvl="1" eaLnBrk="1" hangingPunct="1">
              <a:lnSpc>
                <a:spcPct val="80000"/>
              </a:lnSpc>
            </a:pPr>
            <a:r>
              <a:rPr lang="en-US" altLang="zh-CN" smtClean="0">
                <a:solidFill>
                  <a:schemeClr val="hlink"/>
                </a:solidFill>
                <a:ea typeface="宋体" panose="02010600030101010101" pitchFamily="2" charset="-122"/>
              </a:rPr>
              <a:t>AMD64 (2003): 扩展的体系结构到64位</a:t>
            </a:r>
          </a:p>
          <a:p>
            <a:pPr lvl="1" eaLnBrk="1" hangingPunct="1">
              <a:lnSpc>
                <a:spcPct val="80000"/>
              </a:lnSpc>
            </a:pPr>
            <a:r>
              <a:rPr lang="en-US" altLang="zh-CN" smtClean="0">
                <a:ea typeface="宋体" panose="02010600030101010101" pitchFamily="2" charset="-122"/>
              </a:rPr>
              <a:t>EM64T</a:t>
            </a:r>
            <a:r>
              <a:rPr lang="en-US" altLang="zh-CN" smtClean="0">
                <a:ea typeface="宋体" panose="02010600030101010101" pitchFamily="2" charset="-122"/>
                <a:cs typeface="Arial" panose="020B0604020202020204" pitchFamily="34" charset="0"/>
              </a:rPr>
              <a:t>–</a:t>
            </a:r>
            <a:r>
              <a:rPr lang="en-US" altLang="zh-CN" smtClean="0">
                <a:ea typeface="宋体" panose="02010600030101010101" pitchFamily="2" charset="-122"/>
              </a:rPr>
              <a:t>扩展内存64技术 (2004)</a:t>
            </a:r>
          </a:p>
          <a:p>
            <a:pPr lvl="2" eaLnBrk="1" hangingPunct="1">
              <a:lnSpc>
                <a:spcPct val="80000"/>
              </a:lnSpc>
            </a:pPr>
            <a:r>
              <a:rPr lang="en-US" altLang="zh-CN" smtClean="0">
                <a:ea typeface="宋体" panose="02010600030101010101" pitchFamily="2" charset="-122"/>
              </a:rPr>
              <a:t>英特尔采用的 AMD64 (有改进)</a:t>
            </a:r>
          </a:p>
          <a:p>
            <a:pPr lvl="2" eaLnBrk="1" hangingPunct="1">
              <a:lnSpc>
                <a:spcPct val="80000"/>
              </a:lnSpc>
            </a:pPr>
            <a:r>
              <a:rPr lang="en-US" altLang="zh-CN" smtClean="0">
                <a:ea typeface="宋体" panose="02010600030101010101" pitchFamily="2" charset="-122"/>
              </a:rPr>
              <a:t>添加了 SSE3 说明</a:t>
            </a:r>
          </a:p>
          <a:p>
            <a:pPr lvl="1" eaLnBrk="1" hangingPunct="1">
              <a:lnSpc>
                <a:spcPct val="80000"/>
              </a:lnSpc>
            </a:pPr>
            <a:r>
              <a:rPr lang="en-US" altLang="zh-CN" smtClean="0">
                <a:ea typeface="宋体" panose="02010600030101010101" pitchFamily="2" charset="-122"/>
              </a:rPr>
              <a:t>英特尔酷睿 (2006)</a:t>
            </a:r>
          </a:p>
          <a:p>
            <a:pPr lvl="2" eaLnBrk="1" hangingPunct="1">
              <a:lnSpc>
                <a:spcPct val="80000"/>
              </a:lnSpc>
            </a:pPr>
            <a:r>
              <a:rPr lang="en-US" altLang="zh-CN" smtClean="0">
                <a:ea typeface="宋体" panose="02010600030101010101" pitchFamily="2" charset="-122"/>
              </a:rPr>
              <a:t>添加了 SSE4 说明, 支持虚拟机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54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54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54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5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3D911A91-1E97-4494-AD5E-A48DAD2680F4}" type="slidenum">
              <a:rPr lang="en-AU" altLang="zh-CN" sz="1400"/>
              <a:pPr>
                <a:spcBef>
                  <a:spcPct val="0"/>
                </a:spcBef>
                <a:buClrTx/>
                <a:buSzTx/>
                <a:buFontTx/>
                <a:buNone/>
              </a:pPr>
              <a:t>87</a:t>
            </a:fld>
            <a:endParaRPr lang="en-AU" altLang="zh-CN" sz="1400"/>
          </a:p>
        </p:txBody>
      </p:sp>
      <p:sp>
        <p:nvSpPr>
          <p:cNvPr id="91139"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基本 x86 寄存器</a:t>
            </a:r>
          </a:p>
        </p:txBody>
      </p:sp>
      <p:pic>
        <p:nvPicPr>
          <p:cNvPr id="91140" name="Picture 5" descr="f02-36-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196975"/>
            <a:ext cx="5024438"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994213D6-E898-4203-A009-47948DA771F5}" type="slidenum">
              <a:rPr lang="en-AU" altLang="zh-CN" sz="1400"/>
              <a:pPr>
                <a:spcBef>
                  <a:spcPct val="0"/>
                </a:spcBef>
                <a:buClrTx/>
                <a:buSzTx/>
                <a:buFontTx/>
                <a:buNone/>
              </a:pPr>
              <a:t>88</a:t>
            </a:fld>
            <a:endParaRPr lang="en-AU" altLang="zh-CN" sz="1400"/>
          </a:p>
        </p:txBody>
      </p:sp>
      <p:sp>
        <p:nvSpPr>
          <p:cNvPr id="92163"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x86 指令编码</a:t>
            </a:r>
          </a:p>
        </p:txBody>
      </p:sp>
      <p:sp>
        <p:nvSpPr>
          <p:cNvPr id="92164" name="Rectangle 3"/>
          <p:cNvSpPr>
            <a:spLocks noGrp="1" noChangeArrowheads="1"/>
          </p:cNvSpPr>
          <p:nvPr>
            <p:ph type="body" idx="1"/>
          </p:nvPr>
        </p:nvSpPr>
        <p:spPr>
          <a:xfrm>
            <a:off x="4067175" y="1125538"/>
            <a:ext cx="4887913" cy="5111750"/>
          </a:xfrm>
        </p:spPr>
        <p:txBody>
          <a:bodyPr/>
          <a:lstStyle/>
          <a:p>
            <a:pPr eaLnBrk="1" hangingPunct="1"/>
            <a:r>
              <a:rPr lang="en-AU" altLang="zh-CN" smtClean="0">
                <a:ea typeface="宋体" panose="02010600030101010101" pitchFamily="2" charset="-122"/>
              </a:rPr>
              <a:t>可变长度编码</a:t>
            </a:r>
          </a:p>
        </p:txBody>
      </p:sp>
      <p:pic>
        <p:nvPicPr>
          <p:cNvPr id="92165" name="Picture 4" descr="f02-4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341438"/>
            <a:ext cx="4410075"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7E610053-A942-4FC2-83BB-B32768515880}" type="slidenum">
              <a:rPr lang="en-AU" altLang="zh-CN" sz="1400"/>
              <a:pPr>
                <a:spcBef>
                  <a:spcPct val="0"/>
                </a:spcBef>
                <a:buClrTx/>
                <a:buSzTx/>
                <a:buFontTx/>
                <a:buNone/>
              </a:pPr>
              <a:t>89</a:t>
            </a:fld>
            <a:endParaRPr lang="en-AU" altLang="zh-CN" sz="1400"/>
          </a:p>
        </p:txBody>
      </p:sp>
      <p:sp>
        <p:nvSpPr>
          <p:cNvPr id="9318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谬误</a:t>
            </a:r>
            <a:endParaRPr lang="en-AU" altLang="zh-CN" smtClean="0">
              <a:ea typeface="宋体" panose="02010600030101010101" pitchFamily="2" charset="-122"/>
            </a:endParaRPr>
          </a:p>
        </p:txBody>
      </p:sp>
      <p:sp>
        <p:nvSpPr>
          <p:cNvPr id="114692"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sym typeface="Symbol" panose="05050102010706020507" pitchFamily="18" charset="2"/>
              </a:rPr>
              <a:t>使用装配代码实现高性能</a:t>
            </a:r>
          </a:p>
          <a:p>
            <a:pPr lvl="1" eaLnBrk="1" hangingPunct="1"/>
            <a:r>
              <a:rPr lang="en-US" altLang="zh-CN" smtClean="0">
                <a:ea typeface="宋体" panose="02010600030101010101" pitchFamily="2" charset="-122"/>
                <a:sym typeface="Symbol" panose="05050102010706020507" pitchFamily="18" charset="2"/>
              </a:rPr>
              <a:t>但现代编译器更擅长处理现代处理器</a:t>
            </a:r>
          </a:p>
          <a:p>
            <a:pPr lvl="1" eaLnBrk="1" hangingPunct="1"/>
            <a:r>
              <a:rPr lang="en-US" altLang="zh-CN" smtClean="0">
                <a:ea typeface="宋体" panose="02010600030101010101" pitchFamily="2" charset="-122"/>
                <a:sym typeface="Symbol" panose="05050102010706020507" pitchFamily="18" charset="2"/>
              </a:rPr>
              <a:t>更多的代码行会出现更多的错误和更低的工作效率</a:t>
            </a:r>
          </a:p>
        </p:txBody>
      </p:sp>
      <p:sp>
        <p:nvSpPr>
          <p:cNvPr id="93189" name="Text Box 4"/>
          <p:cNvSpPr txBox="1">
            <a:spLocks noChangeArrowheads="1"/>
          </p:cNvSpPr>
          <p:nvPr/>
        </p:nvSpPr>
        <p:spPr bwMode="auto">
          <a:xfrm rot="5400000">
            <a:off x="7509669" y="1267619"/>
            <a:ext cx="2901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§2.19 误区和陷阱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a:r>
              <a:rPr lang="en-US" altLang="zh-CN" smtClean="0">
                <a:ea typeface="宋体" panose="02010600030101010101" pitchFamily="2" charset="-122"/>
              </a:rPr>
              <a:t>内存层次结构</a:t>
            </a:r>
            <a:endParaRPr lang="zh-CN" altLang="en-US" smtClean="0">
              <a:ea typeface="宋体" panose="02010600030101010101" pitchFamily="2" charset="-122"/>
            </a:endParaRPr>
          </a:p>
        </p:txBody>
      </p:sp>
      <p:pic>
        <p:nvPicPr>
          <p:cNvPr id="11267" name="内容占位符 4" descr="屏幕剪辑"/>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554413" y="4730750"/>
            <a:ext cx="5400675" cy="2124075"/>
          </a:xfrm>
        </p:spPr>
      </p:pic>
      <p:sp>
        <p:nvSpPr>
          <p:cNvPr id="6" name="Rectangle 3"/>
          <p:cNvSpPr txBox="1">
            <a:spLocks noChangeArrowheads="1"/>
          </p:cNvSpPr>
          <p:nvPr/>
        </p:nvSpPr>
        <p:spPr bwMode="auto">
          <a:xfrm>
            <a:off x="684213" y="1125538"/>
            <a:ext cx="82708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defRPr/>
            </a:pPr>
            <a:r>
              <a:rPr lang="en-US" altLang="zh-CN" b="1" i="1" kern="0" dirty="0" smtClean="0">
                <a:solidFill>
                  <a:schemeClr val="tx2">
                    <a:lumMod val="60000"/>
                    <a:lumOff val="40000"/>
                  </a:schemeClr>
                </a:solidFill>
                <a:ea typeface="宋体" charset="-122"/>
              </a:rPr>
              <a:t>注册</a:t>
            </a:r>
          </a:p>
          <a:p>
            <a:pPr lvl="1" eaLnBrk="1" hangingPunct="1">
              <a:defRPr/>
            </a:pPr>
            <a:r>
              <a:rPr lang="en-US" altLang="zh-CN" kern="0" dirty="0" smtClean="0">
                <a:ea typeface="宋体" charset="-122"/>
              </a:rPr>
              <a:t>限制的大小。例如, MIPS 中的32</a:t>
            </a:r>
          </a:p>
          <a:p>
            <a:pPr lvl="1" eaLnBrk="1" hangingPunct="1">
              <a:defRPr/>
            </a:pPr>
            <a:r>
              <a:rPr lang="en-US" altLang="zh-CN" kern="0" dirty="0" smtClean="0">
                <a:ea typeface="宋体" charset="-122"/>
              </a:rPr>
              <a:t>每个寄存器都有一个名称。例如 t0, t0,</a:t>
            </a:r>
            <a:r>
              <a:rPr lang="en-US" altLang="zh-CN" kern="0" dirty="0">
                <a:ea typeface="宋体" charset="-122"/>
              </a:rPr>
              <a:t>s</a:t>
            </a:r>
            <a:r>
              <a:rPr lang="en-US" altLang="zh-CN" kern="0" dirty="0" smtClean="0">
                <a:ea typeface="宋体" charset="-122"/>
              </a:rPr>
              <a:t>0、s7 等</a:t>
            </a:r>
          </a:p>
          <a:p>
            <a:pPr lvl="1" eaLnBrk="1" hangingPunct="1">
              <a:defRPr/>
            </a:pPr>
            <a:r>
              <a:rPr lang="en-US" altLang="zh-CN" kern="0" dirty="0" smtClean="0">
                <a:ea typeface="宋体" charset="-122"/>
              </a:rPr>
              <a:t>您可以通过指定寄存器的名称来访问寄存器</a:t>
            </a:r>
          </a:p>
          <a:p>
            <a:pPr eaLnBrk="1" hangingPunct="1">
              <a:defRPr/>
            </a:pPr>
            <a:r>
              <a:rPr lang="en-US" altLang="zh-CN" b="1" i="1" kern="0" dirty="0" smtClean="0">
                <a:solidFill>
                  <a:schemeClr val="tx2">
                    <a:lumMod val="60000"/>
                    <a:lumOff val="40000"/>
                  </a:schemeClr>
                </a:solidFill>
                <a:ea typeface="宋体" charset="-122"/>
              </a:rPr>
              <a:t>记忆</a:t>
            </a:r>
          </a:p>
          <a:p>
            <a:pPr lvl="1" eaLnBrk="1" hangingPunct="1">
              <a:defRPr/>
            </a:pPr>
            <a:r>
              <a:rPr lang="en-US" altLang="zh-CN" kern="0" smtClean="0">
                <a:ea typeface="宋体" charset="-122"/>
              </a:rPr>
              <a:t>巨大的</a:t>
            </a:r>
            <a:r>
              <a:rPr lang="en-US" altLang="zh-CN" kern="0" dirty="0" smtClean="0">
                <a:ea typeface="宋体" charset="-122"/>
              </a:rPr>
              <a:t>大小。例如 4 x 10</a:t>
            </a:r>
            <a:r>
              <a:rPr lang="en-US" altLang="zh-CN" kern="0" baseline="30000" dirty="0" smtClean="0">
                <a:ea typeface="宋体" charset="-122"/>
              </a:rPr>
              <a:t>9</a:t>
            </a:r>
          </a:p>
          <a:p>
            <a:pPr lvl="1" eaLnBrk="1" hangingPunct="1">
              <a:defRPr/>
            </a:pPr>
            <a:r>
              <a:rPr lang="en-US" altLang="zh-CN" kern="0" dirty="0" smtClean="0">
                <a:ea typeface="宋体" charset="-122"/>
              </a:rPr>
              <a:t>每个内存空间都有一个索引</a:t>
            </a:r>
          </a:p>
          <a:p>
            <a:pPr lvl="1" eaLnBrk="1" hangingPunct="1">
              <a:defRPr/>
            </a:pPr>
            <a:r>
              <a:rPr lang="en-US" altLang="zh-CN" kern="0" dirty="0" smtClean="0">
                <a:ea typeface="宋体" charset="-122"/>
              </a:rPr>
              <a:t>通过指定其索引来访问内存空间</a:t>
            </a:r>
            <a:endParaRPr lang="en-US" altLang="zh-CN" kern="0" dirty="0">
              <a:ea typeface="宋体" charset="-122"/>
            </a:endParaRPr>
          </a:p>
          <a:p>
            <a:pPr eaLnBrk="1" hangingPunct="1">
              <a:spcBef>
                <a:spcPct val="50000"/>
              </a:spcBef>
              <a:spcAft>
                <a:spcPct val="30000"/>
              </a:spcAft>
              <a:buFont typeface="Wingdings" pitchFamily="2" charset="2"/>
              <a:buNone/>
              <a:defRPr/>
            </a:pPr>
            <a:endParaRPr lang="en-US" altLang="zh-CN" kern="0" dirty="0" smtClean="0">
              <a:latin typeface="Lucida Console" pitchFamily="49" charset="0"/>
              <a:ea typeface="宋体" charset="-122"/>
            </a:endParaRPr>
          </a:p>
          <a:p>
            <a:pPr eaLnBrk="1" hangingPunct="1">
              <a:spcBef>
                <a:spcPct val="50000"/>
              </a:spcBef>
              <a:spcAft>
                <a:spcPct val="30000"/>
              </a:spcAft>
              <a:buFont typeface="Wingdings" pitchFamily="2" charset="2"/>
              <a:buNone/>
              <a:defRPr/>
            </a:pPr>
            <a:endParaRPr lang="en-AU" altLang="zh-CN" kern="0" dirty="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50E297D3-BEA2-4838-8556-729E69B48E5F}" type="slidenum">
              <a:rPr lang="en-AU" altLang="zh-CN" sz="1400"/>
              <a:pPr>
                <a:spcBef>
                  <a:spcPct val="0"/>
                </a:spcBef>
                <a:buClrTx/>
                <a:buSzTx/>
                <a:buFontTx/>
                <a:buNone/>
              </a:pPr>
              <a:t>90</a:t>
            </a:fld>
            <a:endParaRPr lang="en-AU" altLang="zh-CN" sz="1400"/>
          </a:p>
        </p:txBody>
      </p:sp>
      <p:sp>
        <p:nvSpPr>
          <p:cNvPr id="94211" name="Rectangle 2"/>
          <p:cNvSpPr>
            <a:spLocks noGrp="1" noChangeArrowheads="1"/>
          </p:cNvSpPr>
          <p:nvPr>
            <p:ph type="title"/>
          </p:nvPr>
        </p:nvSpPr>
        <p:spPr/>
        <p:txBody>
          <a:bodyPr/>
          <a:lstStyle/>
          <a:p>
            <a:pPr eaLnBrk="1" hangingPunct="1"/>
            <a:r>
              <a:rPr lang="en-AU" altLang="zh-CN" smtClean="0">
                <a:ea typeface="宋体" panose="02010600030101010101" pitchFamily="2" charset="-122"/>
              </a:rPr>
              <a:t>谬误</a:t>
            </a:r>
          </a:p>
        </p:txBody>
      </p:sp>
      <p:sp>
        <p:nvSpPr>
          <p:cNvPr id="115716" name="Rectangle 3"/>
          <p:cNvSpPr>
            <a:spLocks noGrp="1" noChangeArrowheads="1"/>
          </p:cNvSpPr>
          <p:nvPr>
            <p:ph type="body" idx="1"/>
          </p:nvPr>
        </p:nvSpPr>
        <p:spPr>
          <a:xfrm>
            <a:off x="684213" y="1125538"/>
            <a:ext cx="8270875" cy="1727200"/>
          </a:xfrm>
        </p:spPr>
        <p:txBody>
          <a:bodyPr/>
          <a:lstStyle/>
          <a:p>
            <a:pPr eaLnBrk="1" hangingPunct="1"/>
            <a:r>
              <a:rPr lang="en-AU" altLang="zh-CN" smtClean="0">
                <a:ea typeface="宋体" panose="02010600030101010101" pitchFamily="2" charset="-122"/>
              </a:rPr>
              <a:t>向后兼容性</a:t>
            </a:r>
            <a:r>
              <a:rPr lang="en-US" altLang="zh-CN" smtClean="0">
                <a:ea typeface="宋体" panose="02010600030101010101" pitchFamily="2" charset="-122"/>
                <a:sym typeface="Symbol" panose="05050102010706020507" pitchFamily="18" charset="2"/>
              </a:rPr>
              <a:t>插入指令集不会更改</a:t>
            </a:r>
          </a:p>
          <a:p>
            <a:pPr lvl="1" eaLnBrk="1" hangingPunct="1"/>
            <a:r>
              <a:rPr lang="en-AU" altLang="zh-CN" smtClean="0">
                <a:ea typeface="宋体" panose="02010600030101010101" pitchFamily="2" charset="-122"/>
                <a:sym typeface="Symbol" panose="05050102010706020507" pitchFamily="18" charset="2"/>
              </a:rPr>
              <a:t>但他们确实增加了更多的指令</a:t>
            </a:r>
          </a:p>
        </p:txBody>
      </p:sp>
      <p:pic>
        <p:nvPicPr>
          <p:cNvPr id="1157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81300"/>
            <a:ext cx="55435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8" name="Text Box 5"/>
          <p:cNvSpPr txBox="1">
            <a:spLocks noChangeArrowheads="1"/>
          </p:cNvSpPr>
          <p:nvPr/>
        </p:nvSpPr>
        <p:spPr bwMode="auto">
          <a:xfrm>
            <a:off x="6300788" y="4149725"/>
            <a:ext cx="2035175" cy="376238"/>
          </a:xfrm>
          <a:prstGeom prst="rect">
            <a:avLst/>
          </a:prstGeom>
          <a:solidFill>
            <a:schemeClr val="accent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800">
                <a:ea typeface="宋体" panose="02010600030101010101" pitchFamily="2" charset="-122"/>
              </a:rPr>
              <a:t>x86 指令集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animBg="1"/>
    </p:bldLst>
  </p:timing>
</p:sld>
</file>

<file path=ppt/slides/slide91.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04A7640B-602D-4D35-B757-B72B5C186351}" type="slidenum">
              <a:rPr lang="en-AU" altLang="zh-CN" sz="1400"/>
              <a:pPr>
                <a:spcBef>
                  <a:spcPct val="0"/>
                </a:spcBef>
                <a:buClrTx/>
                <a:buSzTx/>
                <a:buFontTx/>
                <a:buNone/>
              </a:pPr>
              <a:t>91</a:t>
            </a:fld>
            <a:endParaRPr lang="en-AU" altLang="zh-CN" sz="1400"/>
          </a:p>
        </p:txBody>
      </p:sp>
      <p:sp>
        <p:nvSpPr>
          <p:cNvPr id="9523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结束语</a:t>
            </a:r>
            <a:endParaRPr lang="en-AU" altLang="zh-CN" smtClean="0">
              <a:ea typeface="宋体" panose="02010600030101010101" pitchFamily="2" charset="-122"/>
            </a:endParaRPr>
          </a:p>
        </p:txBody>
      </p:sp>
      <p:sp>
        <p:nvSpPr>
          <p:cNvPr id="117764" name="Rectangle 3"/>
          <p:cNvSpPr>
            <a:spLocks noGrp="1" noChangeArrowheads="1"/>
          </p:cNvSpPr>
          <p:nvPr>
            <p:ph type="body" idx="1"/>
          </p:nvPr>
        </p:nvSpPr>
        <p:spPr/>
        <p:txBody>
          <a:bodyPr/>
          <a:lstStyle/>
          <a:p>
            <a:pPr eaLnBrk="1" hangingPunct="1">
              <a:lnSpc>
                <a:spcPct val="90000"/>
              </a:lnSpc>
            </a:pPr>
            <a:r>
              <a:rPr lang="en-US" altLang="zh-CN" smtClean="0">
                <a:ea typeface="宋体" panose="02010600030101010101" pitchFamily="2" charset="-122"/>
              </a:rPr>
              <a:t>设计原则</a:t>
            </a:r>
          </a:p>
          <a:p>
            <a:pPr lvl="1" eaLnBrk="1" hangingPunct="1">
              <a:lnSpc>
                <a:spcPct val="90000"/>
              </a:lnSpc>
              <a:buFont typeface="Wingdings" panose="05000000000000000000" pitchFamily="2" charset="2"/>
              <a:buNone/>
            </a:pPr>
            <a:r>
              <a:rPr lang="en-US" altLang="zh-CN" smtClean="0">
                <a:solidFill>
                  <a:schemeClr val="hlink"/>
                </a:solidFill>
                <a:ea typeface="宋体" panose="02010600030101010101" pitchFamily="2" charset="-122"/>
              </a:rPr>
              <a:t>(一)</a:t>
            </a:r>
            <a:r>
              <a:rPr lang="en-US" altLang="zh-CN" smtClean="0">
                <a:ea typeface="宋体" panose="02010600030101010101" pitchFamily="2" charset="-122"/>
              </a:rPr>
              <a:t>简单有利于规律性</a:t>
            </a:r>
          </a:p>
          <a:p>
            <a:pPr lvl="1" eaLnBrk="1" hangingPunct="1">
              <a:lnSpc>
                <a:spcPct val="90000"/>
              </a:lnSpc>
              <a:buFont typeface="Wingdings" panose="05000000000000000000" pitchFamily="2" charset="2"/>
              <a:buNone/>
            </a:pPr>
            <a:r>
              <a:rPr lang="en-US" altLang="zh-CN" smtClean="0">
                <a:solidFill>
                  <a:schemeClr val="hlink"/>
                </a:solidFill>
                <a:ea typeface="宋体" panose="02010600030101010101" pitchFamily="2" charset="-122"/>
              </a:rPr>
              <a:t>2。</a:t>
            </a:r>
            <a:r>
              <a:rPr lang="en-US" altLang="zh-CN" smtClean="0">
                <a:ea typeface="宋体" panose="02010600030101010101" pitchFamily="2" charset="-122"/>
              </a:rPr>
              <a:t>更小更快</a:t>
            </a:r>
          </a:p>
          <a:p>
            <a:pPr lvl="1" eaLnBrk="1" hangingPunct="1">
              <a:lnSpc>
                <a:spcPct val="90000"/>
              </a:lnSpc>
              <a:buFont typeface="Wingdings" panose="05000000000000000000" pitchFamily="2" charset="2"/>
              <a:buNone/>
            </a:pPr>
            <a:r>
              <a:rPr lang="en-US" altLang="zh-CN" smtClean="0">
                <a:solidFill>
                  <a:schemeClr val="hlink"/>
                </a:solidFill>
                <a:ea typeface="宋体" panose="02010600030101010101" pitchFamily="2" charset="-122"/>
              </a:rPr>
              <a:t>(三) 有什么问题吗？</a:t>
            </a:r>
            <a:r>
              <a:rPr lang="en-US" altLang="zh-CN" smtClean="0">
                <a:ea typeface="宋体" panose="02010600030101010101" pitchFamily="2" charset="-122"/>
              </a:rPr>
              <a:t>快速创建常见案例</a:t>
            </a:r>
          </a:p>
          <a:p>
            <a:pPr lvl="1" eaLnBrk="1" hangingPunct="1">
              <a:lnSpc>
                <a:spcPct val="90000"/>
              </a:lnSpc>
              <a:buFont typeface="Wingdings" panose="05000000000000000000" pitchFamily="2" charset="2"/>
              <a:buNone/>
            </a:pPr>
            <a:r>
              <a:rPr lang="en-US" altLang="zh-CN" smtClean="0">
                <a:solidFill>
                  <a:schemeClr val="hlink"/>
                </a:solidFill>
                <a:ea typeface="宋体" panose="02010600030101010101" pitchFamily="2" charset="-122"/>
              </a:rPr>
              <a:t>4. 我的工作是什么？</a:t>
            </a:r>
            <a:r>
              <a:rPr lang="en-US" altLang="zh-CN" smtClean="0">
                <a:ea typeface="宋体" panose="02010600030101010101" pitchFamily="2" charset="-122"/>
              </a:rPr>
              <a:t>良好的设计需要良好的设计</a:t>
            </a:r>
          </a:p>
          <a:p>
            <a:pPr eaLnBrk="1" hangingPunct="1">
              <a:lnSpc>
                <a:spcPct val="90000"/>
              </a:lnSpc>
            </a:pPr>
            <a:r>
              <a:rPr lang="en-US" altLang="zh-CN" smtClean="0">
                <a:ea typeface="宋体" panose="02010600030101010101" pitchFamily="2" charset="-122"/>
              </a:rPr>
              <a:t>软件层/硬件</a:t>
            </a:r>
          </a:p>
          <a:p>
            <a:pPr lvl="1" eaLnBrk="1" hangingPunct="1">
              <a:lnSpc>
                <a:spcPct val="90000"/>
              </a:lnSpc>
            </a:pPr>
            <a:r>
              <a:rPr lang="en-US" altLang="zh-CN" smtClean="0">
                <a:ea typeface="宋体" panose="02010600030101010101" pitchFamily="2" charset="-122"/>
              </a:rPr>
              <a:t>编译器、汇编器、硬件</a:t>
            </a:r>
          </a:p>
        </p:txBody>
      </p:sp>
      <p:sp>
        <p:nvSpPr>
          <p:cNvPr id="95237" name="Text Box 4"/>
          <p:cNvSpPr txBox="1">
            <a:spLocks noChangeArrowheads="1"/>
          </p:cNvSpPr>
          <p:nvPr/>
        </p:nvSpPr>
        <p:spPr bwMode="auto">
          <a:xfrm rot="5400000">
            <a:off x="7477125" y="1295400"/>
            <a:ext cx="296703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§2.20 总结发言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76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776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776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776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7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14="http://schemas.microsoft.com/office/drawing/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258F3A01-27DF-4F25-80CC-31C3A9E6C00C}" type="slidenum">
              <a:rPr lang="en-AU" altLang="zh-CN" sz="1400"/>
              <a:pPr>
                <a:spcBef>
                  <a:spcPct val="0"/>
                </a:spcBef>
                <a:buClrTx/>
                <a:buSzTx/>
                <a:buFontTx/>
                <a:buNone/>
              </a:pPr>
              <a:t>92</a:t>
            </a:fld>
            <a:endParaRPr lang="en-AU" altLang="zh-CN" sz="1400"/>
          </a:p>
        </p:txBody>
      </p:sp>
      <p:sp>
        <p:nvSpPr>
          <p:cNvPr id="9625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结束语</a:t>
            </a:r>
            <a:endParaRPr lang="en-AU" altLang="zh-CN" smtClean="0">
              <a:ea typeface="宋体" panose="02010600030101010101" pitchFamily="2" charset="-122"/>
            </a:endParaRPr>
          </a:p>
        </p:txBody>
      </p:sp>
      <p:sp>
        <p:nvSpPr>
          <p:cNvPr id="96260" name="Rectangle 3"/>
          <p:cNvSpPr>
            <a:spLocks noGrp="1" noChangeArrowheads="1"/>
          </p:cNvSpPr>
          <p:nvPr>
            <p:ph type="body" idx="1"/>
          </p:nvPr>
        </p:nvSpPr>
        <p:spPr>
          <a:xfrm>
            <a:off x="684213" y="1125538"/>
            <a:ext cx="8270875" cy="2151062"/>
          </a:xfrm>
        </p:spPr>
        <p:txBody>
          <a:bodyPr/>
          <a:lstStyle/>
          <a:p>
            <a:pPr eaLnBrk="1" hangingPunct="1">
              <a:lnSpc>
                <a:spcPct val="90000"/>
              </a:lnSpc>
            </a:pPr>
            <a:r>
              <a:rPr lang="en-US" altLang="zh-CN" smtClean="0">
                <a:ea typeface="宋体" panose="02010600030101010101" pitchFamily="2" charset="-122"/>
              </a:rPr>
              <a:t>测量基准程序中的 MIPS 指令执行情况</a:t>
            </a:r>
          </a:p>
          <a:p>
            <a:pPr lvl="1" eaLnBrk="1" hangingPunct="1">
              <a:lnSpc>
                <a:spcPct val="90000"/>
              </a:lnSpc>
            </a:pPr>
            <a:r>
              <a:rPr lang="en-US" altLang="zh-CN" smtClean="0">
                <a:ea typeface="宋体" panose="02010600030101010101" pitchFamily="2" charset="-122"/>
              </a:rPr>
              <a:t>考虑快速处理常见的情况</a:t>
            </a:r>
          </a:p>
          <a:p>
            <a:pPr lvl="1" eaLnBrk="1" hangingPunct="1">
              <a:lnSpc>
                <a:spcPct val="90000"/>
              </a:lnSpc>
            </a:pPr>
            <a:r>
              <a:rPr lang="en-US" altLang="zh-CN" smtClean="0">
                <a:ea typeface="宋体" panose="02010600030101010101" pitchFamily="2" charset="-122"/>
              </a:rPr>
              <a:t>考虑妥协</a:t>
            </a:r>
            <a:endParaRPr lang="en-AU" altLang="zh-CN" smtClean="0">
              <a:ea typeface="宋体" panose="02010600030101010101" pitchFamily="2" charset="-122"/>
            </a:endParaRPr>
          </a:p>
        </p:txBody>
      </p:sp>
      <p:graphicFrame>
        <p:nvGraphicFramePr>
          <p:cNvPr id="414764" name="Group 44"/>
          <p:cNvGraphicFramePr>
            <a:graphicFrameLocks noGrp="1"/>
          </p:cNvGraphicFramePr>
          <p:nvPr/>
        </p:nvGraphicFramePr>
        <p:xfrm>
          <a:off x="179388" y="3222625"/>
          <a:ext cx="8783637" cy="3017838"/>
        </p:xfrm>
        <a:graphic>
          <a:graphicData uri="http://schemas.openxmlformats.org/drawingml/2006/table">
            <a:tbl>
              <a:tblPr/>
              <a:tblGrid>
                <a:gridCol w="2016125">
                  <a:extLst>
                    <a:ext uri="{9D8B030D-6E8A-4147-A177-3AD203B41FA5}">
                      <a16:colId xmlns:a16="http://schemas.microsoft.com/office/drawing/2014/main" val="20000"/>
                    </a:ext>
                  </a:extLst>
                </a:gridCol>
                <a:gridCol w="2881312">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01">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指令类</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MIPS 示例</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2006年国际规格</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SPEC2006 FP</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801">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算法</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添加, 子, 添加</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16%</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48%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014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数据传送</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lw, sw, lb, lw, lw, lw, sb, lui</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35%</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36%</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4014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逻辑</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和, 或者, 也没有, 安迪, 奥里, 斯尔, 斯尔</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4%</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40145">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Cond. 支</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beq, bne, slt, slt, sltiu</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34%</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801">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跳</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Lucida Console" pitchFamily="49" charset="0"/>
                          <a:ea typeface="宋体" charset="-122"/>
                        </a:rPr>
                        <a:t>j, jr, jr</a:t>
                      </a:r>
                      <a:endParaRPr kumimoji="0" lang="en-AU" altLang="zh-CN" sz="1800" b="0" i="0" u="none" strike="noStrike" cap="none" normalizeH="0" baseline="0" smtClean="0">
                        <a:ln>
                          <a:noFill/>
                        </a:ln>
                        <a:solidFill>
                          <a:schemeClr val="tx1"/>
                        </a:solidFill>
                        <a:effectLst/>
                        <a:latin typeface="Lucida Console" pitchFamily="49"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Arial" charset="0"/>
                        </a:defRPr>
                      </a:lvl1pPr>
                      <a:lvl2pPr marL="742950" indent="-285750">
                        <a:spcBef>
                          <a:spcPct val="20000"/>
                        </a:spcBef>
                        <a:buClr>
                          <a:schemeClr val="hlink"/>
                        </a:buClr>
                        <a:buSzPct val="55000"/>
                        <a:buFont typeface="Wingdings" pitchFamily="2" charset="2"/>
                        <a:defRPr sz="2000">
                          <a:solidFill>
                            <a:schemeClr val="tx1"/>
                          </a:solidFill>
                          <a:latin typeface="Arial" charset="0"/>
                        </a:defRPr>
                      </a:lvl2pPr>
                      <a:lvl3pPr marL="1143000" indent="-228600">
                        <a:spcBef>
                          <a:spcPct val="20000"/>
                        </a:spcBef>
                        <a:buClr>
                          <a:schemeClr val="folHlink"/>
                        </a:buClr>
                        <a:buSzPct val="50000"/>
                        <a:buFont typeface="Wingdings" pitchFamily="2" charset="2"/>
                        <a:defRPr>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charset="-122"/>
                        </a:rPr>
                        <a:t>0%</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endParaRPr lang="zh-CN" altLang="en-US" smtClean="0">
              <a:ea typeface="宋体" panose="02010600030101010101" pitchFamily="2" charset="-122"/>
            </a:endParaRPr>
          </a:p>
        </p:txBody>
      </p:sp>
      <p:sp>
        <p:nvSpPr>
          <p:cNvPr id="119811" name="内容占位符 2"/>
          <p:cNvSpPr>
            <a:spLocks noGrp="1"/>
          </p:cNvSpPr>
          <p:nvPr>
            <p:ph idx="1"/>
          </p:nvPr>
        </p:nvSpPr>
        <p:spPr/>
        <p:txBody>
          <a:bodyPr/>
          <a:lstStyle/>
          <a:p>
            <a:pPr>
              <a:defRPr/>
            </a:pPr>
            <a:endParaRPr lang="en-US" altLang="zh-CN" dirty="0" smtClean="0">
              <a:ea typeface="宋体" pitchFamily="2" charset="-122"/>
            </a:endParaRPr>
          </a:p>
          <a:p>
            <a:pPr>
              <a:defRPr/>
            </a:pPr>
            <a:endParaRPr lang="en-US" altLang="zh-CN" dirty="0">
              <a:ea typeface="宋体" pitchFamily="2" charset="-122"/>
            </a:endParaRPr>
          </a:p>
          <a:p>
            <a:pPr>
              <a:defRPr/>
            </a:pPr>
            <a:endParaRPr lang="en-US" altLang="zh-CN" dirty="0" smtClean="0">
              <a:ea typeface="宋体" pitchFamily="2" charset="-122"/>
            </a:endParaRPr>
          </a:p>
          <a:p>
            <a:pPr>
              <a:defRPr/>
            </a:pPr>
            <a:endParaRPr lang="en-US" altLang="zh-CN" dirty="0">
              <a:ea typeface="宋体" pitchFamily="2" charset="-122"/>
            </a:endParaRPr>
          </a:p>
          <a:p>
            <a:pPr marL="0" indent="0" algn="ctr">
              <a:buFont typeface="Wingdings" panose="05000000000000000000" pitchFamily="2" charset="2"/>
              <a:buNone/>
              <a:defRPr/>
            </a:pPr>
            <a:r>
              <a:rPr lang="en-US" altLang="zh-CN" sz="4000" b="1" dirty="0" smtClean="0">
                <a:solidFill>
                  <a:schemeClr val="tx2">
                    <a:lumMod val="60000"/>
                    <a:lumOff val="40000"/>
                  </a:schemeClr>
                </a:solidFill>
                <a:ea typeface="宋体" pitchFamily="2" charset="-122"/>
              </a:rPr>
              <a:t>问题？</a:t>
            </a:r>
            <a:endParaRPr lang="zh-CN" altLang="en-US" sz="4000" b="1" dirty="0" smtClean="0">
              <a:solidFill>
                <a:schemeClr val="tx2">
                  <a:lumMod val="60000"/>
                  <a:lumOff val="40000"/>
                </a:schemeClr>
              </a:solidFill>
              <a:ea typeface="宋体" pitchFamily="2" charset="-122"/>
            </a:endParaRPr>
          </a:p>
        </p:txBody>
      </p:sp>
    </p:spTree>
  </p:cSld>
  <p:clrMapOvr>
    <a:masterClrMapping/>
  </p:clrMapOvr>
  <p:timing>
    <p:tnLst>
      <p:par>
        <p:cTn id="1" dur="indefinite" restart="never" nodeType="tmRoot"/>
      </p:par>
    </p:tnLst>
  </p:timing>
</p:sld>
</file>

<file path=ppt/slides/slide94.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BD29970F-0A3F-4190-B260-0C94D1C9BB1F}" type="slidenum">
              <a:rPr lang="en-AU" altLang="zh-CN" sz="1400"/>
              <a:pPr>
                <a:spcBef>
                  <a:spcPct val="0"/>
                </a:spcBef>
                <a:buClrTx/>
                <a:buSzTx/>
                <a:buFontTx/>
                <a:buNone/>
              </a:pPr>
              <a:t>94</a:t>
            </a:fld>
            <a:endParaRPr lang="en-AU" altLang="zh-CN" sz="1400"/>
          </a:p>
        </p:txBody>
      </p:sp>
      <p:sp>
        <p:nvSpPr>
          <p:cNvPr id="9830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指令集</a:t>
            </a:r>
            <a:endParaRPr lang="en-AU" altLang="zh-CN" smtClean="0">
              <a:ea typeface="宋体" panose="02010600030101010101" pitchFamily="2" charset="-122"/>
            </a:endParaRPr>
          </a:p>
        </p:txBody>
      </p:sp>
      <p:sp>
        <p:nvSpPr>
          <p:cNvPr id="98308" name="Rectangle 3"/>
          <p:cNvSpPr>
            <a:spLocks noGrp="1" noChangeArrowheads="1"/>
          </p:cNvSpPr>
          <p:nvPr>
            <p:ph type="body" idx="1"/>
          </p:nvPr>
        </p:nvSpPr>
        <p:spPr/>
        <p:txBody>
          <a:bodyPr/>
          <a:lstStyle/>
          <a:p>
            <a:pPr eaLnBrk="1" hangingPunct="1">
              <a:lnSpc>
                <a:spcPct val="90000"/>
              </a:lnSpc>
            </a:pPr>
            <a:r>
              <a:rPr lang="en-US" altLang="zh-CN" smtClean="0">
                <a:ea typeface="宋体" panose="02010600030101010101" pitchFamily="2" charset="-122"/>
              </a:rPr>
              <a:t>计算机的指令的曲目</a:t>
            </a:r>
          </a:p>
          <a:p>
            <a:pPr eaLnBrk="1" hangingPunct="1">
              <a:lnSpc>
                <a:spcPct val="90000"/>
              </a:lnSpc>
            </a:pPr>
            <a:r>
              <a:rPr lang="en-US" altLang="zh-CN" smtClean="0">
                <a:ea typeface="宋体" panose="02010600030101010101" pitchFamily="2" charset="-122"/>
              </a:rPr>
              <a:t>不同的计算机有不同的指令集</a:t>
            </a:r>
          </a:p>
          <a:p>
            <a:pPr lvl="1" eaLnBrk="1" hangingPunct="1">
              <a:lnSpc>
                <a:spcPct val="90000"/>
              </a:lnSpc>
            </a:pPr>
            <a:r>
              <a:rPr lang="en-US" altLang="zh-CN" smtClean="0">
                <a:ea typeface="宋体" panose="02010600030101010101" pitchFamily="2" charset="-122"/>
              </a:rPr>
              <a:t>但有很多共同点</a:t>
            </a:r>
          </a:p>
          <a:p>
            <a:pPr eaLnBrk="1" hangingPunct="1">
              <a:lnSpc>
                <a:spcPct val="90000"/>
              </a:lnSpc>
            </a:pPr>
            <a:r>
              <a:rPr lang="en-US" altLang="zh-CN" smtClean="0">
                <a:ea typeface="宋体" panose="02010600030101010101" pitchFamily="2" charset="-122"/>
              </a:rPr>
              <a:t>早期的计算机有非常简单的指令集</a:t>
            </a:r>
          </a:p>
          <a:p>
            <a:pPr lvl="1" eaLnBrk="1" hangingPunct="1">
              <a:lnSpc>
                <a:spcPct val="90000"/>
              </a:lnSpc>
            </a:pPr>
            <a:r>
              <a:rPr lang="en-US" altLang="zh-CN" smtClean="0">
                <a:ea typeface="宋体" panose="02010600030101010101" pitchFamily="2" charset="-122"/>
              </a:rPr>
              <a:t>简化的实现</a:t>
            </a:r>
          </a:p>
          <a:p>
            <a:pPr eaLnBrk="1" hangingPunct="1">
              <a:lnSpc>
                <a:spcPct val="90000"/>
              </a:lnSpc>
            </a:pPr>
            <a:r>
              <a:rPr lang="en-US" altLang="zh-CN" smtClean="0">
                <a:ea typeface="宋体" panose="02010600030101010101" pitchFamily="2" charset="-122"/>
              </a:rPr>
              <a:t>许多现代计算机也有简单的指令集</a:t>
            </a:r>
          </a:p>
        </p:txBody>
      </p:sp>
      <p:sp>
        <p:nvSpPr>
          <p:cNvPr id="98309" name="Text Box 4"/>
          <p:cNvSpPr txBox="1">
            <a:spLocks noChangeArrowheads="1"/>
          </p:cNvSpPr>
          <p:nvPr/>
        </p:nvSpPr>
        <p:spPr bwMode="auto">
          <a:xfrm rot="5400000">
            <a:off x="8017669" y="759619"/>
            <a:ext cx="1885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§2.1 导言</a:t>
            </a:r>
          </a:p>
        </p:txBody>
      </p:sp>
    </p:spTree>
  </p:cSld>
  <p:clrMapOvr>
    <a:masterClrMapping/>
  </p:clrMapOvr>
  <p:timing>
    <p:tnLst>
      <p:par>
        <p:cTn id="1" dur="indefinite" restart="never" nodeType="tmRoot"/>
      </p:par>
    </p:tnLst>
  </p:timing>
</p:sld>
</file>

<file path=ppt/slides/slide9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DF11A1EE-2EAE-46F2-8528-D75CA1219A26}" type="slidenum">
              <a:rPr lang="en-AU" altLang="zh-CN" sz="1400"/>
              <a:pPr>
                <a:spcBef>
                  <a:spcPct val="0"/>
                </a:spcBef>
                <a:buClrTx/>
                <a:buSzTx/>
                <a:buFontTx/>
                <a:buNone/>
              </a:pPr>
              <a:t>95</a:t>
            </a:fld>
            <a:endParaRPr lang="en-AU" altLang="zh-CN" sz="1400"/>
          </a:p>
        </p:txBody>
      </p:sp>
      <p:sp>
        <p:nvSpPr>
          <p:cNvPr id="99331" name="Rectangle 6"/>
          <p:cNvSpPr>
            <a:spLocks noGrp="1" noChangeArrowheads="1"/>
          </p:cNvSpPr>
          <p:nvPr>
            <p:ph type="title"/>
          </p:nvPr>
        </p:nvSpPr>
        <p:spPr/>
        <p:txBody>
          <a:bodyPr/>
          <a:lstStyle/>
          <a:p>
            <a:pPr eaLnBrk="1" hangingPunct="1"/>
            <a:r>
              <a:rPr lang="en-US" altLang="zh-CN" smtClean="0">
                <a:ea typeface="宋体" panose="02010600030101010101" pitchFamily="2" charset="-122"/>
              </a:rPr>
              <a:t>标志扩展</a:t>
            </a:r>
            <a:endParaRPr lang="en-AU" altLang="zh-CN" smtClean="0">
              <a:ea typeface="宋体" panose="02010600030101010101" pitchFamily="2" charset="-122"/>
            </a:endParaRPr>
          </a:p>
        </p:txBody>
      </p:sp>
      <p:sp>
        <p:nvSpPr>
          <p:cNvPr id="99332" name="Rectangle 7"/>
          <p:cNvSpPr>
            <a:spLocks noGrp="1" noChangeArrowheads="1"/>
          </p:cNvSpPr>
          <p:nvPr>
            <p:ph type="body" idx="1"/>
          </p:nvPr>
        </p:nvSpPr>
        <p:spPr/>
        <p:txBody>
          <a:bodyPr/>
          <a:lstStyle/>
          <a:p>
            <a:pPr eaLnBrk="1" hangingPunct="1">
              <a:lnSpc>
                <a:spcPct val="90000"/>
              </a:lnSpc>
            </a:pPr>
            <a:r>
              <a:rPr lang="en-US" altLang="zh-CN" smtClean="0">
                <a:ea typeface="宋体" panose="02010600030101010101" pitchFamily="2" charset="-122"/>
              </a:rPr>
              <a:t>使用更多的位表示数字</a:t>
            </a:r>
          </a:p>
          <a:p>
            <a:pPr lvl="1" eaLnBrk="1" hangingPunct="1">
              <a:lnSpc>
                <a:spcPct val="90000"/>
              </a:lnSpc>
            </a:pPr>
            <a:r>
              <a:rPr lang="en-US" altLang="zh-CN" smtClean="0">
                <a:ea typeface="宋体" panose="02010600030101010101" pitchFamily="2" charset="-122"/>
              </a:rPr>
              <a:t>保留数值</a:t>
            </a:r>
          </a:p>
          <a:p>
            <a:pPr eaLnBrk="1" hangingPunct="1">
              <a:lnSpc>
                <a:spcPct val="90000"/>
              </a:lnSpc>
            </a:pPr>
            <a:r>
              <a:rPr lang="en-US" altLang="zh-CN" smtClean="0">
                <a:ea typeface="宋体" panose="02010600030101010101" pitchFamily="2" charset="-122"/>
              </a:rPr>
              <a:t>在 MIPS 指令集中</a:t>
            </a:r>
          </a:p>
          <a:p>
            <a:pPr lvl="1" eaLnBrk="1" hangingPunct="1">
              <a:lnSpc>
                <a:spcPct val="90000"/>
              </a:lnSpc>
            </a:pPr>
            <a:r>
              <a:rPr lang="en-US" altLang="zh-CN" smtClean="0">
                <a:latin typeface="Lucida Console" panose="020B0609040504020204" pitchFamily="49" charset="0"/>
                <a:ea typeface="宋体" panose="02010600030101010101" pitchFamily="2" charset="-122"/>
              </a:rPr>
              <a:t>阿迪</a:t>
            </a:r>
            <a:r>
              <a:rPr lang="en-US" altLang="zh-CN" smtClean="0">
                <a:ea typeface="宋体" panose="02010600030101010101" pitchFamily="2" charset="-122"/>
              </a:rPr>
              <a:t>: 扩展即时值</a:t>
            </a:r>
          </a:p>
          <a:p>
            <a:pPr lvl="1" eaLnBrk="1" hangingPunct="1">
              <a:lnSpc>
                <a:spcPct val="90000"/>
              </a:lnSpc>
            </a:pPr>
            <a:r>
              <a:rPr lang="en-US" altLang="zh-CN" smtClean="0">
                <a:latin typeface="Lucida Console" panose="020B0609040504020204" pitchFamily="49" charset="0"/>
                <a:ea typeface="宋体" panose="02010600030101010101" pitchFamily="2" charset="-122"/>
              </a:rPr>
              <a:t>磅</a:t>
            </a:r>
            <a:r>
              <a:rPr lang="en-US" altLang="zh-CN" smtClean="0">
                <a:ea typeface="宋体" panose="02010600030101010101" pitchFamily="2" charset="-122"/>
              </a:rPr>
              <a:t>,</a:t>
            </a:r>
            <a:r>
              <a:rPr lang="en-US" altLang="zh-CN" smtClean="0">
                <a:latin typeface="Lucida Console" panose="020B0609040504020204" pitchFamily="49" charset="0"/>
                <a:ea typeface="宋体" panose="02010600030101010101" pitchFamily="2" charset="-122"/>
              </a:rPr>
              <a:t>Lh</a:t>
            </a:r>
            <a:r>
              <a:rPr lang="en-US" altLang="zh-CN" smtClean="0">
                <a:ea typeface="宋体" panose="02010600030101010101" pitchFamily="2" charset="-122"/>
              </a:rPr>
              <a:t>: 延长加载的字节-半字</a:t>
            </a:r>
          </a:p>
          <a:p>
            <a:pPr lvl="1" eaLnBrk="1" hangingPunct="1">
              <a:lnSpc>
                <a:spcPct val="90000"/>
              </a:lnSpc>
            </a:pPr>
            <a:r>
              <a:rPr lang="en-US" altLang="zh-CN" smtClean="0">
                <a:latin typeface="Lucida Console" panose="020B0609040504020204" pitchFamily="49" charset="0"/>
                <a:ea typeface="宋体" panose="02010600030101010101" pitchFamily="2" charset="-122"/>
              </a:rPr>
              <a:t>贝格</a:t>
            </a:r>
            <a:r>
              <a:rPr lang="en-US" altLang="zh-CN" smtClean="0">
                <a:ea typeface="宋体" panose="02010600030101010101" pitchFamily="2" charset="-122"/>
              </a:rPr>
              <a:t>,</a:t>
            </a:r>
            <a:r>
              <a:rPr lang="en-US" altLang="zh-CN" smtClean="0">
                <a:latin typeface="Lucida Console" panose="020B0609040504020204" pitchFamily="49" charset="0"/>
                <a:ea typeface="宋体" panose="02010600030101010101" pitchFamily="2" charset="-122"/>
              </a:rPr>
              <a:t>本</a:t>
            </a:r>
            <a:r>
              <a:rPr lang="en-US" altLang="zh-CN" smtClean="0">
                <a:ea typeface="宋体" panose="02010600030101010101" pitchFamily="2" charset="-122"/>
              </a:rPr>
              <a:t>: 扩大位移</a:t>
            </a:r>
          </a:p>
          <a:p>
            <a:pPr eaLnBrk="1" hangingPunct="1">
              <a:lnSpc>
                <a:spcPct val="90000"/>
              </a:lnSpc>
            </a:pPr>
            <a:r>
              <a:rPr lang="en-US" altLang="zh-CN" smtClean="0">
                <a:ea typeface="宋体" panose="02010600030101010101" pitchFamily="2" charset="-122"/>
              </a:rPr>
              <a:t>将符号位复制到左侧</a:t>
            </a:r>
          </a:p>
          <a:p>
            <a:pPr lvl="1" eaLnBrk="1" hangingPunct="1">
              <a:lnSpc>
                <a:spcPct val="90000"/>
              </a:lnSpc>
            </a:pPr>
            <a:r>
              <a:rPr lang="en-US" altLang="zh-CN" smtClean="0">
                <a:ea typeface="宋体" panose="02010600030101010101" pitchFamily="2" charset="-122"/>
              </a:rPr>
              <a:t>c. f. 无符号值: 用0扩展</a:t>
            </a:r>
          </a:p>
          <a:p>
            <a:pPr eaLnBrk="1" hangingPunct="1">
              <a:lnSpc>
                <a:spcPct val="90000"/>
              </a:lnSpc>
            </a:pPr>
            <a:r>
              <a:rPr lang="en-US" altLang="zh-CN" smtClean="0">
                <a:ea typeface="宋体" panose="02010600030101010101" pitchFamily="2" charset="-122"/>
              </a:rPr>
              <a:t>示例: 8位到16位</a:t>
            </a:r>
          </a:p>
          <a:p>
            <a:pPr lvl="1" eaLnBrk="1" hangingPunct="1">
              <a:lnSpc>
                <a:spcPct val="90000"/>
              </a:lnSpc>
            </a:pPr>
            <a:r>
              <a:rPr lang="en-US" altLang="zh-CN" smtClean="0">
                <a:ea typeface="宋体" panose="02010600030101010101" pitchFamily="2" charset="-122"/>
              </a:rPr>
              <a:t>+ 2:</a:t>
            </a:r>
            <a:r>
              <a:rPr lang="en-US" altLang="zh-CN" smtClean="0">
                <a:solidFill>
                  <a:schemeClr val="hlink"/>
                </a:solidFill>
                <a:ea typeface="宋体" panose="02010600030101010101" pitchFamily="2" charset="-122"/>
              </a:rPr>
              <a:t>0</a:t>
            </a:r>
            <a:r>
              <a:rPr lang="en-US" altLang="zh-CN" smtClean="0">
                <a:ea typeface="宋体" panose="02010600030101010101" pitchFamily="2" charset="-122"/>
              </a:rPr>
              <a:t>000 0010 = &gt;</a:t>
            </a:r>
            <a:r>
              <a:rPr lang="en-US" altLang="zh-CN" smtClean="0">
                <a:solidFill>
                  <a:schemeClr val="hlink"/>
                </a:solidFill>
                <a:ea typeface="宋体" panose="02010600030101010101" pitchFamily="2" charset="-122"/>
              </a:rPr>
              <a:t>0000 0000</a:t>
            </a:r>
            <a:r>
              <a:rPr lang="en-US" altLang="zh-CN" smtClean="0">
                <a:ea typeface="宋体" panose="02010600030101010101" pitchFamily="2" charset="-122"/>
              </a:rPr>
              <a:t> </a:t>
            </a:r>
            <a:r>
              <a:rPr lang="en-US" altLang="zh-CN" smtClean="0">
                <a:solidFill>
                  <a:schemeClr val="hlink"/>
                </a:solidFill>
                <a:ea typeface="宋体" panose="02010600030101010101" pitchFamily="2" charset="-122"/>
              </a:rPr>
              <a:t>0</a:t>
            </a:r>
            <a:r>
              <a:rPr lang="en-US" altLang="zh-CN" smtClean="0">
                <a:ea typeface="宋体" panose="02010600030101010101" pitchFamily="2" charset="-122"/>
              </a:rPr>
              <a:t>000 0010</a:t>
            </a:r>
          </a:p>
          <a:p>
            <a:pPr lvl="1" eaLnBrk="1" hangingPunct="1">
              <a:lnSpc>
                <a:spcPct val="90000"/>
              </a:lnSpc>
            </a:pPr>
            <a:r>
              <a:rPr lang="en-AU" altLang="zh-CN" smtClean="0">
                <a:ea typeface="宋体" panose="02010600030101010101" pitchFamily="2" charset="-122"/>
              </a:rPr>
              <a:t>–2:</a:t>
            </a:r>
            <a:r>
              <a:rPr lang="en-AU" altLang="zh-CN" smtClean="0">
                <a:solidFill>
                  <a:schemeClr val="hlink"/>
                </a:solidFill>
                <a:ea typeface="宋体" panose="02010600030101010101" pitchFamily="2" charset="-122"/>
              </a:rPr>
              <a:t>1</a:t>
            </a:r>
            <a:r>
              <a:rPr lang="en-AU" altLang="zh-CN" smtClean="0">
                <a:ea typeface="宋体" panose="02010600030101010101" pitchFamily="2" charset="-122"/>
              </a:rPr>
              <a:t>111 1110 = &gt;</a:t>
            </a:r>
            <a:r>
              <a:rPr lang="en-AU" altLang="zh-CN" smtClean="0">
                <a:solidFill>
                  <a:schemeClr val="hlink"/>
                </a:solidFill>
                <a:ea typeface="宋体" panose="02010600030101010101" pitchFamily="2" charset="-122"/>
              </a:rPr>
              <a:t>1111 1111</a:t>
            </a:r>
            <a:r>
              <a:rPr lang="en-AU" altLang="zh-CN" smtClean="0">
                <a:ea typeface="宋体" panose="02010600030101010101" pitchFamily="2" charset="-122"/>
              </a:rPr>
              <a:t> </a:t>
            </a:r>
            <a:r>
              <a:rPr lang="en-AU" altLang="zh-CN" smtClean="0">
                <a:solidFill>
                  <a:schemeClr val="hlink"/>
                </a:solidFill>
                <a:ea typeface="宋体" panose="02010600030101010101" pitchFamily="2" charset="-122"/>
              </a:rPr>
              <a:t>1</a:t>
            </a:r>
            <a:r>
              <a:rPr lang="en-AU" altLang="zh-CN" smtClean="0">
                <a:ea typeface="宋体" panose="02010600030101010101" pitchFamily="2" charset="-122"/>
              </a:rPr>
              <a:t>111 1110</a:t>
            </a:r>
          </a:p>
        </p:txBody>
      </p:sp>
    </p:spTree>
  </p:cSld>
  <p:clrMapOvr>
    <a:masterClrMapping/>
  </p:clrMapOvr>
  <p:timing>
    <p:tnLst>
      <p:par>
        <p:cTn id="1" dur="indefinite" restart="never" nodeType="tmRoot"/>
      </p:par>
    </p:tnLst>
  </p:timing>
</p:sld>
</file>

<file path=ppt/slides/slide96.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84599DD5-B9E1-48E5-97AB-AE26811D891C}" type="slidenum">
              <a:rPr lang="en-AU" altLang="zh-CN" sz="1400"/>
              <a:pPr>
                <a:spcBef>
                  <a:spcPct val="0"/>
                </a:spcBef>
                <a:buClrTx/>
                <a:buSzTx/>
                <a:buFontTx/>
                <a:buNone/>
              </a:pPr>
              <a:t>96</a:t>
            </a:fld>
            <a:endParaRPr lang="en-AU" altLang="zh-CN" sz="1400"/>
          </a:p>
        </p:txBody>
      </p:sp>
      <p:sp>
        <p:nvSpPr>
          <p:cNvPr id="100355"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存储的程序计算机</a:t>
            </a:r>
            <a:endParaRPr lang="en-AU" altLang="zh-CN" smtClean="0">
              <a:ea typeface="宋体" panose="02010600030101010101" pitchFamily="2" charset="-122"/>
            </a:endParaRPr>
          </a:p>
        </p:txBody>
      </p:sp>
      <p:sp>
        <p:nvSpPr>
          <p:cNvPr id="100356" name="Rectangle 3"/>
          <p:cNvSpPr>
            <a:spLocks noGrp="1" noChangeArrowheads="1"/>
          </p:cNvSpPr>
          <p:nvPr>
            <p:ph type="body" idx="1"/>
          </p:nvPr>
        </p:nvSpPr>
        <p:spPr>
          <a:xfrm>
            <a:off x="3708400" y="1125538"/>
            <a:ext cx="5246688" cy="5111750"/>
          </a:xfrm>
        </p:spPr>
        <p:txBody>
          <a:bodyPr/>
          <a:lstStyle/>
          <a:p>
            <a:pPr eaLnBrk="1" hangingPunct="1">
              <a:lnSpc>
                <a:spcPct val="90000"/>
              </a:lnSpc>
            </a:pPr>
            <a:r>
              <a:rPr lang="en-US" altLang="zh-CN" smtClean="0">
                <a:ea typeface="宋体" panose="02010600030101010101" pitchFamily="2" charset="-122"/>
              </a:rPr>
              <a:t>用二进制表示的说明, 就像数据一样</a:t>
            </a:r>
          </a:p>
          <a:p>
            <a:pPr eaLnBrk="1" hangingPunct="1">
              <a:lnSpc>
                <a:spcPct val="90000"/>
              </a:lnSpc>
            </a:pPr>
            <a:r>
              <a:rPr lang="en-US" altLang="zh-CN" smtClean="0">
                <a:ea typeface="宋体" panose="02010600030101010101" pitchFamily="2" charset="-122"/>
              </a:rPr>
              <a:t>存储在内存中的说明和数据</a:t>
            </a:r>
          </a:p>
          <a:p>
            <a:pPr eaLnBrk="1" hangingPunct="1">
              <a:lnSpc>
                <a:spcPct val="90000"/>
              </a:lnSpc>
            </a:pPr>
            <a:r>
              <a:rPr lang="en-US" altLang="zh-CN" smtClean="0">
                <a:ea typeface="宋体" panose="02010600030101010101" pitchFamily="2" charset="-122"/>
              </a:rPr>
              <a:t>程序可以在程序上运行</a:t>
            </a:r>
          </a:p>
          <a:p>
            <a:pPr lvl="1" eaLnBrk="1" hangingPunct="1">
              <a:lnSpc>
                <a:spcPct val="90000"/>
              </a:lnSpc>
            </a:pPr>
            <a:r>
              <a:rPr lang="en-US" altLang="zh-CN" smtClean="0">
                <a:ea typeface="宋体" panose="02010600030101010101" pitchFamily="2" charset="-122"/>
              </a:rPr>
              <a:t>例如, 编译器, 链接器,..。</a:t>
            </a:r>
          </a:p>
          <a:p>
            <a:pPr eaLnBrk="1" hangingPunct="1">
              <a:lnSpc>
                <a:spcPct val="90000"/>
              </a:lnSpc>
            </a:pPr>
            <a:r>
              <a:rPr lang="en-US" altLang="zh-CN" smtClean="0">
                <a:ea typeface="宋体" panose="02010600030101010101" pitchFamily="2" charset="-122"/>
              </a:rPr>
              <a:t>二进制兼容性允许编译的程序在不同的计算机上工作</a:t>
            </a:r>
          </a:p>
          <a:p>
            <a:pPr lvl="1" eaLnBrk="1" hangingPunct="1">
              <a:lnSpc>
                <a:spcPct val="90000"/>
              </a:lnSpc>
            </a:pPr>
            <a:r>
              <a:rPr lang="en-US" altLang="zh-CN" smtClean="0">
                <a:ea typeface="宋体" panose="02010600030101010101" pitchFamily="2" charset="-122"/>
              </a:rPr>
              <a:t>标准化的《国际审计准则》</a:t>
            </a:r>
            <a:endParaRPr lang="en-AU" altLang="zh-CN" smtClean="0">
              <a:ea typeface="宋体" panose="02010600030101010101" pitchFamily="2" charset="-122"/>
            </a:endParaRPr>
          </a:p>
        </p:txBody>
      </p:sp>
      <p:sp>
        <p:nvSpPr>
          <p:cNvPr id="100357" name="Text Box 5"/>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b="1">
                <a:solidFill>
                  <a:schemeClr val="folHlink"/>
                </a:solidFill>
                <a:latin typeface="Arial Black" panose="020B0A04020102020204" pitchFamily="34" charset="0"/>
                <a:ea typeface="宋体" panose="02010600030101010101" pitchFamily="2" charset="-122"/>
              </a:rPr>
              <a:t>大图</a:t>
            </a:r>
          </a:p>
        </p:txBody>
      </p:sp>
      <p:pic>
        <p:nvPicPr>
          <p:cNvPr id="100358" name="Picture 7" descr="f02-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060575"/>
            <a:ext cx="29083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C387BCC4-3451-4812-8638-AFB433FF1946}" type="slidenum">
              <a:rPr lang="en-AU" altLang="zh-CN" sz="1400"/>
              <a:pPr>
                <a:spcBef>
                  <a:spcPct val="0"/>
                </a:spcBef>
                <a:buClrTx/>
                <a:buSzTx/>
                <a:buFontTx/>
                <a:buNone/>
              </a:pPr>
              <a:t>97</a:t>
            </a:fld>
            <a:endParaRPr lang="en-AU" altLang="zh-CN" sz="1400"/>
          </a:p>
        </p:txBody>
      </p:sp>
      <p:sp>
        <p:nvSpPr>
          <p:cNvPr id="10137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分支指令设计</a:t>
            </a:r>
            <a:endParaRPr lang="en-AU" altLang="zh-CN" smtClean="0">
              <a:ea typeface="宋体" panose="02010600030101010101" pitchFamily="2" charset="-122"/>
            </a:endParaRPr>
          </a:p>
        </p:txBody>
      </p:sp>
      <p:sp>
        <p:nvSpPr>
          <p:cNvPr id="101380"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为什么不呢</a:t>
            </a:r>
            <a:r>
              <a:rPr lang="en-US" altLang="zh-CN" smtClean="0">
                <a:latin typeface="Lucida Console" panose="020B0609040504020204" pitchFamily="49" charset="0"/>
                <a:ea typeface="宋体" panose="02010600030101010101" pitchFamily="2" charset="-122"/>
              </a:rPr>
              <a:t>布拉特</a:t>
            </a:r>
            <a:r>
              <a:rPr lang="en-US" altLang="zh-CN" smtClean="0">
                <a:ea typeface="宋体" panose="02010600030101010101" pitchFamily="2" charset="-122"/>
              </a:rPr>
              <a:t>,</a:t>
            </a:r>
            <a:r>
              <a:rPr lang="en-US" altLang="zh-CN" smtClean="0">
                <a:latin typeface="Lucida Console" panose="020B0609040504020204" pitchFamily="49" charset="0"/>
                <a:ea typeface="宋体" panose="02010600030101010101" pitchFamily="2" charset="-122"/>
              </a:rPr>
              <a:t>布热</a:t>
            </a:r>
            <a:r>
              <a:rPr lang="en-US" altLang="zh-CN" smtClean="0">
                <a:ea typeface="宋体" panose="02010600030101010101" pitchFamily="2" charset="-122"/>
              </a:rPr>
              <a:t>等？</a:t>
            </a:r>
          </a:p>
          <a:p>
            <a:pPr eaLnBrk="1" hangingPunct="1"/>
            <a:r>
              <a:rPr lang="en-US" altLang="zh-CN" smtClean="0">
                <a:ea typeface="宋体" panose="02010600030101010101" pitchFamily="2" charset="-122"/>
              </a:rPr>
              <a:t>硬件为 &lt;, ≥,..。慢于 =,</a:t>
            </a:r>
          </a:p>
          <a:p>
            <a:pPr lvl="1" eaLnBrk="1" hangingPunct="1"/>
            <a:r>
              <a:rPr lang="en-US" altLang="zh-CN" smtClean="0">
                <a:ea typeface="宋体" panose="02010600030101010101" pitchFamily="2" charset="-122"/>
              </a:rPr>
              <a:t>与分支相结合需要在每个指令中做更多的工作, 需要较慢的时钟</a:t>
            </a:r>
          </a:p>
          <a:p>
            <a:pPr lvl="1" eaLnBrk="1" hangingPunct="1"/>
            <a:r>
              <a:rPr lang="en-US" altLang="zh-CN" smtClean="0">
                <a:ea typeface="宋体" panose="02010600030101010101" pitchFamily="2" charset="-122"/>
              </a:rPr>
              <a:t>所有指令都被处罚了!</a:t>
            </a:r>
          </a:p>
          <a:p>
            <a:pPr eaLnBrk="1" hangingPunct="1"/>
            <a:r>
              <a:rPr lang="en-US" altLang="zh-CN" smtClean="0">
                <a:latin typeface="Lucida Console" panose="020B0609040504020204" pitchFamily="49" charset="0"/>
                <a:ea typeface="宋体" panose="02010600030101010101" pitchFamily="2" charset="-122"/>
              </a:rPr>
              <a:t>贝格</a:t>
            </a:r>
            <a:r>
              <a:rPr lang="en-US" altLang="zh-CN" smtClean="0">
                <a:ea typeface="宋体" panose="02010600030101010101" pitchFamily="2" charset="-122"/>
              </a:rPr>
              <a:t>和</a:t>
            </a:r>
            <a:r>
              <a:rPr lang="en-US" altLang="zh-CN" smtClean="0">
                <a:latin typeface="Lucida Console" panose="020B0609040504020204" pitchFamily="49" charset="0"/>
                <a:ea typeface="宋体" panose="02010600030101010101" pitchFamily="2" charset="-122"/>
              </a:rPr>
              <a:t>本</a:t>
            </a:r>
            <a:r>
              <a:rPr lang="en-US" altLang="zh-CN" smtClean="0">
                <a:ea typeface="宋体" panose="02010600030101010101" pitchFamily="2" charset="-122"/>
              </a:rPr>
              <a:t>是常见的情况</a:t>
            </a:r>
          </a:p>
          <a:p>
            <a:pPr eaLnBrk="1" hangingPunct="1"/>
            <a:r>
              <a:rPr lang="en-US" altLang="zh-CN" smtClean="0">
                <a:ea typeface="宋体" panose="02010600030101010101" pitchFamily="2" charset="-122"/>
              </a:rPr>
              <a:t>这是一个很好的设计妥协</a:t>
            </a:r>
          </a:p>
        </p:txBody>
      </p:sp>
    </p:spTree>
  </p:cSld>
  <p:clrMapOvr>
    <a:masterClrMapping/>
  </p:clrMapOvr>
  <p:timing>
    <p:tnLst>
      <p:par>
        <p:cTn id="1" dur="indefinite" restart="never" nodeType="tmRoot"/>
      </p:par>
    </p:tnLst>
  </p:timing>
</p:sld>
</file>

<file path=ppt/slides/slide9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3B8ADB4C-518A-4729-AFAD-2860CEB2E5F8}" type="slidenum">
              <a:rPr lang="en-AU" altLang="zh-CN" sz="1400"/>
              <a:pPr>
                <a:spcBef>
                  <a:spcPct val="0"/>
                </a:spcBef>
                <a:buClrTx/>
                <a:buSzTx/>
                <a:buFontTx/>
                <a:buNone/>
              </a:pPr>
              <a:t>98</a:t>
            </a:fld>
            <a:endParaRPr lang="en-AU" altLang="zh-CN" sz="1400"/>
          </a:p>
        </p:txBody>
      </p:sp>
      <p:sp>
        <p:nvSpPr>
          <p:cNvPr id="102403" name="Rectangle 6"/>
          <p:cNvSpPr>
            <a:spLocks noGrp="1" noChangeArrowheads="1"/>
          </p:cNvSpPr>
          <p:nvPr>
            <p:ph type="title"/>
          </p:nvPr>
        </p:nvSpPr>
        <p:spPr/>
        <p:txBody>
          <a:bodyPr/>
          <a:lstStyle/>
          <a:p>
            <a:pPr eaLnBrk="1" hangingPunct="1"/>
            <a:r>
              <a:rPr lang="en-US" altLang="zh-CN" smtClean="0">
                <a:ea typeface="宋体" panose="02010600030101010101" pitchFamily="2" charset="-122"/>
              </a:rPr>
              <a:t>堆栈上的本地数据</a:t>
            </a:r>
            <a:endParaRPr lang="en-AU" altLang="zh-CN" smtClean="0">
              <a:ea typeface="宋体" panose="02010600030101010101" pitchFamily="2" charset="-122"/>
            </a:endParaRPr>
          </a:p>
        </p:txBody>
      </p:sp>
      <p:sp>
        <p:nvSpPr>
          <p:cNvPr id="102404" name="Rectangle 7"/>
          <p:cNvSpPr>
            <a:spLocks noGrp="1" noChangeArrowheads="1"/>
          </p:cNvSpPr>
          <p:nvPr>
            <p:ph type="body" idx="1"/>
          </p:nvPr>
        </p:nvSpPr>
        <p:spPr>
          <a:xfrm>
            <a:off x="684213" y="4581525"/>
            <a:ext cx="8270875" cy="1655763"/>
          </a:xfrm>
        </p:spPr>
        <p:txBody>
          <a:bodyPr/>
          <a:lstStyle/>
          <a:p>
            <a:pPr eaLnBrk="1" hangingPunct="1">
              <a:lnSpc>
                <a:spcPct val="80000"/>
              </a:lnSpc>
            </a:pPr>
            <a:r>
              <a:rPr lang="en-US" altLang="zh-CN" smtClean="0">
                <a:ea typeface="宋体" panose="02010600030101010101" pitchFamily="2" charset="-122"/>
              </a:rPr>
              <a:t>被叫方分配的本地数据</a:t>
            </a:r>
          </a:p>
          <a:p>
            <a:pPr lvl="1" eaLnBrk="1" hangingPunct="1">
              <a:lnSpc>
                <a:spcPct val="80000"/>
              </a:lnSpc>
            </a:pPr>
            <a:r>
              <a:rPr lang="en-US" altLang="zh-CN" smtClean="0">
                <a:ea typeface="宋体" panose="02010600030101010101" pitchFamily="2" charset="-122"/>
              </a:rPr>
              <a:t>例如, C 自动变量</a:t>
            </a:r>
          </a:p>
          <a:p>
            <a:pPr eaLnBrk="1" hangingPunct="1">
              <a:lnSpc>
                <a:spcPct val="80000"/>
              </a:lnSpc>
            </a:pPr>
            <a:r>
              <a:rPr lang="en-US" altLang="zh-CN" smtClean="0">
                <a:ea typeface="宋体" panose="02010600030101010101" pitchFamily="2" charset="-122"/>
              </a:rPr>
              <a:t>过程框架 (激活记录)</a:t>
            </a:r>
          </a:p>
          <a:p>
            <a:pPr lvl="1" eaLnBrk="1" hangingPunct="1">
              <a:lnSpc>
                <a:spcPct val="80000"/>
              </a:lnSpc>
            </a:pPr>
            <a:r>
              <a:rPr lang="en-US" altLang="zh-CN" smtClean="0">
                <a:ea typeface="宋体" panose="02010600030101010101" pitchFamily="2" charset="-122"/>
              </a:rPr>
              <a:t>一些编译器用于管理堆栈存储</a:t>
            </a:r>
            <a:endParaRPr lang="en-AU" altLang="zh-CN" smtClean="0">
              <a:ea typeface="宋体" panose="02010600030101010101" pitchFamily="2" charset="-122"/>
            </a:endParaRPr>
          </a:p>
        </p:txBody>
      </p:sp>
      <p:pic>
        <p:nvPicPr>
          <p:cNvPr id="102405" name="Picture 9" descr="f02-1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1268413"/>
            <a:ext cx="6567487"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99.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第2章-说明: 计算机的语言-</a:t>
            </a:r>
            <a:fld id="{AF490742-CB9C-4304-A995-8845D4F2137C}" type="slidenum">
              <a:rPr lang="en-AU" altLang="zh-CN" sz="1400"/>
              <a:pPr>
                <a:spcBef>
                  <a:spcPct val="0"/>
                </a:spcBef>
                <a:buClrTx/>
                <a:buSzTx/>
                <a:buFontTx/>
                <a:buNone/>
              </a:pPr>
              <a:t>99</a:t>
            </a:fld>
            <a:endParaRPr lang="en-AU" altLang="zh-CN" sz="1400"/>
          </a:p>
        </p:txBody>
      </p:sp>
      <p:sp>
        <p:nvSpPr>
          <p:cNvPr id="10342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非叶程序</a:t>
            </a:r>
            <a:endParaRPr lang="en-AU" altLang="zh-CN" smtClean="0">
              <a:ea typeface="宋体" panose="02010600030101010101" pitchFamily="2" charset="-122"/>
            </a:endParaRPr>
          </a:p>
        </p:txBody>
      </p:sp>
      <p:sp>
        <p:nvSpPr>
          <p:cNvPr id="103428"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调用其他过程的过程</a:t>
            </a:r>
          </a:p>
          <a:p>
            <a:pPr eaLnBrk="1" hangingPunct="1"/>
            <a:r>
              <a:rPr lang="en-US" altLang="zh-CN" smtClean="0">
                <a:ea typeface="宋体" panose="02010600030101010101" pitchFamily="2" charset="-122"/>
              </a:rPr>
              <a:t>对于嵌套调用, 调用方需要保存在堆栈上:</a:t>
            </a:r>
          </a:p>
          <a:p>
            <a:pPr lvl="1" eaLnBrk="1" hangingPunct="1"/>
            <a:r>
              <a:rPr lang="en-US" altLang="zh-CN" smtClean="0">
                <a:ea typeface="宋体" panose="02010600030101010101" pitchFamily="2" charset="-122"/>
              </a:rPr>
              <a:t>其寄信人地址</a:t>
            </a:r>
          </a:p>
          <a:p>
            <a:pPr lvl="1" eaLnBrk="1" hangingPunct="1"/>
            <a:r>
              <a:rPr lang="en-US" altLang="zh-CN" smtClean="0">
                <a:ea typeface="宋体" panose="02010600030101010101" pitchFamily="2" charset="-122"/>
              </a:rPr>
              <a:t>调用后所需的任何参数和临时参数</a:t>
            </a:r>
          </a:p>
          <a:p>
            <a:pPr eaLnBrk="1" hangingPunct="1"/>
            <a:r>
              <a:rPr lang="en-US" altLang="zh-CN" smtClean="0">
                <a:ea typeface="宋体" panose="02010600030101010101" pitchFamily="2" charset="-122"/>
              </a:rPr>
              <a:t>调用后从堆栈还原</a:t>
            </a:r>
            <a:endParaRPr lang="en-AU" altLang="zh-CN" smtClean="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0</TotalTime>
  <Words>9545</Words>
  <Application>Microsoft Office PowerPoint</Application>
  <PresentationFormat>全屏显示(4:3)</PresentationFormat>
  <Paragraphs>1768</Paragraphs>
  <Slides>123</Slides>
  <Notes>112</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123</vt:i4>
      </vt:variant>
    </vt:vector>
  </HeadingPairs>
  <TitlesOfParts>
    <vt:vector size="135" baseType="lpstr">
      <vt:lpstr>Arial</vt:lpstr>
      <vt:lpstr>Wingdings</vt:lpstr>
      <vt:lpstr>Times New Roman</vt:lpstr>
      <vt:lpstr>宋体</vt:lpstr>
      <vt:lpstr>Corbel</vt:lpstr>
      <vt:lpstr>Arial Black</vt:lpstr>
      <vt:lpstr>Lucida Console</vt:lpstr>
      <vt:lpstr>Symbol</vt:lpstr>
      <vt:lpstr>Tahoma</vt:lpstr>
      <vt:lpstr>1_cod4e</vt:lpstr>
      <vt:lpstr>Microsoft Equation 3.0</vt:lpstr>
      <vt:lpstr>Microsoft Graph Chart</vt:lpstr>
      <vt:lpstr>Chapter 2</vt:lpstr>
      <vt:lpstr>Language of the Computer</vt:lpstr>
      <vt:lpstr>The Language We Focus - MIPS</vt:lpstr>
      <vt:lpstr>Programming Language review</vt:lpstr>
      <vt:lpstr>Programming Language review</vt:lpstr>
      <vt:lpstr>The MIPS Instruction Set</vt:lpstr>
      <vt:lpstr>Arithmetic Operations</vt:lpstr>
      <vt:lpstr>Arithmetic operations are rigid</vt:lpstr>
      <vt:lpstr>Memory Hierarchy</vt:lpstr>
      <vt:lpstr>Register Operands</vt:lpstr>
      <vt:lpstr>Register Operands</vt:lpstr>
      <vt:lpstr>Register Operand Example</vt:lpstr>
      <vt:lpstr>Memory Operands</vt:lpstr>
      <vt:lpstr>Instructions Load and Store</vt:lpstr>
      <vt:lpstr>Memory Operands</vt:lpstr>
      <vt:lpstr>Memory Operand Example 1</vt:lpstr>
      <vt:lpstr>Memory Operand (Cont.)</vt:lpstr>
      <vt:lpstr>Memory Operand Example 2</vt:lpstr>
      <vt:lpstr>Registers vs. Memory</vt:lpstr>
      <vt:lpstr>Registers vs. Memory</vt:lpstr>
      <vt:lpstr>Immediate Operands</vt:lpstr>
      <vt:lpstr>Making common case fast</vt:lpstr>
      <vt:lpstr>Unsigned Binary Integers</vt:lpstr>
      <vt:lpstr>Unsigned Binary Integers</vt:lpstr>
      <vt:lpstr>2s-Complement Signed Integers</vt:lpstr>
      <vt:lpstr>2s-Complement Signed Integers</vt:lpstr>
      <vt:lpstr>Signed Negation (shortcuts)</vt:lpstr>
      <vt:lpstr>2s-Complement</vt:lpstr>
      <vt:lpstr>Representing Instructions</vt:lpstr>
      <vt:lpstr>Representing Instructions</vt:lpstr>
      <vt:lpstr>MIPS R-format Instructions</vt:lpstr>
      <vt:lpstr>R-format Example</vt:lpstr>
      <vt:lpstr>Hexadecimal</vt:lpstr>
      <vt:lpstr>Hexadecimal</vt:lpstr>
      <vt:lpstr>MIPS I-format Instructions</vt:lpstr>
      <vt:lpstr>Logical Operations</vt:lpstr>
      <vt:lpstr>Shift Operations</vt:lpstr>
      <vt:lpstr>Shift Operations</vt:lpstr>
      <vt:lpstr>AND Operations</vt:lpstr>
      <vt:lpstr>OR Operations</vt:lpstr>
      <vt:lpstr>NOT Operations</vt:lpstr>
      <vt:lpstr>Conditional Operations</vt:lpstr>
      <vt:lpstr>Compiling If Statements</vt:lpstr>
      <vt:lpstr>Compiling Loop Statements</vt:lpstr>
      <vt:lpstr>Basic Blocks</vt:lpstr>
      <vt:lpstr>More Conditional Operations</vt:lpstr>
      <vt:lpstr>Signed vs. Unsigned</vt:lpstr>
      <vt:lpstr>Procedure/Function Calling</vt:lpstr>
      <vt:lpstr>Procedure Example</vt:lpstr>
      <vt:lpstr>Procedure Calling Overview</vt:lpstr>
      <vt:lpstr>Register Usage</vt:lpstr>
      <vt:lpstr>Procedure Call Instructions</vt:lpstr>
      <vt:lpstr>Procedure Call Instructions</vt:lpstr>
      <vt:lpstr>Procedure Call summary</vt:lpstr>
      <vt:lpstr>Stack</vt:lpstr>
      <vt:lpstr>Memory Layout</vt:lpstr>
      <vt:lpstr>Leaf Procedure Example</vt:lpstr>
      <vt:lpstr>Leaf Procedure Example</vt:lpstr>
      <vt:lpstr>Leaf Procedure Example (cont.)</vt:lpstr>
      <vt:lpstr>MIPS registers</vt:lpstr>
      <vt:lpstr>Character Data</vt:lpstr>
      <vt:lpstr>ASCII Character</vt:lpstr>
      <vt:lpstr>Byte/Halfword Operations</vt:lpstr>
      <vt:lpstr>String Copy Example</vt:lpstr>
      <vt:lpstr>String Copy Example</vt:lpstr>
      <vt:lpstr>32-bit Constants</vt:lpstr>
      <vt:lpstr>32-bit Constants</vt:lpstr>
      <vt:lpstr>Branch / Jump Addressing</vt:lpstr>
      <vt:lpstr>PC-relative addressing</vt:lpstr>
      <vt:lpstr>Target Addressing Example</vt:lpstr>
      <vt:lpstr>Addressing Mode Summary</vt:lpstr>
      <vt:lpstr>Translating and Starting a Program</vt:lpstr>
      <vt:lpstr>Compiler</vt:lpstr>
      <vt:lpstr>(Assembler) Pseudoinstructions</vt:lpstr>
      <vt:lpstr>(Assembler) Producing Object Module</vt:lpstr>
      <vt:lpstr>(Linker) Linking Object Modules</vt:lpstr>
      <vt:lpstr>Loading a Program</vt:lpstr>
      <vt:lpstr>Quick summary about compiler</vt:lpstr>
      <vt:lpstr>Quick summary about compiler</vt:lpstr>
      <vt:lpstr>PowerPoint 演示文稿</vt:lpstr>
      <vt:lpstr>Backup slides</vt:lpstr>
      <vt:lpstr>ARM &amp; MIPS Similarities</vt:lpstr>
      <vt:lpstr>Instruction Encoding in ARM</vt:lpstr>
      <vt:lpstr>The Intel x86 ISA</vt:lpstr>
      <vt:lpstr>The Intel x86 ISA</vt:lpstr>
      <vt:lpstr>The Intel x86 ISA</vt:lpstr>
      <vt:lpstr>Basic x86 Registers</vt:lpstr>
      <vt:lpstr>x86 Instruction Encoding</vt:lpstr>
      <vt:lpstr>Fallacies</vt:lpstr>
      <vt:lpstr>Fallacies</vt:lpstr>
      <vt:lpstr>Concluding Remarks</vt:lpstr>
      <vt:lpstr>Concluding Remarks</vt:lpstr>
      <vt:lpstr>PowerPoint 演示文稿</vt:lpstr>
      <vt:lpstr>Instruction Set</vt:lpstr>
      <vt:lpstr>Sign Extension</vt:lpstr>
      <vt:lpstr>Stored Program Computers</vt:lpstr>
      <vt:lpstr>Branch Instruction Design</vt:lpstr>
      <vt:lpstr>Local Data on the Stack</vt:lpstr>
      <vt:lpstr>Non-Leaf Procedures</vt:lpstr>
      <vt:lpstr>Non-Leaf Procedure Example</vt:lpstr>
      <vt:lpstr>Non-Leaf Procedure Example</vt:lpstr>
      <vt:lpstr>Branching Far Away</vt:lpstr>
      <vt:lpstr>Synchronization</vt:lpstr>
      <vt:lpstr>Synchronization in MIPS </vt:lpstr>
      <vt:lpstr>Dynamic Linking</vt:lpstr>
      <vt:lpstr>Lazy Linkage</vt:lpstr>
      <vt:lpstr>Starting Java Applications</vt:lpstr>
      <vt:lpstr>C Sort Example</vt:lpstr>
      <vt:lpstr>The Procedure Swap</vt:lpstr>
      <vt:lpstr>The Sort Procedure in C</vt:lpstr>
      <vt:lpstr>The Procedure Body</vt:lpstr>
      <vt:lpstr>The Full Procedure</vt:lpstr>
      <vt:lpstr>Effect of Compiler Optimization</vt:lpstr>
      <vt:lpstr>Effect of Language and Algorithm</vt:lpstr>
      <vt:lpstr>Lessons Learnt</vt:lpstr>
      <vt:lpstr>Arrays vs. Pointers</vt:lpstr>
      <vt:lpstr>Example: Clearing and Array</vt:lpstr>
      <vt:lpstr>Comparison of Array vs. Ptr</vt:lpstr>
      <vt:lpstr>Compare and Branch in ARM</vt:lpstr>
      <vt:lpstr>Basic x86 Addressing Modes</vt:lpstr>
      <vt:lpstr>Implementing IA-32</vt:lpstr>
      <vt:lpstr>ARM v8 Instructions</vt:lpstr>
      <vt:lpstr>Pitfalls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2019-02-28T12:47:42Z</dcterms:created>
  <dcterms:modified xsi:type="dcterms:W3CDTF">2019-06-07T04:08:28Z</dcterms:modified>
</cp:coreProperties>
</file>