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723" r:id="rId1"/>
  </p:sldMasterIdLst>
  <p:notesMasterIdLst>
    <p:notesMasterId r:id="rId47"/>
  </p:notesMasterIdLst>
  <p:handoutMasterIdLst>
    <p:handoutMasterId r:id="rId48"/>
  </p:handoutMasterIdLst>
  <p:sldIdLst>
    <p:sldId id="270" r:id="rId2"/>
    <p:sldId id="334" r:id="rId3"/>
    <p:sldId id="269" r:id="rId4"/>
    <p:sldId id="271" r:id="rId5"/>
    <p:sldId id="335" r:id="rId6"/>
    <p:sldId id="336" r:id="rId7"/>
    <p:sldId id="280" r:id="rId8"/>
    <p:sldId id="338" r:id="rId9"/>
    <p:sldId id="390" r:id="rId10"/>
    <p:sldId id="342" r:id="rId11"/>
    <p:sldId id="343" r:id="rId12"/>
    <p:sldId id="281" r:id="rId13"/>
    <p:sldId id="344" r:id="rId14"/>
    <p:sldId id="283" r:id="rId15"/>
    <p:sldId id="345" r:id="rId16"/>
    <p:sldId id="346" r:id="rId17"/>
    <p:sldId id="284" r:id="rId18"/>
    <p:sldId id="347" r:id="rId19"/>
    <p:sldId id="285" r:id="rId20"/>
    <p:sldId id="348" r:id="rId21"/>
    <p:sldId id="286" r:id="rId22"/>
    <p:sldId id="287" r:id="rId23"/>
    <p:sldId id="349" r:id="rId24"/>
    <p:sldId id="289" r:id="rId25"/>
    <p:sldId id="290" r:id="rId26"/>
    <p:sldId id="291" r:id="rId27"/>
    <p:sldId id="292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10" r:id="rId36"/>
    <p:sldId id="311" r:id="rId37"/>
    <p:sldId id="312" r:id="rId38"/>
    <p:sldId id="372" r:id="rId39"/>
    <p:sldId id="373" r:id="rId40"/>
    <p:sldId id="384" r:id="rId41"/>
    <p:sldId id="385" r:id="rId42"/>
    <p:sldId id="386" r:id="rId43"/>
    <p:sldId id="387" r:id="rId44"/>
    <p:sldId id="388" r:id="rId45"/>
    <p:sldId id="339" r:id="rId46"/>
  </p:sldIdLst>
  <p:sldSz cx="9144000" cy="6858000" type="screen4x3"/>
  <p:notesSz cx="7099300" cy="10234613"/>
  <p:custDataLst>
    <p:tags r:id="rId49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1" autoAdjust="0"/>
    <p:restoredTop sz="81807" autoAdjust="0"/>
  </p:normalViewPr>
  <p:slideViewPr>
    <p:cSldViewPr>
      <p:cViewPr varScale="1">
        <p:scale>
          <a:sx n="94" d="100"/>
          <a:sy n="94" d="100"/>
        </p:scale>
        <p:origin x="19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759B768-151E-4BAD-A5B0-783074718423}" type="datetime3">
              <a:rPr lang="en-AU" altLang="zh-CN"/>
              <a:pPr>
                <a:defRPr/>
              </a:pPr>
              <a:t>7 June, 2019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C74416-5E35-4AEA-B009-18CFAF7EFA9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8749613-3CBD-4A10-891A-674617552428}" type="datetime3">
              <a:rPr lang="en-AU" altLang="zh-CN"/>
              <a:pPr>
                <a:defRPr/>
              </a:pPr>
              <a:t>7 June, 2019</a:t>
            </a:fld>
            <a:endParaRPr lang="en-AU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32C693-0A72-4BDB-945D-88C2F24EC65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E863A8-76DA-4848-8957-A5AA935B102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6ACB6F-86BC-43D7-A5B8-16062A24018E}" type="slidenum">
              <a:rPr lang="en-AU" altLang="zh-CN" smtClean="0">
                <a:latin typeface="Times New Roman" panose="02020603050405020304" pitchFamily="18" charset="0"/>
              </a:rPr>
              <a:pPr/>
              <a:t>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723A4-5938-4C7B-BFAB-A620C1EEC48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38B9AD-A887-4D5E-A180-B21DA23D8E14}" type="slidenum">
              <a:rPr lang="en-AU" altLang="zh-CN" smtClean="0">
                <a:latin typeface="Times New Roman" panose="02020603050405020304" pitchFamily="18" charset="0"/>
              </a:rPr>
              <a:pPr/>
              <a:t>13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45099-0178-4FFC-A2AF-D8F8DC89A9A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838E89-0818-43E0-B78F-CC8126031EBC}" type="slidenum">
              <a:rPr lang="en-AU" altLang="zh-CN" smtClean="0">
                <a:latin typeface="Times New Roman" panose="02020603050405020304" pitchFamily="18" charset="0"/>
              </a:rPr>
              <a:pPr/>
              <a:t>14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912E6A-B2AB-482F-AD1D-2D1AE7C5C90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77B98-E03F-466E-B8A5-2A0C1FBBE43E}" type="slidenum">
              <a:rPr lang="en-AU" altLang="zh-CN" smtClean="0">
                <a:latin typeface="Times New Roman" panose="02020603050405020304" pitchFamily="18" charset="0"/>
              </a:rPr>
              <a:pPr/>
              <a:t>15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F7576-A782-46B9-BC3B-56C787D2263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72386A-20D1-4A6A-A3BB-C711FAE86E5A}" type="slidenum">
              <a:rPr lang="en-AU" altLang="zh-CN" smtClean="0">
                <a:latin typeface="Times New Roman" panose="02020603050405020304" pitchFamily="18" charset="0"/>
              </a:rPr>
              <a:pPr/>
              <a:t>16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0254A-6184-482A-B3ED-CC4D7857DBC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12E308-A671-48C8-9E8A-DF89E22279D5}" type="slidenum">
              <a:rPr lang="en-AU" altLang="zh-CN" smtClean="0">
                <a:latin typeface="Times New Roman" panose="02020603050405020304" pitchFamily="18" charset="0"/>
              </a:rPr>
              <a:pPr/>
              <a:t>17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03A20-48CE-4D65-A382-945CD346E76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1BCE6A-AA09-41E2-AAB0-676D132FE8AA}" type="slidenum">
              <a:rPr lang="en-AU" altLang="zh-CN" smtClean="0">
                <a:latin typeface="Times New Roman" panose="02020603050405020304" pitchFamily="18" charset="0"/>
              </a:rPr>
              <a:pPr/>
              <a:t>18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91EBCE-4CFA-45FC-981F-A8DDAD3D38A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9DD33-6609-4452-A7FC-54328E3CD136}" type="slidenum">
              <a:rPr lang="en-AU" altLang="zh-CN" smtClean="0">
                <a:latin typeface="Times New Roman" panose="02020603050405020304" pitchFamily="18" charset="0"/>
              </a:rPr>
              <a:pPr/>
              <a:t>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32E9CE-0E99-4E2A-9AC1-BBAC2DBAF13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D14412-DFFC-4A71-8A78-E17364C010C7}" type="slidenum">
              <a:rPr lang="en-AU" altLang="zh-CN" smtClean="0">
                <a:latin typeface="Times New Roman" panose="02020603050405020304" pitchFamily="18" charset="0"/>
              </a:rPr>
              <a:pPr/>
              <a:t>21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A56BF-1031-47B6-ACCF-AE0175E9774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58CE0-1389-47F0-8960-D8E6DBE9599D}" type="slidenum">
              <a:rPr lang="en-AU" altLang="zh-CN" smtClean="0">
                <a:latin typeface="Times New Roman" panose="02020603050405020304" pitchFamily="18" charset="0"/>
              </a:rPr>
              <a:pPr/>
              <a:t>22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58C8C-F10C-47CD-9228-2C7EDEC2939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88EF0-10D3-4F47-A923-49FE0BE2D8E1}" type="slidenum">
              <a:rPr lang="en-AU" altLang="zh-CN" smtClean="0">
                <a:latin typeface="Times New Roman" panose="02020603050405020304" pitchFamily="18" charset="0"/>
              </a:rPr>
              <a:pPr/>
              <a:t>23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9A9271-0574-4C1C-BA50-9196F9A3815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D1B74-25A2-47DF-B560-2C5B9C7D14EF}" type="slidenum">
              <a:rPr lang="en-AU" altLang="zh-CN" smtClean="0">
                <a:latin typeface="Times New Roman" panose="02020603050405020304" pitchFamily="18" charset="0"/>
              </a:rPr>
              <a:pPr/>
              <a:t>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CF7685-995C-4918-A3EA-28E63AB7C28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AB78C-6003-4AB6-A9CD-3955A0CCA612}" type="slidenum">
              <a:rPr lang="en-AU" altLang="zh-CN" smtClean="0">
                <a:latin typeface="Times New Roman" panose="02020603050405020304" pitchFamily="18" charset="0"/>
              </a:rPr>
              <a:pPr/>
              <a:t>24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51BA3-DC22-4E61-8C73-F40CB5895F7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95E86-362F-4971-9802-825F2B66F142}" type="slidenum">
              <a:rPr lang="en-AU" altLang="zh-CN" smtClean="0">
                <a:latin typeface="Times New Roman" panose="02020603050405020304" pitchFamily="18" charset="0"/>
              </a:rPr>
              <a:pPr/>
              <a:t>25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069243-8D9B-4300-B4F1-97EC98454D1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C1B7AE-7002-400C-9A9A-3CBA7906D634}" type="slidenum">
              <a:rPr lang="en-AU" altLang="zh-CN" smtClean="0">
                <a:latin typeface="Times New Roman" panose="02020603050405020304" pitchFamily="18" charset="0"/>
              </a:rPr>
              <a:pPr/>
              <a:t>26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998BDB-87B7-4FB9-BDAD-5F4D19EE94F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87B617-EFFF-4890-B59F-33BC94081677}" type="slidenum">
              <a:rPr lang="en-AU" altLang="zh-CN" smtClean="0">
                <a:latin typeface="Times New Roman" panose="02020603050405020304" pitchFamily="18" charset="0"/>
              </a:rPr>
              <a:pPr/>
              <a:t>27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734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B35E6-4052-403E-A553-9F16A14B0A99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735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5735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A8953-F7F8-4734-A06A-F51651DFCBB7}" type="slidenum">
              <a:rPr lang="en-AU" altLang="zh-CN" smtClean="0">
                <a:latin typeface="Times New Roman" panose="02020603050405020304" pitchFamily="18" charset="0"/>
              </a:rPr>
              <a:pPr/>
              <a:t>28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5939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939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F1708A-43F2-406A-BA10-0F7DA3EF084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939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5939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E623A-9273-4B42-85B2-5C099A3C754E}" type="slidenum">
              <a:rPr lang="en-AU" altLang="zh-CN" smtClean="0">
                <a:latin typeface="Times New Roman" panose="02020603050405020304" pitchFamily="18" charset="0"/>
              </a:rPr>
              <a:pPr/>
              <a:t>29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144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CE42F-696D-4585-9BC7-11B291F96D7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4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144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29B2C3-9FF0-45AD-A514-9D54A0F31E8C}" type="slidenum">
              <a:rPr lang="en-AU" altLang="zh-CN" smtClean="0">
                <a:latin typeface="Times New Roman" panose="02020603050405020304" pitchFamily="18" charset="0"/>
              </a:rPr>
              <a:pPr/>
              <a:t>30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349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58D05-5CCA-4404-91C9-EB399BBE576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349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349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CEC651-043E-43CE-BB21-780F6F40C0D2}" type="slidenum">
              <a:rPr lang="en-AU" altLang="zh-CN" smtClean="0">
                <a:latin typeface="Times New Roman" panose="02020603050405020304" pitchFamily="18" charset="0"/>
              </a:rPr>
              <a:pPr/>
              <a:t>31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554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570E17-DD49-4DB0-9B64-BE45E91BA53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554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554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E4B886-8D5C-44C7-A9B3-21B082A79F4B}" type="slidenum">
              <a:rPr lang="en-AU" altLang="zh-CN" smtClean="0">
                <a:latin typeface="Times New Roman" panose="02020603050405020304" pitchFamily="18" charset="0"/>
              </a:rPr>
              <a:pPr/>
              <a:t>32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758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F4E35-276D-4F29-876D-AE295E5A670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759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759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2E4608-B573-4516-8C98-488F9825B09F}" type="slidenum">
              <a:rPr lang="en-AU" altLang="zh-CN" smtClean="0">
                <a:latin typeface="Times New Roman" panose="02020603050405020304" pitchFamily="18" charset="0"/>
              </a:rPr>
              <a:pPr/>
              <a:t>33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8727FB-ABA0-4A3A-A6DC-1E15A63AC97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91E49-C0AE-4AF5-9FA3-DFE9AA8844F2}" type="slidenum">
              <a:rPr lang="en-AU" altLang="zh-CN" smtClean="0">
                <a:latin typeface="Times New Roman" panose="02020603050405020304" pitchFamily="18" charset="0"/>
              </a:rPr>
              <a:pPr/>
              <a:t>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963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839E8D-549D-45D9-A2E5-6EE92DB5BE8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963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6963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51A58-35DC-4D5B-A768-6C9E913FD4C9}" type="slidenum">
              <a:rPr lang="en-AU" altLang="zh-CN" smtClean="0">
                <a:latin typeface="Times New Roman" panose="02020603050405020304" pitchFamily="18" charset="0"/>
              </a:rPr>
              <a:pPr/>
              <a:t>34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BBCE-8E56-47FD-B63B-E63A013877E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2E263E-9987-44AF-8EA7-6630E7C4C61B}" type="slidenum">
              <a:rPr lang="en-AU" altLang="zh-CN" smtClean="0">
                <a:latin typeface="Times New Roman" panose="02020603050405020304" pitchFamily="18" charset="0"/>
              </a:rPr>
              <a:pPr/>
              <a:t>35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80D19B-997F-405D-A505-F7EF10EF881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58532-1FB8-427D-9A5F-1319D43782B0}" type="slidenum">
              <a:rPr lang="en-AU" altLang="zh-CN" smtClean="0">
                <a:latin typeface="Times New Roman" panose="02020603050405020304" pitchFamily="18" charset="0"/>
              </a:rPr>
              <a:pPr/>
              <a:t>36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DFB77-FBB0-44AF-A669-C8E76B45607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3B216-D243-49E4-91E7-5D51F828C60A}" type="slidenum">
              <a:rPr lang="en-AU" altLang="zh-CN" smtClean="0">
                <a:latin typeface="Times New Roman" panose="02020603050405020304" pitchFamily="18" charset="0"/>
              </a:rPr>
              <a:pPr/>
              <a:t>37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782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25078E-97D0-4EB2-A987-0128A980D70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783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7783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284C6D-DD6C-424F-9C0A-5AD64FEB4077}" type="slidenum">
              <a:rPr lang="en-AU" altLang="zh-CN" smtClean="0">
                <a:latin typeface="Times New Roman" panose="02020603050405020304" pitchFamily="18" charset="0"/>
              </a:rPr>
              <a:pPr/>
              <a:t>38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987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BA6FA-6AAD-466B-A1AC-D5543FCC3DF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987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7987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D036E-25E3-4966-9E58-7F249068826F}" type="slidenum">
              <a:rPr lang="en-AU" altLang="zh-CN" smtClean="0">
                <a:latin typeface="Times New Roman" panose="02020603050405020304" pitchFamily="18" charset="0"/>
              </a:rPr>
              <a:pPr/>
              <a:t>39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294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DB838-B24B-4688-B95B-36205D61259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295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8295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79411-CF2E-44FB-BC48-6FB1CD792763}" type="slidenum">
              <a:rPr lang="en-AU" altLang="zh-CN" smtClean="0">
                <a:latin typeface="Times New Roman" panose="02020603050405020304" pitchFamily="18" charset="0"/>
              </a:rPr>
              <a:pPr/>
              <a:t>41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499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35D04-810D-4F49-B920-1F5D0E90479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499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8499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ADFF1-B5B2-450B-9A50-9E187509316D}" type="slidenum">
              <a:rPr lang="en-AU" altLang="zh-CN" smtClean="0">
                <a:latin typeface="Times New Roman" panose="02020603050405020304" pitchFamily="18" charset="0"/>
              </a:rPr>
              <a:pPr/>
              <a:t>42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38679-A53F-4EA7-AE58-0F5AE989744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DC0245-0465-4EA1-A7FB-C8CE26A9094B}" type="slidenum">
              <a:rPr lang="en-AU" altLang="zh-CN" smtClean="0">
                <a:latin typeface="Times New Roman" panose="02020603050405020304" pitchFamily="18" charset="0"/>
              </a:rPr>
              <a:pPr/>
              <a:t>44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E1E731-7653-4730-8568-EF3FE0CB5B6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3D460D-CBD2-4CE8-BC8D-5AB8A1E3E679}" type="slidenum">
              <a:rPr lang="en-AU" altLang="zh-CN" smtClean="0">
                <a:latin typeface="Times New Roman" panose="02020603050405020304" pitchFamily="18" charset="0"/>
              </a:rPr>
              <a:pPr/>
              <a:t>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D9387-F1AC-44AD-81B5-460FA190B3D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EF272-803F-4C54-BD72-A76E407252AC}" type="slidenum">
              <a:rPr lang="en-AU" altLang="zh-CN" smtClean="0">
                <a:latin typeface="Times New Roman" panose="02020603050405020304" pitchFamily="18" charset="0"/>
              </a:rPr>
              <a:pPr/>
              <a:t>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6114-3127-4A9F-A11B-57B19CD292A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C32FB3-3B9F-4CBB-94D0-41A89623DC1D}" type="slidenum">
              <a:rPr lang="en-AU" altLang="zh-CN" smtClean="0">
                <a:latin typeface="Times New Roman" panose="02020603050405020304" pitchFamily="18" charset="0"/>
              </a:rPr>
              <a:pPr/>
              <a:t>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5A036B-B8F0-4D0D-B911-8A951C7137A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48EA23-9D67-4340-AA65-BCCA881BB471}" type="slidenum">
              <a:rPr lang="en-AU" altLang="zh-CN" smtClean="0">
                <a:latin typeface="Times New Roman" panose="02020603050405020304" pitchFamily="18" charset="0"/>
              </a:rPr>
              <a:pPr/>
              <a:t>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883E4-6207-4CDA-828B-47EDEF450E3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733A29-948B-422B-8707-6C147A9D6DA5}" type="slidenum">
              <a:rPr lang="en-AU" altLang="zh-CN" smtClean="0">
                <a:latin typeface="Times New Roman" panose="02020603050405020304" pitchFamily="18" charset="0"/>
              </a:rPr>
              <a:pPr/>
              <a:t>11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9A452-B668-47BE-8947-76F0E80FFB7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第3章--计算机算法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6A0D69-46C2-4DC4-8DB9-210D17CCE977}" type="slidenum">
              <a:rPr lang="en-AU" altLang="zh-CN" smtClean="0">
                <a:latin typeface="Times New Roman" panose="02020603050405020304" pitchFamily="18" charset="0"/>
              </a:rPr>
              <a:pPr/>
              <a:t>12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-15875"/>
            <a:ext cx="9144000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pitchFamily="2" charset="-122"/>
            </a:endParaRPr>
          </a:p>
        </p:txBody>
      </p:sp>
      <p:sp>
        <p:nvSpPr>
          <p:cNvPr id="10" name="TextBox 12"/>
          <p:cNvSpPr txBox="1"/>
          <p:nvPr userDrawn="1"/>
        </p:nvSpPr>
        <p:spPr bwMode="auto">
          <a:xfrm>
            <a:off x="395288" y="104775"/>
            <a:ext cx="856932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zh-CN" sz="3000" b="1" dirty="0" smtClean="0">
                <a:solidFill>
                  <a:schemeClr val="bg1"/>
                </a:solidFill>
                <a:latin typeface="Corbel" pitchFamily="34" charset="0"/>
              </a:rPr>
              <a:t>COMPUTER ORGANIZATION AND ARCHITECTURE </a:t>
            </a:r>
            <a:endParaRPr lang="en-US" altLang="zh-CN" sz="3000" b="1" dirty="0" smtClean="0">
              <a:solidFill>
                <a:schemeClr val="bg1"/>
              </a:solidFill>
              <a:latin typeface="Corbel" pitchFamily="34" charset="0"/>
              <a:ea typeface="宋体" charset="-122"/>
            </a:endParaRPr>
          </a:p>
        </p:txBody>
      </p:sp>
      <p:pic>
        <p:nvPicPr>
          <p:cNvPr id="11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803900"/>
            <a:ext cx="309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 dirty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143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10FF7551-B6FA-49A8-9C2C-0436B80747A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35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8D898B55-9F14-4E67-8FDF-91ECC7BAE4E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181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8CEBADE6-9164-4C62-B2AE-F128F643C41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641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5121146A-DDF6-455F-9F9D-155261397D93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9471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37C07244-5A21-4412-AEC8-44931ACAE26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8725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D0668227-5E4C-4488-906F-4A7A1894F5D5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589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B38590FB-5F3B-4683-8155-0A99CB9184A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3259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1C1E79C7-F918-4C23-A9FF-87D22131820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905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7FC348C0-9053-4579-8820-93067FDCEFF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246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78BD9D4D-2A10-4B15-9F4A-16968F7B277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5878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00025"/>
            <a:ext cx="8259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3CC31D15-5403-4C1D-9F08-7B75027C544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第3章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计算机算法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MIPS 中的溢出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MIPS 提供了一种忽略溢出的方法, 也提供了另一种识别溢出的方法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添加, 添加, 添加, 子</a:t>
            </a:r>
            <a:r>
              <a:rPr lang="en-US" altLang="zh-CN" smtClean="0">
                <a:ea typeface="宋体" panose="02010600030101010101" pitchFamily="2" charset="-122"/>
              </a:rPr>
              <a:t>导致溢出异常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阿杜省, 苏布省</a:t>
            </a:r>
            <a:r>
              <a:rPr lang="en-US" altLang="zh-CN" smtClean="0">
                <a:ea typeface="宋体" panose="02010600030101010101" pitchFamily="2" charset="-122"/>
              </a:rPr>
              <a:t>做</a:t>
            </a:r>
            <a:r>
              <a:rPr lang="en-US" altLang="zh-CN" b="1" smtClean="0">
                <a:ea typeface="宋体" panose="02010600030101010101" pitchFamily="2" charset="-122"/>
              </a:rPr>
              <a:t>不</a:t>
            </a:r>
            <a:r>
              <a:rPr lang="en-US" altLang="zh-CN" smtClean="0">
                <a:ea typeface="宋体" panose="02010600030101010101" pitchFamily="2" charset="-122"/>
              </a:rPr>
              <a:t>在溢出时导致异常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处理溢出问题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语言 (例如, ada、Fortran) 需要提出例外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 MIPS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添加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阿迪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子</a:t>
            </a:r>
            <a:r>
              <a:rPr lang="en-US" altLang="zh-CN" smtClean="0">
                <a:ea typeface="宋体" panose="02010600030101010101" pitchFamily="2" charset="-122"/>
              </a:rPr>
              <a:t>指示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在溢出时, 通过调用异常处理程序通知用户空间程序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将 PC 保存在异常程序计数器 (EPC) 寄存器中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跳转到预定义的处理程序地址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mfc0</a:t>
            </a:r>
            <a:r>
              <a:rPr lang="en-US" altLang="zh-CN" smtClean="0">
                <a:ea typeface="宋体" panose="02010600030101010101" pitchFamily="2" charset="-122"/>
              </a:rPr>
              <a:t>(从协处理器注册) 指令可以检索 EPC 值, 在纠正措施后返回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AA1DC262-4ABC-41EE-9C41-81F03C623556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处理溢出问题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charset="-122"/>
              </a:rPr>
              <a:t>其他一些语言 (例如, C 和 C++) 忽略溢出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charset="-122"/>
              </a:rPr>
              <a:t>MIPS C 编译器将始终生成算术指令的无符号版本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latin typeface="Lucida Console" pitchFamily="49" charset="0"/>
                <a:ea typeface="宋体" charset="-122"/>
              </a:rPr>
              <a:t>阿杜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en-US" altLang="zh-CN" dirty="0" err="1" smtClean="0">
                <a:latin typeface="Lucida Console" pitchFamily="49" charset="0"/>
                <a:ea typeface="宋体" charset="-122"/>
              </a:rPr>
              <a:t>阿德杜伊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en-US" altLang="zh-CN" dirty="0" err="1" smtClean="0">
                <a:latin typeface="Lucida Console" pitchFamily="49" charset="0"/>
                <a:ea typeface="宋体" charset="-122"/>
              </a:rPr>
              <a:t>苏布</a:t>
            </a:r>
            <a:r>
              <a:rPr lang="en-US" altLang="zh-CN" dirty="0" smtClean="0">
                <a:ea typeface="宋体" charset="-122"/>
              </a:rPr>
              <a:t>指示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ea typeface="宋体" charset="-122"/>
              </a:rPr>
              <a:t>不</a:t>
            </a:r>
            <a:r>
              <a:rPr lang="en-US" altLang="zh-CN" dirty="0" smtClean="0">
                <a:ea typeface="宋体" charset="-122"/>
              </a:rPr>
              <a:t>取决于变量的类型</a:t>
            </a: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ea typeface="宋体" charset="-122"/>
              </a:rPr>
              <a:t>这就是为什么 C/C ++ 容易出现整数相关的棘手错误的根本原因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ea typeface="宋体" charset="-122"/>
              </a:rPr>
              <a:t>变量 c 的预期打印值是多少？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zh-CN" sz="2400" dirty="0">
                <a:ea typeface="宋体" charset="-122"/>
              </a:rPr>
              <a:t>  </a:t>
            </a:r>
            <a:r>
              <a:rPr lang="pt-BR" altLang="zh-CN" sz="2400" dirty="0" smtClean="0">
                <a:ea typeface="宋体" charset="-122"/>
              </a:rPr>
              <a:t>int k = 1 &lt; 30;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zh-CN" sz="2400" dirty="0">
                <a:ea typeface="宋体" charset="-122"/>
              </a:rPr>
              <a:t> </a:t>
            </a:r>
            <a:r>
              <a:rPr lang="pt-BR" altLang="zh-CN" sz="2400" dirty="0" smtClean="0">
                <a:ea typeface="宋体" charset="-122"/>
              </a:rPr>
              <a:t>Int</a:t>
            </a:r>
            <a:r>
              <a:rPr lang="pt-BR" altLang="zh-CN" sz="2400" dirty="0">
                <a:ea typeface="宋体" charset="-122"/>
              </a:rPr>
              <a:t>a = 1 &lt; 31;</a:t>
            </a:r>
            <a:r>
              <a:rPr lang="pt-BR" altLang="zh-CN" sz="2400" dirty="0" smtClean="0">
                <a:ea typeface="宋体" charset="-122"/>
              </a:rPr>
              <a:t>   </a:t>
            </a:r>
            <a:r>
              <a:rPr lang="pt-BR" altLang="zh-CN" sz="2400" dirty="0">
                <a:ea typeface="宋体" charset="-122"/>
              </a:rPr>
              <a:t>int b = 1 &lt; 31;</a:t>
            </a:r>
            <a:r>
              <a:rPr lang="pt-BR" altLang="zh-CN" sz="2400" dirty="0" smtClean="0">
                <a:ea typeface="宋体" charset="-122"/>
              </a:rPr>
              <a:t>Int</a:t>
            </a:r>
            <a:r>
              <a:rPr lang="pt-BR" altLang="zh-CN" sz="2400" dirty="0">
                <a:ea typeface="宋体" charset="-122"/>
              </a:rPr>
              <a:t>c = a + b;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zh-CN" sz="2400" dirty="0">
                <a:ea typeface="宋体" charset="-122"/>
              </a:rPr>
              <a:t>printf ("标记 d\ n",</a:t>
            </a:r>
            <a:r>
              <a:rPr lang="pt-BR" altLang="zh-CN" sz="2400" dirty="0" smtClean="0">
                <a:ea typeface="宋体" charset="-122"/>
              </a:rPr>
              <a:t>k);    printf ("%</a:t>
            </a:r>
            <a:r>
              <a:rPr lang="pt-BR" altLang="zh-CN" sz="2400" dirty="0">
                <a:ea typeface="宋体" charset="-122"/>
              </a:rPr>
              <a:t>a</a:t>
            </a:r>
            <a:r>
              <a:rPr lang="pt-BR" altLang="zh-CN" sz="2400" dirty="0" smtClean="0">
                <a:ea typeface="宋体" charset="-122"/>
              </a:rPr>
              <a:t>\ n</a:t>
            </a:r>
            <a:r>
              <a:rPr lang="pt-BR" altLang="zh-CN" sz="2400" dirty="0">
                <a:ea typeface="宋体" charset="-122"/>
              </a:rPr>
              <a:t>", b);</a:t>
            </a:r>
            <a:r>
              <a:rPr lang="pt-BR" altLang="zh-CN" sz="2400" dirty="0" smtClean="0">
                <a:ea typeface="宋体" charset="-122"/>
              </a:rPr>
              <a:t>Printf</a:t>
            </a:r>
            <a:r>
              <a:rPr lang="pt-BR" altLang="zh-CN" sz="2400" dirty="0">
                <a:ea typeface="宋体" charset="-122"/>
              </a:rPr>
              <a:t>("", c);</a:t>
            </a:r>
            <a:endParaRPr lang="pt-BR" altLang="zh-CN" sz="2400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charset="-122"/>
              </a:rPr>
              <a:t>1073741824</a:t>
            </a:r>
            <a:r>
              <a:rPr lang="en-US" altLang="zh-CN" sz="2000" dirty="0" smtClean="0">
                <a:ea typeface="宋体" charset="-122"/>
              </a:rPr>
              <a:t>-2147483648 0</a:t>
            </a:r>
            <a:endParaRPr lang="en-US" altLang="zh-CN" sz="2000" dirty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处理溢出问题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如果我们在 MIPS 上使用 csc++, 如何发现溢出？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在软件中, 由您自己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E1ACE05F-B1E2-4539-A94A-77B629FC9FB7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zh-CN" sz="1400" smtClean="0"/>
          </a:p>
        </p:txBody>
      </p:sp>
      <p:pic>
        <p:nvPicPr>
          <p:cNvPr id="16389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76327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乘法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charset="-122"/>
              </a:rPr>
              <a:t>乘法1000</a:t>
            </a:r>
            <a:r>
              <a:rPr lang="en-US" altLang="zh-CN" sz="2400" baseline="-25000" dirty="0" smtClean="0">
                <a:ea typeface="宋体" charset="-122"/>
              </a:rPr>
              <a:t>十</a:t>
            </a:r>
            <a:r>
              <a:rPr lang="en-US" altLang="zh-CN" sz="2400" dirty="0" smtClean="0">
                <a:ea typeface="宋体" charset="-122"/>
              </a:rPr>
              <a:t>由1001</a:t>
            </a:r>
            <a:r>
              <a:rPr lang="en-US" altLang="zh-CN" sz="2400" baseline="-25000" dirty="0" smtClean="0">
                <a:ea typeface="宋体" charset="-122"/>
              </a:rPr>
              <a:t>十</a:t>
            </a:r>
            <a:r>
              <a:rPr lang="en-US" altLang="zh-CN" sz="2400" dirty="0" smtClean="0">
                <a:ea typeface="宋体" charset="-122"/>
              </a:rPr>
              <a:t>为了简单起见, 将此十进制示例限制为仅使用0和1</a:t>
            </a:r>
          </a:p>
          <a:p>
            <a:pPr lvl="1" eaLnBrk="1" hangingPunct="1">
              <a:defRPr/>
            </a:pPr>
            <a:r>
              <a:rPr lang="en-US" altLang="zh-CN" sz="2000" kern="1200" dirty="0">
                <a:latin typeface="Times New Roman" pitchFamily="18" charset="0"/>
              </a:rPr>
              <a:t>T</a:t>
            </a:r>
            <a:r>
              <a:rPr lang="en-US" altLang="zh-CN" sz="2000" kern="1200" dirty="0" smtClean="0">
                <a:latin typeface="Times New Roman" pitchFamily="18" charset="0"/>
              </a:rPr>
              <a:t>亚克</a:t>
            </a:r>
            <a:r>
              <a:rPr lang="en-US" altLang="zh-CN" sz="2000" kern="1200" dirty="0">
                <a:latin typeface="Times New Roman" pitchFamily="18" charset="0"/>
              </a:rPr>
              <a:t>从右一次的乘数一的数字</a:t>
            </a:r>
            <a:r>
              <a:rPr lang="en-US" altLang="zh-CN" sz="2000" kern="1200" dirty="0" smtClean="0">
                <a:latin typeface="Times New Roman" pitchFamily="18" charset="0"/>
              </a:rPr>
              <a:t>向左</a:t>
            </a:r>
            <a:endParaRPr lang="en-AU" altLang="zh-CN" sz="2000" dirty="0" smtClean="0">
              <a:ea typeface="宋体" charset="-122"/>
            </a:endParaRPr>
          </a:p>
          <a:p>
            <a:pPr lvl="1" eaLnBrk="1" hangingPunct="1">
              <a:defRPr/>
            </a:pPr>
            <a:r>
              <a:rPr lang="en-US" altLang="zh-CN" sz="2000" kern="1200" dirty="0">
                <a:latin typeface="Times New Roman" pitchFamily="18" charset="0"/>
              </a:rPr>
              <a:t>M</a:t>
            </a:r>
            <a:r>
              <a:rPr lang="en-US" altLang="zh-CN" sz="2000" kern="1200" dirty="0" smtClean="0">
                <a:latin typeface="Times New Roman" pitchFamily="18" charset="0"/>
              </a:rPr>
              <a:t>乌蒂蒂蒂</a:t>
            </a:r>
            <a:r>
              <a:rPr lang="en-US" altLang="zh-CN" sz="2000" kern="1200" dirty="0">
                <a:latin typeface="Times New Roman" pitchFamily="18" charset="0"/>
              </a:rPr>
              <a:t>的乘法和个位数的</a:t>
            </a:r>
            <a:r>
              <a:rPr lang="en-US" altLang="zh-CN" sz="2000" kern="1200" dirty="0" smtClean="0">
                <a:latin typeface="Times New Roman" pitchFamily="18" charset="0"/>
              </a:rPr>
              <a:t>乘数</a:t>
            </a:r>
            <a:endParaRPr lang="en-US" altLang="zh-CN" sz="2000" kern="1200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zh-CN" sz="2000" kern="1200" dirty="0" smtClean="0">
                <a:latin typeface="Times New Roman" pitchFamily="18" charset="0"/>
              </a:rPr>
              <a:t>转变</a:t>
            </a:r>
            <a:r>
              <a:rPr lang="en-US" altLang="zh-CN" sz="2000" kern="1200" dirty="0">
                <a:latin typeface="Times New Roman" pitchFamily="18" charset="0"/>
              </a:rPr>
              <a:t>中间产品的一个数字到</a:t>
            </a:r>
            <a:r>
              <a:rPr lang="en-US" altLang="zh-CN" sz="2000" kern="1200" dirty="0" smtClean="0">
                <a:latin typeface="Times New Roman" pitchFamily="18" charset="0"/>
              </a:rPr>
              <a:t>离开</a:t>
            </a:r>
          </a:p>
          <a:p>
            <a:pPr lvl="1" eaLnBrk="1" hangingPunct="1">
              <a:defRPr/>
            </a:pPr>
            <a:r>
              <a:rPr lang="en-US" altLang="zh-CN" sz="2000" kern="1200" dirty="0" smtClean="0">
                <a:latin typeface="Times New Roman" pitchFamily="18" charset="0"/>
              </a:rPr>
              <a:t>汇总所有中间结果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451350" y="3975100"/>
            <a:ext cx="1416050" cy="2246313"/>
            <a:chOff x="703" y="1616"/>
            <a:chExt cx="892" cy="1415"/>
          </a:xfrm>
        </p:grpSpPr>
        <p:sp>
          <p:nvSpPr>
            <p:cNvPr id="28681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892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1000元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x1001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1000元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0000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0000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1000元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1001000</a:t>
              </a:r>
              <a:endParaRPr lang="en-AU" altLang="zh-CN" sz="200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7" name="AutoShape 10"/>
          <p:cNvSpPr>
            <a:spLocks/>
          </p:cNvSpPr>
          <p:nvPr/>
        </p:nvSpPr>
        <p:spPr bwMode="auto">
          <a:xfrm>
            <a:off x="2822575" y="37163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乘法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28678" name="AutoShape 11"/>
          <p:cNvSpPr>
            <a:spLocks/>
          </p:cNvSpPr>
          <p:nvPr/>
        </p:nvSpPr>
        <p:spPr bwMode="auto">
          <a:xfrm>
            <a:off x="2822575" y="41910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乘数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28679" name="AutoShape 12"/>
          <p:cNvSpPr>
            <a:spLocks/>
          </p:cNvSpPr>
          <p:nvPr/>
        </p:nvSpPr>
        <p:spPr bwMode="auto">
          <a:xfrm>
            <a:off x="2822575" y="57753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产品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28680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§3.3多乘法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乘法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415338" cy="7667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乘法操作是在早期以这种方式实施的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产品中的位数大大大于乘法器或乘法器中的数字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乘法的长度</a:t>
            </a:r>
            <a:r>
              <a:rPr lang="en-US" altLang="zh-CN" i="1" smtClean="0">
                <a:ea typeface="宋体" panose="02010600030101010101" pitchFamily="2" charset="-122"/>
              </a:rPr>
              <a:t>n-</a:t>
            </a:r>
            <a:r>
              <a:rPr lang="en-US" altLang="zh-CN" smtClean="0">
                <a:ea typeface="宋体" panose="02010600030101010101" pitchFamily="2" charset="-122"/>
              </a:rPr>
              <a:t>位乘法和</a:t>
            </a:r>
            <a:r>
              <a:rPr lang="en-US" altLang="zh-CN" i="1" smtClean="0">
                <a:ea typeface="宋体" panose="02010600030101010101" pitchFamily="2" charset="-122"/>
              </a:rPr>
              <a:t>m-</a:t>
            </a:r>
            <a:r>
              <a:rPr lang="en-US" altLang="zh-CN" smtClean="0">
                <a:ea typeface="宋体" panose="02010600030101010101" pitchFamily="2" charset="-122"/>
              </a:rPr>
              <a:t>位乘数是一个产品, 是</a:t>
            </a:r>
            <a:r>
              <a:rPr lang="en-US" altLang="zh-CN" i="1" smtClean="0">
                <a:ea typeface="宋体" panose="02010600030101010101" pitchFamily="2" charset="-122"/>
              </a:rPr>
              <a:t>n + m</a:t>
            </a:r>
            <a:r>
              <a:rPr lang="en-US" altLang="zh-CN" smtClean="0">
                <a:ea typeface="宋体" panose="02010600030101010101" pitchFamily="2" charset="-122"/>
              </a:rPr>
              <a:t>位长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A498759C-60AA-4064-B3F6-BF823972EE3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硬件中的乘法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496300" cy="2951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kern="1200" dirty="0" smtClean="0">
                <a:latin typeface="Times New Roman" pitchFamily="18" charset="0"/>
              </a:rPr>
              <a:t>多路寄存器、ALU 和产品寄存器的宽度为64位</a:t>
            </a:r>
          </a:p>
          <a:p>
            <a:pPr eaLnBrk="1" hangingPunct="1">
              <a:defRPr/>
            </a:pPr>
            <a:r>
              <a:rPr lang="en-US" altLang="zh-CN" sz="2400" kern="1200" dirty="0" smtClean="0">
                <a:latin typeface="Times New Roman" pitchFamily="18" charset="0"/>
              </a:rPr>
              <a:t>32位乘法器从乘法器寄存器的右半部分开始, 并在每个步骤中向左1位移动</a:t>
            </a:r>
          </a:p>
          <a:p>
            <a:pPr eaLnBrk="1" hangingPunct="1">
              <a:defRPr/>
            </a:pPr>
            <a:r>
              <a:rPr lang="en-US" altLang="zh-CN" sz="2400" kern="1200" dirty="0" smtClean="0">
                <a:latin typeface="Times New Roman" pitchFamily="18" charset="0"/>
              </a:rPr>
              <a:t>乘数在每一步向右移动1位</a:t>
            </a:r>
          </a:p>
          <a:p>
            <a:pPr>
              <a:defRPr/>
            </a:pPr>
            <a:r>
              <a:rPr lang="en-US" altLang="zh-CN" sz="2400" kern="1200" dirty="0" smtClean="0">
                <a:latin typeface="Times New Roman" pitchFamily="18" charset="0"/>
              </a:rPr>
              <a:t>控制决定何时移动乘法器和乘法器寄存器, 何时将新值写入产品寄存器。</a:t>
            </a:r>
          </a:p>
          <a:p>
            <a:pPr eaLnBrk="1" hangingPunct="1">
              <a:defRPr/>
            </a:pPr>
            <a:endParaRPr lang="en-AU" altLang="zh-CN" sz="2400" dirty="0" smtClean="0">
              <a:ea typeface="宋体" charset="-122"/>
            </a:endParaRPr>
          </a:p>
        </p:txBody>
      </p:sp>
      <p:pic>
        <p:nvPicPr>
          <p:cNvPr id="32772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3716338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三个基本步骤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BFAAF14A-BF02-4FE4-B826-B2B3F2B8A84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zh-CN" sz="1400" smtClean="0"/>
          </a:p>
        </p:txBody>
      </p:sp>
      <p:pic>
        <p:nvPicPr>
          <p:cNvPr id="34820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20750"/>
            <a:ext cx="3638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 descr="f03-04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62438"/>
            <a:ext cx="38877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5472113" cy="2951162"/>
          </a:xfrm>
        </p:spPr>
        <p:txBody>
          <a:bodyPr/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乘数的最小重要位 (乘法器 0) 确定是否将乘法器添加到产品寄存器中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步骤2中的左移位具有将中间操作数向左移动的效果</a:t>
            </a:r>
          </a:p>
          <a:p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步骤3中的移位为我们提供了在下一个迭代中需要检查的乘数的下一个位</a:t>
            </a:r>
            <a:endParaRPr lang="en-AU" altLang="zh-CN" sz="20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问题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B46F0BD9-8980-40FF-9DAF-AD7BD7A9D59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zh-CN" sz="1400" smtClean="0"/>
          </a:p>
        </p:txBody>
      </p:sp>
      <p:pic>
        <p:nvPicPr>
          <p:cNvPr id="36868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20750"/>
            <a:ext cx="3638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8" descr="f03-04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62438"/>
            <a:ext cx="38877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5472113" cy="2951162"/>
          </a:xfrm>
        </p:spPr>
        <p:txBody>
          <a:bodyPr/>
          <a:lstStyle/>
          <a:p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</a:rPr>
              <a:t>这三个步骤重复32次以获得产品。</a:t>
            </a:r>
          </a:p>
          <a:p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如果每个步骤都是时钟周期, 则此算法需要近100个时钟周期来乘以两个32位数字。</a:t>
            </a:r>
            <a:endParaRPr lang="en-AU" altLang="zh-CN" sz="2000" b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优化的乘法器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提速来自</a:t>
            </a:r>
          </a:p>
          <a:p>
            <a:pPr lvl="1" eaLnBrk="1" hangingPunct="1">
              <a:defRPr/>
            </a:pPr>
            <a:r>
              <a:rPr lang="en-US" altLang="zh-CN" kern="1200" dirty="0">
                <a:latin typeface="Times New Roman" pitchFamily="18" charset="0"/>
              </a:rPr>
              <a:t>并行执行操作</a:t>
            </a:r>
          </a:p>
          <a:p>
            <a:pPr lvl="1" eaLnBrk="1" hangingPunct="1">
              <a:defRPr/>
            </a:pPr>
            <a:r>
              <a:rPr lang="en-US" altLang="zh-CN" kern="1200" dirty="0">
                <a:latin typeface="Times New Roman" pitchFamily="18" charset="0"/>
              </a:rPr>
              <a:t>乘法器和乘法器是</a:t>
            </a:r>
            <a:r>
              <a:rPr lang="en-US" altLang="zh-CN" kern="1200" dirty="0" smtClean="0">
                <a:latin typeface="Times New Roman" pitchFamily="18" charset="0"/>
              </a:rPr>
              <a:t>同时移动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实现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产品向右移动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乘数放置在产品寄存器的右半部分</a:t>
            </a:r>
          </a:p>
        </p:txBody>
      </p:sp>
      <p:pic>
        <p:nvPicPr>
          <p:cNvPr id="22532" name="Picture 9" descr="f03-0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4221163"/>
            <a:ext cx="46799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介绍。算术运算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b="1" smtClean="0">
                <a:ea typeface="宋体" panose="02010600030101010101" pitchFamily="2" charset="-122"/>
              </a:rPr>
              <a:t>为什么算术运算如此重要？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加法、减法、乘法和除法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8C3E069B-B416-4CB0-85C9-7F796D69F6B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zh-CN" sz="1400" smtClean="0"/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34696"/>
              </p:ext>
            </p:extLst>
          </p:nvPr>
        </p:nvGraphicFramePr>
        <p:xfrm>
          <a:off x="179388" y="2498725"/>
          <a:ext cx="8783637" cy="30178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指令类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MIPS 示例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2006年国际规格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SPEC2006 FP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添加, 子, 添加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数据传送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lw, sw, lb, lw, lw, lw, sb, lui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和, 或者, 也没有, 安迪, 奥里, 斯尔, 斯尔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Cond. 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beq, bne, slt, slt, sltiu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34%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8%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跳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J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jr,jal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2%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0%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按移位替换算术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当按常量乘法时, 也可以通过移位替换算术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一些编译器用一系列的移位替换为短常量的乘法并进行添加。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几乎每个现代编译器都将执行优化, 将左移替换为乘2的功率。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559FF30C-23FD-4F5E-A3A5-67358A56ACB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更快的乘法器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摩尔定律提供了如此多的资源, 硬件设计师用晶体管来换取性能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而不是逐个执行32位乘法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并行运行它们</a:t>
            </a:r>
          </a:p>
        </p:txBody>
      </p:sp>
      <p:pic>
        <p:nvPicPr>
          <p:cNvPr id="41988" name="Picture 5" descr="f03-0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4016375"/>
            <a:ext cx="68453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乘法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为产品提供了两个32位寄存器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HI: 最重要的32位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LO: 最重要的32位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要生产正确签名或未签名的产品, MIPS 有两个说明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乘法 (</a:t>
            </a:r>
            <a:r>
              <a:rPr lang="en-US" altLang="zh-CN" i="1" smtClean="0">
                <a:ea typeface="宋体" panose="02010600030101010101" pitchFamily="2" charset="-122"/>
              </a:rPr>
              <a:t>穆尔特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乘以无符号 (</a:t>
            </a:r>
            <a:r>
              <a:rPr lang="en-US" altLang="zh-CN" i="1" smtClean="0">
                <a:ea typeface="宋体" panose="02010600030101010101" pitchFamily="2" charset="-122"/>
              </a:rPr>
              <a:t>穆尔图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AE6D08B2-F140-4D6B-A914-20F50A4E971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划分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两个操作数, 称为</a:t>
            </a:r>
            <a:r>
              <a:rPr lang="en-US" altLang="zh-CN" sz="2400" b="1" smtClean="0">
                <a:ea typeface="宋体" panose="02010600030101010101" pitchFamily="2" charset="-122"/>
              </a:rPr>
              <a:t>股利</a:t>
            </a:r>
            <a:r>
              <a:rPr lang="en-US" altLang="zh-CN" sz="2400" smtClean="0">
                <a:ea typeface="宋体" panose="02010600030101010101" pitchFamily="2" charset="-122"/>
              </a:rPr>
              <a:t>和</a:t>
            </a:r>
            <a:r>
              <a:rPr lang="en-US" altLang="zh-CN" sz="2400" b="1" smtClean="0">
                <a:ea typeface="宋体" panose="02010600030101010101" pitchFamily="2" charset="-122"/>
              </a:rPr>
              <a:t>因子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结果, 称为</a:t>
            </a:r>
            <a:r>
              <a:rPr lang="en-US" altLang="zh-CN" sz="2400" b="1" smtClean="0">
                <a:ea typeface="宋体" panose="02010600030101010101" pitchFamily="2" charset="-122"/>
              </a:rPr>
              <a:t>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伴随着第二个结果, 称为</a:t>
            </a:r>
            <a:r>
              <a:rPr lang="en-US" altLang="zh-CN" sz="2400" b="1" smtClean="0">
                <a:ea typeface="宋体" panose="02010600030101010101" pitchFamily="2" charset="-122"/>
              </a:rPr>
              <a:t>剩余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基本的除法试图查看一个数字可以减去的大小, 在每次尝试时创建一个商数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smtClean="0">
                <a:ea typeface="宋体" panose="02010600030101010101" pitchFamily="2" charset="-122"/>
              </a:rPr>
              <a:t>n</a:t>
            </a:r>
            <a:r>
              <a:rPr lang="en-US" altLang="zh-CN" sz="2400" smtClean="0">
                <a:ea typeface="宋体" panose="02010600030101010101" pitchFamily="2" charset="-122"/>
              </a:rPr>
              <a:t>位操作数的产率</a:t>
            </a:r>
            <a:r>
              <a:rPr lang="en-US" altLang="zh-CN" sz="2400" i="1" smtClean="0">
                <a:ea typeface="宋体" panose="02010600030101010101" pitchFamily="2" charset="-122"/>
              </a:rPr>
              <a:t>n</a:t>
            </a:r>
            <a:r>
              <a:rPr lang="en-US" altLang="zh-CN" sz="2400" smtClean="0">
                <a:ea typeface="宋体" panose="02010600030101010101" pitchFamily="2" charset="-122"/>
              </a:rPr>
              <a:t>位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商和余数</a:t>
            </a:r>
            <a:endParaRPr lang="en-AU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b="1" smtClean="0">
              <a:ea typeface="宋体" panose="02010600030101010101" pitchFamily="2" charset="-122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F95AC5D8-7C1F-4640-9907-642FC17AD7A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zh-CN" sz="1400" smtClean="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10001001010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  <a:ea typeface="宋体" panose="02010600030101010101" pitchFamily="2" charset="-122"/>
              </a:rPr>
              <a:t>10</a:t>
            </a:r>
            <a:endParaRPr lang="en-AU" altLang="zh-CN" sz="200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商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股利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剩余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因子</a:t>
            </a:r>
            <a:endParaRPr lang="en-AU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事业部五金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660EFC89-6F74-42F6-A1B9-6788E520B89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zh-CN" sz="1400" smtClean="0"/>
          </a:p>
        </p:txBody>
      </p:sp>
      <p:pic>
        <p:nvPicPr>
          <p:cNvPr id="48132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最初股息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sp>
        <p:nvSpPr>
          <p:cNvPr id="48134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最初除数在左一半</a:t>
            </a:r>
            <a:endParaRPr lang="en-AU" altLang="zh-CN" sz="1600">
              <a:ea typeface="宋体" panose="02010600030101010101" pitchFamily="2" charset="-122"/>
            </a:endParaRPr>
          </a:p>
        </p:txBody>
      </p:sp>
      <p:pic>
        <p:nvPicPr>
          <p:cNvPr id="48135" name="Picture 7" descr="f03-0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优化的分频器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每个部分剩余部分减法一个周期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看起来很像一个乘数!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相同的硬件可用于两者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DE95CAF4-C56C-46BD-861A-8620F57A729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zh-CN" sz="1400" smtClean="0"/>
          </a:p>
        </p:txBody>
      </p:sp>
      <p:pic>
        <p:nvPicPr>
          <p:cNvPr id="50181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更快的部门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不能使用并行硬件, 如在乘数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减法是以余数的符号为条件的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更快的分频器 (例如 SRT 切割) 每步生成多个商位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仍然需要多个步骤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5A625E1E-D477-42B4-8F90-00E15E0D2EC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事业部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使用 hielo 寄存器获取结果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HI: 32位剩余部分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LO:32 位商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指示</a:t>
            </a:r>
          </a:p>
          <a:p>
            <a:pPr lvl="1" eaLnBrk="1" hangingPunct="1"/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div, rt/divu, 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无溢出或除0检查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如果需要, 软件必须执行检查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使用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姆菲希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姆弗洛</a:t>
            </a:r>
            <a:r>
              <a:rPr lang="en-US" altLang="zh-CN" smtClean="0">
                <a:ea typeface="宋体" panose="02010600030101010101" pitchFamily="2" charset="-122"/>
              </a:rPr>
              <a:t>访问结果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626B8A3A-CB5B-492A-B656-03C759B70E7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浮点数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我们已经学会了签名和未签名</a:t>
            </a:r>
            <a:r>
              <a:rPr lang="en-US" altLang="zh-CN" b="1" smtClean="0">
                <a:ea typeface="宋体" panose="02010600030101010101" pitchFamily="2" charset="-122"/>
              </a:rPr>
              <a:t>整数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除此之外, 我们还需要支持数字与</a:t>
            </a:r>
            <a:r>
              <a:rPr lang="en-US" altLang="zh-CN" b="1" smtClean="0">
                <a:ea typeface="宋体" panose="02010600030101010101" pitchFamily="2" charset="-122"/>
              </a:rPr>
              <a:t>分数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b="1" smtClean="0">
                <a:ea typeface="宋体" panose="02010600030101010101" pitchFamily="2" charset="-122"/>
              </a:rPr>
              <a:t>真正</a:t>
            </a:r>
            <a:r>
              <a:rPr lang="en-US" altLang="zh-CN" smtClean="0">
                <a:ea typeface="宋体" panose="02010600030101010101" pitchFamily="2" charset="-122"/>
              </a:rPr>
              <a:t>在数学)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一小部分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一个比我们可以用32位整数表示的数字更大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E7C41640-D92F-4DBA-87D9-023092385C1A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zh-CN" sz="140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998913"/>
            <a:ext cx="725487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浮点数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smtClean="0">
                <a:ea typeface="宋体" panose="02010600030101010101" pitchFamily="2" charset="-122"/>
              </a:rPr>
              <a:t>科学记数法</a:t>
            </a:r>
            <a:r>
              <a:rPr lang="en-US" altLang="zh-CN" smtClean="0">
                <a:ea typeface="宋体" panose="02010600030101010101" pitchFamily="2" charset="-122"/>
              </a:rPr>
              <a:t>小数点左边有一个个位数</a:t>
            </a:r>
          </a:p>
          <a:p>
            <a:r>
              <a:rPr lang="en-US" altLang="zh-CN" b="1" i="1" smtClean="0">
                <a:ea typeface="宋体" panose="02010600030101010101" pitchFamily="2" charset="-122"/>
              </a:rPr>
              <a:t>归一化编号</a:t>
            </a:r>
            <a:r>
              <a:rPr lang="en-US" altLang="zh-CN" smtClean="0">
                <a:ea typeface="宋体" panose="02010600030101010101" pitchFamily="2" charset="-122"/>
              </a:rPr>
              <a:t>指的是一个数字在科学记数法, 没有领先的0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837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5B47D7CD-A740-4DB3-A327-862C15AAED6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zh-CN" sz="140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711575"/>
            <a:ext cx="7254875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563938" y="4005263"/>
            <a:ext cx="11112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4716463" y="3711575"/>
            <a:ext cx="1944687" cy="401638"/>
          </a:xfrm>
          <a:prstGeom prst="borderCallout1">
            <a:avLst>
              <a:gd name="adj1" fmla="val 28458"/>
              <a:gd name="adj2" fmla="val -3917"/>
              <a:gd name="adj3" fmla="val 241102"/>
              <a:gd name="adj4" fmla="val -8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规范化</a:t>
            </a:r>
            <a:endParaRPr lang="en-AU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我们将学到的东西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对整数的操作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加减法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乘法和除法</a:t>
            </a: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浮点实数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代表和业务</a:t>
            </a:r>
          </a:p>
          <a:p>
            <a:pPr lvl="1" eaLnBrk="1" hangingPunct="1"/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b="1" smtClean="0">
                <a:ea typeface="宋体" panose="02010600030101010101" pitchFamily="2" charset="-122"/>
              </a:rPr>
              <a:t>魔鬼在细节中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处理溢出问题</a:t>
            </a:r>
          </a:p>
          <a:p>
            <a:pPr lvl="1" eaLnBrk="1" hangingPunct="1"/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b="1" smtClean="0">
                <a:ea typeface="宋体" panose="02010600030101010101" pitchFamily="2" charset="-122"/>
              </a:rPr>
              <a:t>使算术运算运行得更快</a:t>
            </a:r>
          </a:p>
          <a:p>
            <a:pPr lvl="1" eaLnBrk="1" hangingPunct="1"/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D675039C-0951-4BD5-AAC9-82CDF7F8D75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zh-CN" sz="1400" smtClean="0"/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§3.1 导言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浮点定义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a typeface="宋体" panose="02010600030101010101" pitchFamily="2" charset="-122"/>
              </a:rPr>
              <a:t>二进制数字 (基数 2)</a:t>
            </a:r>
            <a:r>
              <a:rPr lang="en-US" altLang="zh-CN" smtClean="0">
                <a:ea typeface="宋体" panose="02010600030101010101" pitchFamily="2" charset="-122"/>
              </a:rPr>
              <a:t>在</a:t>
            </a:r>
            <a:r>
              <a:rPr lang="en-US" altLang="zh-CN" b="1" smtClean="0">
                <a:ea typeface="宋体" panose="02010600030101010101" pitchFamily="2" charset="-122"/>
              </a:rPr>
              <a:t>规范化的窗体</a:t>
            </a:r>
            <a:r>
              <a:rPr lang="en-US" altLang="zh-CN" smtClean="0">
                <a:ea typeface="宋体" panose="02010600030101010101" pitchFamily="2" charset="-122"/>
              </a:rPr>
              <a:t>被称为</a:t>
            </a:r>
            <a:r>
              <a:rPr lang="en-US" altLang="zh-CN" b="1" smtClean="0">
                <a:solidFill>
                  <a:srgbClr val="3177FF"/>
                </a:solidFill>
                <a:ea typeface="宋体" panose="02010600030101010101" pitchFamily="2" charset="-122"/>
              </a:rPr>
              <a:t>浮点</a:t>
            </a:r>
            <a:r>
              <a:rPr lang="en-US" altLang="zh-CN" b="1" smtClean="0">
                <a:ea typeface="宋体" panose="02010600030101010101" pitchFamily="2" charset="-122"/>
              </a:rPr>
              <a:t>数字</a:t>
            </a:r>
          </a:p>
          <a:p>
            <a:endParaRPr lang="en-US" altLang="zh-CN" b="1" smtClean="0">
              <a:solidFill>
                <a:srgbClr val="3177FF"/>
              </a:solidFill>
              <a:ea typeface="宋体" panose="02010600030101010101" pitchFamily="2" charset="-122"/>
            </a:endParaRPr>
          </a:p>
          <a:p>
            <a:endParaRPr lang="en-US" altLang="zh-CN" b="1" smtClean="0">
              <a:solidFill>
                <a:srgbClr val="3177FF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如果我们想在计算机中表示 (保存) 浮点数, 我们该怎么办？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保存四个组件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分数值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分数符号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指数值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指数符号</a:t>
            </a:r>
          </a:p>
          <a:p>
            <a:pPr lvl="1"/>
            <a:endParaRPr lang="en-US" altLang="zh-CN" sz="2000" smtClean="0">
              <a:ea typeface="宋体" panose="02010600030101010101" pitchFamily="2" charset="-122"/>
            </a:endParaRPr>
          </a:p>
          <a:p>
            <a:endParaRPr lang="zh-CN" altLang="en-US" b="1" smtClean="0">
              <a:solidFill>
                <a:srgbClr val="3177FF"/>
              </a:solidFill>
              <a:ea typeface="宋体" panose="02010600030101010101" pitchFamily="2" charset="-122"/>
            </a:endParaRPr>
          </a:p>
        </p:txBody>
      </p:sp>
      <p:pic>
        <p:nvPicPr>
          <p:cNvPr id="60420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52663"/>
            <a:ext cx="32131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浮点表示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150938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MIPS 浮点数表示如下所示, 其中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S</a:t>
            </a:r>
            <a:r>
              <a:rPr lang="en-US" altLang="zh-CN" smtClean="0">
                <a:ea typeface="宋体" panose="02010600030101010101" pitchFamily="2" charset="-122"/>
              </a:rPr>
              <a:t>是浮点数的符号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指数</a:t>
            </a:r>
            <a:r>
              <a:rPr lang="en-US" altLang="zh-CN" smtClean="0">
                <a:ea typeface="宋体" panose="02010600030101010101" pitchFamily="2" charset="-122"/>
              </a:rPr>
              <a:t>是8位指数字段 (包括符号) 的值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分数</a:t>
            </a:r>
            <a:r>
              <a:rPr lang="en-US" altLang="zh-CN" smtClean="0">
                <a:ea typeface="宋体" panose="02010600030101010101" pitchFamily="2" charset="-122"/>
              </a:rPr>
              <a:t>是23位的数字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一般来说, 浮点数的形式是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2468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9144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5805488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浮点范围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150938"/>
            <a:ext cx="8270875" cy="5111750"/>
          </a:xfrm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8位指数和23位分数给出了 MIPS 算法</a:t>
            </a:r>
            <a:r>
              <a:rPr lang="en-US" altLang="zh-CN" b="1" smtClean="0">
                <a:ea typeface="宋体" panose="02010600030101010101" pitchFamily="2" charset="-122"/>
              </a:rPr>
              <a:t>非凡</a:t>
            </a:r>
            <a:r>
              <a:rPr lang="en-US" altLang="zh-CN" smtClean="0">
                <a:ea typeface="宋体" panose="02010600030101010101" pitchFamily="2" charset="-122"/>
              </a:rPr>
              <a:t>范围。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小至 2.0 x 10</a:t>
            </a:r>
            <a:r>
              <a:rPr lang="en-US" altLang="zh-CN" baseline="30000" smtClean="0">
                <a:ea typeface="宋体" panose="02010600030101010101" pitchFamily="2" charset="-122"/>
              </a:rPr>
              <a:t>-38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高达 2.0 x 10</a:t>
            </a:r>
            <a:r>
              <a:rPr lang="en-US" altLang="zh-CN" baseline="30000" smtClean="0">
                <a:ea typeface="宋体" panose="02010600030101010101" pitchFamily="2" charset="-122"/>
              </a:rPr>
              <a:t>38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b="1" smtClean="0">
                <a:solidFill>
                  <a:srgbClr val="3177FF"/>
                </a:solidFill>
                <a:ea typeface="宋体" panose="02010600030101010101" pitchFamily="2" charset="-122"/>
              </a:rPr>
              <a:t>溢出</a:t>
            </a:r>
            <a:r>
              <a:rPr lang="en-US" altLang="zh-CN" smtClean="0">
                <a:solidFill>
                  <a:srgbClr val="3177FF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当指数太大, 无法在指数字段中表示时发生</a:t>
            </a:r>
          </a:p>
          <a:p>
            <a:r>
              <a:rPr lang="en-US" altLang="zh-CN" b="1" smtClean="0">
                <a:solidFill>
                  <a:srgbClr val="3177FF"/>
                </a:solidFill>
                <a:ea typeface="宋体" panose="02010600030101010101" pitchFamily="2" charset="-122"/>
              </a:rPr>
              <a:t>下溢</a:t>
            </a:r>
            <a:r>
              <a:rPr lang="en-US" altLang="zh-CN" smtClean="0">
                <a:solidFill>
                  <a:srgbClr val="3177FF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当指数太小, 无法表示时发生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64516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311275"/>
            <a:ext cx="9144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92375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浮点范围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a typeface="宋体" panose="02010600030101010101" pitchFamily="2" charset="-122"/>
              </a:rPr>
              <a:t>如何减少产生流和溢出的机会？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提供具有较大指数的新格式</a:t>
            </a:r>
          </a:p>
          <a:p>
            <a:pPr lvl="1"/>
            <a:endParaRPr lang="en-US" altLang="zh-CN" b="1" i="1" smtClean="0"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双精度浮点数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指数是11位的值</a:t>
            </a:r>
            <a:r>
              <a:rPr lang="en-US" altLang="zh-CN" b="1" i="1" smtClean="0">
                <a:ea typeface="宋体" panose="02010600030101010101" pitchFamily="2" charset="-122"/>
              </a:rPr>
              <a:t>指数</a:t>
            </a:r>
            <a:r>
              <a:rPr lang="en-US" altLang="zh-CN" smtClean="0">
                <a:ea typeface="宋体" panose="02010600030101010101" pitchFamily="2" charset="-122"/>
              </a:rPr>
              <a:t>领域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中的52位数字。</a:t>
            </a:r>
            <a:r>
              <a:rPr lang="en-US" altLang="zh-CN" b="1" i="1" smtClean="0">
                <a:ea typeface="宋体" panose="02010600030101010101" pitchFamily="2" charset="-122"/>
              </a:rPr>
              <a:t>分数</a:t>
            </a:r>
            <a:r>
              <a:rPr lang="en-US" altLang="zh-CN" smtClean="0">
                <a:ea typeface="宋体" panose="02010600030101010101" pitchFamily="2" charset="-122"/>
              </a:rPr>
              <a:t>领域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在 C/C ++ 中, 此数字被称为</a:t>
            </a:r>
            <a:r>
              <a:rPr lang="en-US" altLang="zh-CN" b="1" i="1" smtClean="0">
                <a:ea typeface="宋体" panose="02010600030101010101" pitchFamily="2" charset="-122"/>
              </a:rPr>
              <a:t>双</a:t>
            </a:r>
          </a:p>
          <a:p>
            <a:pPr lvl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868863"/>
            <a:ext cx="9144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浮点规范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之间的大小之间的权衡</a:t>
            </a:r>
            <a:r>
              <a:rPr lang="en-US" altLang="zh-CN" b="1" smtClean="0">
                <a:ea typeface="宋体" panose="02010600030101010101" pitchFamily="2" charset="-122"/>
              </a:rPr>
              <a:t>分数</a:t>
            </a:r>
            <a:r>
              <a:rPr lang="en-US" altLang="zh-CN" smtClean="0">
                <a:ea typeface="宋体" panose="02010600030101010101" pitchFamily="2" charset="-122"/>
              </a:rPr>
              <a:t>和大小的</a:t>
            </a:r>
            <a:r>
              <a:rPr lang="en-US" altLang="zh-CN" b="1" smtClean="0">
                <a:ea typeface="宋体" panose="02010600030101010101" pitchFamily="2" charset="-122"/>
              </a:rPr>
              <a:t>指数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固定的字数大小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意味着你必须从一个有点添加到另一个位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之间的权衡</a:t>
            </a:r>
            <a:r>
              <a:rPr lang="en-US" altLang="zh-CN" b="1" smtClean="0">
                <a:ea typeface="宋体" panose="02010600030101010101" pitchFamily="2" charset="-122"/>
              </a:rPr>
              <a:t>精度</a:t>
            </a:r>
            <a:r>
              <a:rPr lang="en-US" altLang="zh-CN" smtClean="0">
                <a:ea typeface="宋体" panose="02010600030101010101" pitchFamily="2" charset="-122"/>
              </a:rPr>
              <a:t>和</a:t>
            </a:r>
            <a:r>
              <a:rPr lang="en-US" altLang="zh-CN" b="1" smtClean="0">
                <a:ea typeface="宋体" panose="02010600030101010101" pitchFamily="2" charset="-122"/>
              </a:rPr>
              <a:t>范围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增加分数的大小可提高精度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增加指数的大小会增加范围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其结果是</a:t>
            </a:r>
            <a:r>
              <a:rPr lang="en-US" altLang="zh-CN" b="1" i="1" smtClean="0">
                <a:ea typeface="宋体" panose="02010600030101010101" pitchFamily="2" charset="-122"/>
              </a:rPr>
              <a:t>IEEE 754 浮点标准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一个很好的妥协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几乎每一台自20世纪80年代以来发明的计算机都采用了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中的 FP 说明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 MIPS 中, 有一个特定的 FP 协处理器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扩展 ISA 的辅助处理器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独立的 FP 寄存器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32单精度: $f 0, $f 1, $f 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双精度配对: $f 0/$f 1, $f 2/$f 3,..。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FP 指令仅在 FP 寄存器上运行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程序通常不对 FP 数据执行整数运算, 反之亦然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FP 加载和存储说明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lwc1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ldc1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swc1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ldc1 $f 8、32 ($sp)</a:t>
            </a:r>
            <a:endParaRPr lang="en-AU" altLang="zh-CN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9A2C146A-0CDB-4098-B751-D11E275100F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MIPS 中的 FP 说明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单精度算术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阿德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子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穆斯</a:t>
            </a:r>
            <a:r>
              <a:rPr lang="en-US" altLang="zh-CN" smtClean="0">
                <a:ea typeface="宋体" panose="02010600030101010101" pitchFamily="2" charset="-122"/>
              </a:rPr>
              <a:t>, divs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a. s. $f 0、$f 1、$f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双精度算术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阿德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子 d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穆德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迪维德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$f 4、$f 4、$f 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单精度和双精度比较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C。</a:t>
            </a:r>
            <a:r>
              <a:rPr lang="en-US" altLang="zh-CN" i="1" smtClean="0">
                <a:latin typeface="Lucida Console" panose="020B0609040504020204" pitchFamily="49" charset="0"/>
                <a:ea typeface="宋体" panose="02010600030101010101" pitchFamily="2" charset="-122"/>
              </a:rPr>
              <a:t>Xx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. s。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C。</a:t>
            </a:r>
            <a:r>
              <a:rPr lang="en-US" altLang="zh-CN" i="1" smtClean="0">
                <a:latin typeface="Lucida Console" panose="020B0609040504020204" pitchFamily="49" charset="0"/>
                <a:ea typeface="宋体" panose="02010600030101010101" pitchFamily="2" charset="-122"/>
              </a:rPr>
              <a:t>Xx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. d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Xx</a:t>
            </a:r>
            <a:r>
              <a:rPr lang="en-US" altLang="zh-CN" smtClean="0">
                <a:ea typeface="宋体" panose="02010600030101010101" pitchFamily="2" charset="-122"/>
              </a:rPr>
              <a:t>是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情 商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是吗？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乐</a:t>
            </a:r>
            <a:r>
              <a:rPr lang="en-US" altLang="zh-CN" smtClean="0">
                <a:ea typeface="宋体" panose="02010600030101010101" pitchFamily="2" charset="-122"/>
              </a:rPr>
              <a:t>, ...)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设置或清除 FP 状态代码位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例如: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$f 3、$f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分支在 FP 条件代码真假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bc1t (分支 true)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bc1f (分支 false)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例如,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bc1t TargetLabel</a:t>
            </a:r>
            <a:endParaRPr lang="en-AU" altLang="zh-CN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A9FED9C2-E709-414E-A67E-7B6AFB9DE00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FP 示例: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C++ 代码: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浮子 f2c (浮子法赫尔) {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返回 (5.0/9.0)*(fahr-32.0);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法赫尔</a:t>
            </a:r>
            <a:r>
              <a:rPr lang="en-US" altLang="zh-CN" smtClean="0">
                <a:ea typeface="宋体" panose="02010600030101010101" pitchFamily="2" charset="-122"/>
              </a:rPr>
              <a:t>在 $f 中, 结果 $f 0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编译的 MIPS 代码: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f2c:1 $f 16, 楼 5 ($gp)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lwc2 $f 18, 架 9 ($gp)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$f 16、$f 16、$f 18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lwc1 $f 18, const32 ($gp)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子 $f 18、$f 12、$f 18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s. s $f 0、$f 16、$f 18</a:t>
            </a:r>
            <a:b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Lucida Console" panose="020B0609040504020204" pitchFamily="49" charset="0"/>
                <a:ea typeface="宋体" panose="02010600030101010101" pitchFamily="2" charset="-122"/>
              </a:rPr>
              <a:t>jr $ra</a:t>
            </a:r>
            <a:endParaRPr lang="en-AU" altLang="zh-CN" sz="24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1D2A05AF-BAEB-45F7-A81D-D93504E0BA2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字幕并行性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一些指令的操作数大小为</a:t>
            </a:r>
            <a:r>
              <a:rPr lang="en-US" altLang="zh-CN" b="1" smtClean="0">
                <a:ea typeface="宋体" panose="02010600030101010101" pitchFamily="2" charset="-122"/>
              </a:rPr>
              <a:t>字节</a:t>
            </a:r>
            <a:r>
              <a:rPr lang="en-US" altLang="zh-CN" smtClean="0">
                <a:ea typeface="宋体" panose="02010600030101010101" pitchFamily="2" charset="-122"/>
              </a:rPr>
              <a:t>或</a:t>
            </a:r>
            <a:r>
              <a:rPr lang="en-US" altLang="zh-CN" b="1" smtClean="0">
                <a:ea typeface="宋体" panose="02010600030101010101" pitchFamily="2" charset="-122"/>
              </a:rPr>
              <a:t>半字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例如, 图形显示在8位长操作数上工作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注册可容纳4个操作数 (32/8)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因此, 我们可以执行相同的操作数向量与一个单一的指令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处理器可以对4个操作数执行同时操作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数据级并行性–子字并行性</a:t>
            </a:r>
            <a:endParaRPr lang="zh-CN" altLang="en-US" b="1" smtClean="0">
              <a:ea typeface="宋体" panose="02010600030101010101" pitchFamily="2" charset="-122"/>
            </a:endParaRPr>
          </a:p>
        </p:txBody>
      </p:sp>
      <p:sp>
        <p:nvSpPr>
          <p:cNvPr id="7680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BDC82E82-64D3-4C72-85A4-8EDBB61CAFD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字幕并行性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寄存器大小为128位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大括号 {} 以显示基本操作的可选变体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{S8、68、8} 代表带符号、无符号、无类型的8位整数</a:t>
            </a:r>
          </a:p>
        </p:txBody>
      </p:sp>
      <p:sp>
        <p:nvSpPr>
          <p:cNvPr id="7885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6BC762B8-F980-41DA-94F2-A408EB30271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smtClean="0"/>
          </a:p>
        </p:txBody>
      </p:sp>
      <p:pic>
        <p:nvPicPr>
          <p:cNvPr id="78853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341438"/>
            <a:ext cx="9144001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整数加法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ea typeface="宋体" charset="-122"/>
              </a:rPr>
              <a:t>你要做什么来手工添加两个数字？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从右到左一点一点地添加数字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传递到左侧的下一个数字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示例: 7 + 6</a:t>
            </a:r>
            <a:endParaRPr lang="en-AU" altLang="zh-CN" dirty="0" smtClean="0">
              <a:ea typeface="宋体" charset="-122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AB58B106-6616-4C0D-882D-EB9F472A6C4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zh-CN" sz="1400" smtClean="0"/>
          </a:p>
        </p:txBody>
      </p:sp>
      <p:pic>
        <p:nvPicPr>
          <p:cNvPr id="8197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437063"/>
            <a:ext cx="69389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§3. 2 加减法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谬论 #1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算术误区通常源于计算机硬件 (寄存器) 的有限精度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溢出和暗流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就像左移指令可以乘以一个整数一样,</a:t>
            </a:r>
            <a:r>
              <a:rPr lang="en-US" altLang="zh-CN" b="1" smtClean="0">
                <a:ea typeface="宋体" panose="02010600030101010101" pitchFamily="2" charset="-122"/>
              </a:rPr>
              <a:t>右移位与2的功率的整数除法相同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对于无符号整数为 true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对于负单条整数 (-5), 则不是这样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向右移动两个位导致一个0在符号位, 一个错误的答案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300663"/>
            <a:ext cx="54260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5732463"/>
            <a:ext cx="54340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谬论 #2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a typeface="宋体" panose="02010600030101010101" pitchFamily="2" charset="-122"/>
              </a:rPr>
              <a:t>浮点加法是关联的</a:t>
            </a:r>
          </a:p>
          <a:p>
            <a:pPr lvl="1"/>
            <a:r>
              <a:rPr lang="en-US" altLang="zh-CN" b="1" smtClean="0">
                <a:ea typeface="宋体" panose="02010600030101010101" pitchFamily="2" charset="-122"/>
              </a:rPr>
              <a:t>什么是联想？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对于整数, a + (b + c) = (a + b) + c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如果 a、b 和 c 是浮点数, 会发生什么情况？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浮点数是实数的近似值 (由于有限的大小</a:t>
            </a:r>
            <a:r>
              <a:rPr lang="en-US" altLang="zh-CN" i="1" smtClean="0">
                <a:ea typeface="宋体" panose="02010600030101010101" pitchFamily="2" charset="-122"/>
              </a:rPr>
              <a:t>分数</a:t>
            </a:r>
            <a:r>
              <a:rPr lang="en-US" altLang="zh-CN" smtClean="0">
                <a:ea typeface="宋体" panose="02010600030101010101" pitchFamily="2" charset="-122"/>
              </a:rPr>
              <a:t>字段)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属性关联不保留</a:t>
            </a:r>
          </a:p>
          <a:p>
            <a:r>
              <a:rPr lang="en-US" altLang="zh-CN" b="1" smtClean="0">
                <a:ea typeface="宋体" panose="02010600030101010101" pitchFamily="2" charset="-122"/>
              </a:rPr>
              <a:t>酒店什么时候被破坏？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加上两个大的相反的标志加上一个小数字。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#2 的谬论 (续)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997200"/>
            <a:ext cx="6027737" cy="1028700"/>
          </a:xfrm>
        </p:spPr>
      </p:pic>
      <p:sp>
        <p:nvSpPr>
          <p:cNvPr id="8397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6F3F0B18-E23F-41E6-9140-C62E62E0993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zh-CN" sz="1400" smtClean="0"/>
          </a:p>
        </p:txBody>
      </p:sp>
      <p:pic>
        <p:nvPicPr>
          <p:cNvPr id="83973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576103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谬论 #3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a typeface="宋体" panose="02010600030101010101" pitchFamily="2" charset="-122"/>
              </a:rPr>
              <a:t>在硬件中实现算术指令并不难</a:t>
            </a:r>
          </a:p>
          <a:p>
            <a:endParaRPr lang="en-US" altLang="zh-CN" b="1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例如, 1994年英特尔的奔腾 CPU 在浮点精度方面存在缺陷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发现了一个</a:t>
            </a:r>
            <a:r>
              <a:rPr lang="en-US" altLang="zh-CN" sz="2000" b="1" smtClean="0">
                <a:ea typeface="宋体" panose="02010600030101010101" pitchFamily="2" charset="-122"/>
              </a:rPr>
              <a:t>数学教授</a:t>
            </a:r>
            <a:r>
              <a:rPr lang="en-US" altLang="zh-CN" sz="2000" smtClean="0">
                <a:ea typeface="宋体" panose="02010600030101010101" pitchFamily="2" charset="-122"/>
              </a:rPr>
              <a:t>在弗吉尼亚的林奇堡学院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教授打电话给英特尔技术支持, 没有得到官方的反应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随后, 这位愤怒的教授在网上发布了他的发现, 这导致了一家著名杂志的故事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英特尔发布新闻稿称, 该错误是一个故障, 平均每 27, 000年就会出现一次错误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IBM 反诉说, 普通用户每24天就会看到一次错误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谬论 #3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>
                <a:ea typeface="宋体" panose="02010600030101010101" pitchFamily="2" charset="-122"/>
              </a:rPr>
              <a:t>几乎所有重要的报纸和杂志都报道了这一虫子。例如《纽约时报》, 《圣何塞水星新闻》。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英特尔公司最终花费了3亿美元来更换越野车芯片, 在1994年</a:t>
            </a:r>
          </a:p>
          <a:p>
            <a:r>
              <a:rPr lang="en-US" altLang="zh-CN" sz="2000" b="1" smtClean="0">
                <a:ea typeface="宋体" panose="02010600030101010101" pitchFamily="2" charset="-122"/>
              </a:rPr>
              <a:t>算术指令很难实现, 并且</a:t>
            </a:r>
          </a:p>
          <a:p>
            <a:r>
              <a:rPr lang="en-AU" altLang="zh-CN" sz="2000" b="1" smtClean="0">
                <a:ea typeface="宋体" panose="02010600030101010101" pitchFamily="2" charset="-122"/>
              </a:rPr>
              <a:t>魔鬼在细节中</a:t>
            </a:r>
          </a:p>
          <a:p>
            <a:endParaRPr lang="en-US" altLang="zh-CN" sz="2000" smtClean="0">
              <a:ea typeface="宋体" panose="02010600030101010101" pitchFamily="2" charset="-122"/>
            </a:endParaRPr>
          </a:p>
          <a:p>
            <a:endParaRPr lang="zh-CN" altLang="en-US" sz="2000" smtClean="0">
              <a:ea typeface="宋体" panose="02010600030101010101" pitchFamily="2" charset="-122"/>
            </a:endParaRPr>
          </a:p>
        </p:txBody>
      </p:sp>
      <p:pic>
        <p:nvPicPr>
          <p:cNvPr id="8704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113088"/>
            <a:ext cx="508635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909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2E53AD81-4866-4A8E-A1DA-11BC4F20286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整数加法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示例: 7 + 6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13316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23850" y="3644900"/>
            <a:ext cx="84534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简单的 Cpu 通过使用此策略实现添加操作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此策略的瓶颈是什么？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它的速度很慢, 因为多个位添加操作按顺序运行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时间复杂度为 O (n), 其中 n 是操作数的大小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整数加法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示例: 7 + 6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15364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23850" y="3644900"/>
            <a:ext cx="84534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时间复杂度为 O (n)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我们能把它减少到 O(1) 吗？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以晶体管换取速度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中。</a:t>
            </a:r>
            <a:r>
              <a:rPr lang="en-US" altLang="zh-CN" b="1">
                <a:ea typeface="宋体" panose="02010600030101010101" pitchFamily="2" charset="-122"/>
              </a:rPr>
              <a:t>第一次携带</a:t>
            </a:r>
            <a:r>
              <a:rPr lang="en-US" altLang="zh-CN">
                <a:ea typeface="宋体" panose="02010600030101010101" pitchFamily="2" charset="-122"/>
              </a:rPr>
              <a:t>结果取决于两个操作数的最小有效数字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第二个携带和结果取决于下一个最不重要的数字和</a:t>
            </a:r>
            <a:r>
              <a:rPr lang="en-US" altLang="zh-CN" b="1">
                <a:ea typeface="宋体" panose="02010600030101010101" pitchFamily="2" charset="-122"/>
              </a:rPr>
              <a:t>第一次携带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整型减法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ea typeface="宋体" charset="-122"/>
              </a:rPr>
              <a:t>使常见案例更快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减法是通过添加否定操作数来执行的</a:t>
            </a:r>
          </a:p>
          <a:p>
            <a:pPr lvl="1" eaLnBrk="1" hangingPunct="1">
              <a:defRPr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示例: 7–6 = 7 + (–6)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+ 70000 0000..。0000 0000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u="sng" dirty="0" smtClean="0">
                <a:ea typeface="宋体" charset="-122"/>
              </a:rPr>
              <a:t>–6: 1111 1111..。1111 1010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+ 1:0000 0000..。0000 0001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第3章--计算机算法--</a:t>
            </a:r>
            <a:fld id="{081166E0-2F50-4C82-80D8-0AFC08790AE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带符号整数的溢出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操作的结果不能用可用的硬件表示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如果结果超出范围, 则溢出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对于加法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添加具有不同符号的操作数时, 不会发生溢出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当添加两个正数或两个负数时, 可能会发生这种情况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添加两个正数, 总和为负数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添加两个负数, 总和为正数</a:t>
            </a:r>
          </a:p>
          <a:p>
            <a:pPr lvl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无符号整数的溢出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无符号整数如何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溢出被忽略</a:t>
            </a:r>
          </a:p>
          <a:p>
            <a:pPr lvl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1593</Words>
  <Application>Microsoft Office PowerPoint</Application>
  <PresentationFormat>全屏显示(4:3)</PresentationFormat>
  <Paragraphs>519</Paragraphs>
  <Slides>45</Slides>
  <Notes>38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Arial</vt:lpstr>
      <vt:lpstr>Arial Black</vt:lpstr>
      <vt:lpstr>Corbel</vt:lpstr>
      <vt:lpstr>Lucida Console</vt:lpstr>
      <vt:lpstr>Times New Roman</vt:lpstr>
      <vt:lpstr>Wingdings</vt:lpstr>
      <vt:lpstr>1_cod4e</vt:lpstr>
      <vt:lpstr>第3章</vt:lpstr>
      <vt:lpstr>介绍。算术运算</vt:lpstr>
      <vt:lpstr>我们将学到的东西</vt:lpstr>
      <vt:lpstr>整数加法</vt:lpstr>
      <vt:lpstr>整数加法</vt:lpstr>
      <vt:lpstr>整数加法</vt:lpstr>
      <vt:lpstr>整型减法</vt:lpstr>
      <vt:lpstr>带符号整数的溢出</vt:lpstr>
      <vt:lpstr>无符号整数的溢出</vt:lpstr>
      <vt:lpstr>MIPS 中的溢出</vt:lpstr>
      <vt:lpstr>处理溢出问题</vt:lpstr>
      <vt:lpstr>处理溢出问题</vt:lpstr>
      <vt:lpstr>处理溢出问题</vt:lpstr>
      <vt:lpstr>乘法</vt:lpstr>
      <vt:lpstr>乘法</vt:lpstr>
      <vt:lpstr>MIPS 硬件中的乘法</vt:lpstr>
      <vt:lpstr>三个基本步骤</vt:lpstr>
      <vt:lpstr>问题</vt:lpstr>
      <vt:lpstr>优化的乘法器</vt:lpstr>
      <vt:lpstr>按移位替换算术</vt:lpstr>
      <vt:lpstr>更快的乘法器</vt:lpstr>
      <vt:lpstr>MIPS 乘法</vt:lpstr>
      <vt:lpstr>划分</vt:lpstr>
      <vt:lpstr>事业部五金</vt:lpstr>
      <vt:lpstr>优化的分频器</vt:lpstr>
      <vt:lpstr>更快的部门</vt:lpstr>
      <vt:lpstr>MIPS 事业部</vt:lpstr>
      <vt:lpstr>浮点数</vt:lpstr>
      <vt:lpstr>浮点数</vt:lpstr>
      <vt:lpstr>浮点定义</vt:lpstr>
      <vt:lpstr>浮点表示</vt:lpstr>
      <vt:lpstr>浮点范围</vt:lpstr>
      <vt:lpstr>浮点范围</vt:lpstr>
      <vt:lpstr>浮点规范</vt:lpstr>
      <vt:lpstr>MIPS 中的 FP 说明</vt:lpstr>
      <vt:lpstr>MIPS 中的 FP 说明</vt:lpstr>
      <vt:lpstr>FP 示例:</vt:lpstr>
      <vt:lpstr>字幕并行性</vt:lpstr>
      <vt:lpstr>字幕并行性</vt:lpstr>
      <vt:lpstr>谬论 #1</vt:lpstr>
      <vt:lpstr>谬论 #2</vt:lpstr>
      <vt:lpstr>#2 的谬论 (续)</vt:lpstr>
      <vt:lpstr>谬论 #3</vt:lpstr>
      <vt:lpstr>谬论 #3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2019-03-21T12:22:10Z</dcterms:created>
  <dcterms:modified xsi:type="dcterms:W3CDTF">2019-06-07T04:11:25Z</dcterms:modified>
</cp:coreProperties>
</file>