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703" r:id="rId1"/>
    <p:sldMasterId id="2147483870" r:id="rId2"/>
  </p:sldMasterIdLst>
  <p:notesMasterIdLst>
    <p:notesMasterId r:id="rId130"/>
  </p:notesMasterIdLst>
  <p:handoutMasterIdLst>
    <p:handoutMasterId r:id="rId131"/>
  </p:handoutMasterIdLst>
  <p:sldIdLst>
    <p:sldId id="270" r:id="rId3"/>
    <p:sldId id="389" r:id="rId4"/>
    <p:sldId id="390" r:id="rId5"/>
    <p:sldId id="474" r:id="rId6"/>
    <p:sldId id="475" r:id="rId7"/>
    <p:sldId id="476" r:id="rId8"/>
    <p:sldId id="272" r:id="rId9"/>
    <p:sldId id="391" r:id="rId10"/>
    <p:sldId id="273" r:id="rId11"/>
    <p:sldId id="393" r:id="rId12"/>
    <p:sldId id="271" r:id="rId13"/>
    <p:sldId id="396" r:id="rId14"/>
    <p:sldId id="369" r:id="rId15"/>
    <p:sldId id="366" r:id="rId16"/>
    <p:sldId id="362" r:id="rId17"/>
    <p:sldId id="402" r:id="rId18"/>
    <p:sldId id="405" r:id="rId19"/>
    <p:sldId id="406" r:id="rId20"/>
    <p:sldId id="409" r:id="rId21"/>
    <p:sldId id="275" r:id="rId22"/>
    <p:sldId id="276" r:id="rId23"/>
    <p:sldId id="410" r:id="rId24"/>
    <p:sldId id="277" r:id="rId25"/>
    <p:sldId id="411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416" r:id="rId34"/>
    <p:sldId id="417" r:id="rId35"/>
    <p:sldId id="418" r:id="rId36"/>
    <p:sldId id="287" r:id="rId37"/>
    <p:sldId id="424" r:id="rId38"/>
    <p:sldId id="425" r:id="rId39"/>
    <p:sldId id="426" r:id="rId40"/>
    <p:sldId id="436" r:id="rId41"/>
    <p:sldId id="437" r:id="rId42"/>
    <p:sldId id="438" r:id="rId43"/>
    <p:sldId id="299" r:id="rId44"/>
    <p:sldId id="439" r:id="rId45"/>
    <p:sldId id="441" r:id="rId46"/>
    <p:sldId id="300" r:id="rId47"/>
    <p:sldId id="302" r:id="rId48"/>
    <p:sldId id="303" r:id="rId49"/>
    <p:sldId id="305" r:id="rId50"/>
    <p:sldId id="445" r:id="rId51"/>
    <p:sldId id="304" r:id="rId52"/>
    <p:sldId id="307" r:id="rId53"/>
    <p:sldId id="308" r:id="rId54"/>
    <p:sldId id="309" r:id="rId55"/>
    <p:sldId id="310" r:id="rId56"/>
    <p:sldId id="311" r:id="rId57"/>
    <p:sldId id="312" r:id="rId58"/>
    <p:sldId id="371" r:id="rId59"/>
    <p:sldId id="372" r:id="rId60"/>
    <p:sldId id="373" r:id="rId61"/>
    <p:sldId id="374" r:id="rId62"/>
    <p:sldId id="376" r:id="rId63"/>
    <p:sldId id="377" r:id="rId64"/>
    <p:sldId id="378" r:id="rId65"/>
    <p:sldId id="379" r:id="rId66"/>
    <p:sldId id="380" r:id="rId67"/>
    <p:sldId id="381" r:id="rId68"/>
    <p:sldId id="384" r:id="rId69"/>
    <p:sldId id="385" r:id="rId70"/>
    <p:sldId id="386" r:id="rId71"/>
    <p:sldId id="387" r:id="rId72"/>
    <p:sldId id="313" r:id="rId73"/>
    <p:sldId id="314" r:id="rId74"/>
    <p:sldId id="315" r:id="rId75"/>
    <p:sldId id="316" r:id="rId76"/>
    <p:sldId id="318" r:id="rId77"/>
    <p:sldId id="317" r:id="rId78"/>
    <p:sldId id="319" r:id="rId79"/>
    <p:sldId id="320" r:id="rId80"/>
    <p:sldId id="321" r:id="rId81"/>
    <p:sldId id="322" r:id="rId82"/>
    <p:sldId id="337" r:id="rId83"/>
    <p:sldId id="338" r:id="rId84"/>
    <p:sldId id="323" r:id="rId85"/>
    <p:sldId id="324" r:id="rId86"/>
    <p:sldId id="325" r:id="rId87"/>
    <p:sldId id="326" r:id="rId88"/>
    <p:sldId id="327" r:id="rId89"/>
    <p:sldId id="328" r:id="rId90"/>
    <p:sldId id="329" r:id="rId91"/>
    <p:sldId id="330" r:id="rId92"/>
    <p:sldId id="331" r:id="rId93"/>
    <p:sldId id="340" r:id="rId94"/>
    <p:sldId id="346" r:id="rId95"/>
    <p:sldId id="347" r:id="rId96"/>
    <p:sldId id="348" r:id="rId97"/>
    <p:sldId id="341" r:id="rId98"/>
    <p:sldId id="349" r:id="rId99"/>
    <p:sldId id="350" r:id="rId100"/>
    <p:sldId id="351" r:id="rId101"/>
    <p:sldId id="352" r:id="rId102"/>
    <p:sldId id="339" r:id="rId103"/>
    <p:sldId id="353" r:id="rId104"/>
    <p:sldId id="355" r:id="rId105"/>
    <p:sldId id="388" r:id="rId106"/>
    <p:sldId id="342" r:id="rId107"/>
    <p:sldId id="356" r:id="rId108"/>
    <p:sldId id="357" r:id="rId109"/>
    <p:sldId id="333" r:id="rId110"/>
    <p:sldId id="399" r:id="rId111"/>
    <p:sldId id="398" r:id="rId112"/>
    <p:sldId id="397" r:id="rId113"/>
    <p:sldId id="400" r:id="rId114"/>
    <p:sldId id="401" r:id="rId115"/>
    <p:sldId id="403" r:id="rId116"/>
    <p:sldId id="404" r:id="rId117"/>
    <p:sldId id="413" r:id="rId118"/>
    <p:sldId id="414" r:id="rId119"/>
    <p:sldId id="412" r:id="rId120"/>
    <p:sldId id="429" r:id="rId121"/>
    <p:sldId id="430" r:id="rId122"/>
    <p:sldId id="431" r:id="rId123"/>
    <p:sldId id="432" r:id="rId124"/>
    <p:sldId id="433" r:id="rId125"/>
    <p:sldId id="434" r:id="rId126"/>
    <p:sldId id="435" r:id="rId127"/>
    <p:sldId id="442" r:id="rId128"/>
    <p:sldId id="448" r:id="rId129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4379" autoAdjust="0"/>
  </p:normalViewPr>
  <p:slideViewPr>
    <p:cSldViewPr snapToObjects="1">
      <p:cViewPr varScale="1">
        <p:scale>
          <a:sx n="97" d="100"/>
          <a:sy n="97" d="100"/>
        </p:scale>
        <p:origin x="18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notesMaster" Target="notesMasters/notesMaster1.xml"/><Relationship Id="rId135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presProps" Target="pres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D7AE771-EA81-40AA-8D8C-9A0B45421260}" type="datetime3">
              <a:rPr lang="en-AU" altLang="zh-CN"/>
              <a:pPr>
                <a:defRPr/>
              </a:pPr>
              <a:t>7 June, 2019</a:t>
            </a:fld>
            <a:endParaRPr lang="en-AU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B2092BF-A770-4CCB-ADBB-EF015355F33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2396A62-26FB-4B36-B4E5-F044B622881C}" type="datetime3">
              <a:rPr lang="en-AU" altLang="zh-CN"/>
              <a:pPr>
                <a:defRPr/>
              </a:pPr>
              <a:t>7 June, 2019</a:t>
            </a:fld>
            <a:endParaRPr lang="en-AU" altLang="zh-CN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13B300-388D-4DAA-A00E-A84E8544A548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9B615D-EA85-4DF5-8BEE-1B73DEC61F86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54EAC8-09F1-44A8-BA0F-944C0323AD95}" type="slidenum">
              <a:rPr lang="en-AU" altLang="zh-CN" smtClean="0">
                <a:latin typeface="Times New Roman" panose="02020603050405020304" pitchFamily="18" charset="0"/>
              </a:rPr>
              <a:pPr/>
              <a:t>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92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FB2845-9747-4A31-AFBB-A6055EC55A16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7B7200-E49C-45C1-BD82-7480AC6660B7}" type="slidenum">
              <a:rPr lang="en-AU" altLang="zh-CN" smtClean="0">
                <a:latin typeface="Times New Roman" panose="02020603050405020304" pitchFamily="18" charset="0"/>
              </a:rPr>
              <a:pPr/>
              <a:t>10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76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BCB266-A57D-4B34-BA83-D81B2EB87798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6D695F-28E2-4B31-A3E0-99D961D49A5F}" type="slidenum">
              <a:rPr lang="en-AU" altLang="zh-CN" smtClean="0">
                <a:latin typeface="Times New Roman" panose="02020603050405020304" pitchFamily="18" charset="0"/>
              </a:rPr>
              <a:pPr/>
              <a:t>111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232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0A4566-89E6-4A45-AC8A-3370071D8CC0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C09962-8A55-4D0F-B027-AD39D12AAD52}" type="slidenum">
              <a:rPr lang="en-AU" altLang="zh-CN" smtClean="0">
                <a:latin typeface="Times New Roman" panose="02020603050405020304" pitchFamily="18" charset="0"/>
              </a:rPr>
              <a:pPr/>
              <a:t>112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252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920555-794C-4C77-9C2D-0E5FD02A0F2C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第6章-存储和其他 i o 主题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5AC384-625D-4A70-B4BF-BC87E8EBB9E2}" type="slidenum">
              <a:rPr lang="en-AU" altLang="zh-CN" smtClean="0">
                <a:latin typeface="Times New Roman" panose="02020603050405020304" pitchFamily="18" charset="0"/>
              </a:rPr>
              <a:pPr/>
              <a:t>113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273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B0638-322E-4DB2-ACB4-2EF97ECB6E85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29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第6章-存储和其他 i o 主题</a:t>
            </a:r>
          </a:p>
        </p:txBody>
      </p:sp>
      <p:sp>
        <p:nvSpPr>
          <p:cNvPr id="229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80B56A-957C-4D2F-BA1B-7B02AFE373B3}" type="slidenum">
              <a:rPr lang="en-AU" altLang="zh-CN" smtClean="0">
                <a:latin typeface="Times New Roman" panose="02020603050405020304" pitchFamily="18" charset="0"/>
              </a:rPr>
              <a:pPr/>
              <a:t>114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293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27AB21-5BED-404E-BD0A-E2C01847A5DD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1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第6章-存储和其他 i o 主题</a:t>
            </a:r>
          </a:p>
        </p:txBody>
      </p:sp>
      <p:sp>
        <p:nvSpPr>
          <p:cNvPr id="231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28E3BF-0474-41FF-88C2-3F40C2B5061C}" type="slidenum">
              <a:rPr lang="en-AU" altLang="zh-CN" smtClean="0">
                <a:latin typeface="Times New Roman" panose="02020603050405020304" pitchFamily="18" charset="0"/>
              </a:rPr>
              <a:pPr/>
              <a:t>115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14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63153F-D394-428E-ACC8-F45BA42D5674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3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33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FEC8F-4661-446A-9461-FB611A3838FB}" type="slidenum">
              <a:rPr lang="en-AU" altLang="zh-CN" smtClean="0">
                <a:latin typeface="Times New Roman" panose="02020603050405020304" pitchFamily="18" charset="0"/>
              </a:rPr>
              <a:pPr/>
              <a:t>116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34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C67DB1-7149-4218-96F1-3AD4327D4D62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5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35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DE6DF9-AB66-464B-8317-1CB7883586E4}" type="slidenum">
              <a:rPr lang="en-AU" altLang="zh-CN" smtClean="0">
                <a:latin typeface="Times New Roman" panose="02020603050405020304" pitchFamily="18" charset="0"/>
              </a:rPr>
              <a:pPr/>
              <a:t>117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55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CF8DAA-EE58-4A5B-B2B9-FDB427259D21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7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37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A5C870-C7FA-44A1-919A-CACA84EC1017}" type="slidenum">
              <a:rPr lang="en-AU" altLang="zh-CN" smtClean="0">
                <a:latin typeface="Times New Roman" panose="02020603050405020304" pitchFamily="18" charset="0"/>
              </a:rPr>
              <a:pPr/>
              <a:t>118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75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8D5AF8-7095-4AA6-942B-3314FA73DC44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9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39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97728C-5D37-4B91-B43E-5FE7526AC0EC}" type="slidenum">
              <a:rPr lang="en-AU" altLang="zh-CN" smtClean="0">
                <a:latin typeface="Times New Roman" panose="02020603050405020304" pitchFamily="18" charset="0"/>
              </a:rPr>
              <a:pPr/>
              <a:t>119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96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0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6802EC-6C66-4C9A-A265-CAF9FC63A9E6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41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41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AF4D50-7ABE-4FD1-9774-AA80F66CBAA6}" type="slidenum">
              <a:rPr lang="en-AU" altLang="zh-CN" smtClean="0">
                <a:latin typeface="Times New Roman" panose="02020603050405020304" pitchFamily="18" charset="0"/>
              </a:rPr>
              <a:pPr/>
              <a:t>120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416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2A9B11-8BC4-4E62-98AD-572A7394AA55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746211-8455-4403-A1F8-32B78F39F8FE}" type="slidenum">
              <a:rPr lang="en-AU" altLang="zh-CN" smtClean="0">
                <a:latin typeface="Times New Roman" panose="02020603050405020304" pitchFamily="18" charset="0"/>
              </a:rPr>
              <a:pPr/>
              <a:t>11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97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1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8A594E-0142-4A0D-8D9E-85FF82A3CFB4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43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43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D89A4D-A816-4514-B1AE-51CEFE8A674D}" type="slidenum">
              <a:rPr lang="en-AU" altLang="zh-CN" smtClean="0">
                <a:latin typeface="Times New Roman" panose="02020603050405020304" pitchFamily="18" charset="0"/>
              </a:rPr>
              <a:pPr/>
              <a:t>121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437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1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380A77-280A-47D5-BA26-E166CF9CF04D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45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45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D3AAF0-D5C5-4B95-B456-080C30CAEFB1}" type="slidenum">
              <a:rPr lang="en-AU" altLang="zh-CN" smtClean="0">
                <a:latin typeface="Times New Roman" panose="02020603050405020304" pitchFamily="18" charset="0"/>
              </a:rPr>
              <a:pPr/>
              <a:t>122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457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1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55575F-D55D-4A89-AAD4-DD423598D1BA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47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47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3D7EC4-26D2-4FE2-B6FD-08C7A5F53D40}" type="slidenum">
              <a:rPr lang="en-AU" altLang="zh-CN" smtClean="0">
                <a:latin typeface="Times New Roman" panose="02020603050405020304" pitchFamily="18" charset="0"/>
              </a:rPr>
              <a:pPr/>
              <a:t>123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478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1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AA5F9F-8EC8-427C-AE82-13A194BE7044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49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49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F334F0-83EB-41AF-BA7F-406CC99C7B2F}" type="slidenum">
              <a:rPr lang="en-AU" altLang="zh-CN" smtClean="0">
                <a:latin typeface="Times New Roman" panose="02020603050405020304" pitchFamily="18" charset="0"/>
              </a:rPr>
              <a:pPr/>
              <a:t>124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498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1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2B518-44BA-4DEF-95AB-7213081C9648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51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51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3D9E77-CDF2-4024-8C85-5D8CBA04B2F1}" type="slidenum">
              <a:rPr lang="en-AU" altLang="zh-CN" smtClean="0">
                <a:latin typeface="Times New Roman" panose="02020603050405020304" pitchFamily="18" charset="0"/>
              </a:rPr>
              <a:pPr/>
              <a:t>125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519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1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2EE2C5-6274-419C-A392-561B628CAD00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53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53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E8CD63-654B-4150-97AB-603C81E3488A}" type="slidenum">
              <a:rPr lang="en-AU" altLang="zh-CN" smtClean="0">
                <a:latin typeface="Times New Roman" panose="02020603050405020304" pitchFamily="18" charset="0"/>
              </a:rPr>
              <a:pPr/>
              <a:t>126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539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1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666D2A-59C6-43F3-9F31-64AB5C8EBD6B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56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56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AD9B78-07A1-45FF-B2E0-E3F557CB6D37}" type="slidenum">
              <a:rPr lang="en-AU" altLang="zh-CN" smtClean="0">
                <a:latin typeface="Times New Roman" panose="02020603050405020304" pitchFamily="18" charset="0"/>
              </a:rPr>
              <a:pPr/>
              <a:t>127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560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3A470B-042F-4E2F-8B19-E47530C93403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80BB7B-11E0-48E9-B25C-9B471D88E52D}" type="slidenum">
              <a:rPr lang="en-AU" altLang="zh-CN" smtClean="0">
                <a:latin typeface="Times New Roman" panose="02020603050405020304" pitchFamily="18" charset="0"/>
              </a:rPr>
              <a:pPr/>
              <a:t>12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17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3C9E90-4CC2-42D3-B848-58F1DF433396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23B5BC-8D5B-4D5E-9BBC-528D5FFD0B93}" type="slidenum">
              <a:rPr lang="en-AU" altLang="zh-CN" smtClean="0">
                <a:latin typeface="Times New Roman" panose="02020603050405020304" pitchFamily="18" charset="0"/>
              </a:rPr>
              <a:pPr/>
              <a:t>13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37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5F0CED-845A-4325-83AA-3B7C04FBFA8E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第6章-存储和其他 i o 主题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63D78-EB98-4D3E-91AC-24A873C1DCA4}" type="slidenum">
              <a:rPr lang="en-AU" altLang="zh-CN" smtClean="0">
                <a:latin typeface="Times New Roman" panose="02020603050405020304" pitchFamily="18" charset="0"/>
              </a:rPr>
              <a:pPr/>
              <a:t>14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58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046461-73A3-4ABB-9F97-A9240DF104EC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7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第6章-存储和其他 i o 主题</a:t>
            </a:r>
          </a:p>
        </p:txBody>
      </p:sp>
      <p:sp>
        <p:nvSpPr>
          <p:cNvPr id="37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46B632-6B5C-43A2-8023-E15003F0C237}" type="slidenum">
              <a:rPr lang="en-AU" altLang="zh-CN" smtClean="0">
                <a:latin typeface="Times New Roman" panose="02020603050405020304" pitchFamily="18" charset="0"/>
              </a:rPr>
              <a:pPr/>
              <a:t>15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78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CCC0E8-C94E-414E-A030-BF92CD153C56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第6章-存储和其他 i o 主题</a:t>
            </a:r>
          </a:p>
        </p:txBody>
      </p:sp>
      <p:sp>
        <p:nvSpPr>
          <p:cNvPr id="39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20C843-FA82-46ED-8BEC-B8487F0819C7}" type="slidenum">
              <a:rPr lang="en-AU" altLang="zh-CN" smtClean="0">
                <a:latin typeface="Times New Roman" panose="02020603050405020304" pitchFamily="18" charset="0"/>
              </a:rPr>
              <a:pPr/>
              <a:t>16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399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B41F09-BF62-4A6C-A321-1E530B4227AE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第6章-存储和其他 i o 主题</a:t>
            </a:r>
          </a:p>
        </p:txBody>
      </p:sp>
      <p:sp>
        <p:nvSpPr>
          <p:cNvPr id="41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473ABB-13A6-4E30-80FA-BCFD9B3D0DB2}" type="slidenum">
              <a:rPr lang="en-AU" altLang="zh-CN" smtClean="0">
                <a:latin typeface="Times New Roman" panose="02020603050405020304" pitchFamily="18" charset="0"/>
              </a:rPr>
              <a:pPr/>
              <a:t>17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19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4403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E7A57-F824-463B-9048-4911A738CE21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403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4403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40255F-C129-44A8-814D-F89932ED94D9}" type="slidenum">
              <a:rPr lang="en-AU" altLang="zh-CN" smtClean="0">
                <a:latin typeface="Times New Roman" panose="02020603050405020304" pitchFamily="18" charset="0"/>
              </a:rPr>
              <a:pPr/>
              <a:t>18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6084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46085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1ED288-A166-4FD9-BE8D-1610C64FEF80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6086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46087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C17D06-DB30-4422-A6F8-2D565E875D5E}" type="slidenum">
              <a:rPr lang="en-AU" altLang="zh-CN" smtClean="0">
                <a:latin typeface="Times New Roman" panose="02020603050405020304" pitchFamily="18" charset="0"/>
              </a:rPr>
              <a:pPr/>
              <a:t>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  <p:sp>
        <p:nvSpPr>
          <p:cNvPr id="11268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12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6E2D89-843D-4421-AE14-5087B4DD622B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12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12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B94F81-4AC7-4B50-90F4-C7A67B726F73}" type="slidenum">
              <a:rPr lang="en-AU" altLang="zh-CN" smtClean="0">
                <a:latin typeface="Times New Roman" panose="02020603050405020304" pitchFamily="18" charset="0"/>
              </a:rPr>
              <a:pPr/>
              <a:t>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14C20B-2467-4A52-BE1E-C928884FCCC7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959AF0-590D-4171-B7C8-9777B9DF889A}" type="slidenum">
              <a:rPr lang="en-AU" altLang="zh-CN" smtClean="0">
                <a:latin typeface="Times New Roman" panose="02020603050405020304" pitchFamily="18" charset="0"/>
              </a:rPr>
              <a:pPr/>
              <a:t>20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481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3D0BFD-D6B0-4859-A9C4-3FDF0D79FF67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655ADF-DB84-4EFA-A255-C99E4C9888D4}" type="slidenum">
              <a:rPr lang="en-AU" altLang="zh-CN" smtClean="0">
                <a:latin typeface="Times New Roman" panose="02020603050405020304" pitchFamily="18" charset="0"/>
              </a:rPr>
              <a:pPr/>
              <a:t>21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01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D847F1-A05F-4FCD-96C7-2F96D3B575C6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DCE21D-C9DF-4D01-AFEB-1FA94A30CD81}" type="slidenum">
              <a:rPr lang="en-AU" altLang="zh-CN" smtClean="0">
                <a:latin typeface="Times New Roman" panose="02020603050405020304" pitchFamily="18" charset="0"/>
              </a:rPr>
              <a:pPr/>
              <a:t>22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22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09F53-9CC6-40E5-9C45-8175447086CA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2292DF-562C-4406-8DFB-653081562E09}" type="slidenum">
              <a:rPr lang="en-AU" altLang="zh-CN" smtClean="0">
                <a:latin typeface="Times New Roman" panose="02020603050405020304" pitchFamily="18" charset="0"/>
              </a:rPr>
              <a:pPr/>
              <a:t>23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F48FED-0F3B-452D-93C6-D5BC6CC24A1D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762CE6-AB3E-4415-B90D-090D8420E245}" type="slidenum">
              <a:rPr lang="en-AU" altLang="zh-CN" smtClean="0">
                <a:latin typeface="Times New Roman" panose="02020603050405020304" pitchFamily="18" charset="0"/>
              </a:rPr>
              <a:pPr/>
              <a:t>24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63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11CC77-B70D-4148-985A-9D9A92A60A4E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0E3A7C-2248-45B3-86B8-C883FD481CBA}" type="slidenum">
              <a:rPr lang="en-AU" altLang="zh-CN" smtClean="0">
                <a:latin typeface="Times New Roman" panose="02020603050405020304" pitchFamily="18" charset="0"/>
              </a:rPr>
              <a:pPr/>
              <a:t>25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583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3CF5A8-E753-48EE-8E4A-5A0D6117C9DB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DF378F-EA34-44E0-84DA-0877DB287E58}" type="slidenum">
              <a:rPr lang="en-AU" altLang="zh-CN" smtClean="0">
                <a:latin typeface="Times New Roman" panose="02020603050405020304" pitchFamily="18" charset="0"/>
              </a:rPr>
              <a:pPr/>
              <a:t>26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04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AB86D7-D44D-4CEA-9507-1E2014556BF7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D0C5E0-CB6B-42AD-8AD8-449D849BB167}" type="slidenum">
              <a:rPr lang="en-AU" altLang="zh-CN" smtClean="0">
                <a:latin typeface="Times New Roman" panose="02020603050405020304" pitchFamily="18" charset="0"/>
              </a:rPr>
              <a:pPr/>
              <a:t>27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24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1052BE-C07D-48DC-B125-2EF0057CC1FC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6ECA8D-76BD-4836-8B45-6B5DD7135AAE}" type="slidenum">
              <a:rPr lang="en-AU" altLang="zh-CN" smtClean="0">
                <a:latin typeface="Times New Roman" panose="02020603050405020304" pitchFamily="18" charset="0"/>
              </a:rPr>
              <a:pPr/>
              <a:t>28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45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599EFD-B840-4466-B0FE-898147C5AF71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AD91B9-CE7B-4E8F-B707-7834F9B079EE}" type="slidenum">
              <a:rPr lang="en-AU" altLang="zh-CN" smtClean="0">
                <a:latin typeface="Times New Roman" panose="02020603050405020304" pitchFamily="18" charset="0"/>
              </a:rPr>
              <a:pPr/>
              <a:t>29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65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3317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AA7E2E-DC77-4A3F-A5F6-DB0307D74586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8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3319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F0708D-F25B-4237-83CA-DAEAD90BEE45}" type="slidenum">
              <a:rPr lang="en-AU" altLang="zh-CN" smtClean="0">
                <a:latin typeface="Times New Roman" panose="02020603050405020304" pitchFamily="18" charset="0"/>
              </a:rPr>
              <a:pPr/>
              <a:t>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3A305A-746C-4678-A6C1-0D39BFB9E330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90AC2D-E9CA-4B34-9868-1C747BA66A82}" type="slidenum">
              <a:rPr lang="en-AU" altLang="zh-CN" smtClean="0">
                <a:latin typeface="Times New Roman" panose="02020603050405020304" pitchFamily="18" charset="0"/>
              </a:rPr>
              <a:pPr/>
              <a:t>30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686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4E9A65-CF7D-4851-BE62-E72E50E4E529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D57241-819F-442A-89E0-077740B3FA46}" type="slidenum">
              <a:rPr lang="en-AU" altLang="zh-CN" smtClean="0">
                <a:latin typeface="Times New Roman" panose="02020603050405020304" pitchFamily="18" charset="0"/>
              </a:rPr>
              <a:pPr/>
              <a:t>31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06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7E5827-FF12-4D4E-AF0F-BD9226E2CC50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32D909-6259-45C8-AE01-CF5892050BD0}" type="slidenum">
              <a:rPr lang="en-AU" altLang="zh-CN" smtClean="0">
                <a:latin typeface="Times New Roman" panose="02020603050405020304" pitchFamily="18" charset="0"/>
              </a:rPr>
              <a:pPr/>
              <a:t>32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27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4B89FC-64D6-4519-98FC-C0890AC8DDDB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ADB685-6629-4493-89F0-FC44A6941C2E}" type="slidenum">
              <a:rPr lang="en-AU" altLang="zh-CN" smtClean="0">
                <a:latin typeface="Times New Roman" panose="02020603050405020304" pitchFamily="18" charset="0"/>
              </a:rPr>
              <a:pPr/>
              <a:t>33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47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98C17C-D233-45AF-974E-5E45B268EE7C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19965E-E15B-4DD4-AFFB-61E39DA3F060}" type="slidenum">
              <a:rPr lang="en-AU" altLang="zh-CN" smtClean="0">
                <a:latin typeface="Times New Roman" panose="02020603050405020304" pitchFamily="18" charset="0"/>
              </a:rPr>
              <a:pPr/>
              <a:t>34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68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6F74FB-5DDA-4ABE-ADB2-854253A0C792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69E847-E1A7-460B-9044-D593D20CDD42}" type="slidenum">
              <a:rPr lang="en-AU" altLang="zh-CN" smtClean="0">
                <a:latin typeface="Times New Roman" panose="02020603050405020304" pitchFamily="18" charset="0"/>
              </a:rPr>
              <a:pPr/>
              <a:t>35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788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BC8876-3D8B-495B-875E-6FA9E6F68CE3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A1119C-D487-4E07-958E-D59AEA9FECA7}" type="slidenum">
              <a:rPr lang="en-AU" altLang="zh-CN" smtClean="0">
                <a:latin typeface="Times New Roman" panose="02020603050405020304" pitchFamily="18" charset="0"/>
              </a:rPr>
              <a:pPr/>
              <a:t>36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809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8294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FDFF47-C1E6-4341-B504-2F56F90AFBA4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8295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8295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9E49BE-02D3-4822-9C06-8981D8D10617}" type="slidenum">
              <a:rPr lang="en-AU" altLang="zh-CN" smtClean="0">
                <a:latin typeface="Times New Roman" panose="02020603050405020304" pitchFamily="18" charset="0"/>
              </a:rPr>
              <a:pPr/>
              <a:t>37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BC541D-C12C-4A3D-90EF-F40FE255234B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F22F47-6A7A-42FC-BB0E-EB09BB21B38D}" type="slidenum">
              <a:rPr lang="en-AU" altLang="zh-CN" smtClean="0">
                <a:latin typeface="Times New Roman" panose="02020603050405020304" pitchFamily="18" charset="0"/>
              </a:rPr>
              <a:pPr/>
              <a:t>38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849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7044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87045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AAE586-F278-4630-A5AB-9D57EAACB45A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87046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87047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23BBE5-A7FA-45FD-9315-017670C21D09}" type="slidenum">
              <a:rPr lang="en-AU" altLang="zh-CN" smtClean="0">
                <a:latin typeface="Times New Roman" panose="02020603050405020304" pitchFamily="18" charset="0"/>
              </a:rPr>
              <a:pPr/>
              <a:t>39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647D89-EC02-4057-BA57-A4D67281D82C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0AB710-5BEA-4945-A52B-9AE5AE555081}" type="slidenum">
              <a:rPr lang="en-AU" altLang="zh-CN" smtClean="0">
                <a:latin typeface="Times New Roman" panose="02020603050405020304" pitchFamily="18" charset="0"/>
              </a:rPr>
              <a:pPr/>
              <a:t>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53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89092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89093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E30551-A760-4C4D-8DCE-13BE41C34172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89094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89095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CD7D4-E086-42C9-8227-B18AC08F0736}" type="slidenum">
              <a:rPr lang="en-AU" altLang="zh-CN" smtClean="0">
                <a:latin typeface="Times New Roman" panose="02020603050405020304" pitchFamily="18" charset="0"/>
              </a:rPr>
              <a:pPr/>
              <a:t>40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1140" name="页眉占位符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91141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3F49D5-C3EE-4B43-A2BD-F3E2D8EC7A2A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91142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91143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369DA3-15ED-4218-A8D9-9674AFE4160C}" type="slidenum">
              <a:rPr lang="en-AU" altLang="zh-CN" smtClean="0">
                <a:latin typeface="Times New Roman" panose="02020603050405020304" pitchFamily="18" charset="0"/>
              </a:rPr>
              <a:pPr/>
              <a:t>41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32FE7A-02D5-458A-B55D-93BA56F8218B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A3FEC1-BB2A-41CB-9C3D-60E1F85B72D9}" type="slidenum">
              <a:rPr lang="en-AU" altLang="zh-CN" smtClean="0">
                <a:latin typeface="Times New Roman" panose="02020603050405020304" pitchFamily="18" charset="0"/>
              </a:rPr>
              <a:pPr/>
              <a:t>42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931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4A571-E72D-4A9A-AACA-885A60F9BC79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30FFC6-CBDB-4CC4-86A6-F049190D90FC}" type="slidenum">
              <a:rPr lang="en-AU" altLang="zh-CN" smtClean="0">
                <a:latin typeface="Times New Roman" panose="02020603050405020304" pitchFamily="18" charset="0"/>
              </a:rPr>
              <a:pPr/>
              <a:t>43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952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6F4388-A53F-414F-971D-78B9D5A49528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D1B572-DEDC-4F29-A19B-DD4DAB8E63E1}" type="slidenum">
              <a:rPr lang="en-AU" altLang="zh-CN" smtClean="0">
                <a:latin typeface="Times New Roman" panose="02020603050405020304" pitchFamily="18" charset="0"/>
              </a:rPr>
              <a:pPr/>
              <a:t>44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972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AAD0F4-FEB3-4B4C-B066-520472EC2C21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C2688E-D341-4F3D-B451-17A1E42EDE9A}" type="slidenum">
              <a:rPr lang="en-AU" altLang="zh-CN" smtClean="0">
                <a:latin typeface="Times New Roman" panose="02020603050405020304" pitchFamily="18" charset="0"/>
              </a:rPr>
              <a:pPr/>
              <a:t>45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993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43EB28-A8BC-412E-B0C6-87EAC6928B1F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038BAF-6922-4C04-9D90-6C3F859D0E9C}" type="slidenum">
              <a:rPr lang="en-AU" altLang="zh-CN" smtClean="0">
                <a:latin typeface="Times New Roman" panose="02020603050405020304" pitchFamily="18" charset="0"/>
              </a:rPr>
              <a:pPr/>
              <a:t>46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013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FD69E0-F1D8-4669-8133-4D7E819B0626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240A6C-7B7D-453F-A3A9-48CD19777619}" type="slidenum">
              <a:rPr lang="en-AU" altLang="zh-CN" smtClean="0">
                <a:latin typeface="Times New Roman" panose="02020603050405020304" pitchFamily="18" charset="0"/>
              </a:rPr>
              <a:pPr/>
              <a:t>47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034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21035F-BA75-4C52-97D7-5B3A9C007E76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F3A56D-E1B2-4DB0-9D92-2BDF6CC8E180}" type="slidenum">
              <a:rPr lang="en-AU" altLang="zh-CN" smtClean="0">
                <a:latin typeface="Times New Roman" panose="02020603050405020304" pitchFamily="18" charset="0"/>
              </a:rPr>
              <a:pPr/>
              <a:t>48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054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AFBC79-088E-44B6-953A-3D76837B39AE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8118FD-037E-46F2-BA2A-222A4F765B28}" type="slidenum">
              <a:rPr lang="en-AU" altLang="zh-CN" smtClean="0">
                <a:latin typeface="Times New Roman" panose="02020603050405020304" pitchFamily="18" charset="0"/>
              </a:rPr>
              <a:pPr/>
              <a:t>49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075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B5A16F-73F8-47C3-A65D-9F17466C9E3B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AF3FA5-7A56-4D49-9825-D20135BFDED1}" type="slidenum">
              <a:rPr lang="en-AU" altLang="zh-CN" smtClean="0">
                <a:latin typeface="Times New Roman" panose="02020603050405020304" pitchFamily="18" charset="0"/>
              </a:rPr>
              <a:pPr/>
              <a:t>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74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16C983-66BC-4FB6-94B0-6F4ED42842B4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B7391B-7172-4CB5-B33D-1EBCB4E6AF1D}" type="slidenum">
              <a:rPr lang="en-AU" altLang="zh-CN" smtClean="0">
                <a:latin typeface="Times New Roman" panose="02020603050405020304" pitchFamily="18" charset="0"/>
              </a:rPr>
              <a:pPr/>
              <a:t>50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095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7F16CE-56FA-4BAB-970E-9816619219C7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62DB44-E4C2-4B84-9337-479900E2C57F}" type="slidenum">
              <a:rPr lang="en-AU" altLang="zh-CN" smtClean="0">
                <a:latin typeface="Times New Roman" panose="02020603050405020304" pitchFamily="18" charset="0"/>
              </a:rPr>
              <a:pPr/>
              <a:t>51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116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03C4B3-F188-4F85-BE5F-A292D7044652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AE34CF-9B15-4DDE-BA7A-6A7241B819DD}" type="slidenum">
              <a:rPr lang="en-AU" altLang="zh-CN" smtClean="0">
                <a:latin typeface="Times New Roman" panose="02020603050405020304" pitchFamily="18" charset="0"/>
              </a:rPr>
              <a:pPr/>
              <a:t>52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136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3B9D32-24EE-4BB5-941B-EB549A840495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1DA65-5910-469F-A2CD-3F254DCE685C}" type="slidenum">
              <a:rPr lang="en-AU" altLang="zh-CN" smtClean="0">
                <a:latin typeface="Times New Roman" panose="02020603050405020304" pitchFamily="18" charset="0"/>
              </a:rPr>
              <a:pPr/>
              <a:t>53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157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6F4784-7D6D-4D95-83F5-B0E86B10D0CA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DCC4F7-2740-47AB-AA26-EDDA006D8F77}" type="slidenum">
              <a:rPr lang="en-AU" altLang="zh-CN" smtClean="0">
                <a:latin typeface="Times New Roman" panose="02020603050405020304" pitchFamily="18" charset="0"/>
              </a:rPr>
              <a:pPr/>
              <a:t>54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177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85AF6B-10AA-4555-B04E-894D354DEB04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D3E911-79B6-466A-A33B-8A0B1C69601F}" type="slidenum">
              <a:rPr lang="en-AU" altLang="zh-CN" smtClean="0">
                <a:latin typeface="Times New Roman" panose="02020603050405020304" pitchFamily="18" charset="0"/>
              </a:rPr>
              <a:pPr/>
              <a:t>55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198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6C874E-9027-4B21-838A-F31404B604DC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159046-6FD6-46F2-B915-836BCBC1CCC4}" type="slidenum">
              <a:rPr lang="en-AU" altLang="zh-CN" smtClean="0">
                <a:latin typeface="Times New Roman" panose="02020603050405020304" pitchFamily="18" charset="0"/>
              </a:rPr>
              <a:pPr/>
              <a:t>56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218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411707-3572-4342-94AC-8E81D9A564BF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第6章-存储和其他 i o 主题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805C46-0F81-4F9E-84AF-12B85A493425}" type="slidenum">
              <a:rPr lang="en-AU" altLang="zh-CN" smtClean="0">
                <a:latin typeface="Times New Roman" panose="02020603050405020304" pitchFamily="18" charset="0"/>
              </a:rPr>
              <a:pPr/>
              <a:t>61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280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787F5F-7D39-4B9E-B2C1-258C5D4A85F0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第6章-存储和其他 i o 主题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50971A-E4C7-48F7-9C64-B9BF0DF5642D}" type="slidenum">
              <a:rPr lang="en-AU" altLang="zh-CN" smtClean="0">
                <a:latin typeface="Times New Roman" panose="02020603050405020304" pitchFamily="18" charset="0"/>
              </a:rPr>
              <a:pPr/>
              <a:t>62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300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E0104C-9139-494F-BF16-B6A766205996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C80880-9F5D-4948-9818-6253FAE45D5C}" type="slidenum">
              <a:rPr lang="en-AU" altLang="zh-CN" smtClean="0">
                <a:latin typeface="Times New Roman" panose="02020603050405020304" pitchFamily="18" charset="0"/>
              </a:rPr>
              <a:pPr/>
              <a:t>67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361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5C3E79-EC03-447E-A51C-85049953C9FB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9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433494-5815-43E0-8356-7253CE597138}" type="slidenum">
              <a:rPr lang="en-AU" altLang="zh-CN" smtClean="0">
                <a:latin typeface="Times New Roman" panose="02020603050405020304" pitchFamily="18" charset="0"/>
              </a:rPr>
              <a:pPr/>
              <a:t>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94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C16B3B-89CD-4A18-85E4-FB3023C065A8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1CED98-F972-43C4-B08B-9DEC080A7784}" type="slidenum">
              <a:rPr lang="en-AU" altLang="zh-CN" smtClean="0">
                <a:latin typeface="Times New Roman" panose="02020603050405020304" pitchFamily="18" charset="0"/>
              </a:rPr>
              <a:pPr/>
              <a:t>68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382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973328-19FE-4B22-85D0-247F8B36E635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949C60-5FA0-4993-88A7-5338FEB94AAD}" type="slidenum">
              <a:rPr lang="en-AU" altLang="zh-CN" smtClean="0">
                <a:latin typeface="Times New Roman" panose="02020603050405020304" pitchFamily="18" charset="0"/>
              </a:rPr>
              <a:pPr/>
              <a:t>69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402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2F6CB5-5B0E-492E-A8B6-BC9C9143EEC1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CC63D4-D75D-48B1-B2E0-21677314BB73}" type="slidenum">
              <a:rPr lang="en-AU" altLang="zh-CN" smtClean="0">
                <a:latin typeface="Times New Roman" panose="02020603050405020304" pitchFamily="18" charset="0"/>
              </a:rPr>
              <a:pPr/>
              <a:t>70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423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E01728-1610-4B1E-9D69-035ED471E724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44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47FF11-3835-40D9-A398-1E84DDA2CA89}" type="slidenum">
              <a:rPr lang="en-AU" altLang="zh-CN" smtClean="0">
                <a:latin typeface="Times New Roman" panose="02020603050405020304" pitchFamily="18" charset="0"/>
              </a:rPr>
              <a:pPr/>
              <a:t>71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443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78EAAA-1C36-4A73-B758-26CCE452BF7E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A7B207-39FB-4A2E-AEE3-CE02F79ACDCB}" type="slidenum">
              <a:rPr lang="en-AU" altLang="zh-CN" smtClean="0">
                <a:latin typeface="Times New Roman" panose="02020603050405020304" pitchFamily="18" charset="0"/>
              </a:rPr>
              <a:pPr/>
              <a:t>72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464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C96807-7EC8-4F1B-AC09-FC32B0BA19E7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6065FA-C2DC-4FFC-A091-8C4159E1CA57}" type="slidenum">
              <a:rPr lang="en-AU" altLang="zh-CN" smtClean="0">
                <a:latin typeface="Times New Roman" panose="02020603050405020304" pitchFamily="18" charset="0"/>
              </a:rPr>
              <a:pPr/>
              <a:t>73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484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9CA42F-D31F-4C45-815C-BA8030C2585E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786A6D-8008-4EFA-9E6E-0D826ABD3489}" type="slidenum">
              <a:rPr lang="en-AU" altLang="zh-CN" smtClean="0">
                <a:latin typeface="Times New Roman" panose="02020603050405020304" pitchFamily="18" charset="0"/>
              </a:rPr>
              <a:pPr/>
              <a:t>74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505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86DD2F-D5C7-4203-B2DF-242ACBCCF4E1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D46678-BD7E-4CAC-A630-2265E6E7B1DA}" type="slidenum">
              <a:rPr lang="en-AU" altLang="zh-CN" smtClean="0">
                <a:latin typeface="Times New Roman" panose="02020603050405020304" pitchFamily="18" charset="0"/>
              </a:rPr>
              <a:pPr/>
              <a:t>75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525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DC8B11-B888-4F2C-899A-FF64598F5923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A530F-5033-484F-99F7-AA41A8D69C94}" type="slidenum">
              <a:rPr lang="en-AU" altLang="zh-CN" smtClean="0">
                <a:latin typeface="Times New Roman" panose="02020603050405020304" pitchFamily="18" charset="0"/>
              </a:rPr>
              <a:pPr/>
              <a:t>76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546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F39C04-1A47-480E-9858-789E99E356B4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CC97AD-F608-4C18-B12A-1FB7EA8E0A14}" type="slidenum">
              <a:rPr lang="en-AU" altLang="zh-CN" smtClean="0">
                <a:latin typeface="Times New Roman" panose="02020603050405020304" pitchFamily="18" charset="0"/>
              </a:rPr>
              <a:pPr/>
              <a:t>77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566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E04D80-5A67-4CB7-A63A-83221422A525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E34D27-C7FB-48E4-96A2-14D727BBE6C6}" type="slidenum">
              <a:rPr lang="en-AU" altLang="zh-CN" smtClean="0">
                <a:latin typeface="Times New Roman" panose="02020603050405020304" pitchFamily="18" charset="0"/>
              </a:rPr>
              <a:pPr/>
              <a:t>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15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71AF76-BBF8-4B23-BA1F-32DF7A65F3CB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11D901-1D48-4F80-BACC-7FD9704F04B4}" type="slidenum">
              <a:rPr lang="en-AU" altLang="zh-CN" smtClean="0">
                <a:latin typeface="Times New Roman" panose="02020603050405020304" pitchFamily="18" charset="0"/>
              </a:rPr>
              <a:pPr/>
              <a:t>78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587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F50CDB-DCDC-4C3B-A807-BF135ADFCE46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7AFB48-9DCE-4B2E-B0D4-EACDBBA8CF2B}" type="slidenum">
              <a:rPr lang="en-AU" altLang="zh-CN" smtClean="0">
                <a:latin typeface="Times New Roman" panose="02020603050405020304" pitchFamily="18" charset="0"/>
              </a:rPr>
              <a:pPr/>
              <a:t>79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607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9CD9D9-5334-4163-A5F3-3691A0E59C45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7E1575-C538-4654-820F-5F89B126AB59}" type="slidenum">
              <a:rPr lang="en-AU" altLang="zh-CN" smtClean="0">
                <a:latin typeface="Times New Roman" panose="02020603050405020304" pitchFamily="18" charset="0"/>
              </a:rPr>
              <a:pPr/>
              <a:t>80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628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955D92-FE95-4020-A8BE-2BCAE47E85C5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D66258-A138-4D0E-A545-8F94CC97FCE4}" type="slidenum">
              <a:rPr lang="en-AU" altLang="zh-CN" smtClean="0">
                <a:latin typeface="Times New Roman" panose="02020603050405020304" pitchFamily="18" charset="0"/>
              </a:rPr>
              <a:pPr/>
              <a:t>81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648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A92AB5-DC3B-4542-914E-0CA4698445AF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1C07CD-1AE1-4CD7-A5D7-CE5F85D8B039}" type="slidenum">
              <a:rPr lang="en-AU" altLang="zh-CN" smtClean="0">
                <a:latin typeface="Times New Roman" panose="02020603050405020304" pitchFamily="18" charset="0"/>
              </a:rPr>
              <a:pPr/>
              <a:t>82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669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4158BB-D949-459F-9073-AD89A0337D25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68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68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4B02E4-9A63-46E6-988C-9F7E7925E68F}" type="slidenum">
              <a:rPr lang="en-AU" altLang="zh-CN" smtClean="0">
                <a:latin typeface="Times New Roman" panose="02020603050405020304" pitchFamily="18" charset="0"/>
              </a:rPr>
              <a:pPr/>
              <a:t>83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689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D4EEE4-272C-4897-8960-8E970EBF521A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30FB3A-8737-40AB-8F78-D9303A8F3952}" type="slidenum">
              <a:rPr lang="en-AU" altLang="zh-CN" smtClean="0">
                <a:latin typeface="Times New Roman" panose="02020603050405020304" pitchFamily="18" charset="0"/>
              </a:rPr>
              <a:pPr/>
              <a:t>84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710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BF6C6E-1E5B-4168-8B23-2D98299CDB03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6D2CD4-A183-4F6B-B327-510221B4A71B}" type="slidenum">
              <a:rPr lang="en-AU" altLang="zh-CN" smtClean="0">
                <a:latin typeface="Times New Roman" panose="02020603050405020304" pitchFamily="18" charset="0"/>
              </a:rPr>
              <a:pPr/>
              <a:t>85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730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5B7C42-AE48-4D50-A1FE-106903D062BB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163E48-04AC-4A4E-B489-BFD554518539}" type="slidenum">
              <a:rPr lang="en-AU" altLang="zh-CN" smtClean="0">
                <a:latin typeface="Times New Roman" panose="02020603050405020304" pitchFamily="18" charset="0"/>
              </a:rPr>
              <a:pPr/>
              <a:t>86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751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7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462E56-17DE-440B-A1B5-C2BCF9C10295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F26708-64B4-4A3F-B513-FC68C0A1B90A}" type="slidenum">
              <a:rPr lang="en-AU" altLang="zh-CN" smtClean="0">
                <a:latin typeface="Times New Roman" panose="02020603050405020304" pitchFamily="18" charset="0"/>
              </a:rPr>
              <a:pPr/>
              <a:t>87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771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581A8-DCA3-4A48-9D90-19E011321FDC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3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F3FAB8-3213-47D9-9801-2E16E94A3587}" type="slidenum">
              <a:rPr lang="en-AU" altLang="zh-CN" smtClean="0">
                <a:latin typeface="Times New Roman" panose="02020603050405020304" pitchFamily="18" charset="0"/>
              </a:rPr>
              <a:pPr/>
              <a:t>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35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E3CC08-719E-4634-BDE4-714A838A0492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89B9CD-97C4-44C7-AEF8-62428CF984CE}" type="slidenum">
              <a:rPr lang="en-AU" altLang="zh-CN" smtClean="0">
                <a:latin typeface="Times New Roman" panose="02020603050405020304" pitchFamily="18" charset="0"/>
              </a:rPr>
              <a:pPr/>
              <a:t>88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792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94A587-6845-4B1E-BA9F-5AC8A0CBCD45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8FD1F8-8C51-4752-8F5D-A2E00671613A}" type="slidenum">
              <a:rPr lang="en-AU" altLang="zh-CN" smtClean="0">
                <a:latin typeface="Times New Roman" panose="02020603050405020304" pitchFamily="18" charset="0"/>
              </a:rPr>
              <a:pPr/>
              <a:t>89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812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7E54B8-2B7A-4AE2-B73E-9B982B3103DA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1EEC78-8ABE-46A3-A34B-8D64DFAE5CEA}" type="slidenum">
              <a:rPr lang="en-AU" altLang="zh-CN" smtClean="0">
                <a:latin typeface="Times New Roman" panose="02020603050405020304" pitchFamily="18" charset="0"/>
              </a:rPr>
              <a:pPr/>
              <a:t>90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833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793A7D-9A00-4252-B4C6-9A6253A07B8E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8BF314-49CA-4325-8A4C-DBE989A57F45}" type="slidenum">
              <a:rPr lang="en-AU" altLang="zh-CN" smtClean="0">
                <a:latin typeface="Times New Roman" panose="02020603050405020304" pitchFamily="18" charset="0"/>
              </a:rPr>
              <a:pPr/>
              <a:t>91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853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6392C5-FA2C-4BD9-8082-E6E18C9210AA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1EA36F-E829-4489-9677-2B8CF82FCB82}" type="slidenum">
              <a:rPr lang="en-AU" altLang="zh-CN" smtClean="0">
                <a:latin typeface="Times New Roman" panose="02020603050405020304" pitchFamily="18" charset="0"/>
              </a:rPr>
              <a:pPr/>
              <a:t>92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873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FF4C79-DA54-4C42-A672-A5EE823008F7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BDC64A-0185-4503-B71C-34CE197234A0}" type="slidenum">
              <a:rPr lang="en-AU" altLang="zh-CN" smtClean="0">
                <a:latin typeface="Times New Roman" panose="02020603050405020304" pitchFamily="18" charset="0"/>
              </a:rPr>
              <a:pPr/>
              <a:t>93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894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0358F1-1E3D-4D87-A01E-735D64D515DB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FC5658-99A8-4562-B83F-DACA3AC161D6}" type="slidenum">
              <a:rPr lang="en-AU" altLang="zh-CN" smtClean="0">
                <a:latin typeface="Times New Roman" panose="02020603050405020304" pitchFamily="18" charset="0"/>
              </a:rPr>
              <a:pPr/>
              <a:t>94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914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01DB37-6FD4-40A9-B025-823600476AAD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93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93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E9BDEC-84A7-4081-8A2B-0710CA0F2A8C}" type="slidenum">
              <a:rPr lang="en-AU" altLang="zh-CN" smtClean="0">
                <a:latin typeface="Times New Roman" panose="02020603050405020304" pitchFamily="18" charset="0"/>
              </a:rPr>
              <a:pPr/>
              <a:t>95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935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026EF9-586A-4E38-A595-745AB528B6A9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95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95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0ABCBA-9EC4-40A1-85F2-9BEDDAC8F9D8}" type="slidenum">
              <a:rPr lang="en-AU" altLang="zh-CN" smtClean="0">
                <a:latin typeface="Times New Roman" panose="02020603050405020304" pitchFamily="18" charset="0"/>
              </a:rPr>
              <a:pPr/>
              <a:t>96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955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8E1CBC-F6AA-4EA2-8F42-2E873688E1D1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97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97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2E1684-2C1D-4C0F-8105-4474E8084F91}" type="slidenum">
              <a:rPr lang="en-AU" altLang="zh-CN" smtClean="0">
                <a:latin typeface="Times New Roman" panose="02020603050405020304" pitchFamily="18" charset="0"/>
              </a:rPr>
              <a:pPr/>
              <a:t>97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976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EBAE8A-0D11-41D7-9568-5E643E34B814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267ADB-C6EC-45E2-9997-4DE0FE4D6410}" type="slidenum">
              <a:rPr lang="en-AU" altLang="zh-CN" smtClean="0">
                <a:latin typeface="Times New Roman" panose="02020603050405020304" pitchFamily="18" charset="0"/>
              </a:rPr>
              <a:pPr/>
              <a:t>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56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0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A44177-C70E-4162-8335-768CF0CA693F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99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199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2272DB-46DA-43BF-BF52-83CB65E56264}" type="slidenum">
              <a:rPr lang="en-AU" altLang="zh-CN" smtClean="0">
                <a:latin typeface="Times New Roman" panose="02020603050405020304" pitchFamily="18" charset="0"/>
              </a:rPr>
              <a:pPr/>
              <a:t>98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1996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1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509C54-7D0F-45CC-B38A-ACCAC036BFDD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01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01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07F2A0-2CE2-48F3-AAFF-4FBC25B9E765}" type="slidenum">
              <a:rPr lang="en-AU" altLang="zh-CN" smtClean="0">
                <a:latin typeface="Times New Roman" panose="02020603050405020304" pitchFamily="18" charset="0"/>
              </a:rPr>
              <a:pPr/>
              <a:t>99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017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2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DE8227-3603-4CFE-AF8C-A483BB06B14E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211C6A-14A4-48CB-AEA8-FE1106CA8281}" type="slidenum">
              <a:rPr lang="en-AU" altLang="zh-CN" smtClean="0">
                <a:latin typeface="Times New Roman" panose="02020603050405020304" pitchFamily="18" charset="0"/>
              </a:rPr>
              <a:pPr/>
              <a:t>100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037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3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9AFEF0-6448-4FF0-B81F-C0690B9C91F1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05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05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0D30ED-B7AA-4B9B-A135-AFB4163C77A9}" type="slidenum">
              <a:rPr lang="en-AU" altLang="zh-CN" smtClean="0">
                <a:latin typeface="Times New Roman" panose="02020603050405020304" pitchFamily="18" charset="0"/>
              </a:rPr>
              <a:pPr/>
              <a:t>101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058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4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8E682A-BA17-43A1-BC38-395C4EA17D2F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07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07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85B6DC-2380-4841-8805-4DC68883C491}" type="slidenum">
              <a:rPr lang="en-AU" altLang="zh-CN" smtClean="0">
                <a:latin typeface="Times New Roman" panose="02020603050405020304" pitchFamily="18" charset="0"/>
              </a:rPr>
              <a:pPr/>
              <a:t>102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078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5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843F92-6C79-4C77-882E-A2141667C317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09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09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6DCA8D-32D7-43EF-9FF2-19F526276BDA}" type="slidenum">
              <a:rPr lang="en-AU" altLang="zh-CN" smtClean="0">
                <a:latin typeface="Times New Roman" panose="02020603050405020304" pitchFamily="18" charset="0"/>
              </a:rPr>
              <a:pPr/>
              <a:t>103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099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6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CB8DA9-FF36-4421-A647-F96E8A44CC95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12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12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C3F655-ED63-4001-BD9A-DEF7189367E0}" type="slidenum">
              <a:rPr lang="en-AU" altLang="zh-CN" smtClean="0">
                <a:latin typeface="Times New Roman" panose="02020603050405020304" pitchFamily="18" charset="0"/>
              </a:rPr>
              <a:pPr/>
              <a:t>105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129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7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06FEE-C04A-4AEA-8B31-80797D874895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15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15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97C10B-FE91-42A0-A594-2F60FB610E86}" type="slidenum">
              <a:rPr lang="en-AU" altLang="zh-CN" smtClean="0">
                <a:latin typeface="Times New Roman" panose="02020603050405020304" pitchFamily="18" charset="0"/>
              </a:rPr>
              <a:pPr/>
              <a:t>106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150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8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E1CCC6-BAC6-4222-B9DA-8B5B5A28CB03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17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17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4966A8-94BE-431C-BF3F-66D7DEF4D0E6}" type="slidenum">
              <a:rPr lang="en-AU" altLang="zh-CN" smtClean="0">
                <a:latin typeface="Times New Roman" panose="02020603050405020304" pitchFamily="18" charset="0"/>
              </a:rPr>
              <a:pPr/>
              <a:t>107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170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9.xml><?xml version="1.0" encoding="utf-8"?>
<p:notes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摩根·考夫曼出版社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7C8AE0-4AFD-4EE7-9AF8-72A26B754027}" type="datetime3">
              <a:rPr lang="en-AU" altLang="zh-CN" smtClean="0">
                <a:latin typeface="Times New Roman" panose="02020603050405020304" pitchFamily="18" charset="0"/>
              </a:rPr>
              <a:pPr/>
              <a:t>7 June, 2019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19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mtClean="0">
                <a:latin typeface="Times New Roman" panose="02020603050405020304" pitchFamily="18" charset="0"/>
              </a:rPr>
              <a:t>第5章-大而快速: 利用内存层次结构</a:t>
            </a:r>
          </a:p>
        </p:txBody>
      </p:sp>
      <p:sp>
        <p:nvSpPr>
          <p:cNvPr id="219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40F8A4-EC67-45F1-BD27-219CCF921180}" type="slidenum">
              <a:rPr lang="en-AU" altLang="zh-CN" smtClean="0">
                <a:latin typeface="Times New Roman" panose="02020603050405020304" pitchFamily="18" charset="0"/>
              </a:rPr>
              <a:pPr/>
              <a:t>108</a:t>
            </a:fld>
            <a:endParaRPr lang="en-AU" altLang="zh-CN" smtClean="0">
              <a:latin typeface="Times New Roman" panose="02020603050405020304" pitchFamily="18" charset="0"/>
            </a:endParaRPr>
          </a:p>
        </p:txBody>
      </p:sp>
      <p:sp>
        <p:nvSpPr>
          <p:cNvPr id="2191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-15875"/>
            <a:ext cx="9144000" cy="1125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pitchFamily="2" charset="-122"/>
            </a:endParaRPr>
          </a:p>
        </p:txBody>
      </p:sp>
      <p:sp>
        <p:nvSpPr>
          <p:cNvPr id="10" name="TextBox 12"/>
          <p:cNvSpPr txBox="1"/>
          <p:nvPr userDrawn="1"/>
        </p:nvSpPr>
        <p:spPr bwMode="auto">
          <a:xfrm>
            <a:off x="395288" y="104775"/>
            <a:ext cx="8569325" cy="1016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zh-CN" sz="3000" b="1" dirty="0" smtClean="0">
                <a:solidFill>
                  <a:schemeClr val="bg1"/>
                </a:solidFill>
                <a:latin typeface="Corbel" pitchFamily="34" charset="0"/>
              </a:rPr>
              <a:t>COMPUTER ORGANIZATION AND ARCHITECTURE </a:t>
            </a:r>
            <a:endParaRPr lang="en-US" altLang="zh-CN" sz="3000" b="1" dirty="0" smtClean="0">
              <a:solidFill>
                <a:schemeClr val="bg1"/>
              </a:solidFill>
              <a:latin typeface="Corbel" pitchFamily="34" charset="0"/>
              <a:ea typeface="宋体" charset="-122"/>
            </a:endParaRPr>
          </a:p>
        </p:txBody>
      </p:sp>
      <p:pic>
        <p:nvPicPr>
          <p:cNvPr id="11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5803900"/>
            <a:ext cx="309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 dirty="0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195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F1DD3C17-563B-42B4-BF4A-30D5742E1C2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01059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ACDE97EF-4931-449D-BBE8-1D45C9664C69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30238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5 — Large and Fast: Exploiting Memory Hierarchy — </a:t>
            </a:r>
            <a:fld id="{68C3231A-A267-4D97-B73C-0F01B8621A08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39328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zh-CN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zh-CN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zh-CN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zh-CN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zh-CN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-15875"/>
            <a:ext cx="9144000" cy="1125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zh-CN" sz="16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" name="TextBox 12"/>
          <p:cNvSpPr txBox="1"/>
          <p:nvPr userDrawn="1"/>
        </p:nvSpPr>
        <p:spPr bwMode="auto">
          <a:xfrm>
            <a:off x="395288" y="104775"/>
            <a:ext cx="8569325" cy="1016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GB" altLang="zh-CN" sz="3000" b="1" dirty="0" smtClean="0">
                <a:solidFill>
                  <a:srgbClr val="FFFFFF"/>
                </a:solidFill>
                <a:latin typeface="Corbel" pitchFamily="34" charset="0"/>
              </a:rPr>
              <a:t>COMPUTER ORGANIZATION AND ARCHITECTURE </a:t>
            </a:r>
            <a:endParaRPr lang="en-US" altLang="zh-CN" sz="3000" b="1" dirty="0" smtClean="0">
              <a:solidFill>
                <a:srgbClr val="FFFFFF"/>
              </a:solidFill>
              <a:latin typeface="Corbel" pitchFamily="34" charset="0"/>
              <a:ea typeface="宋体" charset="-122"/>
            </a:endParaRPr>
          </a:p>
        </p:txBody>
      </p:sp>
      <p:pic>
        <p:nvPicPr>
          <p:cNvPr id="11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5803900"/>
            <a:ext cx="309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 dirty="0"/>
              <a:t>Chapter …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1504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06F6D3EB-D838-4E6E-80F3-1391257C7CC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296860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F8BB0F14-A949-4017-A297-F144399D47E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18792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1B234867-1F3C-4648-8133-9B3F83C48FBC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997645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513F75D4-33A1-4F20-84FC-0B53D188D49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294422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36EEB13D-22ED-4B8F-9A2E-8B995ED6C30E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688692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AA1C89F2-520C-4557-ACC5-F4D7087D69B5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481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075CEDF4-2DC9-4186-BAE9-52053AD72077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710071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F7228141-64D9-4542-AC9C-8FE5A66FC6FB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62585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EE02E799-8757-49B2-8FF2-E46164BB7608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497036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7265B4AC-7EF9-4931-B132-BD1821AF01BF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433674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E1CD40F2-D927-41E8-A222-437778ECE291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0734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DC1295ED-AF52-4191-A383-BB606D845B42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8229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82967AF5-0176-43CD-8E13-A2E5BA6E5EC0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63181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BD25740C-6290-4F90-859D-4643213DE13E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15531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14DF5F22-76D0-41AB-B912-B1B199B30643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22312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31318D56-B04B-4FE4-9D6A-55CD091C14B3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2199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D8245BAB-1B6A-44CE-BF9C-F1AF194769F9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775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A7728746-94B2-4E1B-9246-2B56526B64FD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59628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00025"/>
            <a:ext cx="8259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0980BF31-9D16-4411-97C6-BA088018EE48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zh-CN" altLang="zh-CN" smtClean="0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  <p:sldLayoutId id="214748410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zh-CN" sz="160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00025"/>
            <a:ext cx="8259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smtClean="0"/>
              <a:t>Click to edit Master text styles</a:t>
            </a:r>
          </a:p>
          <a:p>
            <a:pPr lvl="1"/>
            <a:r>
              <a:rPr lang="en-AU" altLang="zh-CN" smtClean="0"/>
              <a:t>Second level</a:t>
            </a:r>
          </a:p>
          <a:p>
            <a:pPr lvl="2"/>
            <a:r>
              <a:rPr lang="en-AU" altLang="zh-CN" smtClean="0"/>
              <a:t>Third level</a:t>
            </a:r>
          </a:p>
          <a:p>
            <a:pPr lvl="3"/>
            <a:r>
              <a:rPr lang="en-AU" altLang="zh-CN" smtClean="0"/>
              <a:t>Fourth level</a:t>
            </a:r>
          </a:p>
          <a:p>
            <a:pPr lvl="4"/>
            <a:r>
              <a:rPr lang="en-AU" altLang="zh-CN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AU" altLang="zh-CN"/>
              <a:t>Chapter 2 — Instructions: Language of the Computer — </a:t>
            </a:r>
            <a:fld id="{BB303733-3D6C-421A-8F79-1BF480FDB8FA}" type="slidenum">
              <a:rPr lang="en-AU" altLang="zh-CN"/>
              <a:pPr>
                <a:defRPr/>
              </a:pPr>
              <a:t>‹#›</a:t>
            </a:fld>
            <a:endParaRPr lang="en-AU" altLang="zh-CN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zh-CN" altLang="zh-CN" sz="1600" smtClean="0">
              <a:solidFill>
                <a:srgbClr val="000000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第5章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554163"/>
          </a:xfrm>
        </p:spPr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大而快速: 利用内存层次结构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利用本土化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673100" y="1125538"/>
            <a:ext cx="8270875" cy="51117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内存接近处理器的速度越快, 下面的内存速度越慢, 成本越低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通过将内存系统实现为层次结构, 用户有一种内存的错觉, 即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与层次结构的最大级别一样大,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可以访问, 如果它都是从最快的内存构建</a:t>
            </a:r>
          </a:p>
        </p:txBody>
      </p:sp>
      <p:pic>
        <p:nvPicPr>
          <p:cNvPr id="26628" name="内容占位符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63" y="4725988"/>
            <a:ext cx="3313112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内存一致性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其他处理器何时看到写入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"看到" 是指读取返回书面值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不可能是瞬间的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假设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只有当所有处理器都看到写入时, 写入才会完成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处理器不会使用其他访问对写入进行重新排序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后果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P 写入 X, 然后写入 Y</a:t>
            </a:r>
            <a:br>
              <a:rPr lang="en-AU" altLang="zh-CN" smtClean="0">
                <a:ea typeface="宋体" panose="02010600030101010101" pitchFamily="2" charset="-122"/>
              </a:rPr>
            </a:b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显示新 Y 的所有处理器也显示新 x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处理器可以对读取进行重新排序, 但不能对写入进行排序</a:t>
            </a:r>
          </a:p>
        </p:txBody>
      </p:sp>
      <p:sp>
        <p:nvSpPr>
          <p:cNvPr id="2027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7090085F-376E-43E2-8D8C-BCB97B1E0312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多级片上缓存</a:t>
            </a:r>
          </a:p>
        </p:txBody>
      </p:sp>
      <p:sp>
        <p:nvSpPr>
          <p:cNvPr id="204803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07ED1C53-3712-46A1-B228-8824851D84EC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AU" altLang="zh-CN" sz="1400" smtClean="0"/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 rot="5400000">
            <a:off x="5574506" y="3198019"/>
            <a:ext cx="67722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§5.13 arm Cortex-a8 和英特尔酷睿 i7 内存层次结构</a:t>
            </a:r>
          </a:p>
        </p:txBody>
      </p:sp>
      <p:pic>
        <p:nvPicPr>
          <p:cNvPr id="2048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196975"/>
            <a:ext cx="63341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2级 TLB 组织</a:t>
            </a:r>
          </a:p>
        </p:txBody>
      </p:sp>
      <p:sp>
        <p:nvSpPr>
          <p:cNvPr id="20685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C30411DA-BC3C-41BF-A9F0-D552A660CEBE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AU" altLang="zh-CN" sz="1400" smtClean="0"/>
          </a:p>
        </p:txBody>
      </p:sp>
      <p:pic>
        <p:nvPicPr>
          <p:cNvPr id="20685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516813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支持多个问题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两者都有多银行库缓存, 允许每个周期多个访问, 假设没有银行冲突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核心 i7 缓存优化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首先返回请求的单词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非阻塞缓存</a:t>
            </a:r>
          </a:p>
          <a:p>
            <a:pPr lvl="2" eaLnBrk="1" hangingPunct="1"/>
            <a:r>
              <a:rPr lang="en-AU" altLang="zh-CN" smtClean="0">
                <a:ea typeface="宋体" panose="02010600030101010101" pitchFamily="2" charset="-122"/>
              </a:rPr>
              <a:t>在错过下命中</a:t>
            </a:r>
          </a:p>
          <a:p>
            <a:pPr lvl="2" eaLnBrk="1" hangingPunct="1"/>
            <a:r>
              <a:rPr lang="en-AU" altLang="zh-CN" smtClean="0">
                <a:ea typeface="宋体" panose="02010600030101010101" pitchFamily="2" charset="-122"/>
              </a:rPr>
              <a:t>小姐在错过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数据预取</a:t>
            </a:r>
          </a:p>
        </p:txBody>
      </p:sp>
      <p:sp>
        <p:nvSpPr>
          <p:cNvPr id="2089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C77442E3-37D1-465F-AC28-57A266C7D971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DGEMM</a:t>
            </a:r>
          </a:p>
        </p:txBody>
      </p:sp>
      <p:sp>
        <p:nvSpPr>
          <p:cNvPr id="210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结合缓存阻止和子字并行性</a:t>
            </a:r>
          </a:p>
        </p:txBody>
      </p:sp>
      <p:sp>
        <p:nvSpPr>
          <p:cNvPr id="2109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0DB00C19-C8B3-4272-A0F9-214493BA63DB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104</a:t>
            </a:fld>
            <a:endParaRPr lang="en-AU" altLang="zh-CN" sz="1400" smtClean="0"/>
          </a:p>
        </p:txBody>
      </p:sp>
      <p:sp>
        <p:nvSpPr>
          <p:cNvPr id="210949" name="Text Box 4"/>
          <p:cNvSpPr txBox="1">
            <a:spLocks noChangeArrowheads="1"/>
          </p:cNvSpPr>
          <p:nvPr/>
        </p:nvSpPr>
        <p:spPr bwMode="auto">
          <a:xfrm rot="5400000">
            <a:off x="5982494" y="2794794"/>
            <a:ext cx="59563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§5.14 走得更快: 缓存阻塞和矩阵乘法</a:t>
            </a:r>
          </a:p>
        </p:txBody>
      </p:sp>
      <p:pic>
        <p:nvPicPr>
          <p:cNvPr id="2109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698500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陷阱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字节与单词寻址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示例:32 字节直接映射缓存,</a:t>
            </a:r>
            <a:br>
              <a:rPr lang="en-AU" altLang="zh-CN" smtClean="0">
                <a:ea typeface="宋体" panose="02010600030101010101" pitchFamily="2" charset="-122"/>
              </a:rPr>
            </a:br>
            <a:r>
              <a:rPr lang="en-AU" altLang="zh-CN" smtClean="0">
                <a:ea typeface="宋体" panose="02010600030101010101" pitchFamily="2" charset="-122"/>
              </a:rPr>
              <a:t>4字节块</a:t>
            </a:r>
          </a:p>
          <a:p>
            <a:pPr lvl="2" eaLnBrk="1" hangingPunct="1"/>
            <a:r>
              <a:rPr lang="en-AU" altLang="zh-CN" smtClean="0">
                <a:ea typeface="宋体" panose="02010600030101010101" pitchFamily="2" charset="-122"/>
              </a:rPr>
              <a:t>字节36地图块1</a:t>
            </a:r>
          </a:p>
          <a:p>
            <a:pPr lvl="2" eaLnBrk="1" hangingPunct="1"/>
            <a:r>
              <a:rPr lang="en-AU" altLang="zh-CN" smtClean="0">
                <a:ea typeface="宋体" panose="02010600030101010101" pitchFamily="2" charset="-122"/>
              </a:rPr>
              <a:t>单词36地图块4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在编写或生成代码时忽略内存系统的影响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示例: 迭代数组的行与列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大的步伐导致在恶劣的地方</a:t>
            </a:r>
          </a:p>
        </p:txBody>
      </p:sp>
      <p:sp>
        <p:nvSpPr>
          <p:cNvPr id="2119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B8263D4F-702C-42A8-9F65-30437CC0E940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105</a:t>
            </a:fld>
            <a:endParaRPr lang="en-AU" altLang="zh-CN" sz="1400" smtClean="0"/>
          </a:p>
        </p:txBody>
      </p:sp>
      <p:sp>
        <p:nvSpPr>
          <p:cNvPr id="211973" name="Text Box 4"/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§5.15 误区和陷阱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陷阱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在具有共享 L2 或 L3 缓存的多处理器中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比核心更少的关联性导致冲突失误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更多核心</a:t>
            </a: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需要增加关联性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使用 AMAT 评估无序处理器的性能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忽略非阻塞访问的影响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相反, 通过模拟来评估性能</a:t>
            </a:r>
          </a:p>
        </p:txBody>
      </p:sp>
      <p:sp>
        <p:nvSpPr>
          <p:cNvPr id="2140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426A9C96-4FBB-49B7-82AF-83F194200D38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陷阱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使用段扩展地址范围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例如, 英特尔80286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但一段并不总是足够大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使地址算术变得复杂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在非为虚拟化而设计的 ISA 上实现 VMM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例如, 访问硬件资源的非特权指令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延长 ISA, 或要求来宾操作系统不要使用有问题的说明</a:t>
            </a:r>
          </a:p>
        </p:txBody>
      </p:sp>
      <p:sp>
        <p:nvSpPr>
          <p:cNvPr id="2160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E55FD6EF-1A81-4F02-9200-CFA52ACFC0D0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结束语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1811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快速的记忆是小的, 大的记忆是缓慢的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我们真的想要快速、大的记忆</a:t>
            </a:r>
            <a:r>
              <a:rPr lang="en-US" altLang="zh-CN" smtClean="0">
                <a:ea typeface="宋体" panose="02010600030101010101" pitchFamily="2" charset="-122"/>
                <a:sym typeface="Wingdings" panose="05000000000000000000" pitchFamily="2" charset="2"/>
              </a:rPr>
              <a:t>都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  <a:sym typeface="Wingdings" panose="05000000000000000000" pitchFamily="2" charset="2"/>
              </a:rPr>
              <a:t>缓存给这个错觉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地点原则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程序经常使用其内存空间的一小部分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内存层次结构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L1 高速缓存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l2 缓存内存中的虚拟机</a:t>
            </a:r>
            <a:b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虚拟磁盘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内存系统设计对于多处理器来说至关重要</a:t>
            </a:r>
          </a:p>
        </p:txBody>
      </p:sp>
      <p:sp>
        <p:nvSpPr>
          <p:cNvPr id="2181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82C23265-D6B3-424C-A6C8-56DF82407389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n-AU" altLang="zh-CN" sz="1400" smtClean="0"/>
          </a:p>
        </p:txBody>
      </p:sp>
      <p:sp>
        <p:nvSpPr>
          <p:cNvPr id="218117" name="Text Box 4"/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§5.16 总结发言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201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2016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第2章-说明: 计算机的语言-</a:t>
            </a:r>
            <a:fld id="{AE51DE1E-6419-4141-8ACD-6EC5B47F6C6C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n-AU" altLang="zh-CN" sz="1400" smtClean="0"/>
          </a:p>
        </p:txBody>
      </p:sp>
    </p:spTree>
  </p:cSld>
  <p:clrMapOvr>
    <a:masterClrMapping/>
  </p:clrMapOvr>
</p:sld>
</file>

<file path=ppt/slides/slide1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内存技术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024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内存层次结构中的四项主要技术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动态随机存取存储器 (DRAM)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主内存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静态随机存取存储器 (SRAM)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缓存和寄存器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昂贵和更快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闪存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USB 闪存盘, 固态硬盘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磁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硬盘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FE820875-A64F-407A-BFAF-1F4DB8E45911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zh-CN" sz="1400" smtClean="0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 rot="5400000">
            <a:off x="7491412" y="1281113"/>
            <a:ext cx="29384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§5.2 内存技术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21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21188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第2章-说明: 计算机的语言-</a:t>
            </a:r>
            <a:fld id="{5AEE2DBB-0D17-4B15-B304-2603902C4BA8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n-AU" altLang="zh-CN" sz="1400" smtClean="0"/>
          </a:p>
        </p:txBody>
      </p:sp>
    </p:spTree>
  </p:cSld>
  <p:clrMapOvr>
    <a:masterClrMapping/>
  </p:clrMapOvr>
</p:sld>
</file>

<file path=ppt/slides/slide11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先进的 DRAM 组织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222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DRAM 中的点被组织为矩形阵列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DRAM 访问整行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突发模式: 以减少延迟的方式从一行中提供连续的单词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双数据速率 (DDR) DRAM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在上升和下降的时钟边缘上转移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四数据速率 (QDR) DRAM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单独的复员方案输入和输出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222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E69D38DF-405D-45D3-8E4C-0B9446946AB9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n-AU" altLang="zh-CN" sz="1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增加内存带宽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24259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50FE7E8D-A754-422B-91B4-33B0A57D4882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en-AU" altLang="zh-CN" sz="1400" smtClean="0"/>
          </a:p>
        </p:txBody>
      </p:sp>
      <p:pic>
        <p:nvPicPr>
          <p:cNvPr id="224260" name="Picture 6" descr="f05-1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6484938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61" name="Rectangle 4"/>
          <p:cNvSpPr>
            <a:spLocks noChangeArrowheads="1"/>
          </p:cNvSpPr>
          <p:nvPr/>
        </p:nvSpPr>
        <p:spPr bwMode="auto">
          <a:xfrm>
            <a:off x="2195513" y="4076700"/>
            <a:ext cx="675957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4字宽内存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罚款小姐 = 1 + 15 + 1 = 17 总线周期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带宽 = 16个字节/17个周期 = 0.94 b2 循环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4银行交错存储器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小姐罚款 = 1 + 15 + 4x1 = 20个总线周期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带宽 = 16个字节/20个周期 = 0.8 B/循环</a:t>
            </a:r>
            <a:endParaRPr lang="en-AU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闪存类型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NOR 闪光灯: 位像 NOR 门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随机读取/写入访问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用于嵌入式系统中的指令内存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NAND 闪光灯: 位像 NAND 门的单元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密度 (bits/地区), 但一次被阻止访问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每 GB 更便宜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用于 USB 密钥, 媒体存储,..。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在1000的访问后, 闪光灯位就会磨损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不适合直接更换 RAM 或磁盘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磨损调配: 将数据重新映射到使用较少的块</a:t>
            </a:r>
          </a:p>
        </p:txBody>
      </p:sp>
      <p:sp>
        <p:nvSpPr>
          <p:cNvPr id="2263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第6章-存储和其他 i o 主题-</a:t>
            </a:r>
            <a:fld id="{10701521-D2A7-44BD-AAA5-FF7D96F11A51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113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磁盘扇区和访问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283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每个扇区记录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行业 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数据 (512 字节, 建议4096字节)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错误更正代码 (ECC)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用于隐藏缺陷和记录错误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同步字段和间隙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进入一个部门涉及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如果其他访问挂起, 则会延迟排队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寻找: 移动头部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旋转延迟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数据传送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控制器开销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283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第6章-存储和其他 i o 主题-</a:t>
            </a:r>
            <a:fld id="{7AC049DF-37DF-4F33-9B89-9099166EC7BB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114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磁盘访问示例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304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512B 扇区, 15, 000 rpm, 4 毫秒平均搜索时间, 100 mbb 传输速率, 0.2 ms 控制器开销, 空闲磁盘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平均读取时间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4毫秒寻找时间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+ 半/(15000/60) = 2 毫秒旋转延迟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+ 512/100mbs = 0.005 s 传输时间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+ 0.2 ms 控制器延迟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= 6.2 毫秒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如果实际平均搜索时间为1毫秒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平均读取时间 = 3.2 毫秒</a:t>
            </a:r>
          </a:p>
        </p:txBody>
      </p:sp>
      <p:sp>
        <p:nvSpPr>
          <p:cNvPr id="2304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第6章-存储和其他 i o 主题-</a:t>
            </a:r>
            <a:fld id="{C896EA52-8A3C-432D-9994-80E218C7E5CC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115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示例: 较大的块大小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32451" name="Rectangle 17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2819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64个方块, 16个字节块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地址1200地图是什么块号？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块地址 =</a:t>
            </a:r>
            <a:r>
              <a:rPr lang="en-US" altLang="zh-CN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</a:t>
            </a:r>
            <a:r>
              <a:rPr lang="en-US" altLang="zh-CN" smtClean="0">
                <a:ea typeface="宋体" panose="02010600030101010101" pitchFamily="2" charset="-122"/>
              </a:rPr>
              <a:t>1200元16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让</a:t>
            </a:r>
            <a:r>
              <a:rPr lang="en-US" altLang="zh-CN" smtClean="0">
                <a:ea typeface="宋体" panose="02010600030101010101" pitchFamily="2" charset="-122"/>
              </a:rPr>
              <a:t>= 75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块数 = 75 模数 64 = 11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324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ED35CA88-A40A-4A7E-9350-5B0F4DFF8A39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116</a:t>
            </a:fld>
            <a:endParaRPr lang="en-AU" altLang="zh-CN" sz="1400" smtClean="0"/>
          </a:p>
        </p:txBody>
      </p:sp>
      <p:grpSp>
        <p:nvGrpSpPr>
          <p:cNvPr id="232453" name="Group 18"/>
          <p:cNvGrpSpPr>
            <a:grpSpLocks/>
          </p:cNvGrpSpPr>
          <p:nvPr/>
        </p:nvGrpSpPr>
        <p:grpSpPr bwMode="auto">
          <a:xfrm>
            <a:off x="1619250" y="4221163"/>
            <a:ext cx="5226050" cy="1104900"/>
            <a:chOff x="1228" y="2755"/>
            <a:chExt cx="3292" cy="696"/>
          </a:xfrm>
        </p:grpSpPr>
        <p:sp>
          <p:nvSpPr>
            <p:cNvPr id="232454" name="Rectangle 4"/>
            <p:cNvSpPr>
              <a:spLocks noChangeArrowheads="1"/>
            </p:cNvSpPr>
            <p:nvPr/>
          </p:nvSpPr>
          <p:spPr bwMode="auto">
            <a:xfrm>
              <a:off x="1247" y="2976"/>
              <a:ext cx="1724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标记</a:t>
              </a:r>
              <a:endParaRPr lang="en-AU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32455" name="Rectangle 5"/>
            <p:cNvSpPr>
              <a:spLocks noChangeArrowheads="1"/>
            </p:cNvSpPr>
            <p:nvPr/>
          </p:nvSpPr>
          <p:spPr bwMode="auto">
            <a:xfrm>
              <a:off x="2971" y="2976"/>
              <a:ext cx="86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指数</a:t>
              </a:r>
              <a:endParaRPr lang="en-AU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32456" name="Rectangle 6"/>
            <p:cNvSpPr>
              <a:spLocks noChangeArrowheads="1"/>
            </p:cNvSpPr>
            <p:nvPr/>
          </p:nvSpPr>
          <p:spPr bwMode="auto">
            <a:xfrm>
              <a:off x="3833" y="2976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抵消</a:t>
              </a:r>
              <a:endParaRPr lang="en-AU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32457" name="Text Box 7"/>
            <p:cNvSpPr txBox="1">
              <a:spLocks noChangeArrowheads="1"/>
            </p:cNvSpPr>
            <p:nvPr/>
          </p:nvSpPr>
          <p:spPr bwMode="auto"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32458" name="Text Box 8"/>
            <p:cNvSpPr txBox="1">
              <a:spLocks noChangeArrowheads="1"/>
            </p:cNvSpPr>
            <p:nvPr/>
          </p:nvSpPr>
          <p:spPr bwMode="auto"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3个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32459" name="Text Box 9"/>
            <p:cNvSpPr txBox="1">
              <a:spLocks noChangeArrowheads="1"/>
            </p:cNvSpPr>
            <p:nvPr/>
          </p:nvSpPr>
          <p:spPr bwMode="auto"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4个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32460" name="Text Box 10"/>
            <p:cNvSpPr txBox="1">
              <a:spLocks noChangeArrowheads="1"/>
            </p:cNvSpPr>
            <p:nvPr/>
          </p:nvSpPr>
          <p:spPr bwMode="auto"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9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32461" name="Text Box 11"/>
            <p:cNvSpPr txBox="1">
              <a:spLocks noChangeArrowheads="1"/>
            </p:cNvSpPr>
            <p:nvPr/>
          </p:nvSpPr>
          <p:spPr bwMode="auto"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32462" name="Text Box 12"/>
            <p:cNvSpPr txBox="1">
              <a:spLocks noChangeArrowheads="1"/>
            </p:cNvSpPr>
            <p:nvPr/>
          </p:nvSpPr>
          <p:spPr bwMode="auto"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31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32463" name="Text Box 13"/>
            <p:cNvSpPr txBox="1">
              <a:spLocks noChangeArrowheads="1"/>
            </p:cNvSpPr>
            <p:nvPr/>
          </p:nvSpPr>
          <p:spPr bwMode="auto"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4位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32464" name="Text Box 14"/>
            <p:cNvSpPr txBox="1">
              <a:spLocks noChangeArrowheads="1"/>
            </p:cNvSpPr>
            <p:nvPr/>
          </p:nvSpPr>
          <p:spPr bwMode="auto"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6位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32465" name="Text Box 15"/>
            <p:cNvSpPr txBox="1">
              <a:spLocks noChangeArrowheads="1"/>
            </p:cNvSpPr>
            <p:nvPr/>
          </p:nvSpPr>
          <p:spPr bwMode="auto"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22位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块大小注意事项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344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较大的方块应能降低错过率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由于空间位置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但在固定大小的缓存中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较大的方块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减少他们的数量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更多的竞争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较大的方块可使污染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更大的失误点球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可覆盖降低的小姐率的好处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提前重启和关键字第一可以有所帮助</a:t>
            </a:r>
          </a:p>
        </p:txBody>
      </p:sp>
      <p:sp>
        <p:nvSpPr>
          <p:cNvPr id="2345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FFD0A18A-B941-46C7-ABFD-69ED2BB6071B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117</a:t>
            </a:fld>
            <a:endParaRPr lang="en-AU" altLang="zh-CN" sz="1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写入分配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36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写错过会发生什么？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写入的替代方案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在错过时分配: 获取块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写周围: 不要拿块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因为程序通常在阅读之前编写一个完整的块 (例如, 初始化)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用于回写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通常取块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365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F954EC68-9CBB-4692-9E03-6D05DEBEB0E4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118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14="http://schemas.microsoft.com/office/drawing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测量缓存性能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38595" name="Rectangle 7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CPU 时间的组件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程序执行周期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包括缓存命中时间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内存停止周期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主要是从缓存丢失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简化假设: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385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81BE6488-3B0D-463A-A59B-04A314878D6F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119</a:t>
            </a:fld>
            <a:endParaRPr lang="en-AU" altLang="zh-CN" sz="1400" smtClean="0"/>
          </a:p>
        </p:txBody>
      </p:sp>
      <p:sp>
        <p:nvSpPr>
          <p:cNvPr id="238597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§5.4 测量和提高缓存性能</a:t>
            </a:r>
          </a:p>
        </p:txBody>
      </p:sp>
      <p:graphicFrame>
        <p:nvGraphicFramePr>
          <p:cNvPr id="238598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9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内存技术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3072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这些技术之间的接入时间和每比特价格差别很大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9658811F-C2DF-422D-B71C-F341CABA51F0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zh-CN" sz="1400" smtClean="0"/>
          </a:p>
        </p:txBody>
      </p:sp>
      <p:pic>
        <p:nvPicPr>
          <p:cNvPr id="30725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7200"/>
            <a:ext cx="914400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缓存性能示例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406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 缓存丢失率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D 缓存丢失率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罚款小姐 = 100个周期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基本 CPI (理想缓存)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装载和商店占指令的36%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每个指令的错过周期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 级缓存: 0.02x100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D 高速缓存: 0.36x0.04x100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实际消费物价指数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理想的 CPU 速度提高 5.44/2 = 2.72 倍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406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F6D149EE-C80F-4B8E-8E30-017039AF5726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120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平均访问时间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命中时间对性能也很重要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平均内存访问时间 (AMAT)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AMAT = 命中时间 + 小姐率</a:t>
            </a:r>
            <a:r>
              <a:rPr lang="en-US" altLang="zh-CN" smtClean="0">
                <a:ea typeface="宋体" panose="02010600030101010101" pitchFamily="2" charset="-122"/>
                <a:cs typeface="Arial" panose="020B0604020202020204" pitchFamily="34" charset="0"/>
              </a:rPr>
              <a:t>X 小姐罚款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  <a:cs typeface="Arial" panose="020B0604020202020204" pitchFamily="34" charset="0"/>
              </a:rPr>
              <a:t>例子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  <a:cs typeface="Arial" panose="020B0604020202020204" pitchFamily="34" charset="0"/>
              </a:rPr>
              <a:t>CPU 与1ns 时钟, 命中时间 = 1 周期, 错过罚款 = 20个周期, i 缓存错过率 = 5%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  <a:cs typeface="Arial" panose="020B0604020202020204" pitchFamily="34" charset="0"/>
              </a:rPr>
              <a:t>AMAT = 1 + 0.05x20 = 2ns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  <a:cs typeface="Arial" panose="020B0604020202020204" pitchFamily="34" charset="0"/>
              </a:rPr>
              <a:t>每个指令2个周期</a:t>
            </a:r>
          </a:p>
        </p:txBody>
      </p:sp>
      <p:sp>
        <p:nvSpPr>
          <p:cNvPr id="2426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BA9F99A6-CBDF-4CC1-90E9-BEEEB51194FD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121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性能摘要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447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当 CPU 性能提高时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小姐的处罚变得更加显著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降低基数消费物价指数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花在内存停滞上的时间比例更大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提高时钟速率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内存停滞会增加 CPU 周期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在评估系统性能时不能忽略缓存行为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447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E2A9CAE9-6A72-4CA3-AFCE-997B335C1BDB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122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示例: 内在快速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嵌入式 MIPS 处理器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12级管道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每个周期的指令和数据访问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拆分缓存: 单独的 i 缓存和 d 缓存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每个16KB/256 块</a:t>
            </a:r>
            <a:r>
              <a:rPr lang="en-US" altLang="zh-CN" smtClean="0"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AU" altLang="zh-CN" smtClean="0">
                <a:ea typeface="宋体" panose="02010600030101010101" pitchFamily="2" charset="-122"/>
              </a:rPr>
              <a:t>16字块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D 缓存: 写通或回写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2000年特价差饷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I 级缓存: 0.4%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D 缓存: 11。4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加权平均数: 3.2%</a:t>
            </a:r>
          </a:p>
        </p:txBody>
      </p:sp>
      <p:sp>
        <p:nvSpPr>
          <p:cNvPr id="2467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56E8D40B-0AC9-49C8-AF1A-4FD3FDD4A4A1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123</a:t>
            </a:fld>
            <a:endParaRPr lang="en-AU" altLang="zh-CN" sz="1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示例: 内在快速</a:t>
            </a:r>
          </a:p>
        </p:txBody>
      </p:sp>
      <p:sp>
        <p:nvSpPr>
          <p:cNvPr id="248835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C1428064-9483-44E6-8897-6E526452B884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124</a:t>
            </a:fld>
            <a:endParaRPr lang="en-AU" altLang="zh-CN" sz="1400" smtClean="0"/>
          </a:p>
        </p:txBody>
      </p:sp>
      <p:pic>
        <p:nvPicPr>
          <p:cNvPr id="248836" name="Picture 4" descr="f05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9756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主内存支持缓存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508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 Dram 作为主内存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固定宽度 (例如, 1个单词)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通过固定宽度的时钟总线连接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总线时钟通常比 CPU 时钟慢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读取缓存块示例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1个总线周期, 用于地址传输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每个 DRAM 访问15个总线周期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每次数据传输1个总线周期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对于4字块, 1 字宽 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小姐罚款 = 1 + 4x15 + 4x1 = 65 总线周期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带宽 = 16 字节/65 周期 = 0.25 B/循环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508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19CCC92B-E51F-4503-B983-142EBB45F335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125</a:t>
            </a:fld>
            <a:endParaRPr lang="en-AU" altLang="zh-CN" sz="1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关联谱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5293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对于包含8个条目的缓存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529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B5D7E296-257A-4CB0-A6AD-91153CE7C75C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126</a:t>
            </a:fld>
            <a:endParaRPr lang="en-AU" altLang="zh-CN" sz="1400" smtClean="0"/>
          </a:p>
        </p:txBody>
      </p:sp>
      <p:pic>
        <p:nvPicPr>
          <p:cNvPr id="252933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更换政策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549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直接映射: 没有选择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设置关联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如果有一个, 则更喜欢无效条目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否则, 请在集合中的条目中进行选择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最近使用的最不发达国家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选择一个未使用的最长时间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简单的2路, 可管理的4路, 太难了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随机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为高关联性提供与 LRU 大致相同的性能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549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D283C64B-8EA0-42E9-BBF6-E4D602A420E4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127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DRAM 代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213" y="1125538"/>
            <a:ext cx="8270875" cy="9350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kern="0" dirty="0">
                <a:ea typeface="宋体" charset="-122"/>
              </a:rPr>
              <a:t>D</a:t>
            </a:r>
            <a:r>
              <a:rPr lang="en-US" altLang="zh-CN" kern="0" dirty="0" smtClean="0">
                <a:ea typeface="宋体" charset="-122"/>
              </a:rPr>
              <a:t>多年来, Dram 的密度、成本和访问时间发生了变化</a:t>
            </a:r>
          </a:p>
        </p:txBody>
      </p:sp>
      <p:pic>
        <p:nvPicPr>
          <p:cNvPr id="3277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5188"/>
            <a:ext cx="9144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闪存存储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非易失性半导体存储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100元</a:t>
            </a:r>
            <a:r>
              <a:rPr lang="en-US" altLang="zh-CN" smtClean="0"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AU" altLang="zh-CN" smtClean="0">
                <a:ea typeface="宋体" panose="02010600030101010101" pitchFamily="2" charset="-122"/>
                <a:cs typeface="Arial" panose="020B0604020202020204" pitchFamily="34" charset="0"/>
              </a:rPr>
              <a:t>–1000条</a:t>
            </a:r>
            <a:r>
              <a:rPr lang="en-US" altLang="zh-CN" smtClean="0">
                <a:ea typeface="宋体" panose="02010600030101010101" pitchFamily="2" charset="-122"/>
                <a:cs typeface="Arial" panose="020B0604020202020204" pitchFamily="34" charset="0"/>
              </a:rPr>
              <a:t>x 比磁盘快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更小、更低的功耗、更坚固的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但更多 $* gb (在磁盘和 DRAM 之间)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第6章-存储和其他 i o 主题-</a:t>
            </a:r>
            <a:fld id="{7BE6D1C1-5194-40C1-A462-DEF26CB3F312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zh-CN" sz="1400" smtClean="0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 rot="5400000">
            <a:off x="7903369" y="873919"/>
            <a:ext cx="2114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§6.4 闪存存储</a:t>
            </a:r>
          </a:p>
        </p:txBody>
      </p:sp>
      <p:pic>
        <p:nvPicPr>
          <p:cNvPr id="34822" name="Picture 5" descr="flash-c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500438"/>
            <a:ext cx="3590925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6" descr="flash-memory-explod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860800"/>
            <a:ext cx="24368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磁盘存储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8435" name="Rectangle 8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22320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非易失性、旋转磁性存储</a:t>
            </a:r>
          </a:p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由一个集合组成的</a:t>
            </a:r>
            <a:r>
              <a:rPr lang="en-US" altLang="zh-CN" sz="2400" b="1" smtClean="0">
                <a:ea typeface="宋体" panose="02010600030101010101" pitchFamily="2" charset="-122"/>
              </a:rPr>
              <a:t>盘片</a:t>
            </a:r>
            <a:r>
              <a:rPr lang="en-US" altLang="zh-CN" sz="2400" smtClean="0">
                <a:ea typeface="宋体" panose="02010600030101010101" pitchFamily="2" charset="-122"/>
              </a:rPr>
              <a:t>, 它在</a:t>
            </a:r>
            <a:r>
              <a:rPr lang="en-US" altLang="zh-CN" sz="2400" b="1" smtClean="0">
                <a:ea typeface="宋体" panose="02010600030101010101" pitchFamily="2" charset="-122"/>
              </a:rPr>
              <a:t>主轴</a:t>
            </a:r>
            <a:r>
              <a:rPr lang="en-US" altLang="zh-CN" sz="2400" smtClean="0">
                <a:ea typeface="宋体" panose="02010600030101010101" pitchFamily="2" charset="-122"/>
              </a:rPr>
              <a:t>以每分钟5400转的速度</a:t>
            </a:r>
          </a:p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金属盘片上覆盖着磁记录材料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第6章-存储和其他 i o 主题-</a:t>
            </a:r>
            <a:fld id="{FE19121E-5F68-414E-B773-83691C7CD4AF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zh-CN" sz="1400" smtClean="0"/>
          </a:p>
        </p:txBody>
      </p:sp>
      <p:pic>
        <p:nvPicPr>
          <p:cNvPr id="36869" name="Picture 9" descr="wdfDesktop_Caviar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3357563"/>
            <a:ext cx="302418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4"/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§6.3 磁盘存储</a:t>
            </a: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684213" y="3213100"/>
            <a:ext cx="54356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zh-CN" sz="2400" kern="0" dirty="0" smtClean="0">
                <a:ea typeface="宋体" charset="-122"/>
              </a:rPr>
              <a:t>为了读取和写入信息, 包含读写头的可移动臂位于每个表面的正上方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磁盘存储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8435" name="Rectangle 8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26638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每个圆盘表面被划分为圆圈, 称为</a:t>
            </a:r>
            <a:r>
              <a:rPr lang="en-US" altLang="zh-CN" b="1" smtClean="0">
                <a:ea typeface="宋体" panose="02010600030101010101" pitchFamily="2" charset="-122"/>
              </a:rPr>
              <a:t>轨道</a:t>
            </a:r>
            <a:r>
              <a:rPr lang="en-US" altLang="zh-CN" smtClean="0">
                <a:ea typeface="宋体" panose="02010600030101010101" pitchFamily="2" charset="-122"/>
              </a:rPr>
              <a:t>(每个表面数万条轨道)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每个轨道依次分为</a:t>
            </a:r>
            <a:r>
              <a:rPr lang="en-US" altLang="zh-CN" b="1" smtClean="0">
                <a:ea typeface="宋体" panose="02010600030101010101" pitchFamily="2" charset="-122"/>
              </a:rPr>
              <a:t>部门</a:t>
            </a:r>
            <a:r>
              <a:rPr lang="en-US" altLang="zh-CN" smtClean="0">
                <a:ea typeface="宋体" panose="02010600030101010101" pitchFamily="2" charset="-122"/>
              </a:rPr>
              <a:t>(每条赛道上千个扇区)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扇区的大小通常为512到 4 096 字节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§6.3 磁盘存储</a:t>
            </a:r>
          </a:p>
        </p:txBody>
      </p:sp>
      <p:pic>
        <p:nvPicPr>
          <p:cNvPr id="38917" name="Picture 12" descr="disk-geomet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57663"/>
            <a:ext cx="3671888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磁盘存储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8435" name="Rectangle 8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26638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要访问数据: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将头部放置在正确的轨道上 (查找)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一旦头部到达正确的轨道, 我们必须等待所需的扇区在 read/写入头下旋转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传输一个位块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 rot="5400000">
            <a:off x="7960519" y="816769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§6.3 磁盘存储</a:t>
            </a:r>
          </a:p>
        </p:txBody>
      </p:sp>
      <p:pic>
        <p:nvPicPr>
          <p:cNvPr id="40965" name="Picture 12" descr="disk-geomet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57663"/>
            <a:ext cx="3671888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缓存内存简介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b="1" smtClean="0">
                <a:ea typeface="宋体" panose="02010600030101010101" pitchFamily="2" charset="-122"/>
              </a:rPr>
              <a:t>什么是缓存？</a:t>
            </a:r>
          </a:p>
          <a:p>
            <a:endParaRPr lang="en-US" altLang="zh-CN" b="1" smtClean="0">
              <a:ea typeface="宋体" panose="02010600030101010101" pitchFamily="2" charset="-122"/>
            </a:endParaRPr>
          </a:p>
          <a:p>
            <a:endParaRPr lang="en-US" altLang="zh-CN" b="1" smtClean="0">
              <a:ea typeface="宋体" panose="02010600030101010101" pitchFamily="2" charset="-122"/>
            </a:endParaRPr>
          </a:p>
          <a:p>
            <a:endParaRPr lang="en-US" altLang="zh-CN" b="1" smtClean="0">
              <a:ea typeface="宋体" panose="02010600030101010101" pitchFamily="2" charset="-122"/>
            </a:endParaRPr>
          </a:p>
          <a:p>
            <a:endParaRPr lang="en-US" altLang="zh-CN" b="1" smtClean="0">
              <a:ea typeface="宋体" panose="02010600030101010101" pitchFamily="2" charset="-122"/>
            </a:endParaRPr>
          </a:p>
          <a:p>
            <a:pPr/>
            <a:r>
              <a:rPr lang="en-US" altLang="zh-CN" smtClean="0">
                <a:ea typeface="宋体" panose="02010600030101010101" pitchFamily="2" charset="-122"/>
              </a:rPr>
              <a:t>在计算机科学领域</a:t>
            </a:r>
            <a:r>
              <a:rPr lang="en-US" altLang="zh-CN" b="1" smtClean="0">
                <a:ea typeface="宋体" panose="02010600030101010101" pitchFamily="2" charset="-122"/>
              </a:rPr>
              <a:t>缓存</a:t>
            </a:r>
            <a:r>
              <a:rPr lang="en-US" altLang="zh-CN" smtClean="0">
                <a:ea typeface="宋体" panose="02010600030101010101" pitchFamily="2" charset="-122"/>
              </a:rPr>
              <a:t>是指任何存储管理, 以利用访问的位置</a:t>
            </a:r>
          </a:p>
          <a:p>
            <a:pPr/>
            <a:r>
              <a:rPr lang="en-US" altLang="zh-CN" b="1" smtClean="0">
                <a:ea typeface="宋体" panose="02010600030101010101" pitchFamily="2" charset="-122"/>
              </a:rPr>
              <a:t>高速缓存 (有时, 缓存)</a:t>
            </a:r>
            <a:r>
              <a:rPr lang="en-US" altLang="zh-CN" smtClean="0">
                <a:ea typeface="宋体" panose="02010600030101010101" pitchFamily="2" charset="-122"/>
              </a:rPr>
              <a:t>处理器和主内存之间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26628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125538"/>
            <a:ext cx="2400300" cy="25987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3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§5.3 缓存的基础知识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缓存内存简介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668338" y="1125538"/>
            <a:ext cx="8270875" cy="5111750"/>
          </a:xfrm>
        </p:spPr>
        <p:txBody>
          <a:bodyPr/>
          <a:lstStyle/>
          <a:p>
            <a:pPr/>
            <a:r>
              <a:rPr lang="en-US" altLang="zh-CN" sz="2400" smtClean="0">
                <a:ea typeface="宋体" panose="02010600030101010101" pitchFamily="2" charset="-122"/>
              </a:rPr>
              <a:t>缓存最早出现在研究计算机上是在20世纪60年代初</a:t>
            </a:r>
          </a:p>
          <a:p>
            <a:pPr/>
            <a:r>
              <a:rPr lang="en-US" altLang="zh-CN" sz="2400" smtClean="0">
                <a:ea typeface="宋体" panose="02010600030101010101" pitchFamily="2" charset="-122"/>
              </a:rPr>
              <a:t>在同一十年的后期出现在生产计算机中</a:t>
            </a:r>
          </a:p>
          <a:p>
            <a:pPr/>
            <a:r>
              <a:rPr lang="en-US" altLang="zh-CN" sz="2400" smtClean="0">
                <a:ea typeface="宋体" panose="02010600030101010101" pitchFamily="2" charset="-122"/>
              </a:rPr>
              <a:t>如今构建的每台通用计算机, 从服务器到低功耗嵌入式处理器, 都包括缓存</a:t>
            </a: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27652" name="内容占位符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933825"/>
            <a:ext cx="45831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38" y="4292600"/>
            <a:ext cx="5122862" cy="2279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内存层次结构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268413"/>
            <a:ext cx="4464050" cy="5111750"/>
          </a:xfrm>
        </p:spPr>
        <p:txBody>
          <a:bodyPr/>
          <a:lstStyle/>
          <a:p>
            <a:pPr/>
            <a:r>
              <a:rPr lang="en-US" altLang="zh-CN" sz="2400" smtClean="0">
                <a:ea typeface="宋体" panose="02010600030101010101" pitchFamily="2" charset="-122"/>
              </a:rPr>
              <a:t>从计算的早期开始, 程序员就希望</a:t>
            </a:r>
            <a:r>
              <a:rPr lang="en-US" altLang="zh-CN" sz="2400" b="1" smtClean="0">
                <a:ea typeface="宋体" panose="02010600030101010101" pitchFamily="2" charset="-122"/>
              </a:rPr>
              <a:t>无限金额</a:t>
            </a:r>
            <a:r>
              <a:rPr lang="en-US" altLang="zh-CN" sz="2400" smtClean="0">
                <a:ea typeface="宋体" panose="02010600030101010101" pitchFamily="2" charset="-122"/>
              </a:rPr>
              <a:t>的</a:t>
            </a:r>
            <a:r>
              <a:rPr lang="en-US" altLang="zh-CN" sz="2400" b="1" smtClean="0">
                <a:ea typeface="宋体" panose="02010600030101010101" pitchFamily="2" charset="-122"/>
              </a:rPr>
              <a:t>快速</a:t>
            </a:r>
            <a:r>
              <a:rPr lang="en-US" altLang="zh-CN" sz="2400" smtClean="0">
                <a:ea typeface="宋体" panose="02010600030101010101" pitchFamily="2" charset="-122"/>
              </a:rPr>
              <a:t>记忆</a:t>
            </a:r>
          </a:p>
          <a:p>
            <a:pPr lvl="1"/>
            <a:r>
              <a:rPr lang="en-US" altLang="zh-CN" sz="2000" smtClean="0">
                <a:ea typeface="宋体" panose="02010600030101010101" pitchFamily="2" charset="-122"/>
              </a:rPr>
              <a:t>所有数据都存储在内存中</a:t>
            </a:r>
          </a:p>
          <a:p>
            <a:pPr/>
            <a:r>
              <a:rPr lang="en-US" altLang="zh-CN" sz="2400" smtClean="0">
                <a:ea typeface="宋体" panose="02010600030101010101" pitchFamily="2" charset="-122"/>
              </a:rPr>
              <a:t>快速和大型的内存设备, 永远不存在</a:t>
            </a:r>
          </a:p>
          <a:p>
            <a:pPr/>
            <a:r>
              <a:rPr lang="en-US" altLang="zh-CN" sz="2400" smtClean="0">
                <a:ea typeface="宋体" panose="02010600030101010101" pitchFamily="2" charset="-122"/>
              </a:rPr>
              <a:t>转到一个</a:t>
            </a:r>
            <a:r>
              <a:rPr lang="en-US" altLang="zh-CN" sz="2400" b="1" smtClean="0">
                <a:ea typeface="宋体" panose="02010600030101010101" pitchFamily="2" charset="-122"/>
              </a:rPr>
              <a:t>层次 结构</a:t>
            </a:r>
            <a:r>
              <a:rPr lang="en-US" altLang="zh-CN" sz="2400" smtClean="0">
                <a:ea typeface="宋体" panose="02010600030101010101" pitchFamily="2" charset="-122"/>
              </a:rPr>
              <a:t>设计中, 我们使用多个级别 (位置) 来存储数据</a:t>
            </a:r>
          </a:p>
          <a:p>
            <a:endParaRPr lang="en-US" altLang="zh-CN" sz="2400" smtClean="0">
              <a:ea typeface="宋体" panose="02010600030101010101" pitchFamily="2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96975"/>
            <a:ext cx="3816350" cy="555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Text Box 4"/>
          <p:cNvSpPr txBox="1">
            <a:spLocks noChangeArrowheads="1"/>
          </p:cNvSpPr>
          <p:nvPr/>
        </p:nvSpPr>
        <p:spPr bwMode="auto">
          <a:xfrm rot="5400000">
            <a:off x="8008937" y="763588"/>
            <a:ext cx="19034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§5.1 导言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缓存的工作原理 (概述)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8675" name="Rectangle 8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783637" cy="227647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此图显示了一个非常简单的缓存,</a:t>
            </a:r>
            <a:endParaRPr lang="en-US" altLang="zh-CN" sz="2400" b="1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AU" altLang="zh-CN" sz="2000" smtClean="0">
                <a:ea typeface="宋体" panose="02010600030101010101" pitchFamily="2" charset="-122"/>
              </a:rPr>
              <a:t>在请求之前, 缓存包含最近引用 X1、X2、...、Xn-1 的集合</a:t>
            </a:r>
          </a:p>
          <a:p>
            <a:pPr lvl="1" eaLnBrk="1" hangingPunct="1"/>
            <a:r>
              <a:rPr lang="en-AU" altLang="zh-CN" sz="2000" smtClean="0">
                <a:ea typeface="宋体" panose="02010600030101010101" pitchFamily="2" charset="-122"/>
              </a:rPr>
              <a:t>处理器请求一个单词 X2</a:t>
            </a:r>
          </a:p>
          <a:p>
            <a:pPr lvl="1" eaLnBrk="1" hangingPunct="1"/>
            <a:r>
              <a:rPr lang="en-AU" altLang="zh-CN" sz="2000" smtClean="0">
                <a:ea typeface="宋体" panose="02010600030101010101" pitchFamily="2" charset="-122"/>
              </a:rPr>
              <a:t>处理器请求不在缓存中的单词 Xn</a:t>
            </a:r>
          </a:p>
          <a:p>
            <a:pPr lvl="2" eaLnBrk="1" hangingPunct="1"/>
            <a:r>
              <a:rPr lang="en-AU" altLang="zh-CN" sz="1600" b="1" smtClean="0">
                <a:ea typeface="宋体" panose="02010600030101010101" pitchFamily="2" charset="-122"/>
              </a:rPr>
              <a:t>将数据从内存复制到缓存中, 并为 CPU 提供服务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5148263" y="4510088"/>
            <a:ext cx="3811587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我们如何知道数据是否在缓存中？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我们怎么能找到它呢？</a:t>
            </a:r>
          </a:p>
        </p:txBody>
      </p:sp>
      <p:pic>
        <p:nvPicPr>
          <p:cNvPr id="47109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32175"/>
            <a:ext cx="2103438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430588"/>
            <a:ext cx="2093913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2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将内存映射到缓存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dirty="0" smtClean="0">
                <a:ea typeface="宋体" charset="-122"/>
              </a:rPr>
              <a:t>给定8块缓存和32块内存, 如何将内存地址映射到缓存？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ea typeface="宋体" charset="-122"/>
              </a:rPr>
              <a:t>最简单的方法是根据内存中单词的地址分配缓存位置 (</a:t>
            </a:r>
            <a:r>
              <a:rPr lang="en-US" altLang="zh-CN" sz="2000" b="1" kern="1200" dirty="0" smtClean="0">
                <a:latin typeface="Times New Roman" pitchFamily="18" charset="0"/>
              </a:rPr>
              <a:t>直接映射</a:t>
            </a:r>
            <a:r>
              <a:rPr lang="en-US" altLang="zh-CN" sz="2000" dirty="0" smtClean="0">
                <a:ea typeface="宋体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2400" dirty="0" smtClean="0">
                <a:ea typeface="宋体" charset="-122"/>
              </a:rPr>
              <a:t>直接映射: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缓存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阿德尔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.= (Mem。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阿德尔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.)模量 (缓存中的 #Blocks)</a:t>
            </a:r>
            <a:endParaRPr lang="en-AU" altLang="zh-CN" dirty="0" smtClean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</p:txBody>
      </p:sp>
      <p:pic>
        <p:nvPicPr>
          <p:cNvPr id="29700" name="Picture 9" descr="f05-05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5702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5448300" y="3595688"/>
            <a:ext cx="3506788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sz="2400" kern="0" dirty="0" smtClean="0">
                <a:ea typeface="宋体" charset="-122"/>
              </a:rPr>
              <a:t>例如内存地址</a:t>
            </a:r>
            <a:r>
              <a:rPr lang="en-US" altLang="zh-CN" sz="2400" kern="0" dirty="0">
                <a:ea typeface="宋体" charset="-122"/>
              </a:rPr>
              <a:t>00101</a:t>
            </a:r>
            <a:r>
              <a:rPr lang="en-US" altLang="zh-CN" sz="2400" kern="0" baseline="-25000" dirty="0">
                <a:ea typeface="宋体" charset="-122"/>
              </a:rPr>
              <a:t>2</a:t>
            </a:r>
            <a:r>
              <a:rPr lang="en-US" altLang="zh-CN" sz="2400" kern="0" dirty="0">
                <a:ea typeface="宋体" charset="-122"/>
              </a:rPr>
              <a:t>, 01101</a:t>
            </a:r>
            <a:r>
              <a:rPr lang="en-US" altLang="zh-CN" sz="2400" kern="0" baseline="-25000" dirty="0">
                <a:ea typeface="宋体" charset="-122"/>
              </a:rPr>
              <a:t>2</a:t>
            </a:r>
            <a:r>
              <a:rPr lang="en-US" altLang="zh-CN" sz="2400" kern="0" dirty="0">
                <a:ea typeface="宋体" charset="-122"/>
              </a:rPr>
              <a:t>, 和10101</a:t>
            </a:r>
            <a:r>
              <a:rPr lang="en-US" altLang="zh-CN" sz="2400" kern="0" baseline="-25000" dirty="0">
                <a:ea typeface="宋体" charset="-122"/>
              </a:rPr>
              <a:t>2</a:t>
            </a:r>
            <a:r>
              <a:rPr lang="en-US" altLang="zh-CN" sz="2400" kern="0" dirty="0">
                <a:ea typeface="宋体" charset="-122"/>
              </a:rPr>
              <a:t> </a:t>
            </a:r>
            <a:r>
              <a:rPr lang="en-US" altLang="zh-CN" sz="2400" kern="0" dirty="0" smtClean="0">
                <a:ea typeface="宋体" charset="-122"/>
              </a:rPr>
              <a:t>被映射</a:t>
            </a:r>
            <a:r>
              <a:rPr lang="en-US" altLang="zh-CN" sz="2400" kern="0" dirty="0">
                <a:ea typeface="宋体" charset="-122"/>
              </a:rPr>
              <a:t>到条目101</a:t>
            </a:r>
            <a:r>
              <a:rPr lang="en-US" altLang="zh-CN" sz="2400" kern="0" baseline="-25000" dirty="0">
                <a:ea typeface="宋体" charset="-122"/>
              </a:rPr>
              <a:t>2</a:t>
            </a:r>
            <a:r>
              <a:rPr lang="en-US" altLang="zh-CN" sz="2400" kern="0" dirty="0">
                <a:ea typeface="宋体" charset="-122"/>
              </a:rPr>
              <a:t>缓存中。</a:t>
            </a:r>
          </a:p>
          <a:p>
            <a:pPr eaLnBrk="1" hangingPunct="1">
              <a:defRPr/>
            </a:pPr>
            <a:endParaRPr lang="en-AU" altLang="zh-CN" kern="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直接映射的缓存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ea typeface="宋体" charset="-122"/>
              </a:rPr>
              <a:t>直接映射: 只有一个选择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缓存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阿德尔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.= (Mem。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阿德尔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.)模量 (缓存中的 #Blocks)</a:t>
            </a:r>
            <a:endParaRPr lang="en-AU" altLang="zh-CN" dirty="0">
              <a:solidFill>
                <a:schemeClr val="tx2">
                  <a:lumMod val="60000"/>
                  <a:lumOff val="40000"/>
                </a:schemeClr>
              </a:solidFill>
              <a:ea typeface="宋体" charset="-122"/>
            </a:endParaRPr>
          </a:p>
          <a:p>
            <a:pPr eaLnBrk="1" hangingPunct="1">
              <a:defRPr/>
            </a:pPr>
            <a:r>
              <a:rPr lang="en-AU" altLang="zh-CN" sz="2400" dirty="0" smtClean="0">
                <a:ea typeface="宋体" charset="-122"/>
              </a:rPr>
              <a:t>如果</a:t>
            </a:r>
            <a:r>
              <a:rPr lang="en-AU" altLang="zh-CN" sz="2400" dirty="0">
                <a:ea typeface="宋体" charset="-122"/>
              </a:rPr>
              <a:t>缓存中的条目数是2的功率,</a:t>
            </a:r>
          </a:p>
          <a:p>
            <a:pPr lvl="1" eaLnBrk="1" hangingPunct="1">
              <a:defRPr/>
            </a:pPr>
            <a:r>
              <a:rPr lang="en-AU" altLang="zh-CN" sz="2000" dirty="0">
                <a:ea typeface="宋体" charset="-122"/>
              </a:rPr>
              <a:t>然后, 只需使用低阶即可计算模数</a:t>
            </a:r>
            <a:r>
              <a:rPr lang="en-AU" altLang="zh-CN" sz="2000" b="1" i="1" dirty="0" smtClean="0">
                <a:ea typeface="宋体" charset="-122"/>
              </a:rPr>
              <a:t>日志</a:t>
            </a:r>
            <a:r>
              <a:rPr lang="en-AU" altLang="zh-CN" sz="2000" b="1" i="1" baseline="-25000" dirty="0" smtClean="0">
                <a:ea typeface="宋体" charset="-122"/>
              </a:rPr>
              <a:t>2</a:t>
            </a:r>
            <a:r>
              <a:rPr lang="en-AU" altLang="zh-CN" sz="2000" b="1" i="1" dirty="0" smtClean="0">
                <a:ea typeface="宋体" charset="-122"/>
              </a:rPr>
              <a:t>(缓存中的 #Blocks)</a:t>
            </a:r>
            <a:r>
              <a:rPr lang="en-AU" altLang="zh-CN" sz="2000" dirty="0">
                <a:ea typeface="宋体" charset="-122"/>
              </a:rPr>
              <a:t>地址的位</a:t>
            </a:r>
          </a:p>
          <a:p>
            <a:pPr eaLnBrk="1" hangingPunct="1">
              <a:defRPr/>
            </a:pPr>
            <a:r>
              <a:rPr lang="en-AU" altLang="zh-CN" sz="2400" dirty="0" smtClean="0">
                <a:ea typeface="宋体" charset="-122"/>
              </a:rPr>
              <a:t>因此, 8 块缓存使用三个最低位 (8 = 2)</a:t>
            </a:r>
            <a:r>
              <a:rPr lang="en-AU" altLang="zh-CN" sz="2400" baseline="30000" dirty="0" smtClean="0">
                <a:ea typeface="宋体" charset="-122"/>
              </a:rPr>
              <a:t>3个</a:t>
            </a:r>
            <a:r>
              <a:rPr lang="en-AU" altLang="zh-CN" sz="2400" dirty="0" smtClean="0">
                <a:ea typeface="宋体" charset="-122"/>
              </a:rPr>
              <a:t>) 块地址的</a:t>
            </a:r>
            <a:endParaRPr lang="en-AU" altLang="zh-CN" sz="2400" dirty="0">
              <a:ea typeface="宋体" charset="-122"/>
            </a:endParaRPr>
          </a:p>
        </p:txBody>
      </p:sp>
      <p:pic>
        <p:nvPicPr>
          <p:cNvPr id="51204" name="Picture 9" descr="f05-05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713163"/>
            <a:ext cx="43561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标签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dirty="0" smtClean="0">
                <a:ea typeface="宋体" charset="-122"/>
              </a:rPr>
              <a:t>直接映射缓存允许每个缓存位置包含多个不同内存位置的内容</a:t>
            </a:r>
          </a:p>
          <a:p>
            <a:pPr eaLnBrk="1" hangingPunct="1">
              <a:defRPr/>
            </a:pPr>
            <a:r>
              <a:rPr lang="en-US" altLang="zh-CN" sz="2400" b="1" dirty="0">
                <a:ea typeface="宋体" charset="-122"/>
              </a:rPr>
              <a:t>H</a:t>
            </a:r>
            <a:r>
              <a:rPr lang="en-US" altLang="zh-CN" sz="2400" b="1" dirty="0" smtClean="0">
                <a:ea typeface="宋体" charset="-122"/>
              </a:rPr>
              <a:t>现在我们知道一个被请求的单词是否在缓存中吗？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添加一组</a:t>
            </a:r>
            <a:r>
              <a:rPr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标签</a:t>
            </a: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宋体" charset="-122"/>
              </a:rPr>
              <a:t>到缓存</a:t>
            </a:r>
          </a:p>
          <a:p>
            <a:pPr eaLnBrk="1" hangingPunct="1">
              <a:defRPr/>
            </a:pPr>
            <a:r>
              <a:rPr lang="en-US" altLang="zh-CN" sz="2400" dirty="0" smtClean="0">
                <a:ea typeface="宋体" charset="-122"/>
              </a:rPr>
              <a:t>标记包含用于标识缓存中的单词的信息, 这些信息对应于请求的内存地址</a:t>
            </a:r>
          </a:p>
          <a:p>
            <a:pPr eaLnBrk="1" hangingPunct="1">
              <a:defRPr/>
            </a:pPr>
            <a:r>
              <a:rPr lang="en-US" altLang="zh-CN" sz="2400" b="1" dirty="0" smtClean="0">
                <a:ea typeface="宋体" charset="-122"/>
              </a:rPr>
              <a:t>标签中的确切值是什么？</a:t>
            </a:r>
          </a:p>
          <a:p>
            <a:pPr eaLnBrk="1" hangingPunct="1">
              <a:defRPr/>
            </a:pPr>
            <a:r>
              <a:rPr lang="en-US" altLang="zh-CN" sz="2400" dirty="0">
                <a:ea typeface="宋体" charset="-122"/>
              </a:rPr>
              <a:t>美国</a:t>
            </a:r>
            <a:r>
              <a:rPr lang="en-US" altLang="zh-CN" sz="2400" dirty="0" smtClean="0">
                <a:ea typeface="宋体" charset="-122"/>
              </a:rPr>
              <a:t>内存地址的应接受部分, 对应于未用作缓存中的索引的位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ea typeface="宋体" charset="-122"/>
              </a:rPr>
              <a:t>例如, 我们将5个地址位的上2存储在标记字段中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有效的时间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缓存还需要一种方法来识别缓存块没有有效的信息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例如, 当处理器启动时, 缓存没有良好的数据, 标记字段和数据将毫无意义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因此, 我们需要知道, 对于缓存中的此类条目, 应该忽略标记和数据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最常见的方法是添加</a:t>
            </a:r>
            <a:r>
              <a:rPr lang="en-US" altLang="zh-CN" b="1" smtClean="0">
                <a:ea typeface="宋体" panose="02010600030101010101" pitchFamily="2" charset="-122"/>
              </a:rPr>
              <a:t>有效位</a:t>
            </a:r>
            <a:r>
              <a:rPr lang="en-US" altLang="zh-CN" smtClean="0">
                <a:ea typeface="宋体" panose="02010600030101010101" pitchFamily="2" charset="-122"/>
              </a:rPr>
              <a:t>以指示条目是否包含有效地址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有效位: 1 = 存在, 0 = 不存在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缓存示例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57347" name="Rectangle 57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133826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8个方块, 直接映射</a:t>
            </a:r>
          </a:p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缓存最初为空, 所有有效位都已关闭 (N)</a:t>
            </a:r>
          </a:p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一个地址的低阶三个位给出块号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3528CD9E-546D-42A0-ABE7-B97F239F2D22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zh-CN" sz="1400" smtClean="0"/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/>
        </p:nvGraphicFramePr>
        <p:xfrm>
          <a:off x="1547813" y="30892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指数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标记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100元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缓存示例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5939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53659B4F-840F-4197-9027-02570D8C8614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zh-CN" sz="1400" smtClean="0"/>
          </a:p>
        </p:txBody>
      </p:sp>
      <p:graphicFrame>
        <p:nvGraphicFramePr>
          <p:cNvPr id="257027" name="Group 3"/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指数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标记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100元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1110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Mem[10110]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7079" name="Group 55"/>
          <p:cNvGraphicFramePr>
            <a:graphicFrameLocks noGrp="1"/>
          </p:cNvGraphicFramePr>
          <p:nvPr/>
        </p:nvGraphicFramePr>
        <p:xfrm>
          <a:off x="1547813" y="1320800"/>
          <a:ext cx="6072187" cy="733425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adr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二进制加法器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希特斯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缓存块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小姐, 小姐, 小姐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缓存示例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3BDB8CA1-CE84-42F9-9D07-43E974D70B1F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zh-CN" sz="1400" smtClean="0"/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指数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标记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Mem[11010]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100元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Mem[10110]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59127" name="Group 55"/>
          <p:cNvGraphicFramePr>
            <a:graphicFrameLocks noGrp="1"/>
          </p:cNvGraphicFramePr>
          <p:nvPr/>
        </p:nvGraphicFramePr>
        <p:xfrm>
          <a:off x="1547813" y="1320800"/>
          <a:ext cx="6072187" cy="733425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adr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二进制加法器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希特斯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缓存块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小姐, 小姐, 小姐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缓存示例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F912EC73-8CD7-4A36-8F05-7271D7706AEA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zh-CN" sz="1400" smtClean="0"/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指数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标记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Mem[11010]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100元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Mem[10110]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1175" name="Group 55"/>
          <p:cNvGraphicFramePr>
            <a:graphicFrameLocks noGrp="1"/>
          </p:cNvGraphicFramePr>
          <p:nvPr/>
        </p:nvGraphicFramePr>
        <p:xfrm>
          <a:off x="1547813" y="1320800"/>
          <a:ext cx="6072187" cy="1096963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adr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二进制加法器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希特斯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缓存块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10 110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打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11 010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打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缓存示例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30435B02-6970-4945-83C6-A853F588F01C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zh-CN" sz="1400" smtClean="0"/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指数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标记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Mem[10000]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Mem[11010]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Mem[00011]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100元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Mem[10110]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3223" name="Group 55"/>
          <p:cNvGraphicFramePr>
            <a:graphicFrameLocks noGrp="1"/>
          </p:cNvGraphicFramePr>
          <p:nvPr/>
        </p:nvGraphicFramePr>
        <p:xfrm>
          <a:off x="1547813" y="1320800"/>
          <a:ext cx="6072187" cy="1466850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adr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二进制加法器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希特斯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缓存块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小姐, 小姐, 小姐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3个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00 011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小姐, 小姐, 小姐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打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内存层次结构概述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2291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2535238"/>
            <a:ext cx="6697662" cy="4206875"/>
          </a:xfrm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684213" y="1196975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/>
              <a:t>计算机内存层次结构由不同的组件组成:</a:t>
            </a:r>
            <a:r>
              <a:rPr lang="en-US" altLang="zh-CN" b="1" kern="0" dirty="0" smtClean="0"/>
              <a:t>注册、缓存、内存、磁盘</a:t>
            </a:r>
          </a:p>
          <a:p>
            <a:pPr eaLnBrk="1" hangingPunct="1">
              <a:defRPr/>
            </a:pPr>
            <a:r>
              <a:rPr lang="en-US" altLang="zh-CN" kern="0" dirty="0" smtClean="0">
                <a:ea typeface="宋体" charset="-122"/>
              </a:rPr>
              <a:t>不同的级别不同, 在</a:t>
            </a:r>
            <a:r>
              <a:rPr lang="en-US" altLang="zh-CN" b="1" kern="0" dirty="0" smtClean="0">
                <a:ea typeface="宋体" charset="-122"/>
              </a:rPr>
              <a:t>容量、速度、成本、可靠性</a:t>
            </a:r>
            <a:endParaRPr lang="en-AU" altLang="zh-CN" b="1" kern="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缓存示例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43A68120-CCF5-439E-AC90-0F4A5B5447CB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zh-CN" sz="1400" smtClean="0"/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/>
        </p:nvGraphicFramePr>
        <p:xfrm>
          <a:off x="1547813" y="2924175"/>
          <a:ext cx="6096000" cy="3292475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指数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标记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Mem[10000]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010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endParaRPr kumimoji="0" lang="en-AU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11-&gt; 10</a:t>
                      </a:r>
                      <a:endParaRPr kumimoji="0" lang="en-AU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Mem[11010]-&gt;Mem[10010]</a:t>
                      </a:r>
                      <a:endParaRPr kumimoji="0" lang="en-AU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Mem[00011]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100元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Mem[10110]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5271" name="Group 55"/>
          <p:cNvGraphicFramePr>
            <a:graphicFrameLocks noGrp="1"/>
          </p:cNvGraphicFramePr>
          <p:nvPr/>
        </p:nvGraphicFramePr>
        <p:xfrm>
          <a:off x="1547813" y="1320800"/>
          <a:ext cx="6072187" cy="733425"/>
        </p:xfrm>
        <a:graphic>
          <a:graphicData uri="http://schemas.openxmlformats.org/drawingml/2006/table">
            <a:tbl>
              <a:tblPr/>
              <a:tblGrid>
                <a:gridCol w="16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 adr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二进制加法器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希特斯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缓存块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10 010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小姐, 小姐, 小姐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访问缓存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pic>
        <p:nvPicPr>
          <p:cNvPr id="69635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73238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4213" y="1125538"/>
            <a:ext cx="8270875" cy="22320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ea typeface="宋体" charset="-122"/>
              </a:rPr>
              <a:t>内存地址被划分为不同的字段</a:t>
            </a:r>
            <a:endParaRPr lang="en-AU" altLang="zh-CN" kern="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访问缓存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pic>
        <p:nvPicPr>
          <p:cNvPr id="71683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4149725"/>
            <a:ext cx="2744787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4213" y="1125538"/>
            <a:ext cx="8270875" cy="22320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zh-CN" kern="0" dirty="0">
                <a:ea typeface="宋体" charset="-122"/>
              </a:rPr>
              <a:t>W</a:t>
            </a:r>
            <a:r>
              <a:rPr lang="en-US" altLang="zh-CN" kern="0" dirty="0" smtClean="0">
                <a:ea typeface="宋体" charset="-122"/>
              </a:rPr>
              <a:t>命令与四个字节的倍数对齐, 每个地址中最不重要的两个位指定一个单词中的一个字节</a:t>
            </a:r>
          </a:p>
          <a:p>
            <a:pPr lvl="1" eaLnBrk="1" hangingPunct="1">
              <a:defRPr/>
            </a:pPr>
            <a:r>
              <a:rPr lang="en-US" altLang="zh-CN" kern="0" dirty="0" smtClean="0">
                <a:ea typeface="宋体" charset="-122"/>
              </a:rPr>
              <a:t>在块中选择单词时, 忽略最不重要的两位</a:t>
            </a:r>
          </a:p>
          <a:p>
            <a:pPr eaLnBrk="1" hangingPunct="1">
              <a:defRPr/>
            </a:pPr>
            <a:r>
              <a:rPr lang="en-US" altLang="zh-CN" kern="0" dirty="0" smtClean="0">
                <a:ea typeface="宋体" charset="-122"/>
              </a:rPr>
              <a:t>因为缓存有 1024 (</a:t>
            </a:r>
            <a:r>
              <a:rPr lang="en-US" altLang="zh-CN" kern="0" dirty="0">
                <a:ea typeface="宋体" charset="-122"/>
              </a:rPr>
              <a:t>2</a:t>
            </a:r>
            <a:r>
              <a:rPr lang="en-US" altLang="zh-CN" kern="0" baseline="30000" dirty="0">
                <a:ea typeface="宋体" charset="-122"/>
              </a:rPr>
              <a:t>10</a:t>
            </a:r>
            <a:r>
              <a:rPr lang="en-US" altLang="zh-CN" kern="0" dirty="0" smtClean="0">
                <a:ea typeface="宋体" charset="-122"/>
              </a:rPr>
              <a:t>) 项, 10位用于索引缓存</a:t>
            </a:r>
          </a:p>
          <a:p>
            <a:pPr eaLnBrk="1" hangingPunct="1">
              <a:defRPr/>
            </a:pPr>
            <a:r>
              <a:rPr lang="en-US" altLang="zh-CN" kern="0" dirty="0" smtClean="0">
                <a:ea typeface="宋体" charset="-122"/>
              </a:rPr>
              <a:t>剩余 32–10-2 = 20位到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kern="0" dirty="0">
                <a:ea typeface="宋体" charset="-122"/>
              </a:rPr>
              <a:t> </a:t>
            </a:r>
            <a:r>
              <a:rPr lang="en-US" altLang="zh-CN" kern="0" dirty="0" smtClean="0">
                <a:ea typeface="宋体" charset="-122"/>
              </a:rPr>
              <a:t>与标签进行比较</a:t>
            </a:r>
            <a:endParaRPr lang="en-AU" altLang="zh-CN" kern="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访问缓存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pic>
        <p:nvPicPr>
          <p:cNvPr id="73731" name="Picture 4" descr="f05-07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59188"/>
            <a:ext cx="3241675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4213" y="1125538"/>
            <a:ext cx="8270875" cy="22320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ea typeface="宋体" charset="-122"/>
              </a:rPr>
              <a:t>访问具有内存地址的缓存</a:t>
            </a:r>
          </a:p>
          <a:p>
            <a:pPr lvl="1" eaLnBrk="1" hangingPunct="1">
              <a:defRPr/>
            </a:pPr>
            <a:r>
              <a:rPr lang="en-US" altLang="zh-CN" kern="0" dirty="0" smtClean="0">
                <a:ea typeface="宋体" charset="-122"/>
              </a:rPr>
              <a:t>读取由索引值指定的条目</a:t>
            </a:r>
          </a:p>
          <a:p>
            <a:pPr lvl="1" eaLnBrk="1" hangingPunct="1">
              <a:defRPr/>
            </a:pPr>
            <a:r>
              <a:rPr lang="en-US" altLang="zh-CN" kern="0" dirty="0" smtClean="0">
                <a:ea typeface="宋体" charset="-122"/>
              </a:rPr>
              <a:t>与标记值进行比较</a:t>
            </a:r>
          </a:p>
          <a:p>
            <a:pPr lvl="1" eaLnBrk="1" hangingPunct="1">
              <a:defRPr/>
            </a:pPr>
            <a:r>
              <a:rPr lang="en-US" altLang="zh-CN" kern="0" dirty="0" smtClean="0">
                <a:ea typeface="宋体" charset="-122"/>
              </a:rPr>
              <a:t>检查有效的位</a:t>
            </a:r>
          </a:p>
          <a:p>
            <a:pPr lvl="1" eaLnBrk="1" hangingPunct="1">
              <a:defRPr/>
            </a:pPr>
            <a:r>
              <a:rPr lang="en-US" altLang="zh-CN" kern="0" dirty="0" smtClean="0">
                <a:ea typeface="宋体" charset="-122"/>
              </a:rPr>
              <a:t>如果标记和有效位处于打开,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CN" kern="0" dirty="0">
                <a:ea typeface="宋体" charset="-122"/>
              </a:rPr>
              <a:t> </a:t>
            </a:r>
            <a:r>
              <a:rPr lang="en-US" altLang="zh-CN" kern="0" dirty="0" smtClean="0">
                <a:ea typeface="宋体" charset="-122"/>
              </a:rPr>
              <a:t>然后请求在缓存中命中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CN" kern="0" dirty="0">
                <a:ea typeface="宋体" charset="-122"/>
              </a:rPr>
              <a:t> </a:t>
            </a:r>
            <a:r>
              <a:rPr lang="en-US" altLang="zh-CN" kern="0" dirty="0" smtClean="0">
                <a:ea typeface="宋体" charset="-122"/>
              </a:rPr>
              <a:t>单词被提供给处理器</a:t>
            </a:r>
          </a:p>
          <a:p>
            <a:pPr lvl="1" eaLnBrk="1" hangingPunct="1">
              <a:defRPr/>
            </a:pPr>
            <a:r>
              <a:rPr lang="en-US" altLang="zh-CN" kern="0" dirty="0" smtClean="0">
                <a:ea typeface="宋体" charset="-122"/>
              </a:rPr>
              <a:t>否则, 将发生错过</a:t>
            </a:r>
          </a:p>
          <a:p>
            <a:pPr eaLnBrk="1" hangingPunct="1">
              <a:defRPr/>
            </a:pPr>
            <a:endParaRPr lang="en-AU" altLang="zh-CN" kern="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访问缓存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pic>
        <p:nvPicPr>
          <p:cNvPr id="75779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12875"/>
            <a:ext cx="5040313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4213" y="1125538"/>
            <a:ext cx="8270875" cy="22320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endParaRPr lang="en-AU" altLang="zh-CN" kern="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缓存小姐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在缓存命中时, CPU 正常运行, 就像什么都没有发生一样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缓存丢失处理是与处理器控制单元和单独的控制器协作完成的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在缓存丢失时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停止 CPU 管道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从下一级内存层次结构中获取块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重新启动 CPU 管道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数据缓存丢失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完整的数据访问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257B35AF-C26D-476D-8CE6-90752A2FA7D9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写入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在存储指令上, 我们将数据写入缓存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内存将具有与缓存中的值不同的值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缓存和内存被认为是</a:t>
            </a:r>
            <a:r>
              <a:rPr lang="en-US" altLang="zh-CN" b="1" smtClean="0">
                <a:ea typeface="宋体" panose="02010600030101010101" pitchFamily="2" charset="-122"/>
              </a:rPr>
              <a:t>不一致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ea typeface="宋体" panose="02010600030101010101" pitchFamily="2" charset="-122"/>
              </a:rPr>
              <a:t>如何解决不一致的问题？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始终将数据写入内存和缓存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此方案称为 "写入"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简单, 但效率低下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每次写入都会导致数据写入主内存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访问内存的速度比访问缓存慢10倍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写入缓冲区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ea typeface="宋体" panose="02010600030101010101" pitchFamily="2" charset="-122"/>
              </a:rPr>
              <a:t>如何解决写通方案中的性能问题？</a:t>
            </a:r>
          </a:p>
          <a:p>
            <a:pPr eaLnBrk="1" hangingPunct="1">
              <a:lnSpc>
                <a:spcPct val="90000"/>
              </a:lnSpc>
            </a:pPr>
            <a:endParaRPr lang="en-US" altLang="zh-CN" b="1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解决 方案：</a:t>
            </a:r>
            <a:r>
              <a:rPr lang="en-US" altLang="zh-CN" b="1" smtClean="0">
                <a:ea typeface="宋体" panose="02010600030101010101" pitchFamily="2" charset="-122"/>
              </a:rPr>
              <a:t>写缓冲区</a:t>
            </a:r>
            <a:r>
              <a:rPr lang="en-US" altLang="zh-CN" smtClean="0">
                <a:ea typeface="宋体" panose="02010600030101010101" pitchFamily="2" charset="-122"/>
              </a:rPr>
              <a:t>在等待写入内存时存储数据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CPU 将数据写入缓存和写入缓冲区, 然后继续执行程序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写入缓冲区将数据写入内存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当对主内存的写入完成时, 写入缓冲区中的条目将被释放</a:t>
            </a:r>
            <a:endParaRPr lang="en-US" altLang="zh-CN" b="1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ea typeface="宋体" panose="02010600030101010101" pitchFamily="2" charset="-122"/>
              </a:rPr>
              <a:t>写缓冲区的适当大小是多少？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性能和成本之间的权衡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回写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替代解决方案:</a:t>
            </a:r>
            <a:r>
              <a:rPr lang="en-US" altLang="zh-CN" b="1" smtClean="0">
                <a:ea typeface="宋体" panose="02010600030101010101" pitchFamily="2" charset="-122"/>
              </a:rPr>
              <a:t>回写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当写入发生时, 将写入新值</a:t>
            </a:r>
            <a:r>
              <a:rPr lang="en-US" altLang="zh-CN" b="1" smtClean="0">
                <a:ea typeface="宋体" panose="02010600030101010101" pitchFamily="2" charset="-122"/>
              </a:rPr>
              <a:t>只</a:t>
            </a:r>
            <a:r>
              <a:rPr lang="en-US" altLang="zh-CN" smtClean="0">
                <a:ea typeface="宋体" panose="02010600030101010101" pitchFamily="2" charset="-122"/>
              </a:rPr>
              <a:t>中的块。</a:t>
            </a:r>
            <a:r>
              <a:rPr lang="en-US" altLang="zh-CN" b="1" smtClean="0">
                <a:ea typeface="宋体" panose="02010600030101010101" pitchFamily="2" charset="-122"/>
              </a:rPr>
              <a:t>缓存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修改后的块被写入内存时, 块是</a:t>
            </a:r>
            <a:r>
              <a:rPr lang="en-US" altLang="zh-CN" b="1" smtClean="0">
                <a:ea typeface="宋体" panose="02010600030101010101" pitchFamily="2" charset="-122"/>
              </a:rPr>
              <a:t>取代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可以提高性能,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当处理器生成写入速度快于写入可以由主内存处理时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实现要比通过写入方案复杂得多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块的灵活放置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486775" cy="5111750"/>
          </a:xfrm>
        </p:spPr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在直接地图方案中,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当我们在缓存中放置一个块时, 这个块可以在缓存中的一个位置上</a:t>
            </a:r>
          </a:p>
          <a:p>
            <a:pPr/>
            <a:r>
              <a:rPr lang="en-US" altLang="zh-CN" smtClean="0">
                <a:ea typeface="宋体" panose="02010600030101010101" pitchFamily="2" charset="-122"/>
              </a:rPr>
              <a:t>缺点: 数据可能会被驱逐出热块, 即使还有其他空块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86020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21125"/>
            <a:ext cx="406717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它是如何工作的 (概述)？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charset="-122"/>
              </a:rPr>
              <a:t>数据具有类似的层次结构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离处理器较近的级别通常是距离更远的任何级别的子集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最初, 所有数据都存储在最低级别。我们把所有东西都存储在磁盘上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将最近访问 (和附近) 的项目从磁盘复制到较小的 DRAM 内存 (主内存)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将最近访问的 (和附近) 项目从 DRAM 复制到较小的 SRAM 内存 (缓存)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复制最近访问的内容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宋体" charset="-122"/>
              </a:rPr>
              <a:t>缓存中的数据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宋体" charset="-122"/>
              </a:rPr>
              <a:t>到注册</a:t>
            </a:r>
          </a:p>
        </p:txBody>
      </p:sp>
      <p:pic>
        <p:nvPicPr>
          <p:cNvPr id="14340" name="内容占位符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4776788"/>
            <a:ext cx="3311525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完全关联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732462"/>
          </a:xfrm>
        </p:spPr>
        <p:txBody>
          <a:bodyPr/>
          <a:lstStyle/>
          <a:p>
            <a:pPr/>
            <a:r>
              <a:rPr lang="en-US" altLang="zh-CN" b="1" smtClean="0">
                <a:ea typeface="宋体" panose="02010600030101010101" pitchFamily="2" charset="-122"/>
              </a:rPr>
              <a:t>如何解决直接地图方案中的性能问题？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完全关联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块可以放置在</a:t>
            </a:r>
            <a:r>
              <a:rPr lang="en-US" altLang="zh-CN" b="1" smtClean="0">
                <a:ea typeface="宋体" panose="02010600030101010101" pitchFamily="2" charset="-122"/>
              </a:rPr>
              <a:t>任何</a:t>
            </a:r>
            <a:r>
              <a:rPr lang="en-US" altLang="zh-CN" smtClean="0">
                <a:ea typeface="宋体" panose="02010600030101010101" pitchFamily="2" charset="-122"/>
              </a:rPr>
              <a:t>缓存中的位置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内存中的块可能与缓存中的任何条目相关联</a:t>
            </a:r>
          </a:p>
        </p:txBody>
      </p:sp>
      <p:pic>
        <p:nvPicPr>
          <p:cNvPr id="54276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871913"/>
            <a:ext cx="5165725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完全关联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732462"/>
          </a:xfrm>
        </p:spPr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优点: 避免热块</a:t>
            </a:r>
          </a:p>
          <a:p>
            <a:pPr/>
            <a:r>
              <a:rPr lang="en-US" altLang="zh-CN" b="1" smtClean="0">
                <a:ea typeface="宋体" panose="02010600030101010101" pitchFamily="2" charset="-122"/>
              </a:rPr>
              <a:t>缺点？</a:t>
            </a:r>
          </a:p>
          <a:p>
            <a:pPr/>
            <a:r>
              <a:rPr lang="en-US" altLang="zh-CN" smtClean="0">
                <a:ea typeface="宋体" panose="02010600030101010101" pitchFamily="2" charset="-122"/>
              </a:rPr>
              <a:t>要在完全关联缓存中查找给定的块,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缓存中的所有条目</a:t>
            </a:r>
            <a:r>
              <a:rPr lang="en-US" altLang="zh-CN" b="1" smtClean="0">
                <a:ea typeface="宋体" panose="02010600030101010101" pitchFamily="2" charset="-122"/>
              </a:rPr>
              <a:t>必须</a:t>
            </a:r>
            <a:r>
              <a:rPr lang="en-US" altLang="zh-CN" smtClean="0">
                <a:ea typeface="宋体" panose="02010600030101010101" pitchFamily="2" charset="-122"/>
              </a:rPr>
              <a:t>搜索, 因为块可以放置在任何位置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为了使搜索实用, 它与与每个缓存项关联的比较器并行完成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显著增加成本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/>
            <a:r>
              <a:rPr lang="en-US" altLang="zh-CN" smtClean="0">
                <a:ea typeface="宋体" panose="02010600030101010101" pitchFamily="2" charset="-122"/>
              </a:rPr>
              <a:t>仅适用于较小的缓存</a:t>
            </a:r>
          </a:p>
        </p:txBody>
      </p:sp>
      <p:pic>
        <p:nvPicPr>
          <p:cNvPr id="90116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25" y="4610100"/>
            <a:ext cx="3941763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设置关联缓存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563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ea typeface="宋体" panose="02010600030101010101" pitchFamily="2" charset="-122"/>
              </a:rPr>
              <a:t>如何利用直接映射和完全关联方案的好处？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设置关联缓存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前面方案之间的中间范围设计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每个块可以放置在固定数量的位置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56324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97300"/>
            <a:ext cx="571658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设置关联缓存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583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charset="-122"/>
              </a:rPr>
              <a:t>设置关联缓存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charset="-122"/>
              </a:rPr>
              <a:t>t</a:t>
            </a:r>
            <a:r>
              <a:rPr lang="en-US" altLang="zh-CN" dirty="0" smtClean="0">
                <a:ea typeface="宋体" charset="-122"/>
              </a:rPr>
              <a:t>帽子与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dirty="0" smtClean="0">
                <a:ea typeface="宋体" charset="-122"/>
              </a:rPr>
              <a:t>集合的位置称为</a:t>
            </a:r>
            <a:r>
              <a:rPr lang="en-US" altLang="zh-CN" b="1" i="1" dirty="0" smtClean="0">
                <a:ea typeface="宋体" charset="-122"/>
              </a:rPr>
              <a:t>n-</a:t>
            </a:r>
            <a:r>
              <a:rPr lang="en-US" altLang="zh-CN" b="1" dirty="0" smtClean="0">
                <a:ea typeface="宋体" charset="-122"/>
              </a:rPr>
              <a:t>集对关联缓存的方式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内存中的每个块映射到索引字段给出的缓存中的唯一集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块可以放置在</a:t>
            </a:r>
            <a:r>
              <a:rPr lang="en-US" altLang="zh-CN" b="1" i="1" dirty="0" smtClean="0">
                <a:ea typeface="宋体" charset="-122"/>
              </a:rPr>
              <a:t>任何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该集合的元素</a:t>
            </a:r>
            <a:endParaRPr lang="en-US" altLang="zh-CN" i="1" dirty="0">
              <a:ea typeface="宋体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宋体" charset="-122"/>
              </a:rPr>
              <a:t>直接映射和完全关联的组合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块是直接映射的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宋体" charset="-122"/>
              </a:rPr>
              <a:t>成一套</a:t>
            </a:r>
          </a:p>
          <a:p>
            <a:pPr lvl="1" eaLnBrk="1" hangingPunct="1">
              <a:defRPr/>
            </a:pPr>
            <a:r>
              <a:rPr lang="en-US" altLang="zh-CN" dirty="0" smtClean="0">
                <a:ea typeface="宋体" charset="-122"/>
              </a:rPr>
              <a:t>集合中的所有方块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a typeface="宋体" charset="-122"/>
              </a:rPr>
              <a:t>搜索匹配项</a:t>
            </a:r>
          </a:p>
          <a:p>
            <a:pPr lvl="1" eaLnBrk="1" hangingPunct="1">
              <a:defRPr/>
            </a:pPr>
            <a:endParaRPr lang="en-US" altLang="zh-CN" dirty="0" smtClean="0">
              <a:ea typeface="宋体" charset="-122"/>
            </a:endParaRPr>
          </a:p>
        </p:txBody>
      </p:sp>
      <p:pic>
        <p:nvPicPr>
          <p:cNvPr id="9421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25" y="4652963"/>
            <a:ext cx="394335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设置关联缓存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583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charset="-122"/>
              </a:rPr>
              <a:t>在直接映射缓存中, 内存块的位置由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latin typeface="Times New Roman" pitchFamily="18" charset="0"/>
              </a:rPr>
              <a:t>(块数) 模数 (</a:t>
            </a:r>
            <a:r>
              <a:rPr lang="en-US" altLang="zh-CN" sz="2000" i="1" kern="1200" dirty="0">
                <a:latin typeface="Times New Roman" pitchFamily="18" charset="0"/>
              </a:rPr>
              <a:t>块</a:t>
            </a:r>
            <a:r>
              <a:rPr lang="en-US" altLang="zh-CN" sz="2000" kern="1200" dirty="0">
                <a:latin typeface="Times New Roman" pitchFamily="18" charset="0"/>
              </a:rPr>
              <a:t>在缓存中)</a:t>
            </a:r>
          </a:p>
          <a:p>
            <a:pPr eaLnBrk="1" hangingPunct="1">
              <a:defRPr/>
            </a:pPr>
            <a:r>
              <a:rPr lang="en-US" altLang="zh-CN" dirty="0" smtClean="0">
                <a:ea typeface="宋体" charset="-122"/>
              </a:rPr>
              <a:t>在集关联缓存中,</a:t>
            </a:r>
            <a:r>
              <a:rPr lang="en-US" altLang="zh-CN" dirty="0" err="1" smtClean="0">
                <a:ea typeface="宋体" charset="-122"/>
              </a:rPr>
              <a:t>坚常</a:t>
            </a:r>
            <a:r>
              <a:rPr lang="en-US" altLang="zh-CN" dirty="0" smtClean="0">
                <a:ea typeface="宋体" charset="-122"/>
              </a:rPr>
              <a:t>内存块是由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kern="1200" dirty="0">
                <a:latin typeface="Times New Roman" pitchFamily="18" charset="0"/>
              </a:rPr>
              <a:t>(块数) 模数 (</a:t>
            </a:r>
            <a:r>
              <a:rPr lang="en-US" altLang="zh-CN" sz="2000" i="1" kern="1200" dirty="0">
                <a:latin typeface="Times New Roman" pitchFamily="18" charset="0"/>
              </a:rPr>
              <a:t>集</a:t>
            </a:r>
            <a:r>
              <a:rPr lang="en-US" altLang="zh-CN" sz="2000" kern="1200" dirty="0">
                <a:latin typeface="Times New Roman" pitchFamily="18" charset="0"/>
              </a:rPr>
              <a:t>在缓存中</a:t>
            </a:r>
            <a:r>
              <a:rPr lang="en-US" altLang="zh-CN" sz="2000" kern="1200" dirty="0" smtClean="0">
                <a:latin typeface="Times New Roman" pitchFamily="18" charset="0"/>
              </a:rPr>
              <a:t>)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ea typeface="宋体" charset="-122"/>
              </a:rPr>
              <a:t>提高联想程度的好处是通常降低漏率</a:t>
            </a:r>
          </a:p>
        </p:txBody>
      </p:sp>
      <p:pic>
        <p:nvPicPr>
          <p:cNvPr id="96260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0" y="4732338"/>
            <a:ext cx="394335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关联缓存示例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9830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3364FB93-9D75-420E-8C90-68AD2CB9A731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zh-CN" sz="1400" smtClean="0"/>
          </a:p>
        </p:txBody>
      </p:sp>
      <p:pic>
        <p:nvPicPr>
          <p:cNvPr id="98308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852738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84213" y="1125538"/>
            <a:ext cx="8270875" cy="20589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ea typeface="宋体" charset="-122"/>
              </a:rPr>
              <a:t>在缓存中查找数据</a:t>
            </a:r>
          </a:p>
          <a:p>
            <a:pPr lvl="1" eaLnBrk="1" hangingPunct="1">
              <a:defRPr/>
            </a:pPr>
            <a:r>
              <a:rPr lang="en-US" altLang="zh-CN" kern="0" dirty="0" smtClean="0">
                <a:ea typeface="宋体" charset="-122"/>
              </a:rPr>
              <a:t>块的内存地址为12</a:t>
            </a:r>
          </a:p>
          <a:p>
            <a:pPr lvl="1" eaLnBrk="1" hangingPunct="1">
              <a:defRPr/>
            </a:pPr>
            <a:r>
              <a:rPr lang="en-US" altLang="zh-CN" kern="0" dirty="0" smtClean="0">
                <a:ea typeface="宋体" charset="-122"/>
              </a:rPr>
              <a:t>缓存中的块数是8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关联示例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00355" name="Rectangle 65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假设有三个小缓存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由4个块组成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直接映射, 双向集关联,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完全联想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块访问序列: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直接映射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B8ADF361-13E1-4829-89B6-1B317C2EBF58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zh-CN" sz="1400" smtClean="0"/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221163"/>
          <a:ext cx="6985000" cy="1655762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块地址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缓存索引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希特斯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访问后缓存内容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3个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小姐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小姐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小姐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小姐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Mem[6]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小姐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Mem[6]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关联示例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02403" name="Rectangle 119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marL="342900" lvl="1" indent="-342900" eaLnBrk="1" hangingPunct="1">
              <a:buClr>
                <a:schemeClr val="folHlink"/>
              </a:buClr>
              <a:buSzPct val="60000"/>
            </a:pPr>
            <a:r>
              <a:rPr lang="en-US" altLang="zh-CN" smtClean="0">
                <a:ea typeface="宋体" panose="02010600030101010101" pitchFamily="2" charset="-122"/>
              </a:rPr>
              <a:t>块访问序列: 0, 8, 0, 6, 8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双向集关联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2133600"/>
          <a:ext cx="6985000" cy="1655763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块地址</a:t>
                      </a:r>
                      <a:endParaRPr kumimoji="0" lang="en-AU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缓存索引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希特斯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访问后缓存内容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设置0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设置1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小姐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小姐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打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Mem[8]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小姐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Mem[6]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小姐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Mem[6]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52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zh-CN" sz="32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ea typeface="宋体" panose="02010600030101010101" pitchFamily="2" charset="-122"/>
              </a:rPr>
              <a:t>完全关联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5059363"/>
          <a:ext cx="6985000" cy="1609725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70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块地址</a:t>
                      </a:r>
                      <a:endParaRPr kumimoji="0" lang="en-AU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希特斯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访问后缓存内容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小姐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小姐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打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Mem[8]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小姐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Mem[6]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打</a:t>
                      </a:r>
                      <a:endParaRPr kumimoji="0" lang="en-AU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Mem[0]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Mem[8]</a:t>
                      </a:r>
                      <a:endParaRPr kumimoji="0" lang="en-AU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Mem[6]</a:t>
                      </a:r>
                      <a:endParaRPr kumimoji="0" lang="en-AU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宋体" panose="02010600030101010101" pitchFamily="2" charset="-122"/>
              </a:rPr>
              <a:t>设置关联缓存组织</a:t>
            </a:r>
            <a:endParaRPr lang="en-AU" altLang="zh-CN" sz="3600" smtClean="0">
              <a:ea typeface="宋体" panose="02010600030101010101" pitchFamily="2" charset="-122"/>
            </a:endParaRPr>
          </a:p>
        </p:txBody>
      </p:sp>
      <p:sp>
        <p:nvSpPr>
          <p:cNvPr id="10445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00D785E8-8D60-4A88-A65E-D59E22AEDDB7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zh-CN" sz="1400" smtClean="0"/>
          </a:p>
        </p:txBody>
      </p:sp>
      <p:pic>
        <p:nvPicPr>
          <p:cNvPr id="104452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结束语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2493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快速的记忆是小的, 大的记忆是缓慢的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我们真的想要快速、大的记忆</a:t>
            </a:r>
            <a:r>
              <a:rPr lang="en-US" altLang="zh-CN" smtClean="0">
                <a:ea typeface="宋体" panose="02010600030101010101" pitchFamily="2" charset="-122"/>
                <a:sym typeface="Wingdings" panose="05000000000000000000" pitchFamily="2" charset="2"/>
              </a:rPr>
              <a:t>都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  <a:sym typeface="Wingdings" panose="05000000000000000000" pitchFamily="2" charset="2"/>
              </a:rPr>
              <a:t>分层设计 (缓存) 给这个错觉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地点原则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程序经常使用其内存空间的一小部分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内存层次结构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L1 高速缓存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l2 缓存内存中的虚拟机</a:t>
            </a:r>
            <a:b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虚拟磁盘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内存系统设计对于多处理器来说至关重要</a:t>
            </a:r>
          </a:p>
        </p:txBody>
      </p:sp>
      <p:sp>
        <p:nvSpPr>
          <p:cNvPr id="1065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31657833-2135-4179-B600-EB48CFA581C1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zh-CN" sz="1400" smtClean="0"/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 rot="5400000">
            <a:off x="7476331" y="1297781"/>
            <a:ext cx="29686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§5.16 总结发言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它是如何工作的？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03263" y="1125538"/>
            <a:ext cx="8240712" cy="309562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一次只在两个相邻级别之间复制数据, 因此我们只将注意力集中在两个级别上, 一个是上层别的, 一个是下层</a:t>
            </a:r>
          </a:p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在每个级别中, 称为</a:t>
            </a:r>
            <a:r>
              <a:rPr lang="en-US" altLang="zh-CN" sz="2400" b="1" smtClean="0">
                <a:ea typeface="宋体" panose="02010600030101010101" pitchFamily="2" charset="-122"/>
              </a:rPr>
              <a:t>块</a:t>
            </a:r>
            <a:r>
              <a:rPr lang="en-US" altLang="zh-CN" sz="2400" smtClean="0">
                <a:ea typeface="宋体" panose="02010600030101010101" pitchFamily="2" charset="-122"/>
              </a:rPr>
              <a:t>或一个</a:t>
            </a:r>
            <a:r>
              <a:rPr lang="en-US" altLang="zh-CN" sz="2400" b="1" smtClean="0">
                <a:ea typeface="宋体" panose="02010600030101010101" pitchFamily="2" charset="-122"/>
              </a:rPr>
              <a:t>线</a:t>
            </a:r>
          </a:p>
        </p:txBody>
      </p:sp>
      <p:pic>
        <p:nvPicPr>
          <p:cNvPr id="16388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6863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4225" y="3068638"/>
            <a:ext cx="551656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defRPr/>
            </a:pPr>
            <a:r>
              <a:rPr lang="en-US" altLang="zh-CN" sz="2000" dirty="0" smtClean="0">
                <a:ea typeface="宋体" charset="-122"/>
              </a:rPr>
              <a:t>在磁盘和内存之间: 页 (4K)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ea typeface="宋体" charset="-122"/>
              </a:rPr>
              <a:t>在内存和缓存之间: 高速缓存行 (64B)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ea typeface="宋体" charset="-122"/>
              </a:rPr>
              <a:t>在缓存和寄存器之间: 字节</a:t>
            </a:r>
            <a:endParaRPr lang="en-US" altLang="zh-CN" sz="2000" dirty="0">
              <a:ea typeface="宋体" charset="-122"/>
            </a:endParaRPr>
          </a:p>
          <a:p>
            <a:pPr lvl="1" eaLnBrk="1" hangingPunct="1">
              <a:defRPr/>
            </a:pPr>
            <a:endParaRPr lang="en-US" altLang="zh-CN" kern="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多少相关性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增加的相关性降低了漏诊率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但随着回报的减少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64KB 系统的仿真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D-缓存, 16 字块, SPEC2000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单程: 10。3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2路: 8.6%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4路: 8.3%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8路: 8.1%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085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19A9D26C-C14C-4537-8FA9-22104168168A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多级缓存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105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连接到 CPU 的主缓存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体积小, 但速度快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二级缓存服务从主缓存中丢失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更大、更慢, 但仍比主内存更快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主内存服务 L-2 缓存丢失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一些高端系统包括 L-3 缓存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105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DA0CC415-8425-495F-ADFF-8669C81F4B91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多级缓存示例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126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给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CPU 基数 CPI = 1, 时钟速率 = 4GHz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租金小姐/指示 = 2%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主内存访问时间 = 100 ns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只需主缓存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罚款小姐 = 100 nns 0.25 ns = 400次循环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有效 CPI = 1 + 0.02x400 = 9</a:t>
            </a:r>
          </a:p>
        </p:txBody>
      </p:sp>
      <p:sp>
        <p:nvSpPr>
          <p:cNvPr id="1126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24E7AFB9-C895-454F-BD16-1C04DB2CA7EA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示例 (续)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146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现在添加 L-2 缓存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访问时间 = 5ns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全球主内存的错过率 = 0.5%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L-2 命中的主要失误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处罚 = 5ns\ 0.25 ns = 20个周期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L-2 错过的主要失误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额外罚款 = 500个周期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CPI = 1 + 0.02X20 + 0.005X400 = 3。4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业绩比率 = 9/3.4 = 2。6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146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E92AF1C4-0F28-46BE-8E00-D1331092D9F3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多级缓存注意事项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167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主缓存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专注于最小的命中时间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L-2 缓存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关注低错过率, 避免主内存访问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命中时间的总体影响较小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结果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L-1 缓存通常小于单个缓存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L-1 块尺寸小于 L-2 块尺寸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167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7B067B7A-0E37-4EDE-87DD-1872FC2E3F35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panose="02010600030101010101" pitchFamily="2" charset="-122"/>
              </a:rPr>
              <a:t>与高级 Cpu 的交互</a:t>
            </a:r>
            <a:endParaRPr lang="en-AU" altLang="zh-CN" sz="3600" smtClean="0">
              <a:ea typeface="宋体" panose="02010600030101010101" pitchFamily="2" charset="-122"/>
            </a:endParaRPr>
          </a:p>
        </p:txBody>
      </p:sp>
      <p:sp>
        <p:nvSpPr>
          <p:cNvPr id="1187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无序 Cpu 可以在缓存丢失期间执行指令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待处理的商店停留在装载/商店单元中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相关指示在预订站等候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独立指令仍在继续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错过的影响取决于程序数据流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分析起来要困难得多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使用系统模拟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187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B8814C0F-581D-4467-9BFB-E85126414810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与软件的交互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4683125" cy="5111750"/>
          </a:xfrm>
        </p:spPr>
        <p:txBody>
          <a:bodyPr/>
          <a:lstStyle/>
          <a:p>
            <a:pPr eaLnBrk="1" hangingPunct="1"/>
            <a:r>
              <a:rPr lang="en-US" altLang="zh-CN" sz="3600" smtClean="0">
                <a:ea typeface="宋体" panose="02010600030101010101" pitchFamily="2" charset="-122"/>
              </a:rPr>
              <a:t>错过取决于内存访问模式</a:t>
            </a:r>
          </a:p>
          <a:p>
            <a:pPr lvl="1" eaLnBrk="1" hangingPunct="1"/>
            <a:r>
              <a:rPr lang="en-US" altLang="zh-CN" sz="3200" smtClean="0">
                <a:ea typeface="宋体" panose="02010600030101010101" pitchFamily="2" charset="-122"/>
              </a:rPr>
              <a:t>算法行为</a:t>
            </a:r>
          </a:p>
          <a:p>
            <a:pPr lvl="1" eaLnBrk="1" hangingPunct="1"/>
            <a:r>
              <a:rPr lang="en-US" altLang="zh-CN" sz="3200" smtClean="0">
                <a:ea typeface="宋体" panose="02010600030101010101" pitchFamily="2" charset="-122"/>
              </a:rPr>
              <a:t>内存访问的编译器优化</a:t>
            </a:r>
            <a:endParaRPr lang="en-AU" altLang="zh-CN" sz="3200" smtClean="0">
              <a:ea typeface="宋体" panose="02010600030101010101" pitchFamily="2" charset="-122"/>
            </a:endParaRPr>
          </a:p>
        </p:txBody>
      </p:sp>
      <p:sp>
        <p:nvSpPr>
          <p:cNvPr id="1208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4CC41A77-185C-4C80-8C17-5A5B41C8521F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zh-CN" sz="1400" smtClean="0"/>
          </a:p>
        </p:txBody>
      </p:sp>
      <p:pic>
        <p:nvPicPr>
          <p:cNvPr id="120837" name="Picture 6" descr="f05-18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268413"/>
            <a:ext cx="27051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>
          <a:xfrm>
            <a:off x="684213" y="261938"/>
            <a:ext cx="8259762" cy="646112"/>
          </a:xfrm>
        </p:spPr>
        <p:txBody>
          <a:bodyPr/>
          <a:lstStyle/>
          <a:p>
            <a:pPr/>
            <a:r>
              <a:rPr lang="en-US" altLang="zh-CN" sz="3600" smtClean="0">
                <a:ea typeface="宋体" panose="02010600030101010101" pitchFamily="2" charset="-122"/>
              </a:rPr>
              <a:t>通过阻止进行软件优化</a:t>
            </a:r>
          </a:p>
        </p:txBody>
      </p:sp>
      <p:sp>
        <p:nvSpPr>
          <p:cNvPr id="1228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目标: 在替换数据之前最大限度地访问数据</a:t>
            </a:r>
          </a:p>
          <a:p>
            <a:pPr/>
            <a:r>
              <a:rPr lang="en-US" altLang="zh-CN" smtClean="0">
                <a:ea typeface="宋体" panose="02010600030101010101" pitchFamily="2" charset="-122"/>
              </a:rPr>
              <a:t>考虑 DGEMM 的内部循环: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(int j = 0; j &lt; n; ++ j)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双 cij = C [i + j * n];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用于 (int k = 0; k &lt; n; k ++)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cij + = A [i + k * n] * B [k + j * n];</a:t>
            </a:r>
            <a:endParaRPr lang="en-US" altLang="zh-CN" sz="200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 [i + j * n] = cij;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28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CD94A4A8-A3D2-418C-B693-ABD0A00815B4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DGEMM 访问模式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C、A 和 B 数组</a:t>
            </a:r>
          </a:p>
        </p:txBody>
      </p:sp>
      <p:sp>
        <p:nvSpPr>
          <p:cNvPr id="1239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B17A7C3A-CE28-45AB-A6B2-E49F03D97B84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AU" altLang="zh-CN" sz="1400" smtClean="0"/>
          </a:p>
        </p:txBody>
      </p:sp>
      <p:pic>
        <p:nvPicPr>
          <p:cNvPr id="1239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25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Box 4"/>
          <p:cNvSpPr txBox="1">
            <a:spLocks noChangeArrowheads="1"/>
          </p:cNvSpPr>
          <p:nvPr/>
        </p:nvSpPr>
        <p:spPr bwMode="auto">
          <a:xfrm>
            <a:off x="2027238" y="2133600"/>
            <a:ext cx="208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较早的访问</a:t>
            </a:r>
          </a:p>
        </p:txBody>
      </p:sp>
      <p:cxnSp>
        <p:nvCxnSpPr>
          <p:cNvPr id="123911" name="Straight Arrow Connector 6"/>
          <p:cNvCxnSpPr>
            <a:cxnSpLocks noChangeShapeType="1"/>
          </p:cNvCxnSpPr>
          <p:nvPr/>
        </p:nvCxnSpPr>
        <p:spPr bwMode="auto">
          <a:xfrm flipH="1">
            <a:off x="1692275" y="2501900"/>
            <a:ext cx="503238" cy="1431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912" name="TextBox 8"/>
          <p:cNvSpPr txBox="1">
            <a:spLocks noChangeArrowheads="1"/>
          </p:cNvSpPr>
          <p:nvPr/>
        </p:nvSpPr>
        <p:spPr bwMode="auto">
          <a:xfrm>
            <a:off x="2333625" y="2565400"/>
            <a:ext cx="208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新访问</a:t>
            </a:r>
          </a:p>
        </p:txBody>
      </p:sp>
      <p:cxnSp>
        <p:nvCxnSpPr>
          <p:cNvPr id="123913" name="Straight Arrow Connector 11"/>
          <p:cNvCxnSpPr>
            <a:cxnSpLocks noChangeShapeType="1"/>
          </p:cNvCxnSpPr>
          <p:nvPr/>
        </p:nvCxnSpPr>
        <p:spPr bwMode="auto">
          <a:xfrm>
            <a:off x="2700338" y="2933700"/>
            <a:ext cx="369887" cy="1287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缓存阻止的 DGEMM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 #define BOCKSIZE 32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 void 做块 (int n, int si, int sj, int sk, 双 * A, 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3 * b, 双 * C)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5为 (int i = si; i &lt; si + BLOCKSIZE; ++ i)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6为 (int j = sj; j &lt; sj + BLOCKSIZE; + j)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7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8双 cij = C [i + j * n];/* cij = C [i] [j]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9为 (int k = sk; k &lt; sk + BLOCKSIZE; k ++)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 cij + = A [i + k * n] * b [k + j * n];/* cij + = A [i] [k] * b [k] [j]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11 c [i + j * n] = cij;/* C [i] [j] = cij */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12}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13}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14虚空 dgemm (int n, 双 * A, 双 * B, 双 * C)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15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sv-SE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16为 (int sj = 0; sj &lt; n; sj + = BLOCKSIZE)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t-IT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17为 (int si = 0; si &lt; n; si + = BLOCKSIZE)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18为 (int sk = 0; sk &lt; n; sk + = BLOCKSIZE)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19 do _ block (n、si、sj、Sk、a、B、C);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20}</a:t>
            </a:r>
          </a:p>
        </p:txBody>
      </p:sp>
      <p:sp>
        <p:nvSpPr>
          <p:cNvPr id="1249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FED8F4DF-44E4-428C-A96B-4140230BE72E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它是如何工作的？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03263" y="1125538"/>
            <a:ext cx="8240712" cy="5256212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当处理器想要访问数据时,</a:t>
            </a:r>
          </a:p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如果数据存在于上层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命中: 访问满意的上层</a:t>
            </a:r>
          </a:p>
          <a:p>
            <a:pPr lvl="2" eaLnBrk="1" hangingPunct="1"/>
            <a:r>
              <a:rPr lang="en-US" altLang="zh-CN" sz="1800" smtClean="0">
                <a:ea typeface="宋体" panose="02010600030101010101" pitchFamily="2" charset="-122"/>
              </a:rPr>
              <a:t>命中比率: 命中/访问</a:t>
            </a:r>
          </a:p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如果访问的数据不存在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然后访问层次结构中的较低级别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将块复制到上层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然后访问从上层提供的数据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小姐: 从较低级别复制的块</a:t>
            </a:r>
          </a:p>
          <a:p>
            <a:pPr lvl="2" eaLnBrk="1" hangingPunct="1"/>
            <a:r>
              <a:rPr lang="en-US" altLang="zh-CN" sz="1800" smtClean="0">
                <a:ea typeface="宋体" panose="02010600030101010101" pitchFamily="2" charset="-122"/>
              </a:rPr>
              <a:t>所需时间: 点球失误</a:t>
            </a:r>
          </a:p>
          <a:p>
            <a:pPr lvl="2" eaLnBrk="1" hangingPunct="1"/>
            <a:r>
              <a:rPr lang="en-US" altLang="zh-CN" sz="1800" smtClean="0">
                <a:ea typeface="宋体" panose="02010600030101010101" pitchFamily="2" charset="-122"/>
              </a:rPr>
              <a:t>小姐比例: 错过访问</a:t>
            </a:r>
            <a:br>
              <a:rPr lang="en-US" altLang="zh-CN" sz="1800" smtClean="0">
                <a:ea typeface="宋体" panose="02010600030101010101" pitchFamily="2" charset="-122"/>
              </a:rPr>
            </a:br>
            <a:r>
              <a:rPr lang="en-US" altLang="zh-CN" sz="1800" smtClean="0">
                <a:ea typeface="宋体" panose="02010600030101010101" pitchFamily="2" charset="-122"/>
              </a:rPr>
              <a:t>= 1–命中率</a:t>
            </a:r>
          </a:p>
        </p:txBody>
      </p:sp>
      <p:pic>
        <p:nvPicPr>
          <p:cNvPr id="18436" name="Picture 6" descr="f05-0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167063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被阻止的 DGEMM 访问模式</a:t>
            </a:r>
          </a:p>
        </p:txBody>
      </p:sp>
      <p:sp>
        <p:nvSpPr>
          <p:cNvPr id="1259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BA8628FE-5254-4A84-99BA-EED546067B23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zh-CN" sz="1400" smtClean="0"/>
          </a:p>
        </p:txBody>
      </p:sp>
      <p:pic>
        <p:nvPicPr>
          <p:cNvPr id="1259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68413"/>
            <a:ext cx="7924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TextBox 5"/>
          <p:cNvSpPr txBox="1">
            <a:spLocks noChangeArrowheads="1"/>
          </p:cNvSpPr>
          <p:nvPr/>
        </p:nvSpPr>
        <p:spPr bwMode="auto">
          <a:xfrm>
            <a:off x="2987675" y="5891213"/>
            <a:ext cx="16208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未优化</a:t>
            </a:r>
          </a:p>
        </p:txBody>
      </p:sp>
      <p:sp>
        <p:nvSpPr>
          <p:cNvPr id="125958" name="TextBox 9"/>
          <p:cNvSpPr txBox="1">
            <a:spLocks noChangeArrowheads="1"/>
          </p:cNvSpPr>
          <p:nvPr/>
        </p:nvSpPr>
        <p:spPr bwMode="auto">
          <a:xfrm>
            <a:off x="5003800" y="5884863"/>
            <a:ext cx="143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封锁</a:t>
            </a:r>
          </a:p>
        </p:txBody>
      </p:sp>
      <p:pic>
        <p:nvPicPr>
          <p:cNvPr id="12595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986213"/>
            <a:ext cx="4344988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可靠性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26979" name="Rectangle 13"/>
          <p:cNvSpPr>
            <a:spLocks noGrp="1" noChangeArrowheads="1"/>
          </p:cNvSpPr>
          <p:nvPr>
            <p:ph idx="1"/>
          </p:nvPr>
        </p:nvSpPr>
        <p:spPr>
          <a:xfrm>
            <a:off x="4716463" y="2565400"/>
            <a:ext cx="3959225" cy="3671888"/>
          </a:xfrm>
        </p:spPr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故障: 组件故障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可能会也可能不会导致系统故障</a:t>
            </a:r>
          </a:p>
        </p:txBody>
      </p:sp>
      <p:sp>
        <p:nvSpPr>
          <p:cNvPr id="1269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第6章-存储和其他 i o 主题-</a:t>
            </a:r>
            <a:fld id="{7DD48571-FE4A-47C1-A3D3-9141A329BE60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AU" altLang="zh-CN" sz="1400" smtClean="0"/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1260475" y="1412875"/>
            <a:ext cx="3024188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2000" u="sng">
                <a:ea typeface="宋体" panose="02010600030101010101" pitchFamily="2" charset="-122"/>
              </a:rPr>
              <a:t>服务素养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2000">
                <a:ea typeface="宋体" panose="02010600030101010101" pitchFamily="2" charset="-122"/>
              </a:rPr>
              <a:t>提供的服务</a:t>
            </a:r>
            <a:br>
              <a:rPr lang="en-AU" altLang="zh-CN" sz="2000">
                <a:ea typeface="宋体" panose="02010600030101010101" pitchFamily="2" charset="-122"/>
              </a:rPr>
            </a:br>
            <a:r>
              <a:rPr lang="en-AU" altLang="zh-CN" sz="2000">
                <a:ea typeface="宋体" panose="02010600030101010101" pitchFamily="2" charset="-122"/>
              </a:rPr>
              <a:t>指定的</a:t>
            </a:r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1331913" y="4724400"/>
            <a:ext cx="3024187" cy="1152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2000" u="sng">
                <a:ea typeface="宋体" panose="02010600030101010101" pitchFamily="2" charset="-122"/>
              </a:rPr>
              <a:t>服务中断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2000">
                <a:ea typeface="宋体" panose="02010600030101010101" pitchFamily="2" charset="-122"/>
              </a:rPr>
              <a:t>偏离从</a:t>
            </a:r>
            <a:br>
              <a:rPr lang="en-AU" altLang="zh-CN" sz="2000">
                <a:ea typeface="宋体" panose="02010600030101010101" pitchFamily="2" charset="-122"/>
              </a:rPr>
            </a:br>
            <a:r>
              <a:rPr lang="en-AU" altLang="zh-CN" sz="2000">
                <a:ea typeface="宋体" panose="02010600030101010101" pitchFamily="2" charset="-122"/>
              </a:rPr>
              <a:t>指定的服务</a:t>
            </a:r>
          </a:p>
        </p:txBody>
      </p:sp>
      <p:sp>
        <p:nvSpPr>
          <p:cNvPr id="126983" name="Freeform 7"/>
          <p:cNvSpPr>
            <a:spLocks/>
          </p:cNvSpPr>
          <p:nvPr/>
        </p:nvSpPr>
        <p:spPr bwMode="auto">
          <a:xfrm>
            <a:off x="3708400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2147483646 w 277"/>
              <a:gd name="T3" fmla="*/ 2147483646 h 1374"/>
              <a:gd name="T4" fmla="*/ 2147483646 w 277"/>
              <a:gd name="T5" fmla="*/ 2147483646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3563938" y="3429000"/>
            <a:ext cx="962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2000">
                <a:ea typeface="宋体" panose="02010600030101010101" pitchFamily="2" charset="-122"/>
              </a:rPr>
              <a:t>失败</a:t>
            </a:r>
          </a:p>
        </p:txBody>
      </p:sp>
      <p:sp>
        <p:nvSpPr>
          <p:cNvPr id="126985" name="Freeform 9"/>
          <p:cNvSpPr>
            <a:spLocks/>
          </p:cNvSpPr>
          <p:nvPr/>
        </p:nvSpPr>
        <p:spPr bwMode="auto">
          <a:xfrm rot="10800000">
            <a:off x="1438275" y="2565400"/>
            <a:ext cx="396875" cy="2159000"/>
          </a:xfrm>
          <a:custGeom>
            <a:avLst/>
            <a:gdLst>
              <a:gd name="T0" fmla="*/ 0 w 277"/>
              <a:gd name="T1" fmla="*/ 0 h 1374"/>
              <a:gd name="T2" fmla="*/ 2147483646 w 277"/>
              <a:gd name="T3" fmla="*/ 2147483646 h 1374"/>
              <a:gd name="T4" fmla="*/ 2147483646 w 277"/>
              <a:gd name="T5" fmla="*/ 2147483646 h 1374"/>
              <a:gd name="T6" fmla="*/ 0 60000 65536"/>
              <a:gd name="T7" fmla="*/ 0 60000 65536"/>
              <a:gd name="T8" fmla="*/ 0 60000 65536"/>
              <a:gd name="T9" fmla="*/ 0 w 277"/>
              <a:gd name="T10" fmla="*/ 0 h 1374"/>
              <a:gd name="T11" fmla="*/ 277 w 277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7" h="1374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684213" y="3429000"/>
            <a:ext cx="14827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2000">
                <a:ea typeface="宋体" panose="02010600030101010101" pitchFamily="2" charset="-122"/>
              </a:rPr>
              <a:t>恢复</a:t>
            </a:r>
          </a:p>
        </p:txBody>
      </p:sp>
      <p:sp>
        <p:nvSpPr>
          <p:cNvPr id="126987" name="Text Box 4"/>
          <p:cNvSpPr txBox="1">
            <a:spLocks noChangeArrowheads="1"/>
          </p:cNvSpPr>
          <p:nvPr/>
        </p:nvSpPr>
        <p:spPr bwMode="auto">
          <a:xfrm rot="5400000">
            <a:off x="7015162" y="1757363"/>
            <a:ext cx="389096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§5.5 可靠的内存层次结构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可靠性措施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2902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可靠性: 平均故障时间 (MTTF)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服务中断: 平均维修时间 (MTTR)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平均故障间隔时间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MTBF = MTTF + MTTR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可用性 = MTTF/(MTTF + MTTR)</a:t>
            </a:r>
            <a:endParaRPr lang="en-AU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提高可用性</a:t>
            </a:r>
            <a:endParaRPr lang="en-AU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增加 MTTF: 避免故障、容错、故障预测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减少 MTTR: 改进的诊断和修复工具和流程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290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第6章-存储和其他 i o 主题-</a:t>
            </a:r>
            <a:fld id="{87AE8B0F-A426-436C-8F09-4031079D6E43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《汉明证交会守则》</a:t>
            </a:r>
          </a:p>
        </p:txBody>
      </p:sp>
      <p:sp>
        <p:nvSpPr>
          <p:cNvPr id="131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汉明距离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两个位模式之间不同的位数</a:t>
            </a:r>
          </a:p>
          <a:p>
            <a:pPr/>
            <a:r>
              <a:rPr lang="en-US" altLang="zh-CN" smtClean="0">
                <a:ea typeface="宋体" panose="02010600030101010101" pitchFamily="2" charset="-122"/>
              </a:rPr>
              <a:t>最小距离 = 2 提供</a:t>
            </a:r>
            <a:r>
              <a:rPr lang="en-US" altLang="zh-CN" smtClean="0">
                <a:ea typeface="宋体" panose="02010600030101010101" pitchFamily="2" charset="-122"/>
                <a:sym typeface="Wingdings" panose="05000000000000000000" pitchFamily="2" charset="2"/>
              </a:rPr>
              <a:t>单位错误检测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例如奇偶校验代码</a:t>
            </a:r>
          </a:p>
          <a:p>
            <a:pPr/>
            <a:r>
              <a:rPr lang="en-US" altLang="zh-CN" smtClean="0">
                <a:ea typeface="宋体" panose="02010600030101010101" pitchFamily="2" charset="-122"/>
              </a:rPr>
              <a:t>最小距离 = 3 提供单错误校正, 2位错误检测</a:t>
            </a:r>
          </a:p>
        </p:txBody>
      </p:sp>
      <p:sp>
        <p:nvSpPr>
          <p:cNvPr id="1310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2A4734F0-FA33-4A31-9671-FB531A61D8C7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编码 SEC</a:t>
            </a:r>
          </a:p>
        </p:txBody>
      </p:sp>
      <p:sp>
        <p:nvSpPr>
          <p:cNvPr id="132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要计算汉明代码: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左边的数字位从1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所有是功率2的位位置都是奇偶校验位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每个奇偶校验位检查某些数据位:</a:t>
            </a:r>
          </a:p>
        </p:txBody>
      </p:sp>
      <p:sp>
        <p:nvSpPr>
          <p:cNvPr id="1321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315B79D6-DD81-4736-A026-366EFCBAEDD0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AU" altLang="zh-CN" sz="1400" smtClean="0"/>
          </a:p>
        </p:txBody>
      </p:sp>
      <p:pic>
        <p:nvPicPr>
          <p:cNvPr id="1321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33825"/>
            <a:ext cx="604837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解码证交会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奇偶校验位的值指示哪些位出错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使用编码过程中的编号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例如。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奇偶校验位 = 0000 表示没有错误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奇数位 = 1010 表示位10已翻转</a:t>
            </a:r>
          </a:p>
        </p:txBody>
      </p:sp>
      <p:sp>
        <p:nvSpPr>
          <p:cNvPr id="1331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96CC1A7F-7C9A-44A4-893D-1C9DA04FDC6D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Secn Dec 代码</a:t>
            </a:r>
          </a:p>
        </p:txBody>
      </p:sp>
      <p:sp>
        <p:nvSpPr>
          <p:cNvPr id="134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smtClean="0">
                <a:ea typeface="宋体" panose="02010600030101010101" pitchFamily="2" charset="-122"/>
              </a:rPr>
              <a:t>为整个单词添加额外的奇偶校验位 (p</a:t>
            </a:r>
            <a:r>
              <a:rPr lang="en-US" altLang="zh-CN" baseline="-25000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/>
            <a:r>
              <a:rPr lang="en-US" altLang="zh-CN" smtClean="0">
                <a:ea typeface="宋体" panose="02010600030101010101" pitchFamily="2" charset="-122"/>
              </a:rPr>
              <a:t>使汉明距离 = 4</a:t>
            </a:r>
          </a:p>
          <a:p>
            <a:pPr/>
            <a:r>
              <a:rPr lang="en-US" altLang="zh-CN" smtClean="0">
                <a:ea typeface="宋体" panose="02010600030101010101" pitchFamily="2" charset="-122"/>
              </a:rPr>
              <a:t>解码：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让 H = SEC 奇偶校验位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H 偶数, p</a:t>
            </a:r>
            <a:r>
              <a:rPr lang="en-US" altLang="zh-CN" baseline="-25000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甚至, 没有错误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H 奇数, p</a:t>
            </a:r>
            <a:r>
              <a:rPr lang="en-US" altLang="zh-CN" baseline="-25000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奇数, 可更正的单位错误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H 偶数, p</a:t>
            </a:r>
            <a:r>
              <a:rPr lang="en-US" altLang="zh-CN" baseline="-25000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奇数, 错误在 p</a:t>
            </a:r>
            <a:r>
              <a:rPr lang="en-US" altLang="zh-CN" baseline="-25000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位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H 奇数, p</a:t>
            </a:r>
            <a:r>
              <a:rPr lang="en-US" altLang="zh-CN" baseline="-25000" smtClean="0"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甚至, 发生了双重错误</a:t>
            </a:r>
          </a:p>
          <a:p>
            <a:pPr/>
            <a:r>
              <a:rPr lang="en-US" altLang="zh-CN" smtClean="0">
                <a:ea typeface="宋体" panose="02010600030101010101" pitchFamily="2" charset="-122"/>
              </a:rPr>
              <a:t>注: ECC DRAM 使用 SECE-DEC, 每个64位保护8位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4A57492A-B8C1-4509-BF61-97829273E621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虚拟机</a:t>
            </a:r>
          </a:p>
        </p:txBody>
      </p:sp>
      <p:sp>
        <p:nvSpPr>
          <p:cNvPr id="13517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主机模拟来宾操作系统和计算机资源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改善了多位客人的隔离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避免安全和可靠性问题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资源的艾滋病共享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虚拟化对性能有一定影响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适用于现代高性能压实机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例子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IBM vmc点 370 (1970年代技术!)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Vmware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微软虚拟电脑</a:t>
            </a:r>
          </a:p>
        </p:txBody>
      </p:sp>
      <p:sp>
        <p:nvSpPr>
          <p:cNvPr id="135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95A06873-6A6B-4532-A36C-6F9CD0E13FF1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AU" altLang="zh-CN" sz="1400" smtClean="0"/>
          </a:p>
        </p:txBody>
      </p:sp>
      <p:sp>
        <p:nvSpPr>
          <p:cNvPr id="135173" name="Text Box 4"/>
          <p:cNvSpPr txBox="1">
            <a:spLocks noChangeArrowheads="1"/>
          </p:cNvSpPr>
          <p:nvPr/>
        </p:nvSpPr>
        <p:spPr bwMode="auto">
          <a:xfrm rot="5400000">
            <a:off x="7770019" y="1007269"/>
            <a:ext cx="2381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§5.6 虚拟机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虚拟机监视器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将虚拟资源映射到物理资源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内存、ito 设备、Cpu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来宾代码在用户模式下在本机计算机上运行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在特权指令和对受保护资源的访问中捕获到 VMM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来宾操作系统可能与主机操作系统不同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VMM 处理真正的 ito 设备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为来宾模拟通用虚拟 ito 设备</a:t>
            </a:r>
          </a:p>
        </p:txBody>
      </p:sp>
      <p:sp>
        <p:nvSpPr>
          <p:cNvPr id="1372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91635B5F-64C8-4CAB-B957-07D97B701D06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示例: 计时器虚拟化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在本机中, 在计时器中断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操作系统挂起当前进程, 处理中断, 选择并恢复下一个进程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使用虚拟机监视器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VMM 挂起当前虚拟机, 处理中断, 选择并恢复下一个虚拟机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如果 VM 需要计时器中断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VMM 模拟虚拟计时器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在发生物理计时器中断时模拟虚拟机的中断</a:t>
            </a:r>
          </a:p>
        </p:txBody>
      </p:sp>
      <p:sp>
        <p:nvSpPr>
          <p:cNvPr id="139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CAA5590D-5964-4C5E-A141-0960F0EDF4FE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本地原则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程序在任何时间情况下访问其地址空间的一小部分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时间位置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最近访问的项目可能很快就会再次访问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如果你最近带了一本书到办公桌前看, 你可能很快就需要再看一次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例如, 循环中的指令, 归纳变量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smtClean="0">
                <a:ea typeface="宋体" panose="02010600030101010101" pitchFamily="2" charset="-122"/>
              </a:rPr>
              <a:t>时间局部性的其他例子？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指令集支持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用户和系统模式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仅在系统模式下提供特权指令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如果在用户模式下执行, 则捕获到系统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仅使用特权指令访问所有物理资源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包括页面表、中断控件、ito 寄存器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虚拟化支持的复兴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现行《国际审计准则》 (例如 x86)</a:t>
            </a:r>
          </a:p>
        </p:txBody>
      </p:sp>
      <p:sp>
        <p:nvSpPr>
          <p:cNvPr id="141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43F3B598-C1C2-45DF-A8C9-9B4936262D19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虚拟内存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4336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使用主内存作为辅助 (磁盘) 存储的 "缓存"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由 CPU 硬件和操作系统 (OS) 联合管理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程序共享主内存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每个都获得一个私人虚拟地址空间, 其中包含其常用的代码和数据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受其他程序的保护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CPU 和操作系统将虚拟地址转换为物理地址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VM "块" 称为页面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虚拟机转换 "错过" 称为页面错误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43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09A7B9D1-E8FB-450A-91CC-1531436B05DE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AU" altLang="zh-CN" sz="1400" smtClean="0"/>
          </a:p>
        </p:txBody>
      </p:sp>
      <p:sp>
        <p:nvSpPr>
          <p:cNvPr id="143365" name="Text Box 4"/>
          <p:cNvSpPr txBox="1">
            <a:spLocks noChangeArrowheads="1"/>
          </p:cNvSpPr>
          <p:nvPr/>
        </p:nvSpPr>
        <p:spPr bwMode="auto">
          <a:xfrm rot="5400000">
            <a:off x="7838281" y="929481"/>
            <a:ext cx="22447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§5.7 虚拟内存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地址翻译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454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固定大小的页面 (例如, 4K)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45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735F7506-37CE-4FE4-BF57-36729E488615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AU" altLang="zh-CN" sz="1400" smtClean="0"/>
          </a:p>
        </p:txBody>
      </p:sp>
      <p:pic>
        <p:nvPicPr>
          <p:cNvPr id="145413" name="Picture 8" descr="f05-2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3900"/>
            <a:ext cx="43180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4" name="Picture 9" descr="f05-1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2825"/>
            <a:ext cx="34480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页面过失处罚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474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在页面错误时, 必须从磁盘中提取页面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需要数百万次时钟周期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由操作系统代码处理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尝试将页面错误率降至最低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完全关联的位置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智能替换算法</a:t>
            </a:r>
          </a:p>
        </p:txBody>
      </p:sp>
      <p:sp>
        <p:nvSpPr>
          <p:cNvPr id="1474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E2B484AD-04A0-4912-9862-32206D4012C4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页面表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4950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存储放置信息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按虚拟页码编制索引的页表条目数组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CPU 中的页表寄存器指向物理内存中的页表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如果页存在于内存中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PTE 存储物理页码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加上其他状态位 (引用, 脏,...)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如果页面不存在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PTE 可以引用磁盘上交换空间中的位置</a:t>
            </a:r>
          </a:p>
        </p:txBody>
      </p:sp>
      <p:sp>
        <p:nvSpPr>
          <p:cNvPr id="149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7BFA5435-62CA-42CF-A805-B473F687C18F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使用页面表进行翻译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51555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9ED296DB-6322-4D26-AE6F-934826B84C5E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AU" altLang="zh-CN" sz="1400" smtClean="0"/>
          </a:p>
        </p:txBody>
      </p:sp>
      <p:pic>
        <p:nvPicPr>
          <p:cNvPr id="151556" name="Picture 4" descr="f05-2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551338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将页面映射到存储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53603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57C5F30C-95FC-44FC-B06A-40292A6B4FB6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AU" altLang="zh-CN" sz="1400" smtClean="0"/>
          </a:p>
        </p:txBody>
      </p:sp>
      <p:pic>
        <p:nvPicPr>
          <p:cNvPr id="153604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334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替换和写入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55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若要降低页面故障率, 请选择最近使用的 (LRU) 替换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PTE 中的参考位 (又名使用位) 在页面访问时设置为1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操作系统定期清除到0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引用位 = 0 的页面最近未使用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磁盘写入需要数百万次循环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一次阻塞, 而不是单个位置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写通是不切实际的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使用回写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写入页面时 PTE 集中的脏位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556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0FFC940B-B6E9-4CD6-87F8-4A2B978CCD8F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使用 TLB 进行快速翻译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576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地址转换似乎需要额外的内存引用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一个访问 PTE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然后实际的内存访问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但对页面表的访问具有良好的位置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因此, 在 CPU 中使用快速的 Pte 缓存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称为翻译查找边缓冲区 (TLB)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典型: 16–512 Pte, 0.5–1次命中周期, 10–100周期的错过周期, 0.01% –1% 的错过率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错过可以通过硬件或软件来处理</a:t>
            </a:r>
          </a:p>
        </p:txBody>
      </p:sp>
      <p:sp>
        <p:nvSpPr>
          <p:cNvPr id="1577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09DBD77E-1B78-48E0-BD2B-0121388F24E8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使用 TLB 进行快速翻译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5974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E1E2568C-81E4-4BB2-B398-1CA2F8D7F8D2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AU" altLang="zh-CN" sz="1400" smtClean="0"/>
          </a:p>
        </p:txBody>
      </p:sp>
      <p:pic>
        <p:nvPicPr>
          <p:cNvPr id="159748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5357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本地原则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空间局部性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如果引用了某个项目, 则其地址接近的项将倾向于很快被引用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例如, 你去了图书馆, 拿出了一本有用的书,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你也注意到有第二本书的相同的主题, 所以你也应该带回第二本书,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稍后, 你可能会在第二本书中发现一些有用的东西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例如, 顺序指令访问, 数组数据</a:t>
            </a: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b="1" smtClean="0">
                <a:ea typeface="宋体" panose="02010600030101010101" pitchFamily="2" charset="-122"/>
              </a:rPr>
              <a:t>空间局部性的其他例子？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TLB 错过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61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如果页面在内存中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从内存加载 PTE, 然后重试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可以在硬件中处理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对于更复杂的页面表结构, 可能会变得更加复杂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或在软件中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使用优化的处理程序引发特殊异常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如果页面不在内存中 (页面错误)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操作系统处理获取页面和更新页面表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然后重新启动错误指令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617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A6A89DB9-6223-4ED8-91A1-F7CA6F2D8CEE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TLB 处理小姐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TLB 丢失表明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页面存在, 但 PTE 不在 TLB 中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页面未预设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必须在目标寄存器被覆盖之前识别 TLB 丢失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引发异常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处理程序将 PTE 从内存复制到 TLB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然后重新启动指令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如果页面不存在, 则会发生页面错误</a:t>
            </a:r>
          </a:p>
        </p:txBody>
      </p:sp>
      <p:sp>
        <p:nvSpPr>
          <p:cNvPr id="1638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B24E4BE2-8F51-41FF-A1E3-BE38A3ADA08A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页面故障处理程序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使用错误的虚拟地址查找 PTE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在磁盘上查找页面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选择要替换的页面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如果脏, 请先写入磁盘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将页面读入内存并更新页表</a:t>
            </a:r>
          </a:p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使进程再次运行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从错误指令重新启动</a:t>
            </a:r>
          </a:p>
        </p:txBody>
      </p:sp>
      <p:sp>
        <p:nvSpPr>
          <p:cNvPr id="1658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9E7633CB-BF85-4272-A88E-380A19BF8B07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TLB 和缓存交互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64163" y="1125538"/>
            <a:ext cx="3590925" cy="5111750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如果缓存标记使用物理地址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需要在缓存查找之前进行翻译</a:t>
            </a:r>
          </a:p>
          <a:p>
            <a:pPr eaLnBrk="1" hangingPunct="1"/>
            <a:r>
              <a:rPr lang="en-US" altLang="zh-CN" sz="2400" smtClean="0">
                <a:ea typeface="宋体" panose="02010600030101010101" pitchFamily="2" charset="-122"/>
              </a:rPr>
              <a:t>替代方法: 使用虚拟地址标记</a:t>
            </a:r>
          </a:p>
          <a:p>
            <a:pPr lvl="1" eaLnBrk="1" hangingPunct="1"/>
            <a:r>
              <a:rPr lang="en-US" altLang="zh-CN" sz="2000" smtClean="0">
                <a:ea typeface="宋体" panose="02010600030101010101" pitchFamily="2" charset="-122"/>
              </a:rPr>
              <a:t>因锯齿引起的并发症</a:t>
            </a:r>
          </a:p>
          <a:p>
            <a:pPr lvl="2" eaLnBrk="1" hangingPunct="1"/>
            <a:r>
              <a:rPr lang="en-US" altLang="zh-CN" sz="1800" smtClean="0">
                <a:ea typeface="宋体" panose="02010600030101010101" pitchFamily="2" charset="-122"/>
              </a:rPr>
              <a:t>共享物理地址的不同虚拟地址</a:t>
            </a:r>
            <a:endParaRPr lang="en-AU" altLang="zh-CN" sz="1800" smtClean="0">
              <a:ea typeface="宋体" panose="02010600030101010101" pitchFamily="2" charset="-122"/>
            </a:endParaRPr>
          </a:p>
        </p:txBody>
      </p:sp>
      <p:sp>
        <p:nvSpPr>
          <p:cNvPr id="1679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AD418D87-8CAF-4AA3-9651-9DA167E04BE8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AU" altLang="zh-CN" sz="1400" smtClean="0"/>
          </a:p>
        </p:txBody>
      </p:sp>
      <p:pic>
        <p:nvPicPr>
          <p:cNvPr id="167941" name="Picture 5" descr="f05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956175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内存保护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699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不同的任务可以共享其虚拟地址空间的一部分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但需要防止错误的访问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需要操作系统帮助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操作系统保护的硬件支持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特权主管模式 (又名内核模式)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特权说明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页面表和其他状态信息仅可在主管模式下访问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系统调用异常 (例如, MIPS 中的 syscall)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699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A0771995-0552-48DE-81F7-D1235646748E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内存层次结构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72035" name="Rectangle 6"/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通用原则适用于内存层次结构的所有级别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基于缓存的概念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在层次结构中的每个级别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块放置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查找块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在错过时更换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编写策略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720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2D645512-045F-40D5-A5E0-CA229C135F9F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AU" altLang="zh-CN" sz="1400" smtClean="0"/>
          </a:p>
        </p:txBody>
      </p:sp>
      <p:sp>
        <p:nvSpPr>
          <p:cNvPr id="172037" name="Text Box 4"/>
          <p:cNvSpPr txBox="1">
            <a:spLocks noChangeArrowheads="1"/>
          </p:cNvSpPr>
          <p:nvPr/>
        </p:nvSpPr>
        <p:spPr bwMode="auto">
          <a:xfrm rot="5400000">
            <a:off x="6220619" y="2556669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§5.8 内存层次结构的通用框架</a:t>
            </a:r>
          </a:p>
        </p:txBody>
      </p:sp>
      <p:sp>
        <p:nvSpPr>
          <p:cNvPr id="172038" name="Text Box 7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folHlink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大图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块放置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7408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由关联性决定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直接映射 (单向关联)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放置的一个选择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 方式集关联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集合中的 n 个选项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完全关联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任何地点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较高的联想性可降低漏诊率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增加复杂性、成本和访问时间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74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FD438089-6C14-44A1-BA6F-CD458C34C77F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查找块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76131" name="Rectangle 30"/>
          <p:cNvSpPr>
            <a:spLocks noGrp="1" noChangeArrowheads="1"/>
          </p:cNvSpPr>
          <p:nvPr>
            <p:ph idx="1"/>
          </p:nvPr>
        </p:nvSpPr>
        <p:spPr>
          <a:xfrm>
            <a:off x="684213" y="3856038"/>
            <a:ext cx="8270875" cy="2381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硬件缓存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减少比较以降低成本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虚拟内存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完整表查找使完全关联成为可能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降低错过率的好处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761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18F588B9-A472-40B1-BE9A-1EC2B9C77CF9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AU" altLang="zh-CN" sz="1400" smtClean="0"/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1187450" y="1397000"/>
          <a:ext cx="7561263" cy="2286000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关联性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定位方法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标签比较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直接映射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指数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方式集关联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设置索引, 然后搜索集合中的条目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完全关联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搜索所有条目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完整查找表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更换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781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在错过时选择要更换的条目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最近使用最少 (LRU)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复杂且成本高昂的硬件, 用于高关联性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随机</a:t>
            </a: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靠近 LRU, 更易于实现</a:t>
            </a: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虚拟内存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LRU 近似值, 支持硬件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781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B9F5CD20-3FE9-47E2-8E4D-5CA8E307DCBD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编写策略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802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写入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更新上层和下层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简化替换, 但可能需要写缓冲区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回写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仅更新上层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更换块时更新较低级别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需要保持更多状态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虚拟内存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在给定磁盘写入延迟的情况下, 只回写是可行的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802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F47CE362-2ECD-4498-A373-265DCB9C382C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利用本土化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计算机利用了</a:t>
            </a:r>
            <a:r>
              <a:rPr lang="en-US" altLang="zh-CN" b="1" smtClean="0">
                <a:ea typeface="宋体" panose="02010600030101010101" pitchFamily="2" charset="-122"/>
              </a:rPr>
              <a:t>地域原则</a:t>
            </a:r>
            <a:r>
              <a:rPr lang="en-US" altLang="zh-CN" smtClean="0">
                <a:ea typeface="宋体" panose="02010600030101010101" pitchFamily="2" charset="-122"/>
              </a:rPr>
              <a:t>通过将计算机的内存实现为</a:t>
            </a:r>
            <a:r>
              <a:rPr lang="en-US" altLang="zh-CN" b="1" smtClean="0">
                <a:ea typeface="宋体" panose="02010600030101010101" pitchFamily="2" charset="-122"/>
              </a:rPr>
              <a:t>内存层次结构</a:t>
            </a: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计算机内存由不同速度和大小的多级内存组成</a:t>
            </a: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24580" name="内容占位符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3484563"/>
            <a:ext cx="5186362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错过的来源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822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强制失误 (又名冷启动失误)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对块的第一次访问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容量失误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由于缓存大小有限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稍后将再次访问已替换的块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冲突丢失 (又名冲突错误)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在非完全关联缓存中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由于在一套中的参赛作品的竞争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不会出现在总大小相同的完全关联缓存中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1822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E9C79683-DC90-47C7-BD69-A8F1D2956EA1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BBFBD76C-8F95-4752-B4F8-6F681D0B044D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AU" altLang="zh-CN" sz="1400" smtClean="0"/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5888"/>
            <a:ext cx="7793038" cy="7667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缓存设计权衡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5"/>
        </p:xfrm>
        <a:graphic>
          <a:graphicData uri="http://schemas.openxmlformats.org/drawingml/2006/table">
            <a:tbl>
              <a:tblPr/>
              <a:tblGrid>
                <a:gridCol w="27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设计变更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对小姐率的影响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负面的性能影响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增加缓存大小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减少容量丢失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可能会增加访问时间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增加关联性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减少冲突失误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可能会增加访问时间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增加块大小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减少强制失误</a:t>
                      </a:r>
                      <a:endParaRPr kumimoji="0" lang="en-AU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增加失误点球。对于非常大的块尺寸, 可能会增加因污染而造成的失误率。</a:t>
                      </a:r>
                      <a:endParaRPr kumimoji="0" lang="en-A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缓存控制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3743325"/>
          </a:xfrm>
        </p:spPr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缓存特征示例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直接映射、回写、写分配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块大小: 4个字 (16个字节)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高速缓存大小:16 KB (1024 块)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32位字节地址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每个块的有效位和脏位</a:t>
            </a:r>
          </a:p>
          <a:p>
            <a:pPr lvl="1" eaLnBrk="1" hangingPunct="1"/>
            <a:r>
              <a:rPr lang="en-AU" altLang="zh-CN" smtClean="0">
                <a:ea typeface="宋体" panose="02010600030101010101" pitchFamily="2" charset="-122"/>
              </a:rPr>
              <a:t>阻塞缓存</a:t>
            </a:r>
          </a:p>
          <a:p>
            <a:pPr lvl="2" eaLnBrk="1" hangingPunct="1"/>
            <a:r>
              <a:rPr lang="en-AU" altLang="zh-CN" smtClean="0">
                <a:ea typeface="宋体" panose="02010600030101010101" pitchFamily="2" charset="-122"/>
              </a:rPr>
              <a:t>CPU 等待, 直到访问完成</a:t>
            </a:r>
          </a:p>
        </p:txBody>
      </p:sp>
      <p:sp>
        <p:nvSpPr>
          <p:cNvPr id="1863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D7B4DE78-EC7B-460E-B928-9D98D32BBDA7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AU" altLang="zh-CN" sz="1400" smtClean="0"/>
          </a:p>
        </p:txBody>
      </p:sp>
      <p:sp>
        <p:nvSpPr>
          <p:cNvPr id="186373" name="Text Box 4"/>
          <p:cNvSpPr txBox="1">
            <a:spLocks noChangeArrowheads="1"/>
          </p:cNvSpPr>
          <p:nvPr/>
        </p:nvSpPr>
        <p:spPr bwMode="auto">
          <a:xfrm rot="5400000">
            <a:off x="5776119" y="3001169"/>
            <a:ext cx="6369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§5。9</a:t>
            </a:r>
            <a:r>
              <a:rPr lang="en-AU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使用有限状态机控制一个简单的缓存</a:t>
            </a:r>
            <a:endParaRPr lang="en-US" altLang="zh-CN" sz="18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grpSp>
        <p:nvGrpSpPr>
          <p:cNvPr id="186374" name="Group 18"/>
          <p:cNvGrpSpPr>
            <a:grpSpLocks/>
          </p:cNvGrpSpPr>
          <p:nvPr/>
        </p:nvGrpSpPr>
        <p:grpSpPr bwMode="auto">
          <a:xfrm>
            <a:off x="1619250" y="4941888"/>
            <a:ext cx="5226050" cy="1104900"/>
            <a:chOff x="1020" y="3113"/>
            <a:chExt cx="3292" cy="696"/>
          </a:xfrm>
        </p:grpSpPr>
        <p:sp>
          <p:nvSpPr>
            <p:cNvPr id="186375" name="Rectangle 6"/>
            <p:cNvSpPr>
              <a:spLocks noChangeArrowheads="1"/>
            </p:cNvSpPr>
            <p:nvPr/>
          </p:nvSpPr>
          <p:spPr bwMode="auto">
            <a:xfrm>
              <a:off x="1039" y="3334"/>
              <a:ext cx="1569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标记</a:t>
              </a:r>
              <a:endParaRPr lang="en-AU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86376" name="Rectangle 7"/>
            <p:cNvSpPr>
              <a:spLocks noChangeArrowheads="1"/>
            </p:cNvSpPr>
            <p:nvPr/>
          </p:nvSpPr>
          <p:spPr bwMode="auto">
            <a:xfrm>
              <a:off x="2608" y="3334"/>
              <a:ext cx="1017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指数</a:t>
              </a:r>
              <a:endParaRPr lang="en-AU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86377" name="Rectangle 8"/>
            <p:cNvSpPr>
              <a:spLocks noChangeArrowheads="1"/>
            </p:cNvSpPr>
            <p:nvPr/>
          </p:nvSpPr>
          <p:spPr bwMode="auto">
            <a:xfrm>
              <a:off x="3625" y="3334"/>
              <a:ext cx="635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抵消</a:t>
              </a:r>
              <a:endParaRPr lang="en-AU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86378" name="Text Box 9"/>
            <p:cNvSpPr txBox="1">
              <a:spLocks noChangeArrowheads="1"/>
            </p:cNvSpPr>
            <p:nvPr/>
          </p:nvSpPr>
          <p:spPr bwMode="auto">
            <a:xfrm>
              <a:off x="4116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0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86379" name="Text Box 10"/>
            <p:cNvSpPr txBox="1">
              <a:spLocks noChangeArrowheads="1"/>
            </p:cNvSpPr>
            <p:nvPr/>
          </p:nvSpPr>
          <p:spPr bwMode="auto">
            <a:xfrm>
              <a:off x="3617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3个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86380" name="Text Box 11"/>
            <p:cNvSpPr txBox="1">
              <a:spLocks noChangeArrowheads="1"/>
            </p:cNvSpPr>
            <p:nvPr/>
          </p:nvSpPr>
          <p:spPr bwMode="auto">
            <a:xfrm>
              <a:off x="339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4个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86381" name="Text Box 12"/>
            <p:cNvSpPr txBox="1">
              <a:spLocks noChangeArrowheads="1"/>
            </p:cNvSpPr>
            <p:nvPr/>
          </p:nvSpPr>
          <p:spPr bwMode="auto">
            <a:xfrm>
              <a:off x="2604" y="31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9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86382" name="Text Box 13"/>
            <p:cNvSpPr txBox="1">
              <a:spLocks noChangeArrowheads="1"/>
            </p:cNvSpPr>
            <p:nvPr/>
          </p:nvSpPr>
          <p:spPr bwMode="auto">
            <a:xfrm>
              <a:off x="2381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86383" name="Text Box 14"/>
            <p:cNvSpPr txBox="1">
              <a:spLocks noChangeArrowheads="1"/>
            </p:cNvSpPr>
            <p:nvPr/>
          </p:nvSpPr>
          <p:spPr bwMode="auto">
            <a:xfrm>
              <a:off x="1020" y="3113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31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86384" name="Text Box 15"/>
            <p:cNvSpPr txBox="1">
              <a:spLocks noChangeArrowheads="1"/>
            </p:cNvSpPr>
            <p:nvPr/>
          </p:nvSpPr>
          <p:spPr bwMode="auto">
            <a:xfrm>
              <a:off x="3711" y="3578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4位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86385" name="Text Box 16"/>
            <p:cNvSpPr txBox="1">
              <a:spLocks noChangeArrowheads="1"/>
            </p:cNvSpPr>
            <p:nvPr/>
          </p:nvSpPr>
          <p:spPr bwMode="auto">
            <a:xfrm>
              <a:off x="283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10位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186386" name="Text Box 17"/>
            <p:cNvSpPr txBox="1">
              <a:spLocks noChangeArrowheads="1"/>
            </p:cNvSpPr>
            <p:nvPr/>
          </p:nvSpPr>
          <p:spPr bwMode="auto">
            <a:xfrm>
              <a:off x="1565" y="3578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18位</a:t>
              </a:r>
              <a:endParaRPr lang="en-AU" altLang="zh-CN" sz="18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接口信号</a:t>
            </a:r>
          </a:p>
        </p:txBody>
      </p:sp>
      <p:sp>
        <p:nvSpPr>
          <p:cNvPr id="188419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45D430D8-4BFE-4606-8E08-AECB2D2F359F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AU" altLang="zh-CN" sz="1400" smtClean="0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21163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缓存</a:t>
            </a: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828675" y="1987550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7596188" y="1916113"/>
            <a:ext cx="1152525" cy="2952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记忆</a:t>
            </a:r>
          </a:p>
        </p:txBody>
      </p:sp>
      <p:sp>
        <p:nvSpPr>
          <p:cNvPr id="188423" name="Line 7"/>
          <p:cNvSpPr>
            <a:spLocks noChangeShapeType="1"/>
          </p:cNvSpPr>
          <p:nvPr/>
        </p:nvSpPr>
        <p:spPr bwMode="auto">
          <a:xfrm>
            <a:off x="197961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197961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219551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读写</a:t>
            </a: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219551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有效</a:t>
            </a:r>
          </a:p>
        </p:txBody>
      </p:sp>
      <p:sp>
        <p:nvSpPr>
          <p:cNvPr id="188427" name="Line 11"/>
          <p:cNvSpPr>
            <a:spLocks noChangeShapeType="1"/>
          </p:cNvSpPr>
          <p:nvPr/>
        </p:nvSpPr>
        <p:spPr bwMode="auto">
          <a:xfrm>
            <a:off x="197961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219551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地址</a:t>
            </a:r>
          </a:p>
        </p:txBody>
      </p:sp>
      <p:sp>
        <p:nvSpPr>
          <p:cNvPr id="188429" name="Line 13"/>
          <p:cNvSpPr>
            <a:spLocks noChangeShapeType="1"/>
          </p:cNvSpPr>
          <p:nvPr/>
        </p:nvSpPr>
        <p:spPr bwMode="auto">
          <a:xfrm>
            <a:off x="197961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219551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写入数据</a:t>
            </a:r>
          </a:p>
        </p:txBody>
      </p:sp>
      <p:sp>
        <p:nvSpPr>
          <p:cNvPr id="188431" name="Line 15"/>
          <p:cNvSpPr>
            <a:spLocks noChangeShapeType="1"/>
          </p:cNvSpPr>
          <p:nvPr/>
        </p:nvSpPr>
        <p:spPr bwMode="auto">
          <a:xfrm>
            <a:off x="197961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2" name="Text Box 16"/>
          <p:cNvSpPr txBox="1">
            <a:spLocks noChangeArrowheads="1"/>
          </p:cNvSpPr>
          <p:nvPr/>
        </p:nvSpPr>
        <p:spPr bwMode="auto">
          <a:xfrm>
            <a:off x="219551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读取数据</a:t>
            </a:r>
          </a:p>
        </p:txBody>
      </p:sp>
      <p:sp>
        <p:nvSpPr>
          <p:cNvPr id="188433" name="Line 17"/>
          <p:cNvSpPr>
            <a:spLocks noChangeShapeType="1"/>
          </p:cNvSpPr>
          <p:nvPr/>
        </p:nvSpPr>
        <p:spPr bwMode="auto">
          <a:xfrm>
            <a:off x="197961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4" name="Text Box 18"/>
          <p:cNvSpPr txBox="1">
            <a:spLocks noChangeArrowheads="1"/>
          </p:cNvSpPr>
          <p:nvPr/>
        </p:nvSpPr>
        <p:spPr bwMode="auto">
          <a:xfrm>
            <a:off x="219551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准备</a:t>
            </a:r>
          </a:p>
        </p:txBody>
      </p:sp>
      <p:sp>
        <p:nvSpPr>
          <p:cNvPr id="188435" name="Line 19"/>
          <p:cNvSpPr>
            <a:spLocks noChangeShapeType="1"/>
          </p:cNvSpPr>
          <p:nvPr/>
        </p:nvSpPr>
        <p:spPr bwMode="auto">
          <a:xfrm flipV="1">
            <a:off x="375602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6" name="Line 20"/>
          <p:cNvSpPr>
            <a:spLocks noChangeShapeType="1"/>
          </p:cNvSpPr>
          <p:nvPr/>
        </p:nvSpPr>
        <p:spPr bwMode="auto">
          <a:xfrm flipV="1">
            <a:off x="375602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7" name="Line 21"/>
          <p:cNvSpPr>
            <a:spLocks noChangeShapeType="1"/>
          </p:cNvSpPr>
          <p:nvPr/>
        </p:nvSpPr>
        <p:spPr bwMode="auto">
          <a:xfrm flipV="1">
            <a:off x="375602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363696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188439" name="Text Box 23"/>
          <p:cNvSpPr txBox="1">
            <a:spLocks noChangeArrowheads="1"/>
          </p:cNvSpPr>
          <p:nvPr/>
        </p:nvSpPr>
        <p:spPr bwMode="auto">
          <a:xfrm>
            <a:off x="3636963" y="32115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188440" name="Text Box 24"/>
          <p:cNvSpPr txBox="1">
            <a:spLocks noChangeArrowheads="1"/>
          </p:cNvSpPr>
          <p:nvPr/>
        </p:nvSpPr>
        <p:spPr bwMode="auto">
          <a:xfrm>
            <a:off x="3636963" y="36449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>
            <a:off x="5364163" y="234791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5364163" y="27066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5580063" y="20589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读写</a:t>
            </a:r>
          </a:p>
        </p:txBody>
      </p:sp>
      <p:sp>
        <p:nvSpPr>
          <p:cNvPr id="188444" name="Text Box 28"/>
          <p:cNvSpPr txBox="1">
            <a:spLocks noChangeArrowheads="1"/>
          </p:cNvSpPr>
          <p:nvPr/>
        </p:nvSpPr>
        <p:spPr bwMode="auto">
          <a:xfrm>
            <a:off x="5580063" y="241935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有效</a:t>
            </a:r>
          </a:p>
        </p:txBody>
      </p:sp>
      <p:sp>
        <p:nvSpPr>
          <p:cNvPr id="188445" name="Line 29"/>
          <p:cNvSpPr>
            <a:spLocks noChangeShapeType="1"/>
          </p:cNvSpPr>
          <p:nvPr/>
        </p:nvSpPr>
        <p:spPr bwMode="auto">
          <a:xfrm>
            <a:off x="5364163" y="31400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6" name="Text Box 30"/>
          <p:cNvSpPr txBox="1">
            <a:spLocks noChangeArrowheads="1"/>
          </p:cNvSpPr>
          <p:nvPr/>
        </p:nvSpPr>
        <p:spPr bwMode="auto">
          <a:xfrm>
            <a:off x="5580063" y="285273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地址</a:t>
            </a:r>
          </a:p>
        </p:txBody>
      </p:sp>
      <p:sp>
        <p:nvSpPr>
          <p:cNvPr id="188447" name="Line 31"/>
          <p:cNvSpPr>
            <a:spLocks noChangeShapeType="1"/>
          </p:cNvSpPr>
          <p:nvPr/>
        </p:nvSpPr>
        <p:spPr bwMode="auto">
          <a:xfrm>
            <a:off x="5364163" y="35718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8" name="Text Box 32"/>
          <p:cNvSpPr txBox="1">
            <a:spLocks noChangeArrowheads="1"/>
          </p:cNvSpPr>
          <p:nvPr/>
        </p:nvSpPr>
        <p:spPr bwMode="auto">
          <a:xfrm>
            <a:off x="5580063" y="328453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写入数据</a:t>
            </a:r>
          </a:p>
        </p:txBody>
      </p:sp>
      <p:sp>
        <p:nvSpPr>
          <p:cNvPr id="188449" name="Line 33"/>
          <p:cNvSpPr>
            <a:spLocks noChangeShapeType="1"/>
          </p:cNvSpPr>
          <p:nvPr/>
        </p:nvSpPr>
        <p:spPr bwMode="auto">
          <a:xfrm>
            <a:off x="5364163" y="4003675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0" name="Text Box 34"/>
          <p:cNvSpPr txBox="1">
            <a:spLocks noChangeArrowheads="1"/>
          </p:cNvSpPr>
          <p:nvPr/>
        </p:nvSpPr>
        <p:spPr bwMode="auto">
          <a:xfrm>
            <a:off x="5580063" y="37163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读取数据</a:t>
            </a:r>
          </a:p>
        </p:txBody>
      </p:sp>
      <p:sp>
        <p:nvSpPr>
          <p:cNvPr id="188451" name="Line 35"/>
          <p:cNvSpPr>
            <a:spLocks noChangeShapeType="1"/>
          </p:cNvSpPr>
          <p:nvPr/>
        </p:nvSpPr>
        <p:spPr bwMode="auto">
          <a:xfrm>
            <a:off x="5364163" y="4435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2" name="Text Box 36"/>
          <p:cNvSpPr txBox="1">
            <a:spLocks noChangeArrowheads="1"/>
          </p:cNvSpPr>
          <p:nvPr/>
        </p:nvSpPr>
        <p:spPr bwMode="auto">
          <a:xfrm>
            <a:off x="5580063" y="414813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准备</a:t>
            </a:r>
          </a:p>
        </p:txBody>
      </p:sp>
      <p:sp>
        <p:nvSpPr>
          <p:cNvPr id="188453" name="Line 37"/>
          <p:cNvSpPr>
            <a:spLocks noChangeShapeType="1"/>
          </p:cNvSpPr>
          <p:nvPr/>
        </p:nvSpPr>
        <p:spPr bwMode="auto">
          <a:xfrm flipV="1">
            <a:off x="7140575" y="30670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4" name="Line 38"/>
          <p:cNvSpPr>
            <a:spLocks noChangeShapeType="1"/>
          </p:cNvSpPr>
          <p:nvPr/>
        </p:nvSpPr>
        <p:spPr bwMode="auto">
          <a:xfrm flipV="1">
            <a:off x="7140575" y="3498850"/>
            <a:ext cx="1444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5" name="Line 39"/>
          <p:cNvSpPr>
            <a:spLocks noChangeShapeType="1"/>
          </p:cNvSpPr>
          <p:nvPr/>
        </p:nvSpPr>
        <p:spPr bwMode="auto">
          <a:xfrm flipV="1">
            <a:off x="7140575" y="39322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6" name="Text Box 40"/>
          <p:cNvSpPr txBox="1">
            <a:spLocks noChangeArrowheads="1"/>
          </p:cNvSpPr>
          <p:nvPr/>
        </p:nvSpPr>
        <p:spPr bwMode="auto">
          <a:xfrm>
            <a:off x="7021513" y="277812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188457" name="Text Box 41"/>
          <p:cNvSpPr txBox="1">
            <a:spLocks noChangeArrowheads="1"/>
          </p:cNvSpPr>
          <p:nvPr/>
        </p:nvSpPr>
        <p:spPr bwMode="auto">
          <a:xfrm>
            <a:off x="6972300" y="3211513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>
                <a:ea typeface="宋体" panose="02010600030101010101" pitchFamily="2" charset="-122"/>
              </a:rPr>
              <a:t>128</a:t>
            </a:r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6972300" y="3644900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>
                <a:ea typeface="宋体" panose="02010600030101010101" pitchFamily="2" charset="-122"/>
              </a:rPr>
              <a:t>128</a:t>
            </a:r>
          </a:p>
        </p:txBody>
      </p:sp>
      <p:sp>
        <p:nvSpPr>
          <p:cNvPr id="188459" name="AutoShape 43"/>
          <p:cNvSpPr>
            <a:spLocks/>
          </p:cNvSpPr>
          <p:nvPr/>
        </p:nvSpPr>
        <p:spPr bwMode="auto">
          <a:xfrm>
            <a:off x="4643438" y="5300663"/>
            <a:ext cx="1795462" cy="690562"/>
          </a:xfrm>
          <a:prstGeom prst="borderCallout1">
            <a:avLst>
              <a:gd name="adj1" fmla="val 16551"/>
              <a:gd name="adj2" fmla="val 104245"/>
              <a:gd name="adj3" fmla="val -95403"/>
              <a:gd name="adj4" fmla="val 131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每次访问有多个周期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有限状态机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43195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使用 FSM 对控制步骤进行排序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状态集, 每个时钟边缘上的转换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状态值是二进制编码的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存储在寄存器中的当前状态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下一个状态</a:t>
            </a:r>
            <a:br>
              <a:rPr lang="en-AU" altLang="zh-CN" smtClean="0">
                <a:ea typeface="宋体" panose="02010600030101010101" pitchFamily="2" charset="-122"/>
              </a:rPr>
            </a:br>
            <a:r>
              <a:rPr lang="en-AU" altLang="zh-CN" smtClean="0">
                <a:ea typeface="宋体" panose="02010600030101010101" pitchFamily="2" charset="-122"/>
              </a:rPr>
              <a:t>=</a:t>
            </a:r>
            <a:r>
              <a:rPr lang="en-AU" altLang="zh-CN" i="1" smtClean="0">
                <a:ea typeface="宋体" panose="02010600030101010101" pitchFamily="2" charset="-122"/>
              </a:rPr>
              <a:t>F</a:t>
            </a:r>
            <a:r>
              <a:rPr lang="en-AU" altLang="zh-CN" i="1" baseline="-25000" smtClean="0">
                <a:ea typeface="宋体" panose="02010600030101010101" pitchFamily="2" charset="-122"/>
              </a:rPr>
              <a:t>n</a:t>
            </a:r>
            <a:r>
              <a:rPr lang="en-AU" altLang="zh-CN" smtClean="0">
                <a:ea typeface="宋体" panose="02010600030101010101" pitchFamily="2" charset="-122"/>
              </a:rPr>
              <a:t>(当前状态,</a:t>
            </a:r>
            <a:br>
              <a:rPr lang="en-AU" altLang="zh-CN" smtClean="0">
                <a:ea typeface="宋体" panose="02010600030101010101" pitchFamily="2" charset="-122"/>
              </a:rPr>
            </a:br>
            <a:r>
              <a:rPr lang="en-AU" altLang="zh-CN" smtClean="0">
                <a:ea typeface="宋体" panose="02010600030101010101" pitchFamily="2" charset="-122"/>
              </a:rPr>
              <a:t>电流输入)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控制输出信号</a:t>
            </a:r>
            <a:br>
              <a:rPr lang="en-AU" altLang="zh-CN" smtClean="0">
                <a:ea typeface="宋体" panose="02010600030101010101" pitchFamily="2" charset="-122"/>
              </a:rPr>
            </a:br>
            <a:r>
              <a:rPr lang="en-AU" altLang="zh-CN" smtClean="0">
                <a:ea typeface="宋体" panose="02010600030101010101" pitchFamily="2" charset="-122"/>
              </a:rPr>
              <a:t>=</a:t>
            </a:r>
            <a:r>
              <a:rPr lang="en-AU" altLang="zh-CN" i="1" smtClean="0">
                <a:ea typeface="宋体" panose="02010600030101010101" pitchFamily="2" charset="-122"/>
              </a:rPr>
              <a:t>F</a:t>
            </a:r>
            <a:r>
              <a:rPr lang="en-AU" altLang="zh-CN" i="1" baseline="-25000" smtClean="0">
                <a:ea typeface="宋体" panose="02010600030101010101" pitchFamily="2" charset="-122"/>
              </a:rPr>
              <a:t>不, 不, 不</a:t>
            </a:r>
            <a:r>
              <a:rPr lang="en-AU" altLang="zh-CN" smtClean="0">
                <a:ea typeface="宋体" panose="02010600030101010101" pitchFamily="2" charset="-122"/>
              </a:rPr>
              <a:t>(当前状态)</a:t>
            </a:r>
          </a:p>
        </p:txBody>
      </p:sp>
      <p:sp>
        <p:nvSpPr>
          <p:cNvPr id="1904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B6B056E2-D3D6-4C80-A13C-ABE6A5846096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AU" altLang="zh-CN" sz="1400" smtClean="0"/>
          </a:p>
        </p:txBody>
      </p:sp>
      <p:pic>
        <p:nvPicPr>
          <p:cNvPr id="190469" name="Picture 6" descr="f05-3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133600"/>
            <a:ext cx="3795712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缓存控制器 FSM</a:t>
            </a:r>
          </a:p>
        </p:txBody>
      </p:sp>
      <p:sp>
        <p:nvSpPr>
          <p:cNvPr id="192515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0E0186C2-5F79-4EE9-BD80-19BB99BED355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AU" altLang="zh-CN" sz="1400" smtClean="0"/>
          </a:p>
        </p:txBody>
      </p:sp>
      <p:pic>
        <p:nvPicPr>
          <p:cNvPr id="192516" name="Picture 6" descr="f05-3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5400675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509" name="AutoShape 5"/>
          <p:cNvSpPr>
            <a:spLocks/>
          </p:cNvSpPr>
          <p:nvPr/>
        </p:nvSpPr>
        <p:spPr bwMode="auto">
          <a:xfrm>
            <a:off x="7164388" y="1773238"/>
            <a:ext cx="1655762" cy="1800225"/>
          </a:xfrm>
          <a:prstGeom prst="borderCallout1">
            <a:avLst>
              <a:gd name="adj1" fmla="val 6347"/>
              <a:gd name="adj2" fmla="val -4602"/>
              <a:gd name="adj3" fmla="val 9347"/>
              <a:gd name="adj4" fmla="val -43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800">
                <a:ea typeface="宋体" panose="02010600030101010101" pitchFamily="2" charset="-122"/>
              </a:rPr>
              <a:t>可划分为不同的状态, 以减少时钟循环时间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9" grpId="0" animBg="1"/>
    </p:bldLst>
  </p:timing>
</p:sld>
</file>

<file path=ppt/slides/slide96.xml><?xml version="1.0" encoding="utf-8"?>
<p:sld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缓存一致性问题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1366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假设两个 CPU 内核共享一个物理地址空间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写入缓存</a:t>
            </a:r>
          </a:p>
        </p:txBody>
      </p:sp>
      <p:sp>
        <p:nvSpPr>
          <p:cNvPr id="1945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D5ACF1EC-00ED-46C5-B9BB-15603E05DD92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AU" altLang="zh-CN" sz="1400" smtClean="0"/>
          </a:p>
        </p:txBody>
      </p:sp>
      <p:sp>
        <p:nvSpPr>
          <p:cNvPr id="194565" name="Text Box 4"/>
          <p:cNvSpPr txBox="1">
            <a:spLocks noChangeArrowheads="1"/>
          </p:cNvSpPr>
          <p:nvPr/>
        </p:nvSpPr>
        <p:spPr bwMode="auto">
          <a:xfrm rot="5400000">
            <a:off x="5701506" y="3072606"/>
            <a:ext cx="651827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§5.10</a:t>
            </a:r>
            <a:r>
              <a:rPr lang="en-AU" altLang="zh-CN" sz="1800">
                <a:solidFill>
                  <a:schemeClr val="folHlink"/>
                </a:solidFill>
                <a:ea typeface="宋体" panose="02010600030101010101" pitchFamily="2" charset="-122"/>
              </a:rPr>
              <a:t>并行性和内存层次结构: 缓存一致性</a:t>
            </a:r>
            <a:endParaRPr lang="en-US" altLang="zh-CN" sz="1800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88164" name="Group 68"/>
          <p:cNvGraphicFramePr>
            <a:graphicFrameLocks noGrp="1"/>
          </p:cNvGraphicFramePr>
          <p:nvPr/>
        </p:nvGraphicFramePr>
        <p:xfrm>
          <a:off x="684213" y="2636838"/>
          <a:ext cx="7845425" cy="2735262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7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时间步长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事件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 a 的缓存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 b 的缓存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记忆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 a 读取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 b 读取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3个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 a 写入1到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定义的一致性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非正式: 读取返回最近的书面价值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正式：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P 写入 X;P 读取 X (无中间写入)</a:t>
            </a:r>
            <a:br>
              <a:rPr lang="en-AU" altLang="zh-CN" smtClean="0">
                <a:ea typeface="宋体" panose="02010600030101010101" pitchFamily="2" charset="-122"/>
              </a:rPr>
            </a:b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回读返回写入值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AU" altLang="zh-CN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写入 X;P</a:t>
            </a:r>
            <a:r>
              <a:rPr lang="en-AU" altLang="zh-CN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读 X (足够以后)</a:t>
            </a:r>
            <a:b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回读返回写入值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例如, CPU B 读取 X, 例如第3步之后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AU" altLang="zh-CN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写入 X, P</a:t>
            </a:r>
            <a:r>
              <a:rPr lang="en-AU" altLang="zh-CN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写入 X</a:t>
            </a:r>
            <a:b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·所有处理器都以相同的顺序看到写入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  <a:sym typeface="Symbol" panose="05050102010706020507" pitchFamily="18" charset="2"/>
              </a:rPr>
              <a:t>最终为 X 提供相同的最终值</a:t>
            </a:r>
          </a:p>
        </p:txBody>
      </p:sp>
      <p:sp>
        <p:nvSpPr>
          <p:cNvPr id="1966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D3F9CE51-B160-4637-AB38-723536739A5F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缓存一致性协议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由多处理器中的缓存执行的操作, 以确保一致性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将数据迁移到本地缓存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减少共享内存的带宽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读取共享数据的复制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减少对访问的争用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知名度协议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每个缓存监视总线读取/写入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基于目录的协议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目录中块的缓存和内存记录共享状态</a:t>
            </a:r>
          </a:p>
        </p:txBody>
      </p:sp>
      <p:sp>
        <p:nvSpPr>
          <p:cNvPr id="1986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9AA5791C-1FB2-4839-BDB7-39DAEAFDEF33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AU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14="http://schemas.microsoft.com/office/drawing/2010/main"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zh-CN" smtClean="0">
                <a:ea typeface="宋体" panose="02010600030101010101" pitchFamily="2" charset="-122"/>
              </a:rPr>
              <a:t>无效的无形协议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8270875" cy="237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缓存在写入时获得对块的独占访问权限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广播总线上的无效消息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在另一个缓存丢失中的后续读取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zh-CN" smtClean="0">
                <a:ea typeface="宋体" panose="02010600030101010101" pitchFamily="2" charset="-122"/>
              </a:rPr>
              <a:t>拥有缓存耗材更新的值</a:t>
            </a:r>
          </a:p>
        </p:txBody>
      </p:sp>
      <p:sp>
        <p:nvSpPr>
          <p:cNvPr id="2007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smtClean="0"/>
              <a:t>第5章-大而快速: 利用内存层次结构-</a:t>
            </a:r>
            <a:fld id="{72510E97-2B98-492D-866E-BE398B6BCF22}" type="slidenum">
              <a:rPr lang="en-AU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AU" altLang="zh-CN" sz="1400" smtClean="0"/>
          </a:p>
        </p:txBody>
      </p:sp>
      <p:graphicFrame>
        <p:nvGraphicFramePr>
          <p:cNvPr id="412750" name="Group 78"/>
          <p:cNvGraphicFramePr>
            <a:graphicFrameLocks noGrp="1"/>
          </p:cNvGraphicFramePr>
          <p:nvPr/>
        </p:nvGraphicFramePr>
        <p:xfrm>
          <a:off x="611188" y="3644900"/>
          <a:ext cx="8281987" cy="2468563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 活动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巴士活动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 a 的缓存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 b 的缓存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记忆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 a 读取 X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 的缓存丢失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 b 读取 X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 的缓存丢失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 a 写入1到 X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 的无效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CPU b 读取 X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 的缓存丢失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8990</Words>
  <Application>Microsoft Office PowerPoint</Application>
  <PresentationFormat>全屏显示(4:3)</PresentationFormat>
  <Paragraphs>1802</Paragraphs>
  <Slides>127</Slides>
  <Notes>116</Notes>
  <HiddenSlides>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127</vt:i4>
      </vt:variant>
    </vt:vector>
  </HeadingPairs>
  <TitlesOfParts>
    <vt:vector size="139" baseType="lpstr">
      <vt:lpstr>Arial</vt:lpstr>
      <vt:lpstr>Wingdings</vt:lpstr>
      <vt:lpstr>Times New Roman</vt:lpstr>
      <vt:lpstr>宋体</vt:lpstr>
      <vt:lpstr>Corbel</vt:lpstr>
      <vt:lpstr>Arial Black</vt:lpstr>
      <vt:lpstr>Symbol</vt:lpstr>
      <vt:lpstr>Courier New</vt:lpstr>
      <vt:lpstr>Arial Unicode MS</vt:lpstr>
      <vt:lpstr>1_cod4e</vt:lpstr>
      <vt:lpstr>2_cod4e</vt:lpstr>
      <vt:lpstr>Microsoft Equation 3.0</vt:lpstr>
      <vt:lpstr>Chapter 5</vt:lpstr>
      <vt:lpstr>Memory Hierarchy</vt:lpstr>
      <vt:lpstr>Memory hierarchy overview</vt:lpstr>
      <vt:lpstr>How it works (overview)?</vt:lpstr>
      <vt:lpstr>How it works?</vt:lpstr>
      <vt:lpstr>How it works?</vt:lpstr>
      <vt:lpstr>Principle of Locality</vt:lpstr>
      <vt:lpstr>Principle of Locality</vt:lpstr>
      <vt:lpstr>Taking Advantage of Locality</vt:lpstr>
      <vt:lpstr>Taking Advantage of Locality</vt:lpstr>
      <vt:lpstr>Memory Technology</vt:lpstr>
      <vt:lpstr>Memory Technology</vt:lpstr>
      <vt:lpstr>DRAM Generations</vt:lpstr>
      <vt:lpstr>Flash Storage</vt:lpstr>
      <vt:lpstr>Disk Storage</vt:lpstr>
      <vt:lpstr>Disk Storage</vt:lpstr>
      <vt:lpstr>Disk Storage</vt:lpstr>
      <vt:lpstr>Introduction to Cache Memory</vt:lpstr>
      <vt:lpstr>Introduction to Cache Memory</vt:lpstr>
      <vt:lpstr>How cache works (overview)</vt:lpstr>
      <vt:lpstr>Map memory to cache</vt:lpstr>
      <vt:lpstr>Direct Mapped Cache</vt:lpstr>
      <vt:lpstr>Tags</vt:lpstr>
      <vt:lpstr>Valid Bits</vt:lpstr>
      <vt:lpstr>Cache Example</vt:lpstr>
      <vt:lpstr>Cache Example</vt:lpstr>
      <vt:lpstr>Cache Example</vt:lpstr>
      <vt:lpstr>Cache Example</vt:lpstr>
      <vt:lpstr>Cache Example</vt:lpstr>
      <vt:lpstr>Cache Example</vt:lpstr>
      <vt:lpstr>Access cache</vt:lpstr>
      <vt:lpstr>Access cache</vt:lpstr>
      <vt:lpstr>Access cache</vt:lpstr>
      <vt:lpstr>Access cache</vt:lpstr>
      <vt:lpstr>Cache Misses</vt:lpstr>
      <vt:lpstr>Write-through</vt:lpstr>
      <vt:lpstr>Write-buffer</vt:lpstr>
      <vt:lpstr>Write-Back</vt:lpstr>
      <vt:lpstr>Flexible placement of blocks</vt:lpstr>
      <vt:lpstr>Fully associative</vt:lpstr>
      <vt:lpstr>Fully associative</vt:lpstr>
      <vt:lpstr>Set associative cache</vt:lpstr>
      <vt:lpstr>Set associative cache</vt:lpstr>
      <vt:lpstr>Set associative cache</vt:lpstr>
      <vt:lpstr>Associative Cache Example</vt:lpstr>
      <vt:lpstr>Associativity Example</vt:lpstr>
      <vt:lpstr>Associativity Example</vt:lpstr>
      <vt:lpstr>Set Associative Cache Organization</vt:lpstr>
      <vt:lpstr>Concluding Remarks</vt:lpstr>
      <vt:lpstr>How Much Associativity</vt:lpstr>
      <vt:lpstr>Multilevel Caches</vt:lpstr>
      <vt:lpstr>Multilevel Cache Example</vt:lpstr>
      <vt:lpstr>Example (cont.)</vt:lpstr>
      <vt:lpstr>Multilevel Cache Considerations</vt:lpstr>
      <vt:lpstr>Interactions with Advanced CPUs</vt:lpstr>
      <vt:lpstr>Interactions with Software</vt:lpstr>
      <vt:lpstr>Software Optimization via Blocking</vt:lpstr>
      <vt:lpstr>DGEMM Access Pattern</vt:lpstr>
      <vt:lpstr>Cache Blocked DGEMM</vt:lpstr>
      <vt:lpstr>Blocked DGEMM Access Pattern</vt:lpstr>
      <vt:lpstr>Dependability</vt:lpstr>
      <vt:lpstr>Dependability Measures</vt:lpstr>
      <vt:lpstr>The Hamming SEC Code</vt:lpstr>
      <vt:lpstr>Encoding SEC</vt:lpstr>
      <vt:lpstr>Decoding SEC</vt:lpstr>
      <vt:lpstr>SEC/DEC Code</vt:lpstr>
      <vt:lpstr>Virtual Machines</vt:lpstr>
      <vt:lpstr>Virtual Machine Monitor</vt:lpstr>
      <vt:lpstr>Example: Timer Virtualization</vt:lpstr>
      <vt:lpstr>Instruction Set Support</vt:lpstr>
      <vt:lpstr>Virtual Memory</vt:lpstr>
      <vt:lpstr>Address Translation</vt:lpstr>
      <vt:lpstr>Page Fault Penalty</vt:lpstr>
      <vt:lpstr>Page Tables</vt:lpstr>
      <vt:lpstr>Translation Using a Page Table</vt:lpstr>
      <vt:lpstr>Mapping Pages to Storage</vt:lpstr>
      <vt:lpstr>Replacement and Writes</vt:lpstr>
      <vt:lpstr>Fast Translation Using a TLB</vt:lpstr>
      <vt:lpstr>Fast Translation Using a TLB</vt:lpstr>
      <vt:lpstr>TLB Misses</vt:lpstr>
      <vt:lpstr>TLB Miss Handler</vt:lpstr>
      <vt:lpstr>Page Fault Handler</vt:lpstr>
      <vt:lpstr>TLB and Cache Interaction</vt:lpstr>
      <vt:lpstr>Memory Protection</vt:lpstr>
      <vt:lpstr>The Memory Hierarchy</vt:lpstr>
      <vt:lpstr>Block Placement</vt:lpstr>
      <vt:lpstr>Finding a Block</vt:lpstr>
      <vt:lpstr>Replacement</vt:lpstr>
      <vt:lpstr>Write Policy</vt:lpstr>
      <vt:lpstr>Sources of Misses</vt:lpstr>
      <vt:lpstr>Cache Design Trade-offs</vt:lpstr>
      <vt:lpstr>Cache Control</vt:lpstr>
      <vt:lpstr>Interface Signals</vt:lpstr>
      <vt:lpstr>Finite State Machines</vt:lpstr>
      <vt:lpstr>Cache Controller FSM</vt:lpstr>
      <vt:lpstr>Cache Coherence Problem</vt:lpstr>
      <vt:lpstr>Coherence Defined</vt:lpstr>
      <vt:lpstr>Cache Coherence Protocols</vt:lpstr>
      <vt:lpstr>Invalidating Snooping Protocols</vt:lpstr>
      <vt:lpstr>Memory Consistency</vt:lpstr>
      <vt:lpstr>Multilevel On-Chip Caches</vt:lpstr>
      <vt:lpstr>2-Level TLB Organization</vt:lpstr>
      <vt:lpstr>Supporting Multiple Issue</vt:lpstr>
      <vt:lpstr>DGEMM</vt:lpstr>
      <vt:lpstr>Pitfalls</vt:lpstr>
      <vt:lpstr>Pitfalls</vt:lpstr>
      <vt:lpstr>Pitfalls</vt:lpstr>
      <vt:lpstr>Concluding Remarks</vt:lpstr>
      <vt:lpstr>PowerPoint 演示文稿</vt:lpstr>
      <vt:lpstr>PowerPoint 演示文稿</vt:lpstr>
      <vt:lpstr>Advanced DRAM Organization</vt:lpstr>
      <vt:lpstr>Increasing Memory Bandwidth</vt:lpstr>
      <vt:lpstr>Flash Types</vt:lpstr>
      <vt:lpstr>Disk Sectors and Access</vt:lpstr>
      <vt:lpstr>Disk Access Example</vt:lpstr>
      <vt:lpstr>Example: Larger Block Size</vt:lpstr>
      <vt:lpstr>Block Size Considerations</vt:lpstr>
      <vt:lpstr>Write Allocation</vt:lpstr>
      <vt:lpstr>Measuring Cache Performance</vt:lpstr>
      <vt:lpstr>Cache Performance Example</vt:lpstr>
      <vt:lpstr>Average Access Time</vt:lpstr>
      <vt:lpstr>Performance Summary</vt:lpstr>
      <vt:lpstr>Example: Intrinsity FastMATH</vt:lpstr>
      <vt:lpstr>Example: Intrinsity FastMATH</vt:lpstr>
      <vt:lpstr>Main Memory Supporting Caches</vt:lpstr>
      <vt:lpstr>Spectrum of Associativity</vt:lpstr>
      <vt:lpstr>Replacement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2019-04-25T13:53:39Z</dcterms:created>
  <dcterms:modified xsi:type="dcterms:W3CDTF">2019-06-07T04:12:52Z</dcterms:modified>
</cp:coreProperties>
</file>