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88" r:id="rId3"/>
    <p:sldId id="266" r:id="rId4"/>
    <p:sldId id="275" r:id="rId5"/>
    <p:sldId id="277" r:id="rId6"/>
    <p:sldId id="279" r:id="rId7"/>
    <p:sldId id="293" r:id="rId8"/>
    <p:sldId id="290" r:id="rId9"/>
    <p:sldId id="283" r:id="rId10"/>
    <p:sldId id="292" r:id="rId11"/>
    <p:sldId id="284" r:id="rId12"/>
    <p:sldId id="291" r:id="rId13"/>
    <p:sldId id="287" r:id="rId14"/>
    <p:sldId id="285" r:id="rId15"/>
    <p:sldId id="286" r:id="rId16"/>
    <p:sldId id="295" r:id="rId17"/>
    <p:sldId id="296" r:id="rId1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222DA2-B53F-49F7-80EA-4246CFF2AADB}">
          <p14:sldIdLst>
            <p14:sldId id="271"/>
          </p14:sldIdLst>
        </p14:section>
        <p14:section name="Fonts" id="{FC800E67-C049-4C54-9704-2754FE2CD0E9}">
          <p14:sldIdLst>
            <p14:sldId id="288"/>
          </p14:sldIdLst>
        </p14:section>
        <p14:section name="Overview" id="{B8C0C66E-E922-4068-91B0-058A510D0544}">
          <p14:sldIdLst>
            <p14:sldId id="266"/>
          </p14:sldIdLst>
        </p14:section>
        <p14:section name="Printers" id="{5F909850-B9F1-4755-9D40-E75A8A16CB12}">
          <p14:sldIdLst>
            <p14:sldId id="275"/>
          </p14:sldIdLst>
        </p14:section>
        <p14:section name="Printer - Historic" id="{87A22EAB-DD26-412B-A819-0FA4691079FE}">
          <p14:sldIdLst>
            <p14:sldId id="277"/>
            <p14:sldId id="279"/>
          </p14:sldIdLst>
        </p14:section>
        <p14:section name="Printers - Service Status" id="{E8FD19BE-BAF3-48E4-A896-2FBE1A8B3A3F}">
          <p14:sldIdLst>
            <p14:sldId id="293"/>
          </p14:sldIdLst>
        </p14:section>
        <p14:section name="Locations - Overview" id="{FE1EA1CD-9151-4730-AADC-C1DF26D4BC9F}">
          <p14:sldIdLst>
            <p14:sldId id="290"/>
          </p14:sldIdLst>
        </p14:section>
        <p14:section name="Users - Overview" id="{43E4B1F4-334F-457F-BF9C-64CC33E0FF7C}">
          <p14:sldIdLst>
            <p14:sldId id="283"/>
          </p14:sldIdLst>
        </p14:section>
        <p14:section name="User - Historic" id="{97B42A93-C3C4-40EF-98E0-7E6405DCEC92}">
          <p14:sldIdLst>
            <p14:sldId id="292"/>
          </p14:sldIdLst>
        </p14:section>
        <p14:section name="Queues - Overview" id="{59A2BF2B-B53B-41E1-AA1F-7DD9E46C4E64}">
          <p14:sldIdLst>
            <p14:sldId id="284"/>
          </p14:sldIdLst>
        </p14:section>
        <p14:section name="Job - Historic" id="{5C31E56A-1A1F-4154-A3AD-C4FF5CE203C6}">
          <p14:sldIdLst>
            <p14:sldId id="291"/>
          </p14:sldIdLst>
        </p14:section>
        <p14:section name="Networks - Overview" id="{EE161948-EF80-4EB0-A0BF-E9657B967DB3}">
          <p14:sldIdLst>
            <p14:sldId id="287"/>
          </p14:sldIdLst>
        </p14:section>
        <p14:section name="Workstations - Overview" id="{1CE15E81-F647-41B3-8726-0189E9B059D4}">
          <p14:sldIdLst>
            <p14:sldId id="285"/>
          </p14:sldIdLst>
        </p14:section>
        <p14:section name="Workstations - Details" id="{9339FDB4-EC9A-45A1-A0A0-7DFAE98A1AB0}">
          <p14:sldIdLst>
            <p14:sldId id="286"/>
          </p14:sldIdLst>
        </p14:section>
        <p14:section name="Tree-o-Meter" id="{D0F766B6-94A1-4C78-B99A-4C0FB2C31D02}">
          <p14:sldIdLst>
            <p14:sldId id="295"/>
          </p14:sldIdLst>
        </p14:section>
        <p14:section name="Cost Management" id="{4EB65851-9C6A-405C-9DB3-F8E34B1F8C92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249">
          <p15:clr>
            <a:srgbClr val="A4A3A4"/>
          </p15:clr>
        </p15:guide>
        <p15:guide id="2" orient="horz" pos="362">
          <p15:clr>
            <a:srgbClr val="A4A3A4"/>
          </p15:clr>
        </p15:guide>
        <p15:guide id="3" pos="7685">
          <p15:clr>
            <a:srgbClr val="A4A3A4"/>
          </p15:clr>
        </p15:guide>
        <p15:guide id="4" pos="953">
          <p15:clr>
            <a:srgbClr val="A4A3A4"/>
          </p15:clr>
        </p15:guide>
        <p15:guide id="5" pos="14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E5F4FD"/>
    <a:srgbClr val="00B050"/>
    <a:srgbClr val="4D4D4D"/>
    <a:srgbClr val="001433"/>
    <a:srgbClr val="BBC0C9"/>
    <a:srgbClr val="FFFFFF"/>
    <a:srgbClr val="0E80C9"/>
    <a:srgbClr val="41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120" y="138"/>
      </p:cViewPr>
      <p:guideLst>
        <p:guide orient="horz" pos="8249"/>
        <p:guide orient="horz" pos="362"/>
        <p:guide pos="7685"/>
        <p:guide pos="953"/>
        <p:guide pos="14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55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098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_4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025AB6D-5B46-4096-AC78-589880BDE649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" name="Freeform 44">
            <a:extLst>
              <a:ext uri="{FF2B5EF4-FFF2-40B4-BE49-F238E27FC236}">
                <a16:creationId xmlns:a16="http://schemas.microsoft.com/office/drawing/2014/main" id="{C6B49800-D4B8-489D-AE6C-37E42552A62C}"/>
              </a:ext>
            </a:extLst>
          </p:cNvPr>
          <p:cNvSpPr/>
          <p:nvPr userDrawn="1"/>
        </p:nvSpPr>
        <p:spPr>
          <a:xfrm flipH="1">
            <a:off x="355600" y="3176071"/>
            <a:ext cx="11475269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r>
              <a:rPr lang="en-US" sz="6400" dirty="0">
                <a:solidFill>
                  <a:srgbClr val="4D4D4D"/>
                </a:solidFill>
                <a:latin typeface="Lato Light"/>
                <a:cs typeface="Lato Light"/>
              </a:rPr>
              <a:t> 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12660543" y="7970227"/>
            <a:ext cx="11310707" cy="95873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Freeform 44">
            <a:extLst>
              <a:ext uri="{FF2B5EF4-FFF2-40B4-BE49-F238E27FC236}">
                <a16:creationId xmlns:a16="http://schemas.microsoft.com/office/drawing/2014/main" id="{0CD3F4F5-E528-4F4F-8D39-AE30E38A6E45}"/>
              </a:ext>
            </a:extLst>
          </p:cNvPr>
          <p:cNvSpPr/>
          <p:nvPr userDrawn="1"/>
        </p:nvSpPr>
        <p:spPr>
          <a:xfrm rot="10800000">
            <a:off x="342900" y="7995627"/>
            <a:ext cx="11475268" cy="95706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12594362" y="3176071"/>
            <a:ext cx="11427688" cy="254430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68479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_Circle_2_Tenta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4">
            <a:extLst>
              <a:ext uri="{FF2B5EF4-FFF2-40B4-BE49-F238E27FC236}">
                <a16:creationId xmlns:a16="http://schemas.microsoft.com/office/drawing/2014/main" id="{A5CDC8E5-0C04-4276-A6EB-F0A1F8E08030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7297965" y="8143335"/>
            <a:ext cx="16724086" cy="3278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0A18740E-C5C8-49C1-88BA-FF7A6E64FE01}"/>
              </a:ext>
            </a:extLst>
          </p:cNvPr>
          <p:cNvSpPr/>
          <p:nvPr userDrawn="1"/>
        </p:nvSpPr>
        <p:spPr>
          <a:xfrm>
            <a:off x="6556093" y="3176071"/>
            <a:ext cx="17465957" cy="352885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84185B1-5289-40CE-993E-EFC97DBF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9A134-C08D-4B84-B5AC-C86F8793BCAC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4016B738-77BB-478F-9B29-57A87E292E59}"/>
              </a:ext>
            </a:extLst>
          </p:cNvPr>
          <p:cNvSpPr/>
          <p:nvPr userDrawn="1"/>
        </p:nvSpPr>
        <p:spPr>
          <a:xfrm>
            <a:off x="4874267" y="670492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79999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6F8B-6E42-4FC0-AEC0-755ED8976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09200" y="4787900"/>
            <a:ext cx="4159250" cy="4159250"/>
          </a:xfrm>
          <a:prstGeom prst="rect">
            <a:avLst/>
          </a:prstGeom>
        </p:spPr>
        <p:txBody>
          <a:bodyPr anchor="ctr" anchorCtr="1"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Edit Master</a:t>
            </a:r>
            <a:endParaRPr lang="nb-NO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BB4394F8-8BC3-4E83-9D8A-F1F0C4D2F405}"/>
              </a:ext>
            </a:extLst>
          </p:cNvPr>
          <p:cNvSpPr/>
          <p:nvPr userDrawn="1"/>
        </p:nvSpPr>
        <p:spPr>
          <a:xfrm>
            <a:off x="10976977" y="5645835"/>
            <a:ext cx="2423698" cy="2424330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rgbClr val="4D4D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758430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d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4B390-36B7-4ABD-9CB0-F26AF23D789E}"/>
              </a:ext>
            </a:extLst>
          </p:cNvPr>
          <p:cNvCxnSpPr>
            <a:cxnSpLocks/>
          </p:cNvCxnSpPr>
          <p:nvPr userDrawn="1"/>
        </p:nvCxnSpPr>
        <p:spPr>
          <a:xfrm>
            <a:off x="3947832" y="2800350"/>
            <a:ext cx="0" cy="10233481"/>
          </a:xfrm>
          <a:prstGeom prst="line">
            <a:avLst/>
          </a:prstGeom>
          <a:ln w="12700">
            <a:solidFill>
              <a:srgbClr val="4D4D4D"/>
            </a:solidFill>
            <a:round/>
            <a:headEnd type="oval" w="lg" len="lg"/>
            <a:tailEnd type="oval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1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2A927-0E8F-48AC-A90E-C2F2EF5D2DC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600" y="217114"/>
            <a:ext cx="2761343" cy="936805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6589B66-9125-418D-B687-EA365F3D0B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"/>
          <a:stretch/>
        </p:blipFill>
        <p:spPr>
          <a:xfrm>
            <a:off x="-209550" y="-225416"/>
            <a:ext cx="27774612" cy="2758669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/>
        </p:spPr>
      </p:pic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757" r:id="rId2"/>
    <p:sldLayoutId id="2147483837" r:id="rId3"/>
    <p:sldLayoutId id="2147483834" r:id="rId4"/>
    <p:sldLayoutId id="2147483836" r:id="rId5"/>
  </p:sldLayoutIdLst>
  <p:transition spd="slow">
    <p:push dir="u"/>
  </p:transition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636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91571" y="738196"/>
            <a:ext cx="5317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 – Print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4292795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>
                <a:solidFill>
                  <a:srgbClr val="4D4D4D"/>
                </a:solidFill>
                <a:cs typeface="Lato Light"/>
              </a:rPr>
              <a:t>Workstations</a:t>
            </a:r>
            <a:endParaRPr lang="en-US" sz="24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03E1A-98EF-4F68-9851-97F19A0770E3}"/>
              </a:ext>
            </a:extLst>
          </p:cNvPr>
          <p:cNvSpPr txBox="1"/>
          <p:nvPr/>
        </p:nvSpPr>
        <p:spPr>
          <a:xfrm>
            <a:off x="8079318" y="2707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A3DF0A-4D35-4B9A-8618-665328380448}"/>
              </a:ext>
            </a:extLst>
          </p:cNvPr>
          <p:cNvSpPr txBox="1"/>
          <p:nvPr/>
        </p:nvSpPr>
        <p:spPr>
          <a:xfrm>
            <a:off x="-488624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Total Sheets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9ABAAAA-8C7C-4A1A-9C77-7FF06C773C7E}"/>
              </a:ext>
            </a:extLst>
          </p:cNvPr>
          <p:cNvSpPr txBox="1">
            <a:spLocks/>
          </p:cNvSpPr>
          <p:nvPr/>
        </p:nvSpPr>
        <p:spPr>
          <a:xfrm>
            <a:off x="11200638" y="6119940"/>
            <a:ext cx="2248955" cy="17428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nb-NO" sz="11500" dirty="0">
              <a:solidFill>
                <a:srgbClr val="4D4D4D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CC797-27DB-4524-8768-4343688BAFE6}"/>
              </a:ext>
            </a:extLst>
          </p:cNvPr>
          <p:cNvSpPr txBox="1"/>
          <p:nvPr/>
        </p:nvSpPr>
        <p:spPr>
          <a:xfrm>
            <a:off x="4283814" y="2707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33E93D-41AF-4759-ACD9-37736C2E08DE}"/>
              </a:ext>
            </a:extLst>
          </p:cNvPr>
          <p:cNvSpPr txBox="1"/>
          <p:nvPr/>
        </p:nvSpPr>
        <p:spPr>
          <a:xfrm>
            <a:off x="13991490" y="2713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4D4D4D"/>
              </a:solidFill>
              <a:latin typeface="Lato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0A0ED-E745-4C9B-95F7-042B4283BC3B}"/>
              </a:ext>
            </a:extLst>
          </p:cNvPr>
          <p:cNvSpPr txBox="1"/>
          <p:nvPr/>
        </p:nvSpPr>
        <p:spPr>
          <a:xfrm>
            <a:off x="21747068" y="2713460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2C8D9-2965-4F36-8100-0919594BACB6}"/>
              </a:ext>
            </a:extLst>
          </p:cNvPr>
          <p:cNvSpPr txBox="1"/>
          <p:nvPr/>
        </p:nvSpPr>
        <p:spPr>
          <a:xfrm>
            <a:off x="18053205" y="2713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Job States</a:t>
            </a:r>
          </a:p>
        </p:txBody>
      </p:sp>
    </p:spTree>
    <p:extLst>
      <p:ext uri="{BB962C8B-B14F-4D97-AF65-F5344CB8AC3E}">
        <p14:creationId xmlns:p14="http://schemas.microsoft.com/office/powerpoint/2010/main" val="32131316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68228" y="741286"/>
            <a:ext cx="5364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Queues - Overview</a:t>
            </a:r>
          </a:p>
        </p:txBody>
      </p:sp>
    </p:spTree>
    <p:extLst>
      <p:ext uri="{BB962C8B-B14F-4D97-AF65-F5344CB8AC3E}">
        <p14:creationId xmlns:p14="http://schemas.microsoft.com/office/powerpoint/2010/main" val="8260063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442490" y="741286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Job – History</a:t>
            </a:r>
          </a:p>
        </p:txBody>
      </p:sp>
    </p:spTree>
    <p:extLst>
      <p:ext uri="{BB962C8B-B14F-4D97-AF65-F5344CB8AC3E}">
        <p14:creationId xmlns:p14="http://schemas.microsoft.com/office/powerpoint/2010/main" val="9219208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2648" y="741286"/>
            <a:ext cx="5875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Networks - Overview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8A786E-7722-42D1-96B9-0E9DEC3AB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97672" y="6177090"/>
            <a:ext cx="2382305" cy="1742820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5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7DA95-8830-4250-AA37-373E3F0D1970}"/>
              </a:ext>
            </a:extLst>
          </p:cNvPr>
          <p:cNvSpPr txBox="1"/>
          <p:nvPr/>
        </p:nvSpPr>
        <p:spPr>
          <a:xfrm>
            <a:off x="2722525" y="43254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Operating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F23AE-D66D-4446-A3F5-030F938AD0BC}"/>
              </a:ext>
            </a:extLst>
          </p:cNvPr>
          <p:cNvSpPr txBox="1"/>
          <p:nvPr/>
        </p:nvSpPr>
        <p:spPr>
          <a:xfrm>
            <a:off x="531257" y="8511867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Computer Types</a:t>
            </a: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0892F9BB-3103-4F61-806C-8153967A2D70}"/>
              </a:ext>
            </a:extLst>
          </p:cNvPr>
          <p:cNvSpPr>
            <a:spLocks noChangeAspect="1"/>
          </p:cNvSpPr>
          <p:nvPr/>
        </p:nvSpPr>
        <p:spPr>
          <a:xfrm flipH="1">
            <a:off x="6187068" y="3817613"/>
            <a:ext cx="5406538" cy="201331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5211857"/>
              <a:gd name="connsiteY0" fmla="*/ 568960 h 568960"/>
              <a:gd name="connsiteX1" fmla="*/ 690880 w 5211857"/>
              <a:gd name="connsiteY1" fmla="*/ 0 h 568960"/>
              <a:gd name="connsiteX2" fmla="*/ 5211857 w 5211857"/>
              <a:gd name="connsiteY2" fmla="*/ 20184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1857" h="568960">
                <a:moveTo>
                  <a:pt x="0" y="568960"/>
                </a:moveTo>
                <a:lnTo>
                  <a:pt x="690880" y="0"/>
                </a:lnTo>
                <a:lnTo>
                  <a:pt x="5211857" y="2018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C9715-9D0F-42E7-A9DB-80F26FB1CFD5}"/>
              </a:ext>
            </a:extLst>
          </p:cNvPr>
          <p:cNvSpPr txBox="1"/>
          <p:nvPr/>
        </p:nvSpPr>
        <p:spPr>
          <a:xfrm>
            <a:off x="6000002" y="3284614"/>
            <a:ext cx="307015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workstations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2B7F8-7EE2-497C-9CBF-592A58453E6C}"/>
              </a:ext>
            </a:extLst>
          </p:cNvPr>
          <p:cNvSpPr txBox="1"/>
          <p:nvPr/>
        </p:nvSpPr>
        <p:spPr>
          <a:xfrm>
            <a:off x="8825398" y="738196"/>
            <a:ext cx="684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Workstations - Overview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B6DD7-77DF-4EB4-B549-2484A3583C9D}"/>
              </a:ext>
            </a:extLst>
          </p:cNvPr>
          <p:cNvSpPr txBox="1"/>
          <p:nvPr/>
        </p:nvSpPr>
        <p:spPr>
          <a:xfrm>
            <a:off x="5761956" y="8542531"/>
            <a:ext cx="312838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Client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F7543-5482-4028-8926-53222EC34845}"/>
              </a:ext>
            </a:extLst>
          </p:cNvPr>
          <p:cNvSpPr txBox="1"/>
          <p:nvPr/>
        </p:nvSpPr>
        <p:spPr>
          <a:xfrm>
            <a:off x="12344400" y="2737103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Workstation list</a:t>
            </a: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8F45B969-E26A-4807-9CA8-92F5AABC7D1B}"/>
              </a:ext>
            </a:extLst>
          </p:cNvPr>
          <p:cNvSpPr/>
          <p:nvPr/>
        </p:nvSpPr>
        <p:spPr>
          <a:xfrm>
            <a:off x="12344400" y="3176071"/>
            <a:ext cx="11677650" cy="25114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9C2DAF51-BDCE-4149-BA56-4D61722513F5}"/>
              </a:ext>
            </a:extLst>
          </p:cNvPr>
          <p:cNvSpPr/>
          <p:nvPr/>
        </p:nvSpPr>
        <p:spPr>
          <a:xfrm rot="10800000">
            <a:off x="406400" y="7957199"/>
            <a:ext cx="11187206" cy="107169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BBEDCBDC-781E-47F6-BDAA-C6DA68A648CB}"/>
              </a:ext>
            </a:extLst>
          </p:cNvPr>
          <p:cNvSpPr>
            <a:spLocks noChangeAspect="1"/>
          </p:cNvSpPr>
          <p:nvPr/>
        </p:nvSpPr>
        <p:spPr>
          <a:xfrm flipH="1">
            <a:off x="2569026" y="4680832"/>
            <a:ext cx="8621485" cy="1505439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1930F85-93B2-40C6-955F-0A8D4763A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5297" y="6078111"/>
            <a:ext cx="2287055" cy="1929388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1500" dirty="0">
              <a:solidFill>
                <a:srgbClr val="4D4D4D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84307F-79FE-4709-A620-C3D5C0A40EA1}"/>
              </a:ext>
            </a:extLst>
          </p:cNvPr>
          <p:cNvCxnSpPr/>
          <p:nvPr/>
        </p:nvCxnSpPr>
        <p:spPr>
          <a:xfrm rot="5400000">
            <a:off x="12250307" y="1529002"/>
            <a:ext cx="0" cy="1313401"/>
          </a:xfrm>
          <a:prstGeom prst="line">
            <a:avLst/>
          </a:prstGeom>
          <a:ln w="38100" cmpd="sng">
            <a:solidFill>
              <a:srgbClr val="4D4D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615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03995" y="738196"/>
            <a:ext cx="5892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Workstation -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643584" y="2736275"/>
            <a:ext cx="149458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3137936" y="5432038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Number of Queues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18916650" y="2736275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Network information</a:t>
            </a: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AEB39802-C311-4B0E-8EFD-6672CD1015A1}"/>
              </a:ext>
            </a:extLst>
          </p:cNvPr>
          <p:cNvSpPr/>
          <p:nvPr/>
        </p:nvSpPr>
        <p:spPr>
          <a:xfrm flipH="1">
            <a:off x="6477803" y="4571606"/>
            <a:ext cx="4875996" cy="14175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7668002"/>
              <a:gd name="connsiteY0" fmla="*/ 1551402 h 1551402"/>
              <a:gd name="connsiteX1" fmla="*/ 823891 w 7668002"/>
              <a:gd name="connsiteY1" fmla="*/ 172142 h 1551402"/>
              <a:gd name="connsiteX2" fmla="*/ 2978667 w 7668002"/>
              <a:gd name="connsiteY2" fmla="*/ 5840 h 1551402"/>
              <a:gd name="connsiteX3" fmla="*/ 7668002 w 7668002"/>
              <a:gd name="connsiteY3" fmla="*/ 0 h 15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8002" h="1551402">
                <a:moveTo>
                  <a:pt x="0" y="1551402"/>
                </a:moveTo>
                <a:lnTo>
                  <a:pt x="823891" y="172142"/>
                </a:lnTo>
                <a:lnTo>
                  <a:pt x="2978667" y="5840"/>
                </a:lnTo>
                <a:lnTo>
                  <a:pt x="7668002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F0EF8F-C443-453E-9087-8B3121DB91DC}"/>
              </a:ext>
            </a:extLst>
          </p:cNvPr>
          <p:cNvSpPr txBox="1"/>
          <p:nvPr/>
        </p:nvSpPr>
        <p:spPr>
          <a:xfrm>
            <a:off x="6166029" y="4057911"/>
            <a:ext cx="31379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Operating System</a:t>
            </a:r>
          </a:p>
        </p:txBody>
      </p:sp>
      <p:sp>
        <p:nvSpPr>
          <p:cNvPr id="22" name="Freeform 44">
            <a:extLst>
              <a:ext uri="{FF2B5EF4-FFF2-40B4-BE49-F238E27FC236}">
                <a16:creationId xmlns:a16="http://schemas.microsoft.com/office/drawing/2014/main" id="{58152F75-CCA4-4507-8C83-E0124045BAF4}"/>
              </a:ext>
            </a:extLst>
          </p:cNvPr>
          <p:cNvSpPr/>
          <p:nvPr/>
        </p:nvSpPr>
        <p:spPr>
          <a:xfrm flipH="1">
            <a:off x="3870208" y="6085486"/>
            <a:ext cx="7175088" cy="31796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F8398E-7A3B-4DFB-8840-7BF5685E1B7A}"/>
              </a:ext>
            </a:extLst>
          </p:cNvPr>
          <p:cNvSpPr txBox="1"/>
          <p:nvPr/>
        </p:nvSpPr>
        <p:spPr>
          <a:xfrm>
            <a:off x="1203813" y="8501356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Queue Information</a:t>
            </a:r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6B691825-007D-4E7A-8DF6-1E0449892046}"/>
              </a:ext>
            </a:extLst>
          </p:cNvPr>
          <p:cNvSpPr/>
          <p:nvPr/>
        </p:nvSpPr>
        <p:spPr>
          <a:xfrm flipH="1" flipV="1">
            <a:off x="6386451" y="7099965"/>
            <a:ext cx="4590523" cy="243082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8331556"/>
              <a:gd name="connsiteY0" fmla="*/ 166302 h 166302"/>
              <a:gd name="connsiteX1" fmla="*/ 2154776 w 8331556"/>
              <a:gd name="connsiteY1" fmla="*/ 0 h 166302"/>
              <a:gd name="connsiteX2" fmla="*/ 8331556 w 8331556"/>
              <a:gd name="connsiteY2" fmla="*/ 10854 h 16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31556" h="166302">
                <a:moveTo>
                  <a:pt x="0" y="166302"/>
                </a:moveTo>
                <a:lnTo>
                  <a:pt x="2154776" y="0"/>
                </a:lnTo>
                <a:lnTo>
                  <a:pt x="8331556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30FE6-D776-4351-A85A-E22567235DEE}"/>
              </a:ext>
            </a:extLst>
          </p:cNvPr>
          <p:cNvSpPr txBox="1"/>
          <p:nvPr/>
        </p:nvSpPr>
        <p:spPr>
          <a:xfrm>
            <a:off x="4421825" y="6865037"/>
            <a:ext cx="386824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Type</a:t>
            </a:r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D2AF8D46-952F-49F1-8F85-E15081CF283A}"/>
              </a:ext>
            </a:extLst>
          </p:cNvPr>
          <p:cNvSpPr/>
          <p:nvPr/>
        </p:nvSpPr>
        <p:spPr>
          <a:xfrm>
            <a:off x="12534084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4" name="Freeform 44">
            <a:extLst>
              <a:ext uri="{FF2B5EF4-FFF2-40B4-BE49-F238E27FC236}">
                <a16:creationId xmlns:a16="http://schemas.microsoft.com/office/drawing/2014/main" id="{5AA2559D-3CE4-4BCB-8075-FC619DE347BA}"/>
              </a:ext>
            </a:extLst>
          </p:cNvPr>
          <p:cNvSpPr/>
          <p:nvPr/>
        </p:nvSpPr>
        <p:spPr>
          <a:xfrm rot="10800000">
            <a:off x="355600" y="7879691"/>
            <a:ext cx="11207750" cy="114920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525D89E4-16CB-4422-BC5D-9106E6D4FB7E}"/>
              </a:ext>
            </a:extLst>
          </p:cNvPr>
          <p:cNvSpPr/>
          <p:nvPr/>
        </p:nvSpPr>
        <p:spPr>
          <a:xfrm flipH="1">
            <a:off x="355600" y="3176071"/>
            <a:ext cx="11487966" cy="25294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B5A464D-5E81-465D-952B-BC436ACB7C15}"/>
              </a:ext>
            </a:extLst>
          </p:cNvPr>
          <p:cNvSpPr txBox="1">
            <a:spLocks/>
          </p:cNvSpPr>
          <p:nvPr/>
        </p:nvSpPr>
        <p:spPr>
          <a:xfrm>
            <a:off x="11045297" y="6078111"/>
            <a:ext cx="2287055" cy="1929388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>
                <a:solidFill>
                  <a:srgbClr val="4D4D4D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500">
                <a:latin typeface="icons" panose="02000509000000000000" pitchFamily="49" charset="0"/>
              </a:rPr>
              <a:t>3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727457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10264034" y="741286"/>
            <a:ext cx="3972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Tree-O-Meter</a:t>
            </a:r>
          </a:p>
        </p:txBody>
      </p:sp>
      <p:pic>
        <p:nvPicPr>
          <p:cNvPr id="12" name="Graphic 11" descr="Deciduous tree">
            <a:extLst>
              <a:ext uri="{FF2B5EF4-FFF2-40B4-BE49-F238E27FC236}">
                <a16:creationId xmlns:a16="http://schemas.microsoft.com/office/drawing/2014/main" id="{26DE2214-A18F-4223-91A8-EFDCBCF3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235" y="6882646"/>
            <a:ext cx="2080136" cy="2080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9E67A9-400A-45B4-8673-36FEC14100B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B1029-C8FC-4AEA-8C05-F08CA5E294C4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FC4418-6652-45F8-8BB9-6F18AC4ACD3E}"/>
              </a:ext>
            </a:extLst>
          </p:cNvPr>
          <p:cNvSpPr txBox="1"/>
          <p:nvPr/>
        </p:nvSpPr>
        <p:spPr>
          <a:xfrm>
            <a:off x="7086082" y="4878147"/>
            <a:ext cx="3177952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printers’ total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6EE4B-AED2-451E-8F9D-BE00FBDE0EA3}"/>
              </a:ext>
            </a:extLst>
          </p:cNvPr>
          <p:cNvSpPr txBox="1"/>
          <p:nvPr/>
        </p:nvSpPr>
        <p:spPr>
          <a:xfrm>
            <a:off x="7086080" y="10429829"/>
            <a:ext cx="3177954" cy="1181826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Trees in total, as read from </a:t>
            </a:r>
            <a:r>
              <a:rPr lang="en-US" sz="2400" b="1" dirty="0" err="1">
                <a:solidFill>
                  <a:srgbClr val="4D4D4D"/>
                </a:solidFill>
                <a:latin typeface="Lato Light"/>
                <a:cs typeface="Lato Light"/>
              </a:rPr>
              <a:t>Printix</a:t>
            </a: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 Tracking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80192-AD88-4D71-92D6-95A6B8C42F10}"/>
              </a:ext>
            </a:extLst>
          </p:cNvPr>
          <p:cNvSpPr txBox="1"/>
          <p:nvPr/>
        </p:nvSpPr>
        <p:spPr>
          <a:xfrm>
            <a:off x="11544325" y="1941615"/>
            <a:ext cx="341591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b="1" dirty="0">
                <a:solidFill>
                  <a:srgbClr val="4D4D4D"/>
                </a:solidFill>
                <a:latin typeface="Lato Light"/>
                <a:cs typeface="Lato Light"/>
              </a:rPr>
              <a:t># of sheets per tree</a:t>
            </a:r>
          </a:p>
        </p:txBody>
      </p:sp>
    </p:spTree>
    <p:extLst>
      <p:ext uri="{BB962C8B-B14F-4D97-AF65-F5344CB8AC3E}">
        <p14:creationId xmlns:p14="http://schemas.microsoft.com/office/powerpoint/2010/main" val="18071478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54E7F-1BDC-4152-9C0A-46FDD08D9FD7}"/>
              </a:ext>
            </a:extLst>
          </p:cNvPr>
          <p:cNvSpPr txBox="1"/>
          <p:nvPr/>
        </p:nvSpPr>
        <p:spPr>
          <a:xfrm>
            <a:off x="11541628" y="741286"/>
            <a:ext cx="1417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2780412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5427" y="1812021"/>
            <a:ext cx="2341219" cy="427453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>
              <a:lnSpc>
                <a:spcPct val="140000"/>
              </a:lnSpc>
            </a:pPr>
            <a:r>
              <a:rPr lang="en-US" sz="25600" dirty="0">
                <a:solidFill>
                  <a:schemeClr val="bg1"/>
                </a:solidFill>
                <a:latin typeface="Times New Roman"/>
                <a:ea typeface="MS Gothic" panose="020B0609070205080204" pitchFamily="49" charset="-128"/>
                <a:cs typeface="Times New Roman"/>
              </a:rPr>
              <a:t>“</a:t>
            </a:r>
            <a:endParaRPr lang="en-US" sz="16000" dirty="0">
              <a:solidFill>
                <a:schemeClr val="bg1"/>
              </a:solidFill>
              <a:latin typeface="Times New Roman"/>
              <a:ea typeface="MS Gothic" panose="020B0609070205080204" pitchFamily="49" charset="-128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8F00-6E1E-4BB3-9EAA-AE18FEE2106F}"/>
              </a:ext>
            </a:extLst>
          </p:cNvPr>
          <p:cNvSpPr txBox="1"/>
          <p:nvPr/>
        </p:nvSpPr>
        <p:spPr>
          <a:xfrm>
            <a:off x="3867150" y="1524000"/>
            <a:ext cx="160782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5400" dirty="0">
                <a:latin typeface="icons" panose="02000509000000000000" pitchFamily="49" charset="0"/>
              </a:rPr>
              <a:t>‑­!"#$%&amp;’(</a:t>
            </a:r>
          </a:p>
          <a:p>
            <a:r>
              <a:rPr lang="nb-NO" sz="5400" dirty="0">
                <a:latin typeface="icons" panose="02000509000000000000" pitchFamily="49" charset="0"/>
              </a:rPr>
              <a:t>)*+,-./0</a:t>
            </a:r>
          </a:p>
          <a:p>
            <a:r>
              <a:rPr lang="nb-NO" sz="5400" dirty="0">
                <a:latin typeface="icons" panose="02000509000000000000" pitchFamily="49" charset="0"/>
              </a:rPr>
              <a:t>12345678</a:t>
            </a:r>
          </a:p>
          <a:p>
            <a:r>
              <a:rPr lang="nb-NO" sz="5400" dirty="0">
                <a:latin typeface="icons" panose="02000509000000000000" pitchFamily="49" charset="0"/>
              </a:rPr>
              <a:t>9:;&lt;=&gt;?@</a:t>
            </a:r>
          </a:p>
          <a:p>
            <a:r>
              <a:rPr lang="nb-NO" sz="5400" dirty="0">
                <a:latin typeface="icons" panose="02000509000000000000" pitchFamily="49" charset="0"/>
              </a:rPr>
              <a:t>ABCDEFGH</a:t>
            </a:r>
          </a:p>
          <a:p>
            <a:r>
              <a:rPr lang="nb-NO" sz="5400" dirty="0">
                <a:latin typeface="icons" panose="02000509000000000000" pitchFamily="49" charset="0"/>
              </a:rPr>
              <a:t>IJKLMNOP</a:t>
            </a:r>
          </a:p>
          <a:p>
            <a:r>
              <a:rPr lang="nb-NO" sz="5400" dirty="0">
                <a:latin typeface="icons" panose="02000509000000000000" pitchFamily="49" charset="0"/>
              </a:rPr>
              <a:t>QRSTUVWX</a:t>
            </a:r>
          </a:p>
          <a:p>
            <a:r>
              <a:rPr lang="nb-NO" sz="5400" dirty="0">
                <a:latin typeface="icons" panose="02000509000000000000" pitchFamily="49" charset="0"/>
              </a:rPr>
              <a:t>YZ[\]^_`</a:t>
            </a:r>
          </a:p>
          <a:p>
            <a:r>
              <a:rPr lang="nb-NO" sz="5400" dirty="0" err="1">
                <a:latin typeface="icons" panose="02000509000000000000" pitchFamily="49" charset="0"/>
              </a:rPr>
              <a:t>abcdefGh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Ijklmnop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Qrstuvwx</a:t>
            </a:r>
            <a:endParaRPr lang="nb-NO" sz="5400" dirty="0">
              <a:latin typeface="icons" panose="02000509000000000000" pitchFamily="49" charset="0"/>
            </a:endParaRPr>
          </a:p>
          <a:p>
            <a:r>
              <a:rPr lang="nb-NO" sz="5400" dirty="0" err="1">
                <a:latin typeface="icons" panose="02000509000000000000" pitchFamily="49" charset="0"/>
              </a:rPr>
              <a:t>yz</a:t>
            </a:r>
            <a:r>
              <a:rPr lang="nb-NO" sz="5400" dirty="0">
                <a:latin typeface="icons" panose="02000509000000000000" pitchFamily="49" charset="0"/>
              </a:rPr>
              <a:t>{|}~©</a:t>
            </a:r>
          </a:p>
        </p:txBody>
      </p:sp>
    </p:spTree>
    <p:extLst>
      <p:ext uri="{BB962C8B-B14F-4D97-AF65-F5344CB8AC3E}">
        <p14:creationId xmlns:p14="http://schemas.microsoft.com/office/powerpoint/2010/main" val="2308935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/>
          <p:cNvSpPr/>
          <p:nvPr/>
        </p:nvSpPr>
        <p:spPr>
          <a:xfrm>
            <a:off x="15320106" y="4339132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2" name="Freeform 41"/>
          <p:cNvSpPr/>
          <p:nvPr/>
        </p:nvSpPr>
        <p:spPr>
          <a:xfrm flipV="1">
            <a:off x="15320106" y="9652810"/>
            <a:ext cx="6657226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ct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5" name="Freeform 44"/>
          <p:cNvSpPr/>
          <p:nvPr/>
        </p:nvSpPr>
        <p:spPr>
          <a:xfrm flipH="1">
            <a:off x="2588226" y="4339132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46" name="Freeform 45"/>
          <p:cNvSpPr/>
          <p:nvPr/>
        </p:nvSpPr>
        <p:spPr>
          <a:xfrm flipH="1" flipV="1">
            <a:off x="2588226" y="9652810"/>
            <a:ext cx="6346587" cy="60960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4240" h="568960">
                <a:moveTo>
                  <a:pt x="0" y="568960"/>
                </a:moveTo>
                <a:lnTo>
                  <a:pt x="690880" y="0"/>
                </a:lnTo>
                <a:lnTo>
                  <a:pt x="3444240" y="0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8979090" y="4529325"/>
            <a:ext cx="6369799" cy="6371458"/>
          </a:xfrm>
          <a:prstGeom prst="ellipse">
            <a:avLst/>
          </a:prstGeom>
          <a:noFill/>
          <a:ln w="19050" cmpd="sng">
            <a:solidFill>
              <a:srgbClr val="B2B2B2">
                <a:alpha val="67000"/>
              </a:srgbClr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8562838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706633" y="4112964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62838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2706633" y="8257838"/>
            <a:ext cx="3058507" cy="3059304"/>
          </a:xfrm>
          <a:custGeom>
            <a:avLst/>
            <a:gdLst>
              <a:gd name="connsiteX0" fmla="*/ 0 w 1147239"/>
              <a:gd name="connsiteY0" fmla="*/ 573620 h 1147239"/>
              <a:gd name="connsiteX1" fmla="*/ 573620 w 1147239"/>
              <a:gd name="connsiteY1" fmla="*/ 0 h 1147239"/>
              <a:gd name="connsiteX2" fmla="*/ 1147240 w 1147239"/>
              <a:gd name="connsiteY2" fmla="*/ 573620 h 1147239"/>
              <a:gd name="connsiteX3" fmla="*/ 573620 w 1147239"/>
              <a:gd name="connsiteY3" fmla="*/ 1147240 h 1147239"/>
              <a:gd name="connsiteX4" fmla="*/ 0 w 1147239"/>
              <a:gd name="connsiteY4" fmla="*/ 573620 h 11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239" h="1147239">
                <a:moveTo>
                  <a:pt x="0" y="573620"/>
                </a:moveTo>
                <a:cubicBezTo>
                  <a:pt x="0" y="256818"/>
                  <a:pt x="256818" y="0"/>
                  <a:pt x="573620" y="0"/>
                </a:cubicBezTo>
                <a:cubicBezTo>
                  <a:pt x="890422" y="0"/>
                  <a:pt x="1147240" y="256818"/>
                  <a:pt x="1147240" y="573620"/>
                </a:cubicBezTo>
                <a:cubicBezTo>
                  <a:pt x="1147240" y="890422"/>
                  <a:pt x="890422" y="1147240"/>
                  <a:pt x="573620" y="1147240"/>
                </a:cubicBezTo>
                <a:cubicBezTo>
                  <a:pt x="256818" y="1147240"/>
                  <a:pt x="0" y="890422"/>
                  <a:pt x="0" y="573620"/>
                </a:cubicBezTo>
                <a:close/>
              </a:path>
            </a:pathLst>
          </a:custGeom>
          <a:solidFill>
            <a:srgbClr val="E5F4F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0" vert="horz" wrap="none" lIns="600304" tIns="600304" rIns="600304" bIns="600304" numCol="1" spcCol="2539" anchor="ctr" anchorCtr="0">
            <a:no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800" dirty="0">
              <a:solidFill>
                <a:srgbClr val="4D4D4D"/>
              </a:solidFill>
              <a:latin typeface="Lato Light"/>
              <a:cs typeface="Lato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654106" y="3574675"/>
            <a:ext cx="5323226" cy="69707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3700" dirty="0">
                <a:solidFill>
                  <a:srgbClr val="4D4D4D"/>
                </a:solidFill>
                <a:latin typeface="Lato Light"/>
                <a:cs typeface="Lato Light"/>
              </a:rPr>
              <a:t>Workstations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654106" y="9478901"/>
            <a:ext cx="5323226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 Queues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52267" y="3683344"/>
            <a:ext cx="5035270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</a:rPr>
              <a:t>Users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88274" y="9478901"/>
            <a:ext cx="4999263" cy="738627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4000" dirty="0">
                <a:solidFill>
                  <a:srgbClr val="4D4D4D"/>
                </a:solidFill>
                <a:latin typeface="Lato Light"/>
                <a:cs typeface="Lato Light"/>
              </a:rPr>
              <a:t>Printers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2170758" y="4565450"/>
            <a:ext cx="0" cy="629920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2163986" y="4566270"/>
            <a:ext cx="0" cy="6297560"/>
          </a:xfrm>
          <a:prstGeom prst="line">
            <a:avLst/>
          </a:prstGeom>
          <a:ln w="3175" cmpd="sng">
            <a:solidFill>
              <a:srgbClr val="B2B2B2">
                <a:alpha val="67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83875" y="569014"/>
            <a:ext cx="413286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Overview</a:t>
            </a:r>
            <a:endParaRPr lang="en-US" sz="4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471E4-3ECC-45BD-8E07-F7652F5156CD}"/>
              </a:ext>
            </a:extLst>
          </p:cNvPr>
          <p:cNvSpPr txBox="1"/>
          <p:nvPr/>
        </p:nvSpPr>
        <p:spPr>
          <a:xfrm>
            <a:off x="9470687" y="882425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C68CBE-987B-4DDA-9967-9569E527C664}"/>
              </a:ext>
            </a:extLst>
          </p:cNvPr>
          <p:cNvSpPr txBox="1"/>
          <p:nvPr/>
        </p:nvSpPr>
        <p:spPr>
          <a:xfrm>
            <a:off x="13447078" y="8673958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^</a:t>
            </a:r>
            <a:endParaRPr lang="en-US" sz="4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BB99CE-56B9-4AA8-B423-574395EC134F}"/>
              </a:ext>
            </a:extLst>
          </p:cNvPr>
          <p:cNvSpPr txBox="1"/>
          <p:nvPr/>
        </p:nvSpPr>
        <p:spPr>
          <a:xfrm>
            <a:off x="13447078" y="4874222"/>
            <a:ext cx="1569446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77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3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FA627-28F4-4F72-83A0-52A8DD929194}"/>
              </a:ext>
            </a:extLst>
          </p:cNvPr>
          <p:cNvSpPr txBox="1"/>
          <p:nvPr/>
        </p:nvSpPr>
        <p:spPr>
          <a:xfrm>
            <a:off x="9307368" y="4648634"/>
            <a:ext cx="15694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9800" dirty="0">
              <a:solidFill>
                <a:srgbClr val="4D4D4D"/>
              </a:solidFill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915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570118" y="738196"/>
            <a:ext cx="5360378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84759" y="418599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Duplex printers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5189503" y="501946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Color printers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1184763" y="844575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Print Locations</a:t>
            </a:r>
          </a:p>
        </p:txBody>
      </p:sp>
      <p:sp>
        <p:nvSpPr>
          <p:cNvPr id="124" name="Freeform 44">
            <a:extLst>
              <a:ext uri="{FF2B5EF4-FFF2-40B4-BE49-F238E27FC236}">
                <a16:creationId xmlns:a16="http://schemas.microsoft.com/office/drawing/2014/main" id="{C99C1E32-A2F3-4A1D-B5D7-94061363EE69}"/>
              </a:ext>
            </a:extLst>
          </p:cNvPr>
          <p:cNvSpPr>
            <a:spLocks noChangeAspect="1"/>
          </p:cNvSpPr>
          <p:nvPr/>
        </p:nvSpPr>
        <p:spPr>
          <a:xfrm flipH="1">
            <a:off x="1184760" y="4696594"/>
            <a:ext cx="10598528" cy="104848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184758" y="7848182"/>
            <a:ext cx="10283341" cy="1048485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25637" h="568960">
                <a:moveTo>
                  <a:pt x="0" y="568960"/>
                </a:moveTo>
                <a:lnTo>
                  <a:pt x="690880" y="0"/>
                </a:lnTo>
                <a:lnTo>
                  <a:pt x="842563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5509272" y="5519947"/>
            <a:ext cx="5522380" cy="860480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Freeform 44">
            <a:extLst>
              <a:ext uri="{FF2B5EF4-FFF2-40B4-BE49-F238E27FC236}">
                <a16:creationId xmlns:a16="http://schemas.microsoft.com/office/drawing/2014/main" id="{FC38C387-CCB0-40D2-B3F4-D4284E139D94}"/>
              </a:ext>
            </a:extLst>
          </p:cNvPr>
          <p:cNvSpPr>
            <a:spLocks noChangeAspect="1"/>
          </p:cNvSpPr>
          <p:nvPr/>
        </p:nvSpPr>
        <p:spPr>
          <a:xfrm flipH="1">
            <a:off x="7406941" y="4367220"/>
            <a:ext cx="4696116" cy="1278004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80052-57AF-4A9C-BDA9-8D5063803948}"/>
              </a:ext>
            </a:extLst>
          </p:cNvPr>
          <p:cNvSpPr txBox="1"/>
          <p:nvPr/>
        </p:nvSpPr>
        <p:spPr>
          <a:xfrm>
            <a:off x="6806300" y="3911179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40192-478E-44C8-9531-E49538183ECE}"/>
              </a:ext>
            </a:extLst>
          </p:cNvPr>
          <p:cNvSpPr txBox="1"/>
          <p:nvPr/>
        </p:nvSpPr>
        <p:spPr>
          <a:xfrm>
            <a:off x="12912562" y="2659043"/>
            <a:ext cx="276046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744EB-F12C-4662-94E6-C62CEC9F3A77}"/>
              </a:ext>
            </a:extLst>
          </p:cNvPr>
          <p:cNvSpPr txBox="1"/>
          <p:nvPr/>
        </p:nvSpPr>
        <p:spPr>
          <a:xfrm>
            <a:off x="16344901" y="2659837"/>
            <a:ext cx="3243770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Number of </a:t>
            </a:r>
            <a:r>
              <a:rPr lang="nb-NO" sz="2400" dirty="0">
                <a:solidFill>
                  <a:srgbClr val="000000"/>
                </a:solidFill>
                <a:latin typeface="Lato Light"/>
                <a:cs typeface="Lato Light"/>
              </a:rPr>
              <a:t>Models</a:t>
            </a:r>
            <a:endParaRPr lang="en-US" sz="2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8" name="Freeform 44">
            <a:extLst>
              <a:ext uri="{FF2B5EF4-FFF2-40B4-BE49-F238E27FC236}">
                <a16:creationId xmlns:a16="http://schemas.microsoft.com/office/drawing/2014/main" id="{DBBB2083-B378-43F3-9ADB-08EFBA28453A}"/>
              </a:ext>
            </a:extLst>
          </p:cNvPr>
          <p:cNvSpPr/>
          <p:nvPr/>
        </p:nvSpPr>
        <p:spPr>
          <a:xfrm>
            <a:off x="12594362" y="3176071"/>
            <a:ext cx="11659218" cy="256900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10837677"/>
              <a:gd name="connsiteY0" fmla="*/ 1545562 h 1545562"/>
              <a:gd name="connsiteX1" fmla="*/ 823891 w 10837677"/>
              <a:gd name="connsiteY1" fmla="*/ 166302 h 1545562"/>
              <a:gd name="connsiteX2" fmla="*/ 2978667 w 10837677"/>
              <a:gd name="connsiteY2" fmla="*/ 0 h 1545562"/>
              <a:gd name="connsiteX3" fmla="*/ 10837677 w 10837677"/>
              <a:gd name="connsiteY3" fmla="*/ 27548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767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10837677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8B105-52B1-4231-9CAA-D810CAC434B9}"/>
              </a:ext>
            </a:extLst>
          </p:cNvPr>
          <p:cNvSpPr txBox="1"/>
          <p:nvPr/>
        </p:nvSpPr>
        <p:spPr>
          <a:xfrm>
            <a:off x="20496976" y="2659837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Models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60-43C3-4115-A1E4-B2613A9D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751A8-34EA-43AB-B352-7C7C4ED765F1}"/>
              </a:ext>
            </a:extLst>
          </p:cNvPr>
          <p:cNvSpPr txBox="1"/>
          <p:nvPr/>
        </p:nvSpPr>
        <p:spPr>
          <a:xfrm>
            <a:off x="698733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Vendors list</a:t>
            </a:r>
          </a:p>
        </p:txBody>
      </p:sp>
    </p:spTree>
    <p:extLst>
      <p:ext uri="{BB962C8B-B14F-4D97-AF65-F5344CB8AC3E}">
        <p14:creationId xmlns:p14="http://schemas.microsoft.com/office/powerpoint/2010/main" val="39684584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863807" y="738196"/>
            <a:ext cx="6773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- History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494432" y="2621975"/>
            <a:ext cx="1499666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Pages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494432" y="8346596"/>
            <a:ext cx="299933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Jobs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6DFBA01-4548-4B60-A04D-ABD7A6EDCE01}"/>
              </a:ext>
            </a:extLst>
          </p:cNvPr>
          <p:cNvSpPr txBox="1"/>
          <p:nvPr/>
        </p:nvSpPr>
        <p:spPr>
          <a:xfrm>
            <a:off x="20894052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Toner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20894053" y="837964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Active Users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E082F2-C42D-4234-A9E2-20990574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8639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382104" y="738196"/>
            <a:ext cx="773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Printer – History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384D0D-6BEE-4001-8046-BA4DDD7F9CE3}"/>
              </a:ext>
            </a:extLst>
          </p:cNvPr>
          <p:cNvSpPr txBox="1"/>
          <p:nvPr/>
        </p:nvSpPr>
        <p:spPr>
          <a:xfrm>
            <a:off x="6584735" y="843548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Errors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327888-FDAE-4BFF-9470-5E94C5B0315E}"/>
              </a:ext>
            </a:extLst>
          </p:cNvPr>
          <p:cNvSpPr txBox="1"/>
          <p:nvPr/>
        </p:nvSpPr>
        <p:spPr>
          <a:xfrm>
            <a:off x="17083896" y="8394066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Total Impressions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34889-35D6-43AB-9506-B8D3C6C49B8B}"/>
              </a:ext>
            </a:extLst>
          </p:cNvPr>
          <p:cNvSpPr txBox="1"/>
          <p:nvPr/>
        </p:nvSpPr>
        <p:spPr>
          <a:xfrm>
            <a:off x="347988" y="270764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Printed 2-sided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ACC-AA2C-414A-B418-907FD0077AFD}"/>
              </a:ext>
            </a:extLst>
          </p:cNvPr>
          <p:cNvSpPr txBox="1"/>
          <p:nvPr/>
        </p:nvSpPr>
        <p:spPr>
          <a:xfrm>
            <a:off x="8079318" y="2707644"/>
            <a:ext cx="20160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EC033-C3EF-4840-9D51-509994CA248E}"/>
              </a:ext>
            </a:extLst>
          </p:cNvPr>
          <p:cNvSpPr txBox="1"/>
          <p:nvPr/>
        </p:nvSpPr>
        <p:spPr>
          <a:xfrm>
            <a:off x="4283814" y="2707644"/>
            <a:ext cx="2949497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912D62-8C06-4BA1-9086-5D22ADA9D8F5}"/>
              </a:ext>
            </a:extLst>
          </p:cNvPr>
          <p:cNvSpPr txBox="1"/>
          <p:nvPr/>
        </p:nvSpPr>
        <p:spPr>
          <a:xfrm>
            <a:off x="13991490" y="2713460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Secure Print</a:t>
            </a:r>
            <a:endParaRPr lang="en-US" sz="240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F5589-1D28-485E-A02B-BB0DC3C3CB7B}"/>
              </a:ext>
            </a:extLst>
          </p:cNvPr>
          <p:cNvSpPr txBox="1"/>
          <p:nvPr/>
        </p:nvSpPr>
        <p:spPr>
          <a:xfrm>
            <a:off x="21747068" y="2713460"/>
            <a:ext cx="206554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Driver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DAF95B-9985-4E36-9EB4-3593553B01F0}"/>
              </a:ext>
            </a:extLst>
          </p:cNvPr>
          <p:cNvSpPr txBox="1"/>
          <p:nvPr/>
        </p:nvSpPr>
        <p:spPr>
          <a:xfrm>
            <a:off x="18053205" y="2713460"/>
            <a:ext cx="2621312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Job States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75056F-EBA6-4D04-8B8F-1EC8D31CB7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4404" y="6013465"/>
            <a:ext cx="2229905" cy="2101371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6</a:t>
            </a:r>
            <a:endParaRPr lang="en-US" sz="41300" dirty="0">
              <a:solidFill>
                <a:srgbClr val="4D4D4D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A2EDE-5D10-4479-B53A-D653023CE056}"/>
              </a:ext>
            </a:extLst>
          </p:cNvPr>
          <p:cNvSpPr txBox="1"/>
          <p:nvPr/>
        </p:nvSpPr>
        <p:spPr>
          <a:xfrm>
            <a:off x="-1327873" y="8394066"/>
            <a:ext cx="5076913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4D4D4D"/>
                </a:solidFill>
                <a:latin typeface="Lato Light"/>
                <a:cs typeface="Lato Light"/>
              </a:rPr>
              <a:t>Filter by device Errors</a:t>
            </a:r>
          </a:p>
        </p:txBody>
      </p:sp>
    </p:spTree>
    <p:extLst>
      <p:ext uri="{BB962C8B-B14F-4D97-AF65-F5344CB8AC3E}">
        <p14:creationId xmlns:p14="http://schemas.microsoft.com/office/powerpoint/2010/main" val="2294632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8977623" y="741286"/>
            <a:ext cx="6545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Printers - Service Status</a:t>
            </a:r>
          </a:p>
        </p:txBody>
      </p:sp>
    </p:spTree>
    <p:extLst>
      <p:ext uri="{BB962C8B-B14F-4D97-AF65-F5344CB8AC3E}">
        <p14:creationId xmlns:p14="http://schemas.microsoft.com/office/powerpoint/2010/main" val="34438941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314160" y="738196"/>
            <a:ext cx="5872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Locations - Overview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72B3A9D-88E2-45EA-B053-81CCC14C2EE3}"/>
              </a:ext>
            </a:extLst>
          </p:cNvPr>
          <p:cNvSpPr txBox="1">
            <a:spLocks/>
          </p:cNvSpPr>
          <p:nvPr/>
        </p:nvSpPr>
        <p:spPr>
          <a:xfrm>
            <a:off x="10958416" y="6076771"/>
            <a:ext cx="2460817" cy="2161920"/>
          </a:xfrm>
          <a:prstGeom prst="rect">
            <a:avLst/>
          </a:prstGeom>
        </p:spPr>
        <p:txBody>
          <a:bodyPr anchor="ctr" anchorCtr="1"/>
          <a:lstStyle>
            <a:lvl1pPr marL="0" indent="0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4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914217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1828434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2742651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3656868" indent="0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b-NO" sz="11500" dirty="0">
                <a:solidFill>
                  <a:srgbClr val="333333"/>
                </a:solidFill>
                <a:latin typeface="icons" panose="02000509000000000000" pitchFamily="49" charset="0"/>
              </a:rPr>
              <a:t>I</a:t>
            </a:r>
            <a:endParaRPr lang="nb-NO" sz="11500" dirty="0">
              <a:solidFill>
                <a:srgbClr val="33333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FB400E-B652-47CA-9400-7E212BED23A8}"/>
              </a:ext>
            </a:extLst>
          </p:cNvPr>
          <p:cNvSpPr txBox="1"/>
          <p:nvPr/>
        </p:nvSpPr>
        <p:spPr>
          <a:xfrm>
            <a:off x="643511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Secure Print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DB2CE6-C903-4ACB-81F4-2BEF6388F429}"/>
              </a:ext>
            </a:extLst>
          </p:cNvPr>
          <p:cNvSpPr txBox="1"/>
          <p:nvPr/>
        </p:nvSpPr>
        <p:spPr>
          <a:xfrm>
            <a:off x="6175486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Paper Size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D6E23D-3166-4F80-A9AC-0C151248AEA8}"/>
              </a:ext>
            </a:extLst>
          </p:cNvPr>
          <p:cNvSpPr txBox="1"/>
          <p:nvPr/>
        </p:nvSpPr>
        <p:spPr>
          <a:xfrm>
            <a:off x="108166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2-Sided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0BE0-10BB-4E96-A4FC-C5D40F1DD7B7}"/>
              </a:ext>
            </a:extLst>
          </p:cNvPr>
          <p:cNvSpPr txBox="1"/>
          <p:nvPr/>
        </p:nvSpPr>
        <p:spPr>
          <a:xfrm>
            <a:off x="6175486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Printed In Black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9C49A-D53F-4050-9F36-34B1F67A563B}"/>
              </a:ext>
            </a:extLst>
          </p:cNvPr>
          <p:cNvSpPr txBox="1"/>
          <p:nvPr/>
        </p:nvSpPr>
        <p:spPr>
          <a:xfrm>
            <a:off x="17685351" y="2659043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674FBC-C7A2-4FCD-9C99-4228FBC104FB}"/>
              </a:ext>
            </a:extLst>
          </p:cNvPr>
          <p:cNvSpPr txBox="1"/>
          <p:nvPr/>
        </p:nvSpPr>
        <p:spPr>
          <a:xfrm>
            <a:off x="17685352" y="8445754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Print Activity</a:t>
            </a:r>
          </a:p>
        </p:txBody>
      </p:sp>
    </p:spTree>
    <p:extLst>
      <p:ext uri="{BB962C8B-B14F-4D97-AF65-F5344CB8AC3E}">
        <p14:creationId xmlns:p14="http://schemas.microsoft.com/office/powerpoint/2010/main" val="11212712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D4D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EF5C-C181-4F39-85B0-64A3AF06C2E3}"/>
              </a:ext>
            </a:extLst>
          </p:cNvPr>
          <p:cNvSpPr txBox="1"/>
          <p:nvPr/>
        </p:nvSpPr>
        <p:spPr>
          <a:xfrm>
            <a:off x="9857858" y="738196"/>
            <a:ext cx="4784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Users -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3344D4-F57B-4C8C-89C2-E4521BF1CAB3}"/>
              </a:ext>
            </a:extLst>
          </p:cNvPr>
          <p:cNvSpPr txBox="1"/>
          <p:nvPr/>
        </p:nvSpPr>
        <p:spPr>
          <a:xfrm>
            <a:off x="1144077" y="4271365"/>
            <a:ext cx="2989165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 Domains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A48699-78BB-4E21-84A1-36BDF8C2D2C3}"/>
              </a:ext>
            </a:extLst>
          </p:cNvPr>
          <p:cNvSpPr txBox="1"/>
          <p:nvPr/>
        </p:nvSpPr>
        <p:spPr>
          <a:xfrm>
            <a:off x="4579726" y="5108531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 Domains</a:t>
            </a:r>
          </a:p>
        </p:txBody>
      </p:sp>
      <p:sp>
        <p:nvSpPr>
          <p:cNvPr id="126" name="Freeform 44">
            <a:extLst>
              <a:ext uri="{FF2B5EF4-FFF2-40B4-BE49-F238E27FC236}">
                <a16:creationId xmlns:a16="http://schemas.microsoft.com/office/drawing/2014/main" id="{0F212097-6C4C-4DAA-92CC-FDAF6E5C2DA3}"/>
              </a:ext>
            </a:extLst>
          </p:cNvPr>
          <p:cNvSpPr/>
          <p:nvPr/>
        </p:nvSpPr>
        <p:spPr>
          <a:xfrm rot="10800000">
            <a:off x="1227944" y="8026447"/>
            <a:ext cx="10555344" cy="1002446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492012"/>
              <a:gd name="connsiteY0" fmla="*/ 568960 h 568960"/>
              <a:gd name="connsiteX1" fmla="*/ 690880 w 8492012"/>
              <a:gd name="connsiteY1" fmla="*/ 0 h 568960"/>
              <a:gd name="connsiteX2" fmla="*/ 8492012 w 8492012"/>
              <a:gd name="connsiteY2" fmla="*/ 27548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2012" h="568960">
                <a:moveTo>
                  <a:pt x="0" y="568960"/>
                </a:moveTo>
                <a:lnTo>
                  <a:pt x="690880" y="0"/>
                </a:lnTo>
                <a:lnTo>
                  <a:pt x="8492012" y="2754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27" name="Freeform 44">
            <a:extLst>
              <a:ext uri="{FF2B5EF4-FFF2-40B4-BE49-F238E27FC236}">
                <a16:creationId xmlns:a16="http://schemas.microsoft.com/office/drawing/2014/main" id="{13F1C519-9423-44EF-A851-6301B98FA93C}"/>
              </a:ext>
            </a:extLst>
          </p:cNvPr>
          <p:cNvSpPr>
            <a:spLocks noChangeAspect="1"/>
          </p:cNvSpPr>
          <p:nvPr/>
        </p:nvSpPr>
        <p:spPr>
          <a:xfrm flipH="1">
            <a:off x="4727775" y="5625559"/>
            <a:ext cx="6409617" cy="621127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8933" h="568960">
                <a:moveTo>
                  <a:pt x="0" y="568960"/>
                </a:moveTo>
                <a:lnTo>
                  <a:pt x="690880" y="0"/>
                </a:lnTo>
                <a:lnTo>
                  <a:pt x="3828933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17629CE4-88D4-4975-A364-B2A62F13C8F4}"/>
              </a:ext>
            </a:extLst>
          </p:cNvPr>
          <p:cNvSpPr>
            <a:spLocks noChangeAspect="1"/>
          </p:cNvSpPr>
          <p:nvPr/>
        </p:nvSpPr>
        <p:spPr>
          <a:xfrm flipH="1">
            <a:off x="4751792" y="6602556"/>
            <a:ext cx="6225186" cy="28617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914" h="515539">
                <a:moveTo>
                  <a:pt x="0" y="515539"/>
                </a:moveTo>
                <a:lnTo>
                  <a:pt x="627861" y="0"/>
                </a:lnTo>
                <a:lnTo>
                  <a:pt x="3765914" y="11837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209D65-9012-4726-804E-D91AD68727D9}"/>
              </a:ext>
            </a:extLst>
          </p:cNvPr>
          <p:cNvSpPr txBox="1"/>
          <p:nvPr/>
        </p:nvSpPr>
        <p:spPr>
          <a:xfrm>
            <a:off x="4579726" y="6160944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69D37-57A6-4077-B427-B027B2D5E669}"/>
              </a:ext>
            </a:extLst>
          </p:cNvPr>
          <p:cNvSpPr txBox="1"/>
          <p:nvPr/>
        </p:nvSpPr>
        <p:spPr>
          <a:xfrm>
            <a:off x="11783288" y="2693738"/>
            <a:ext cx="3618429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 algn="r"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cs typeface="Lato Light"/>
              </a:rPr>
              <a:t>User list</a:t>
            </a:r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9D21648F-F585-4F8B-8194-3D742C86F544}"/>
              </a:ext>
            </a:extLst>
          </p:cNvPr>
          <p:cNvSpPr>
            <a:spLocks noChangeAspect="1"/>
          </p:cNvSpPr>
          <p:nvPr/>
        </p:nvSpPr>
        <p:spPr>
          <a:xfrm flipH="1">
            <a:off x="4724289" y="7740275"/>
            <a:ext cx="6630537" cy="286173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3828933"/>
              <a:gd name="connsiteY0" fmla="*/ 568960 h 568960"/>
              <a:gd name="connsiteX1" fmla="*/ 690880 w 3828933"/>
              <a:gd name="connsiteY1" fmla="*/ 0 h 568960"/>
              <a:gd name="connsiteX2" fmla="*/ 3828933 w 3828933"/>
              <a:gd name="connsiteY2" fmla="*/ 11837 h 568960"/>
              <a:gd name="connsiteX0" fmla="*/ 0 w 3765914"/>
              <a:gd name="connsiteY0" fmla="*/ 515539 h 515539"/>
              <a:gd name="connsiteX1" fmla="*/ 627861 w 3765914"/>
              <a:gd name="connsiteY1" fmla="*/ 0 h 515539"/>
              <a:gd name="connsiteX2" fmla="*/ 3765914 w 3765914"/>
              <a:gd name="connsiteY2" fmla="*/ 11837 h 515539"/>
              <a:gd name="connsiteX0" fmla="*/ 0 w 3917627"/>
              <a:gd name="connsiteY0" fmla="*/ 270693 h 270693"/>
              <a:gd name="connsiteX1" fmla="*/ 779574 w 3917627"/>
              <a:gd name="connsiteY1" fmla="*/ 0 h 270693"/>
              <a:gd name="connsiteX2" fmla="*/ 3917627 w 3917627"/>
              <a:gd name="connsiteY2" fmla="*/ 11837 h 270693"/>
              <a:gd name="connsiteX0" fmla="*/ 0 w 3800925"/>
              <a:gd name="connsiteY0" fmla="*/ 14718 h 14718"/>
              <a:gd name="connsiteX1" fmla="*/ 662872 w 3800925"/>
              <a:gd name="connsiteY1" fmla="*/ 0 h 14718"/>
              <a:gd name="connsiteX2" fmla="*/ 3800925 w 3800925"/>
              <a:gd name="connsiteY2" fmla="*/ 11837 h 14718"/>
              <a:gd name="connsiteX0" fmla="*/ 0 w 4095015"/>
              <a:gd name="connsiteY0" fmla="*/ 14718 h 18514"/>
              <a:gd name="connsiteX1" fmla="*/ 662872 w 4095015"/>
              <a:gd name="connsiteY1" fmla="*/ 0 h 18514"/>
              <a:gd name="connsiteX2" fmla="*/ 4095015 w 4095015"/>
              <a:gd name="connsiteY2" fmla="*/ 18514 h 18514"/>
              <a:gd name="connsiteX0" fmla="*/ 0 w 4020313"/>
              <a:gd name="connsiteY0" fmla="*/ 402016 h 402016"/>
              <a:gd name="connsiteX1" fmla="*/ 588170 w 4020313"/>
              <a:gd name="connsiteY1" fmla="*/ 0 h 402016"/>
              <a:gd name="connsiteX2" fmla="*/ 4020313 w 4020313"/>
              <a:gd name="connsiteY2" fmla="*/ 18514 h 402016"/>
              <a:gd name="connsiteX0" fmla="*/ 0 w 3971575"/>
              <a:gd name="connsiteY0" fmla="*/ 0 h 217478"/>
              <a:gd name="connsiteX1" fmla="*/ 539432 w 3971575"/>
              <a:gd name="connsiteY1" fmla="*/ 198964 h 217478"/>
              <a:gd name="connsiteX2" fmla="*/ 3971575 w 3971575"/>
              <a:gd name="connsiteY2" fmla="*/ 217478 h 2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575" h="217478">
                <a:moveTo>
                  <a:pt x="0" y="0"/>
                </a:moveTo>
                <a:lnTo>
                  <a:pt x="539432" y="198964"/>
                </a:lnTo>
                <a:lnTo>
                  <a:pt x="3971575" y="217478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 dirty="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301E9-745B-4CB5-BCFD-9DF47AE75B49}"/>
              </a:ext>
            </a:extLst>
          </p:cNvPr>
          <p:cNvSpPr txBox="1"/>
          <p:nvPr/>
        </p:nvSpPr>
        <p:spPr>
          <a:xfrm>
            <a:off x="4579726" y="7578809"/>
            <a:ext cx="311370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Total Computers</a:t>
            </a: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4FC3B705-46B3-4417-A233-E457255F8E99}"/>
              </a:ext>
            </a:extLst>
          </p:cNvPr>
          <p:cNvSpPr/>
          <p:nvPr/>
        </p:nvSpPr>
        <p:spPr>
          <a:xfrm>
            <a:off x="12594362" y="3176071"/>
            <a:ext cx="11427688" cy="2522971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863271"/>
              <a:gd name="connsiteY0" fmla="*/ 1654073 h 1654073"/>
              <a:gd name="connsiteX1" fmla="*/ 1128514 w 8863271"/>
              <a:gd name="connsiteY1" fmla="*/ 0 h 1654073"/>
              <a:gd name="connsiteX2" fmla="*/ 8863271 w 8863271"/>
              <a:gd name="connsiteY2" fmla="*/ 27548 h 1654073"/>
              <a:gd name="connsiteX0" fmla="*/ 0 w 8863271"/>
              <a:gd name="connsiteY0" fmla="*/ 1637379 h 1637379"/>
              <a:gd name="connsiteX1" fmla="*/ 2686491 w 8863271"/>
              <a:gd name="connsiteY1" fmla="*/ 0 h 1637379"/>
              <a:gd name="connsiteX2" fmla="*/ 8863271 w 8863271"/>
              <a:gd name="connsiteY2" fmla="*/ 10854 h 1637379"/>
              <a:gd name="connsiteX0" fmla="*/ 0 w 7889348"/>
              <a:gd name="connsiteY0" fmla="*/ 669125 h 669125"/>
              <a:gd name="connsiteX1" fmla="*/ 1712568 w 7889348"/>
              <a:gd name="connsiteY1" fmla="*/ 0 h 669125"/>
              <a:gd name="connsiteX2" fmla="*/ 7889348 w 7889348"/>
              <a:gd name="connsiteY2" fmla="*/ 10854 h 669125"/>
              <a:gd name="connsiteX0" fmla="*/ 0 w 7889348"/>
              <a:gd name="connsiteY0" fmla="*/ 669125 h 669125"/>
              <a:gd name="connsiteX1" fmla="*/ 483 w 7889348"/>
              <a:gd name="connsiteY1" fmla="*/ 617041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920316 w 8809664"/>
              <a:gd name="connsiteY0" fmla="*/ 669125 h 1585295"/>
              <a:gd name="connsiteX1" fmla="*/ 0 w 8809664"/>
              <a:gd name="connsiteY1" fmla="*/ 1585295 h 1585295"/>
              <a:gd name="connsiteX2" fmla="*/ 2632884 w 8809664"/>
              <a:gd name="connsiteY2" fmla="*/ 0 h 1585295"/>
              <a:gd name="connsiteX3" fmla="*/ 8809664 w 8809664"/>
              <a:gd name="connsiteY3" fmla="*/ 10854 h 1585295"/>
              <a:gd name="connsiteX0" fmla="*/ 0 w 7889348"/>
              <a:gd name="connsiteY0" fmla="*/ 669125 h 669125"/>
              <a:gd name="connsiteX1" fmla="*/ 142145 w 7889348"/>
              <a:gd name="connsiteY1" fmla="*/ 550264 h 669125"/>
              <a:gd name="connsiteX2" fmla="*/ 1712568 w 7889348"/>
              <a:gd name="connsiteY2" fmla="*/ 0 h 669125"/>
              <a:gd name="connsiteX3" fmla="*/ 7889348 w 7889348"/>
              <a:gd name="connsiteY3" fmla="*/ 10854 h 669125"/>
              <a:gd name="connsiteX0" fmla="*/ 0 w 9155447"/>
              <a:gd name="connsiteY0" fmla="*/ 1545562 h 1545562"/>
              <a:gd name="connsiteX1" fmla="*/ 1408244 w 9155447"/>
              <a:gd name="connsiteY1" fmla="*/ 550264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  <a:gd name="connsiteX0" fmla="*/ 0 w 9155447"/>
              <a:gd name="connsiteY0" fmla="*/ 1545562 h 1545562"/>
              <a:gd name="connsiteX1" fmla="*/ 823891 w 9155447"/>
              <a:gd name="connsiteY1" fmla="*/ 166302 h 1545562"/>
              <a:gd name="connsiteX2" fmla="*/ 2978667 w 9155447"/>
              <a:gd name="connsiteY2" fmla="*/ 0 h 1545562"/>
              <a:gd name="connsiteX3" fmla="*/ 9155447 w 9155447"/>
              <a:gd name="connsiteY3" fmla="*/ 10854 h 154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55447" h="1545562">
                <a:moveTo>
                  <a:pt x="0" y="1545562"/>
                </a:moveTo>
                <a:lnTo>
                  <a:pt x="823891" y="166302"/>
                </a:lnTo>
                <a:lnTo>
                  <a:pt x="2978667" y="0"/>
                </a:lnTo>
                <a:lnTo>
                  <a:pt x="9155447" y="10854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334D77D5-2934-40F2-8C11-7AC662205CEA}"/>
              </a:ext>
            </a:extLst>
          </p:cNvPr>
          <p:cNvSpPr>
            <a:spLocks noChangeAspect="1"/>
          </p:cNvSpPr>
          <p:nvPr/>
        </p:nvSpPr>
        <p:spPr>
          <a:xfrm flipH="1">
            <a:off x="1213521" y="4696594"/>
            <a:ext cx="10569767" cy="1002448"/>
          </a:xfrm>
          <a:custGeom>
            <a:avLst/>
            <a:gdLst>
              <a:gd name="connsiteX0" fmla="*/ 0 w 3444240"/>
              <a:gd name="connsiteY0" fmla="*/ 568960 h 568960"/>
              <a:gd name="connsiteX1" fmla="*/ 690880 w 3444240"/>
              <a:gd name="connsiteY1" fmla="*/ 0 h 568960"/>
              <a:gd name="connsiteX2" fmla="*/ 3444240 w 3444240"/>
              <a:gd name="connsiteY2" fmla="*/ 0 h 568960"/>
              <a:gd name="connsiteX0" fmla="*/ 0 w 8425637"/>
              <a:gd name="connsiteY0" fmla="*/ 568960 h 568960"/>
              <a:gd name="connsiteX1" fmla="*/ 690880 w 8425637"/>
              <a:gd name="connsiteY1" fmla="*/ 0 h 568960"/>
              <a:gd name="connsiteX2" fmla="*/ 8425637 w 8425637"/>
              <a:gd name="connsiteY2" fmla="*/ 27548 h 568960"/>
              <a:gd name="connsiteX0" fmla="*/ 0 w 8971804"/>
              <a:gd name="connsiteY0" fmla="*/ 568960 h 568960"/>
              <a:gd name="connsiteX1" fmla="*/ 690880 w 8971804"/>
              <a:gd name="connsiteY1" fmla="*/ 0 h 568960"/>
              <a:gd name="connsiteX2" fmla="*/ 8971804 w 8971804"/>
              <a:gd name="connsiteY2" fmla="*/ 40903 h 56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1804" h="568960">
                <a:moveTo>
                  <a:pt x="0" y="568960"/>
                </a:moveTo>
                <a:lnTo>
                  <a:pt x="690880" y="0"/>
                </a:lnTo>
                <a:lnTo>
                  <a:pt x="8971804" y="40903"/>
                </a:lnTo>
              </a:path>
            </a:pathLst>
          </a:custGeom>
          <a:ln w="6350" cmpd="sng">
            <a:solidFill>
              <a:schemeClr val="tx1">
                <a:alpha val="50000"/>
              </a:schemeClr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43" tIns="91422" rIns="182843" bIns="91422" rtlCol="0" anchor="ctr"/>
          <a:lstStyle/>
          <a:p>
            <a:pPr algn="r"/>
            <a:endParaRPr lang="en-US" sz="6400">
              <a:solidFill>
                <a:srgbClr val="000000"/>
              </a:solidFill>
              <a:latin typeface="Lato Light"/>
              <a:cs typeface="Lato Ligh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9ABBF3B-C433-4E13-A065-CB1194688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58416" y="5911731"/>
            <a:ext cx="2460817" cy="2326007"/>
          </a:xfrm>
        </p:spPr>
        <p:txBody>
          <a:bodyPr/>
          <a:lstStyle/>
          <a:p>
            <a:pPr algn="ctr"/>
            <a:r>
              <a:rPr lang="en-US" sz="11500" dirty="0">
                <a:solidFill>
                  <a:srgbClr val="4D4D4D"/>
                </a:solidFill>
                <a:latin typeface="icons" panose="02000509000000000000" pitchFamily="49" charset="0"/>
              </a:rPr>
              <a:t>q</a:t>
            </a:r>
            <a:endParaRPr lang="en-US" sz="11500" dirty="0">
              <a:solidFill>
                <a:srgbClr val="4D4D4D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866485-6F1C-4F54-ABC7-4E60AED6FD46}"/>
              </a:ext>
            </a:extLst>
          </p:cNvPr>
          <p:cNvSpPr txBox="1"/>
          <p:nvPr/>
        </p:nvSpPr>
        <p:spPr>
          <a:xfrm>
            <a:off x="1144077" y="8517960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48FD2-DBC4-4CF0-A2FC-45252DD7C61F}"/>
              </a:ext>
            </a:extLst>
          </p:cNvPr>
          <p:cNvSpPr txBox="1"/>
          <p:nvPr/>
        </p:nvSpPr>
        <p:spPr>
          <a:xfrm>
            <a:off x="6878727" y="8527403"/>
            <a:ext cx="3494061" cy="517028"/>
          </a:xfrm>
          <a:prstGeom prst="rect">
            <a:avLst/>
          </a:prstGeom>
          <a:noFill/>
        </p:spPr>
        <p:txBody>
          <a:bodyPr wrap="square" lIns="243791" tIns="91422" rIns="243791" bIns="91422" rtlCol="0">
            <a:spAutoFit/>
          </a:bodyPr>
          <a:lstStyle/>
          <a:p>
            <a:pPr>
              <a:lnSpc>
                <a:spcPct val="90000"/>
              </a:lnSpc>
              <a:spcBef>
                <a:spcPts val="2134"/>
              </a:spcBef>
            </a:pPr>
            <a:r>
              <a:rPr lang="en-US" sz="2400" dirty="0">
                <a:solidFill>
                  <a:srgbClr val="000000"/>
                </a:solidFill>
                <a:latin typeface="Lato Light"/>
                <a:cs typeface="Lato Light"/>
              </a:rPr>
              <a:t>Users by Departments</a:t>
            </a:r>
          </a:p>
        </p:txBody>
      </p:sp>
    </p:spTree>
    <p:extLst>
      <p:ext uri="{BB962C8B-B14F-4D97-AF65-F5344CB8AC3E}">
        <p14:creationId xmlns:p14="http://schemas.microsoft.com/office/powerpoint/2010/main" val="146374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rintix - PowerBI">
  <a:themeElements>
    <a:clrScheme name="White BG">
      <a:dk1>
        <a:srgbClr val="737572"/>
      </a:dk1>
      <a:lt1>
        <a:sysClr val="window" lastClr="FFFFFF"/>
      </a:lt1>
      <a:dk2>
        <a:srgbClr val="445469"/>
      </a:dk2>
      <a:lt2>
        <a:srgbClr val="FAFCFF"/>
      </a:lt2>
      <a:accent1>
        <a:srgbClr val="0D73B2"/>
      </a:accent1>
      <a:accent2>
        <a:srgbClr val="445468"/>
      </a:accent2>
      <a:accent3>
        <a:srgbClr val="33D1AD"/>
      </a:accent3>
      <a:accent4>
        <a:srgbClr val="F19A14"/>
      </a:accent4>
      <a:accent5>
        <a:srgbClr val="91CE55"/>
      </a:accent5>
      <a:accent6>
        <a:srgbClr val="CAC9D0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22179</TotalTime>
  <Words>215</Words>
  <Application>Microsoft Office PowerPoint</Application>
  <PresentationFormat>Custom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 Light</vt:lpstr>
      <vt:lpstr>icons</vt:lpstr>
      <vt:lpstr>Lato</vt:lpstr>
      <vt:lpstr>Lato Light</vt:lpstr>
      <vt:lpstr>Times New Roman</vt:lpstr>
      <vt:lpstr>Printix - PowerBI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Ironstone 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Morten Reinhardtsen</dc:creator>
  <cp:keywords/>
  <dc:description/>
  <cp:lastModifiedBy>Damien Roberts</cp:lastModifiedBy>
  <cp:revision>3597</cp:revision>
  <dcterms:created xsi:type="dcterms:W3CDTF">2014-11-12T21:47:38Z</dcterms:created>
  <dcterms:modified xsi:type="dcterms:W3CDTF">2020-05-20T11:56:35Z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a5abb0-7535-4767-b588-b5fe5af701d3_Enabled">
    <vt:lpwstr>True</vt:lpwstr>
  </property>
  <property fmtid="{D5CDD505-2E9C-101B-9397-08002B2CF9AE}" pid="3" name="MSIP_Label_22a5abb0-7535-4767-b588-b5fe5af701d3_SiteId">
    <vt:lpwstr>3eaaf1d3-6f9e-40fd-b7e9-60b45e55e125</vt:lpwstr>
  </property>
  <property fmtid="{D5CDD505-2E9C-101B-9397-08002B2CF9AE}" pid="4" name="MSIP_Label_22a5abb0-7535-4767-b588-b5fe5af701d3_Owner">
    <vt:lpwstr>morten.reinhardtsen@ironstoneit.com</vt:lpwstr>
  </property>
  <property fmtid="{D5CDD505-2E9C-101B-9397-08002B2CF9AE}" pid="5" name="MSIP_Label_22a5abb0-7535-4767-b588-b5fe5af701d3_SetDate">
    <vt:lpwstr>2019-05-24T07:32:57.3461379Z</vt:lpwstr>
  </property>
  <property fmtid="{D5CDD505-2E9C-101B-9397-08002B2CF9AE}" pid="6" name="MSIP_Label_22a5abb0-7535-4767-b588-b5fe5af701d3_Name">
    <vt:lpwstr>Public</vt:lpwstr>
  </property>
  <property fmtid="{D5CDD505-2E9C-101B-9397-08002B2CF9AE}" pid="7" name="MSIP_Label_22a5abb0-7535-4767-b588-b5fe5af701d3_Application">
    <vt:lpwstr>Microsoft Azure Information Protection</vt:lpwstr>
  </property>
  <property fmtid="{D5CDD505-2E9C-101B-9397-08002B2CF9AE}" pid="8" name="MSIP_Label_22a5abb0-7535-4767-b588-b5fe5af701d3_ActionId">
    <vt:lpwstr>bfffcb4b-168b-4d1a-a0ad-ab7bfd8a5788</vt:lpwstr>
  </property>
  <property fmtid="{D5CDD505-2E9C-101B-9397-08002B2CF9AE}" pid="9" name="MSIP_Label_22a5abb0-7535-4767-b588-b5fe5af701d3_Extended_MSFT_Method">
    <vt:lpwstr>Automatic</vt:lpwstr>
  </property>
  <property fmtid="{D5CDD505-2E9C-101B-9397-08002B2CF9AE}" pid="10" name="Sensitivity">
    <vt:lpwstr>Public</vt:lpwstr>
  </property>
</Properties>
</file>