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2-033_1302x975.jpeg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2-10-superquadro_1631x2178.jpeg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LASS IDENTIFICATION USING MACHINE LEARNING MODELS"/>
          <p:cNvSpPr txBox="1"/>
          <p:nvPr>
            <p:ph type="ctrTitle"/>
          </p:nvPr>
        </p:nvSpPr>
        <p:spPr>
          <a:xfrm>
            <a:off x="231641" y="368594"/>
            <a:ext cx="12293601" cy="1428268"/>
          </a:xfrm>
          <a:prstGeom prst="rect">
            <a:avLst/>
          </a:prstGeom>
        </p:spPr>
        <p:txBody>
          <a:bodyPr/>
          <a:lstStyle/>
          <a:p>
            <a:pPr>
              <a:defRPr sz="4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GLASS IDENTIFICATION USING </a:t>
            </a:r>
            <a:r>
              <a:t>MACHINE LEARNING MODELS</a:t>
            </a:r>
          </a:p>
        </p:txBody>
      </p:sp>
      <p:sp>
        <p:nvSpPr>
          <p:cNvPr id="120" name="TEAM MEMBERS"/>
          <p:cNvSpPr txBox="1"/>
          <p:nvPr>
            <p:ph type="subTitle" sz="quarter" idx="1"/>
          </p:nvPr>
        </p:nvSpPr>
        <p:spPr>
          <a:xfrm>
            <a:off x="4069049" y="5607050"/>
            <a:ext cx="3845768" cy="622300"/>
          </a:xfrm>
          <a:prstGeom prst="rect">
            <a:avLst/>
          </a:prstGeom>
        </p:spPr>
        <p:txBody>
          <a:bodyPr/>
          <a:lstStyle>
            <a:lvl1pPr>
              <a:defRPr sz="3100"/>
            </a:lvl1pPr>
          </a:lstStyle>
          <a:p>
            <a:pPr/>
            <a:r>
              <a:t>TEAM MEMBERS</a:t>
            </a:r>
          </a:p>
        </p:txBody>
      </p:sp>
      <p:sp>
        <p:nvSpPr>
          <p:cNvPr id="121" name="NADEEM KHAN(S3764302)"/>
          <p:cNvSpPr txBox="1"/>
          <p:nvPr/>
        </p:nvSpPr>
        <p:spPr>
          <a:xfrm>
            <a:off x="3892907" y="7100526"/>
            <a:ext cx="451124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NADEEM KHAN(S3764302)</a:t>
            </a:r>
          </a:p>
        </p:txBody>
      </p:sp>
      <p:sp>
        <p:nvSpPr>
          <p:cNvPr id="122" name="QIHANG LI(S3625051)"/>
          <p:cNvSpPr txBox="1"/>
          <p:nvPr/>
        </p:nvSpPr>
        <p:spPr>
          <a:xfrm>
            <a:off x="3652070" y="6379188"/>
            <a:ext cx="4679726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QIHANG LI(S3625051)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lass Identification Data is obtained from UCI Repository Of Machine Learning Databases…"/>
          <p:cNvSpPr txBox="1"/>
          <p:nvPr>
            <p:ph type="body" sz="half" idx="1"/>
          </p:nvPr>
        </p:nvSpPr>
        <p:spPr>
          <a:xfrm>
            <a:off x="355600" y="3912668"/>
            <a:ext cx="11912648" cy="3269187"/>
          </a:xfrm>
          <a:prstGeom prst="rect">
            <a:avLst/>
          </a:prstGeom>
        </p:spPr>
        <p:txBody>
          <a:bodyPr/>
          <a:lstStyle/>
          <a:p>
            <a:pPr marL="520700" indent="-520700" algn="just">
              <a:defRPr sz="1900">
                <a:solidFill>
                  <a:srgbClr val="010101"/>
                </a:solidFill>
              </a:defRPr>
            </a:pPr>
            <a:r>
              <a:t>Glass Identification Data is obtained from UCI Repository Of Machine Learning Databases</a:t>
            </a:r>
          </a:p>
          <a:p>
            <a:pPr marL="0" indent="0" algn="just" defTabSz="457200">
              <a:lnSpc>
                <a:spcPts val="3600"/>
              </a:lnSpc>
              <a:spcBef>
                <a:spcPts val="0"/>
              </a:spcBef>
              <a:buSzTx/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This dataset has 214 instances and 10 variables. </a:t>
            </a:r>
          </a:p>
          <a:p>
            <a:pPr marL="0" indent="0" algn="just" defTabSz="457200">
              <a:lnSpc>
                <a:spcPts val="3600"/>
              </a:lnSpc>
              <a:spcBef>
                <a:spcPts val="0"/>
              </a:spcBef>
              <a:buSzTx/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0" indent="0" algn="just" defTabSz="457200">
              <a:lnSpc>
                <a:spcPts val="3600"/>
              </a:lnSpc>
              <a:spcBef>
                <a:spcPts val="0"/>
              </a:spcBef>
              <a:buSzTx/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The quantitative variables are RI and elemental compositions, consisting of oxides of Na, Mg, Al, Si, K, Ca, Ba and Fe. </a:t>
            </a:r>
          </a:p>
          <a:p>
            <a:pPr marL="0" indent="0" algn="just" defTabSz="457200">
              <a:lnSpc>
                <a:spcPts val="3600"/>
              </a:lnSpc>
              <a:spcBef>
                <a:spcPts val="0"/>
              </a:spcBef>
              <a:buSzTx/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The type of glass is class attribute, such as building windows float processed(1), building windows non-float processed(2), vehicle windows float processed(3), containers(5) ,tableware(6), headlamps(7)</a:t>
            </a: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9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25" name="Screen Shot 2019-05-29 at 3.27.10 PM.png" descr="Screen Shot 2019-05-29 at 3.27.1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5536" y="6817255"/>
            <a:ext cx="9086759" cy="2742073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The main goal in this report is to investigate the classification of a fragment of glass by implementing K Nearest Neighbour (K-NN) classifier and Decision Tree and get a recommendation for criminological investigators after comparing the performance and accuracy of those two Classification models."/>
          <p:cNvSpPr txBox="1"/>
          <p:nvPr/>
        </p:nvSpPr>
        <p:spPr>
          <a:xfrm>
            <a:off x="147878" y="1794400"/>
            <a:ext cx="12328092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20000"/>
              </a:lnSpc>
              <a:spcBef>
                <a:spcPts val="4600"/>
              </a:spcBef>
              <a:defRPr sz="2200"/>
            </a:lvl1pPr>
          </a:lstStyle>
          <a:p>
            <a:pPr/>
            <a:r>
              <a:t>The main goal in this report is to investigate the classification of a fragment of glass by implementing K Nearest Neighbour (K-NN) classifier and Decision Tree and get a recommendation for criminological investigators after comparing the performance and accuracy of those two Classification models.</a:t>
            </a:r>
          </a:p>
        </p:txBody>
      </p:sp>
      <p:sp>
        <p:nvSpPr>
          <p:cNvPr id="127" name="About dataset"/>
          <p:cNvSpPr txBox="1"/>
          <p:nvPr/>
        </p:nvSpPr>
        <p:spPr>
          <a:xfrm>
            <a:off x="269405" y="3423954"/>
            <a:ext cx="252808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About dataset</a:t>
            </a:r>
          </a:p>
        </p:txBody>
      </p:sp>
      <p:sp>
        <p:nvSpPr>
          <p:cNvPr id="128" name="Aim of the project"/>
          <p:cNvSpPr txBox="1"/>
          <p:nvPr/>
        </p:nvSpPr>
        <p:spPr>
          <a:xfrm>
            <a:off x="164682" y="1001960"/>
            <a:ext cx="332731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7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Aim of the project</a:t>
            </a:r>
          </a:p>
        </p:txBody>
      </p:sp>
      <p:sp>
        <p:nvSpPr>
          <p:cNvPr id="129" name="Descriptive statistics"/>
          <p:cNvSpPr txBox="1"/>
          <p:nvPr/>
        </p:nvSpPr>
        <p:spPr>
          <a:xfrm>
            <a:off x="-568301" y="6211135"/>
            <a:ext cx="47932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Descriptive statistics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HYPOTHESIS"/>
          <p:cNvSpPr txBox="1"/>
          <p:nvPr>
            <p:ph type="title"/>
          </p:nvPr>
        </p:nvSpPr>
        <p:spPr>
          <a:xfrm>
            <a:off x="119685" y="5085116"/>
            <a:ext cx="3151329" cy="776841"/>
          </a:xfrm>
          <a:prstGeom prst="rect">
            <a:avLst/>
          </a:prstGeom>
        </p:spPr>
        <p:txBody>
          <a:bodyPr/>
          <a:lstStyle>
            <a:lvl1pPr>
              <a:defRPr b="1" cap="none" sz="1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HYPOTHESIS</a:t>
            </a:r>
          </a:p>
        </p:txBody>
      </p:sp>
      <p:sp>
        <p:nvSpPr>
          <p:cNvPr id="132" name="1) Can glass type is predicted based upon chemical composition using machine learning algorithms…"/>
          <p:cNvSpPr txBox="1"/>
          <p:nvPr>
            <p:ph type="body" sz="quarter" idx="1"/>
          </p:nvPr>
        </p:nvSpPr>
        <p:spPr>
          <a:xfrm>
            <a:off x="370344" y="5895235"/>
            <a:ext cx="6008570" cy="275684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1) Can glass type is predicted based upon chemical composition using machine learning algorithms</a:t>
            </a:r>
          </a:p>
          <a:p>
            <a:pPr marL="0" indent="0">
              <a:buSzTx/>
              <a:buNone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2) Are there any relations between different elements in the glass composition.</a:t>
            </a:r>
          </a:p>
        </p:txBody>
      </p:sp>
      <p:pic>
        <p:nvPicPr>
          <p:cNvPr id="133" name="Screen Shot 2019-05-29 at 2.38.41 PM.png" descr="Screen Shot 2019-05-29 at 2.38.4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62097" y="5236220"/>
            <a:ext cx="4342772" cy="2756845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Data preparation"/>
          <p:cNvSpPr txBox="1"/>
          <p:nvPr/>
        </p:nvSpPr>
        <p:spPr>
          <a:xfrm>
            <a:off x="241037" y="599333"/>
            <a:ext cx="290862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b="1" sz="2400">
                <a:latin typeface="Gill Sans"/>
                <a:ea typeface="Gill Sans"/>
                <a:cs typeface="Gill Sans"/>
                <a:sym typeface="Gill Sans"/>
              </a:rPr>
              <a:t>Data preparation</a:t>
            </a:r>
            <a:r>
              <a:t> </a:t>
            </a:r>
          </a:p>
        </p:txBody>
      </p:sp>
      <p:sp>
        <p:nvSpPr>
          <p:cNvPr id="135" name="First we check the missing values"/>
          <p:cNvSpPr txBox="1"/>
          <p:nvPr/>
        </p:nvSpPr>
        <p:spPr>
          <a:xfrm>
            <a:off x="912524" y="1539335"/>
            <a:ext cx="390774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16947" indent="-316947">
              <a:buClr>
                <a:srgbClr val="535353"/>
              </a:buClr>
              <a:buSzPct val="82000"/>
              <a:buChar char="•"/>
              <a:defRPr sz="2000"/>
            </a:lvl1pPr>
          </a:lstStyle>
          <a:p>
            <a:pPr/>
            <a:r>
              <a:t> First we check the missing values  </a:t>
            </a:r>
          </a:p>
        </p:txBody>
      </p:sp>
      <p:sp>
        <p:nvSpPr>
          <p:cNvPr id="136" name="Then we checked the outliers"/>
          <p:cNvSpPr txBox="1"/>
          <p:nvPr/>
        </p:nvSpPr>
        <p:spPr>
          <a:xfrm>
            <a:off x="910194" y="2070143"/>
            <a:ext cx="342871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9586" indent="-339586">
              <a:buClr>
                <a:srgbClr val="535353"/>
              </a:buClr>
              <a:buSzPct val="82000"/>
              <a:buChar char="•"/>
              <a:defRPr sz="2000"/>
            </a:lvl1pPr>
          </a:lstStyle>
          <a:p>
            <a:pPr/>
            <a:r>
              <a:t>Then we checked the outliers</a:t>
            </a:r>
          </a:p>
        </p:txBody>
      </p:sp>
      <p:sp>
        <p:nvSpPr>
          <p:cNvPr id="137" name="Feature selection is done using hill climbing but all feature are require to get maximum accuracy as all element composition is necessary to predict different glasses"/>
          <p:cNvSpPr txBox="1"/>
          <p:nvPr/>
        </p:nvSpPr>
        <p:spPr>
          <a:xfrm>
            <a:off x="897779" y="2797126"/>
            <a:ext cx="716055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6391" indent="-226391">
              <a:buClr>
                <a:srgbClr val="535353"/>
              </a:buClr>
              <a:buSzPct val="82000"/>
              <a:buChar char="•"/>
              <a:defRPr sz="1800"/>
            </a:lvl1pPr>
          </a:lstStyle>
          <a:p>
            <a:pPr/>
            <a:r>
              <a:t>Feature selection is done using hill climbing but all feature are require to get maximum accuracy as all element composition is necessary to predict different glasses</a:t>
            </a:r>
          </a:p>
        </p:txBody>
      </p:sp>
      <p:sp>
        <p:nvSpPr>
          <p:cNvPr id="138" name="Above scatter plot show the relation between RI and  Ca"/>
          <p:cNvSpPr txBox="1"/>
          <p:nvPr/>
        </p:nvSpPr>
        <p:spPr>
          <a:xfrm>
            <a:off x="7523255" y="8275562"/>
            <a:ext cx="4420456" cy="30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Above scatter plot show the relation between RI and  Ca</a:t>
            </a:r>
          </a:p>
        </p:txBody>
      </p:sp>
      <p:sp>
        <p:nvSpPr>
          <p:cNvPr id="139" name="Data Exploration using different graphs"/>
          <p:cNvSpPr txBox="1"/>
          <p:nvPr/>
        </p:nvSpPr>
        <p:spPr>
          <a:xfrm>
            <a:off x="99068" y="4648199"/>
            <a:ext cx="477381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Data Exploration using different graphs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SULTS"/>
          <p:cNvSpPr txBox="1"/>
          <p:nvPr/>
        </p:nvSpPr>
        <p:spPr>
          <a:xfrm>
            <a:off x="128927" y="2957368"/>
            <a:ext cx="228868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RESULTS</a:t>
            </a:r>
          </a:p>
        </p:txBody>
      </p:sp>
      <p:pic>
        <p:nvPicPr>
          <p:cNvPr id="142" name="Screen Shot 2019-06-02 at 10.20.35 PM.png" descr="Screen Shot 2019-06-02 at 10.20.3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55" y="3533753"/>
            <a:ext cx="8612300" cy="2451561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Conclusion:"/>
          <p:cNvSpPr txBox="1"/>
          <p:nvPr/>
        </p:nvSpPr>
        <p:spPr>
          <a:xfrm>
            <a:off x="154803" y="6378463"/>
            <a:ext cx="2727797" cy="623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b="1">
                <a:latin typeface="Gill Sans"/>
                <a:ea typeface="Gill Sans"/>
                <a:cs typeface="Gill Sans"/>
                <a:sym typeface="Gill Sans"/>
              </a:rPr>
              <a:t>Conclusion</a:t>
            </a:r>
            <a:r>
              <a:t>:</a:t>
            </a:r>
          </a:p>
        </p:txBody>
      </p:sp>
      <p:sp>
        <p:nvSpPr>
          <p:cNvPr id="144" name="As the accuracy of both knn and decision tree with different splits suggest that knn is better in this dataset for predicting glass type."/>
          <p:cNvSpPr txBox="1"/>
          <p:nvPr/>
        </p:nvSpPr>
        <p:spPr>
          <a:xfrm>
            <a:off x="3136470" y="6403996"/>
            <a:ext cx="914601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As the accuracy of both knn and decision tree with different splits suggest that knn is better in this dataset for predicting glass type.</a:t>
            </a:r>
          </a:p>
        </p:txBody>
      </p:sp>
      <p:sp>
        <p:nvSpPr>
          <p:cNvPr id="145" name="Recommendation"/>
          <p:cNvSpPr txBox="1"/>
          <p:nvPr/>
        </p:nvSpPr>
        <p:spPr>
          <a:xfrm>
            <a:off x="373047" y="8104371"/>
            <a:ext cx="422280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Recommendation</a:t>
            </a:r>
          </a:p>
        </p:txBody>
      </p:sp>
      <p:sp>
        <p:nvSpPr>
          <p:cNvPr id="146" name="KNN model is recommended to do classification of glass in criminological investigation as it do better prediction than decision tree"/>
          <p:cNvSpPr txBox="1"/>
          <p:nvPr/>
        </p:nvSpPr>
        <p:spPr>
          <a:xfrm>
            <a:off x="4773129" y="8208548"/>
            <a:ext cx="7196201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/>
            <a:r>
              <a:t>KNN model is recommended to do classification of glass in criminological investigation as it do better prediction than decision tree</a:t>
            </a:r>
          </a:p>
        </p:txBody>
      </p:sp>
      <p:sp>
        <p:nvSpPr>
          <p:cNvPr id="147" name="Model selection"/>
          <p:cNvSpPr txBox="1"/>
          <p:nvPr/>
        </p:nvSpPr>
        <p:spPr>
          <a:xfrm>
            <a:off x="50641" y="325966"/>
            <a:ext cx="24452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Model selection</a:t>
            </a:r>
          </a:p>
        </p:txBody>
      </p:sp>
      <p:sp>
        <p:nvSpPr>
          <p:cNvPr id="148" name="In case of knn, different k values are plotted against error rate to calculate best k."/>
          <p:cNvSpPr txBox="1"/>
          <p:nvPr/>
        </p:nvSpPr>
        <p:spPr>
          <a:xfrm>
            <a:off x="187536" y="870857"/>
            <a:ext cx="1043042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82989" indent="-282989">
              <a:buSzPct val="30000"/>
              <a:buBlip>
                <a:blip r:embed="rId3"/>
              </a:buBlip>
              <a:defRPr sz="2100"/>
            </a:lvl1pPr>
          </a:lstStyle>
          <a:p>
            <a:pPr/>
            <a:r>
              <a:t>In case of knn, different k values are plotted against error rate to calculate best k.</a:t>
            </a:r>
          </a:p>
        </p:txBody>
      </p:sp>
      <p:sp>
        <p:nvSpPr>
          <p:cNvPr id="149" name="In case of decision tree, max depth is plotted against error to calculate best depth of tree which does not cause the problem of tree overfitting"/>
          <p:cNvSpPr txBox="1"/>
          <p:nvPr/>
        </p:nvSpPr>
        <p:spPr>
          <a:xfrm>
            <a:off x="131502" y="1390347"/>
            <a:ext cx="102476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15071" indent="-215071">
              <a:buSzPct val="30000"/>
              <a:buBlip>
                <a:blip r:embed="rId3"/>
              </a:buBlip>
              <a:defRPr sz="1900"/>
            </a:lvl1pPr>
          </a:lstStyle>
          <a:p>
            <a:pPr/>
            <a:r>
              <a:t>In case of decision tree, max depth is plotted against error to calculate best depth of tree which does not cause the problem of tree overfitting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