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47" r:id="rId2"/>
    <p:sldId id="348" r:id="rId3"/>
    <p:sldId id="358" r:id="rId4"/>
    <p:sldId id="425" r:id="rId5"/>
    <p:sldId id="427" r:id="rId6"/>
    <p:sldId id="424" r:id="rId7"/>
    <p:sldId id="428" r:id="rId8"/>
    <p:sldId id="429" r:id="rId9"/>
    <p:sldId id="430" r:id="rId10"/>
    <p:sldId id="443" r:id="rId11"/>
    <p:sldId id="431" r:id="rId12"/>
    <p:sldId id="444" r:id="rId13"/>
    <p:sldId id="432" r:id="rId14"/>
    <p:sldId id="445" r:id="rId15"/>
    <p:sldId id="433" r:id="rId16"/>
    <p:sldId id="449" r:id="rId17"/>
    <p:sldId id="452" r:id="rId18"/>
    <p:sldId id="451" r:id="rId19"/>
    <p:sldId id="453" r:id="rId20"/>
    <p:sldId id="454" r:id="rId21"/>
    <p:sldId id="446" r:id="rId22"/>
    <p:sldId id="450" r:id="rId23"/>
    <p:sldId id="456" r:id="rId24"/>
    <p:sldId id="455" r:id="rId25"/>
    <p:sldId id="435" r:id="rId26"/>
    <p:sldId id="447" r:id="rId27"/>
    <p:sldId id="436" r:id="rId28"/>
    <p:sldId id="442" r:id="rId29"/>
    <p:sldId id="441" r:id="rId30"/>
    <p:sldId id="44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878"/>
    <a:srgbClr val="31353D"/>
    <a:srgbClr val="E84A37"/>
    <a:srgbClr val="414141"/>
    <a:srgbClr val="EEEFF7"/>
    <a:srgbClr val="FCFCFE"/>
    <a:srgbClr val="969696"/>
    <a:srgbClr val="5E5E5E"/>
    <a:srgbClr val="1C1D21"/>
    <a:srgbClr val="92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80" y="48"/>
      </p:cViewPr>
      <p:guideLst>
        <p:guide orient="horz" pos="20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C081-8279-4804-B702-CE18F2FCC2E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6620E-1773-47EE-8486-DDE1D60B2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620E-1773-47EE-8486-DDE1D60B25B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2000">
              <a:srgbClr val="EEEFF7">
                <a:lumMod val="0"/>
                <a:lumOff val="100000"/>
              </a:srgb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2999" y="2226511"/>
            <a:ext cx="553998" cy="2520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射频识别技术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961" y="4435598"/>
            <a:ext cx="32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原理、协议及系统设计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476" y="2115163"/>
            <a:ext cx="874026" cy="243143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zh-CN" altLang="en-US" sz="50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第六篇</a:t>
            </a:r>
            <a:r>
              <a:rPr lang="zh-CN" altLang="en-US" sz="5200" spc="-9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5200" spc="-9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9039" y="2006165"/>
            <a:ext cx="272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1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en-US" altLang="zh-CN" sz="81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878" y="2284608"/>
            <a:ext cx="0" cy="2462225"/>
          </a:xfrm>
          <a:prstGeom prst="line">
            <a:avLst/>
          </a:prstGeom>
          <a:ln w="28575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://blogs.jabil.com/wp-content/uploads/2013/02/Mobility-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4" y="368609"/>
            <a:ext cx="3438087" cy="1862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yoginetindia.com/mobile-solution_img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13631"/>
          <a:stretch>
            <a:fillRect/>
          </a:stretch>
        </p:blipFill>
        <p:spPr bwMode="auto">
          <a:xfrm>
            <a:off x="611492" y="2493246"/>
            <a:ext cx="3438087" cy="1871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vince-inc.com/vincent/wp-content/uploads/2012/01/reading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" b="31595"/>
          <a:stretch>
            <a:fillRect/>
          </a:stretch>
        </p:blipFill>
        <p:spPr bwMode="auto">
          <a:xfrm>
            <a:off x="611495" y="4620264"/>
            <a:ext cx="3438086" cy="182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基于时间的三角定位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TOA/TDOA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31765" y="2125980"/>
            <a:ext cx="3429635" cy="132207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基于射频电波的速度来测算距离，要求时间测算精确</a:t>
            </a:r>
          </a:p>
        </p:txBody>
      </p:sp>
      <p:sp>
        <p:nvSpPr>
          <p:cNvPr id="15" name="下箭头 14"/>
          <p:cNvSpPr/>
          <p:nvPr/>
        </p:nvSpPr>
        <p:spPr>
          <a:xfrm>
            <a:off x="6485890" y="3743960"/>
            <a:ext cx="791845" cy="295275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椭圆 15"/>
          <p:cNvSpPr/>
          <p:nvPr/>
        </p:nvSpPr>
        <p:spPr>
          <a:xfrm>
            <a:off x="5231765" y="4230370"/>
            <a:ext cx="3429635" cy="132207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误差较大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51685" y="1089025"/>
            <a:ext cx="1080135" cy="63817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TOA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31165" y="1881505"/>
            <a:ext cx="4320540" cy="119126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每个基点，即阅读器天线，分别读取标签一次，采集读取过程的时间，从而确定自身与标签的距离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31800" y="3488690"/>
            <a:ext cx="4320540" cy="138811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通过确定的标签与天线之间的距离，画出每个天线测定的相对于自身的标签可能所在的位置，即每个天线作为圆心，距离作为半径的一个圆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1165" y="5193030"/>
            <a:ext cx="4320540" cy="119126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三圆相交即可估算出标签的位置</a:t>
            </a:r>
          </a:p>
        </p:txBody>
      </p:sp>
      <p:sp>
        <p:nvSpPr>
          <p:cNvPr id="11" name="下箭头 10"/>
          <p:cNvSpPr/>
          <p:nvPr/>
        </p:nvSpPr>
        <p:spPr>
          <a:xfrm>
            <a:off x="2231390" y="3068955"/>
            <a:ext cx="720090" cy="28321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下箭头 11"/>
          <p:cNvSpPr/>
          <p:nvPr/>
        </p:nvSpPr>
        <p:spPr>
          <a:xfrm>
            <a:off x="2231390" y="4869180"/>
            <a:ext cx="720090" cy="28321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基于时间的三角定位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TOA/TDOA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871980" y="1268730"/>
            <a:ext cx="161480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TDOA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1165" y="206121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每个基点，即阅读器天线，分别读取标签一次，采集读取过程的时间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1165" y="362712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在基点集中，两两选取每一对天线，从而算出到达时间差。依据每对天线基点的位置以及时间差，画出曲线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31165" y="519303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曲线相交的位置即为标签的估计位置</a:t>
            </a:r>
          </a:p>
        </p:txBody>
      </p:sp>
      <p:sp>
        <p:nvSpPr>
          <p:cNvPr id="9" name="下箭头 8"/>
          <p:cNvSpPr/>
          <p:nvPr/>
        </p:nvSpPr>
        <p:spPr>
          <a:xfrm>
            <a:off x="2231390" y="3191510"/>
            <a:ext cx="906145" cy="2374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下箭头 9"/>
          <p:cNvSpPr/>
          <p:nvPr/>
        </p:nvSpPr>
        <p:spPr>
          <a:xfrm>
            <a:off x="2231390" y="4812030"/>
            <a:ext cx="906145" cy="2374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2708910"/>
            <a:ext cx="3627120" cy="2600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1171575"/>
            <a:ext cx="7129780" cy="532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基于时间的三角定位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TOA/TDOA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472430" y="2197100"/>
            <a:ext cx="3344545" cy="132080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基于射频电波的速度来测算距离</a:t>
            </a:r>
            <a:r>
              <a:rPr lang="en-US" altLang="zh-CN" sz="2000" dirty="0"/>
              <a:t>,</a:t>
            </a:r>
            <a:r>
              <a:rPr lang="zh-CN" altLang="en-US" sz="2000" dirty="0"/>
              <a:t>要求时间测算精确</a:t>
            </a:r>
          </a:p>
        </p:txBody>
      </p:sp>
      <p:sp>
        <p:nvSpPr>
          <p:cNvPr id="17" name="下箭头 16"/>
          <p:cNvSpPr/>
          <p:nvPr/>
        </p:nvSpPr>
        <p:spPr>
          <a:xfrm>
            <a:off x="6714490" y="3800475"/>
            <a:ext cx="772160" cy="249555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椭圆 17"/>
          <p:cNvSpPr/>
          <p:nvPr/>
        </p:nvSpPr>
        <p:spPr>
          <a:xfrm>
            <a:off x="5515610" y="4024630"/>
            <a:ext cx="3344545" cy="132080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误差较大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71980" y="1268730"/>
            <a:ext cx="161480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TDOA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1165" y="206121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每个基点，即阅读器天线，分别读取标签一次，采集读取过程的时间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31165" y="362712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在基点集中，两两选取每一对天线，从而算出到达时间差。依据每对天线基点的位置以及时间差，画出曲线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31165" y="5193030"/>
            <a:ext cx="4589780" cy="100774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曲线相交的位置即为标签的估计位置</a:t>
            </a:r>
          </a:p>
        </p:txBody>
      </p:sp>
      <p:sp>
        <p:nvSpPr>
          <p:cNvPr id="10" name="下箭头 9"/>
          <p:cNvSpPr/>
          <p:nvPr/>
        </p:nvSpPr>
        <p:spPr>
          <a:xfrm>
            <a:off x="2231390" y="3191510"/>
            <a:ext cx="906145" cy="2374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下箭头 11"/>
          <p:cNvSpPr/>
          <p:nvPr/>
        </p:nvSpPr>
        <p:spPr>
          <a:xfrm>
            <a:off x="2231390" y="4812030"/>
            <a:ext cx="906145" cy="2374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11.3.2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基于天线角度的三角定位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AOA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51678" y="1089018"/>
            <a:ext cx="1080138" cy="540069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AOA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31471" y="1881496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</a:t>
            </a:r>
            <a:r>
              <a:rPr lang="en-US" altLang="zh-CN" sz="2000" dirty="0"/>
              <a:t>RFID</a:t>
            </a:r>
            <a:r>
              <a:rPr lang="zh-CN" altLang="en-US" sz="2000" dirty="0"/>
              <a:t>天线分别读取目标标签，从而测算出标签的射频信号到达天线的角度信息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31471" y="3447414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获取所有的角度信息后，依据这些信息以及基点的位置，可以计算出标签的传播途径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31471" y="5013332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多条传播途径相交的位置即为目标标签的估算位置</a:t>
            </a:r>
          </a:p>
        </p:txBody>
      </p:sp>
      <p:sp>
        <p:nvSpPr>
          <p:cNvPr id="19" name="下箭头 18"/>
          <p:cNvSpPr/>
          <p:nvPr/>
        </p:nvSpPr>
        <p:spPr>
          <a:xfrm>
            <a:off x="2231701" y="3069272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下箭头 19"/>
          <p:cNvSpPr/>
          <p:nvPr/>
        </p:nvSpPr>
        <p:spPr>
          <a:xfrm>
            <a:off x="2231701" y="4689479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0" y="6429255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Azzouzi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S., Cremer M.,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Dettmar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U. and et al. New Measurement Results for the Localization of UHF RFID Transponders Using An Angle of Arrival (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AoA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) Approach. IEEE International Conference on RFID, 2011: 106-112.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429255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81" y="3068954"/>
            <a:ext cx="417195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95" y="1881505"/>
            <a:ext cx="68834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11.3.2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基于天线角度的三角定位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AOA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51678" y="1089018"/>
            <a:ext cx="1080138" cy="540069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AOA</a:t>
            </a:r>
          </a:p>
        </p:txBody>
      </p:sp>
      <p:sp>
        <p:nvSpPr>
          <p:cNvPr id="21" name="椭圆 20"/>
          <p:cNvSpPr/>
          <p:nvPr/>
        </p:nvSpPr>
        <p:spPr>
          <a:xfrm>
            <a:off x="5120005" y="2578735"/>
            <a:ext cx="3569335" cy="95313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角度信息极为重要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568440" y="3883660"/>
            <a:ext cx="823595" cy="180340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椭圆 22"/>
          <p:cNvSpPr/>
          <p:nvPr/>
        </p:nvSpPr>
        <p:spPr>
          <a:xfrm>
            <a:off x="5163185" y="4406265"/>
            <a:ext cx="3569335" cy="95313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精度高，设备成本大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31471" y="1881496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</a:t>
            </a:r>
            <a:r>
              <a:rPr lang="en-US" altLang="zh-CN" sz="2000" dirty="0"/>
              <a:t>RFID</a:t>
            </a:r>
            <a:r>
              <a:rPr lang="zh-CN" altLang="en-US" sz="2000" dirty="0"/>
              <a:t>天线分别读取目标标签，从而测算出标签的射频信号到达天线的角度信息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31471" y="3447414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获取所有的角度信息后，依据这些信息以及基点的位置，可以计算出标签的传播途径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31471" y="5013332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多条传播途径相交的位置即为目标标签的估算位置</a:t>
            </a:r>
          </a:p>
        </p:txBody>
      </p:sp>
      <p:sp>
        <p:nvSpPr>
          <p:cNvPr id="27" name="下箭头 26"/>
          <p:cNvSpPr/>
          <p:nvPr/>
        </p:nvSpPr>
        <p:spPr>
          <a:xfrm>
            <a:off x="2231701" y="3069272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下箭头 27"/>
          <p:cNvSpPr/>
          <p:nvPr/>
        </p:nvSpPr>
        <p:spPr>
          <a:xfrm>
            <a:off x="2231701" y="4689479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9" name="TextBox 20"/>
          <p:cNvSpPr txBox="1"/>
          <p:nvPr/>
        </p:nvSpPr>
        <p:spPr>
          <a:xfrm>
            <a:off x="0" y="6429255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Azzouzi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S., Cremer M.,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Dettmar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U. and et al. New Measurement Results for the Localization of UHF RFID Transponders Using An Angle of Arrival (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AoA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) Approach. IEEE International Conference on RFID, 2011: 106-112.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6429255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11.3.2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基于天线角度的三角定位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AOA</a:t>
            </a:r>
            <a:endParaRPr lang="zh-CN" altLang="en-US" sz="2400" dirty="0">
              <a:solidFill>
                <a:srgbClr val="31353D"/>
              </a:solidFill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77520" y="5892800"/>
            <a:ext cx="7934960" cy="55689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采用多个天线阵列，可以较为容易地计算出标签反射信号的所在方位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1026795"/>
            <a:ext cx="5257165" cy="4803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11.3.3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基于无线信号特征的三角定位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TextBox 20"/>
          <p:cNvSpPr txBox="1"/>
          <p:nvPr/>
        </p:nvSpPr>
        <p:spPr>
          <a:xfrm>
            <a:off x="0" y="6438780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Yang L., Chen Y., Li X. Y., Xiao C., Li M. and Liu Y..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Tagoram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: Real-Time Tracking of Mobile RFID Tags to High Precision Using COTS Devices.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Mobicom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, 2014: 237-248.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6438780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631950" y="893445"/>
            <a:ext cx="1963420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Tagoram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89915" y="2802255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将监控区域划分为方格，计算每个格子的理论相位值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89915" y="4029710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计算相位差，对于每个格子，计算理论相位与实际测得相位的相位差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79755" y="5256530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计算概率，当标签实际位于该格子时，理论相位值与实际相位值接近，因此概率较高，即可定位</a:t>
            </a:r>
          </a:p>
        </p:txBody>
      </p:sp>
      <p:sp>
        <p:nvSpPr>
          <p:cNvPr id="36" name="下箭头 35"/>
          <p:cNvSpPr/>
          <p:nvPr/>
        </p:nvSpPr>
        <p:spPr>
          <a:xfrm>
            <a:off x="2390140" y="3696970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下箭头 36"/>
          <p:cNvSpPr/>
          <p:nvPr/>
        </p:nvSpPr>
        <p:spPr>
          <a:xfrm>
            <a:off x="2390140" y="4897755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圆角矩形 37"/>
          <p:cNvSpPr/>
          <p:nvPr/>
        </p:nvSpPr>
        <p:spPr>
          <a:xfrm>
            <a:off x="580390" y="1588135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收集待定位标签的无线信号特征，即各个天线获取的相位信息</a:t>
            </a:r>
          </a:p>
        </p:txBody>
      </p:sp>
      <p:sp>
        <p:nvSpPr>
          <p:cNvPr id="39" name="下箭头 38"/>
          <p:cNvSpPr/>
          <p:nvPr/>
        </p:nvSpPr>
        <p:spPr>
          <a:xfrm>
            <a:off x="2379980" y="2482850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90" y="1834515"/>
            <a:ext cx="3846195" cy="398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970" y="1106170"/>
            <a:ext cx="5047615" cy="523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11.3.3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基于无线信号特征的三角定位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TextBox 20"/>
          <p:cNvSpPr txBox="1"/>
          <p:nvPr/>
        </p:nvSpPr>
        <p:spPr>
          <a:xfrm>
            <a:off x="0" y="6429255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Yang L., Chen Y., Li X. Y., Xiao C., Li M. and Liu Y..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Tagoram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: Real-Time Tracking of Mobile RFID Tags to High Precision Using COTS Devices.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Mobicom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, 2014: 237-248.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6429255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373370" y="2291080"/>
            <a:ext cx="3315970" cy="140589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相位作为定位的唯一参考信号特征</a:t>
            </a:r>
            <a:r>
              <a:rPr lang="en-US" altLang="zh-CN" sz="2000" dirty="0"/>
              <a:t>, </a:t>
            </a:r>
            <a:r>
              <a:rPr lang="zh-CN" altLang="en-US" sz="2000" dirty="0"/>
              <a:t>信号稳定性严重影响定位精度</a:t>
            </a:r>
          </a:p>
        </p:txBody>
      </p:sp>
      <p:sp>
        <p:nvSpPr>
          <p:cNvPr id="21" name="下箭头 20"/>
          <p:cNvSpPr/>
          <p:nvPr/>
        </p:nvSpPr>
        <p:spPr>
          <a:xfrm>
            <a:off x="6615430" y="3848735"/>
            <a:ext cx="765810" cy="265430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椭圆 21"/>
          <p:cNvSpPr/>
          <p:nvPr/>
        </p:nvSpPr>
        <p:spPr>
          <a:xfrm>
            <a:off x="5416550" y="4118610"/>
            <a:ext cx="3315970" cy="140589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通过引入硬件偏移量并去除</a:t>
            </a:r>
            <a:r>
              <a:rPr lang="en-US" altLang="zh-CN" sz="2000" dirty="0"/>
              <a:t>, </a:t>
            </a:r>
            <a:r>
              <a:rPr lang="zh-CN" altLang="en-US" sz="2000" dirty="0"/>
              <a:t>引入高斯模型去噪</a:t>
            </a:r>
            <a:r>
              <a:rPr lang="en-US" altLang="zh-CN" sz="2000" dirty="0"/>
              <a:t>, </a:t>
            </a:r>
            <a:r>
              <a:rPr lang="zh-CN" altLang="en-US" sz="2000" dirty="0"/>
              <a:t>降低定位误差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31950" y="893445"/>
            <a:ext cx="1963420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Tagoram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89915" y="2802255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将监控区域划分为方格，计算每个格子的理论相位值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9915" y="4029710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计算相位差，对于每个格子，计算理论相位与实际测得相位的相位差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79755" y="5256530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计算概率，当标签实际位于该格子时，理论相位值与实际相位值接近，因此概率较高，即可定位</a:t>
            </a:r>
          </a:p>
        </p:txBody>
      </p:sp>
      <p:sp>
        <p:nvSpPr>
          <p:cNvPr id="10" name="下箭头 9"/>
          <p:cNvSpPr/>
          <p:nvPr/>
        </p:nvSpPr>
        <p:spPr>
          <a:xfrm>
            <a:off x="2390140" y="3696970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下箭头 11"/>
          <p:cNvSpPr/>
          <p:nvPr/>
        </p:nvSpPr>
        <p:spPr>
          <a:xfrm>
            <a:off x="2390140" y="4897755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圆角矩形 13"/>
          <p:cNvSpPr/>
          <p:nvPr/>
        </p:nvSpPr>
        <p:spPr>
          <a:xfrm>
            <a:off x="580390" y="1588135"/>
            <a:ext cx="4320540" cy="8947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收集待定位标签的无线信号特征，即各个天线获取的相位信息</a:t>
            </a:r>
          </a:p>
        </p:txBody>
      </p:sp>
      <p:sp>
        <p:nvSpPr>
          <p:cNvPr id="15" name="下箭头 14"/>
          <p:cNvSpPr/>
          <p:nvPr/>
        </p:nvSpPr>
        <p:spPr>
          <a:xfrm>
            <a:off x="2379980" y="2482850"/>
            <a:ext cx="720090" cy="2628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11.3.3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基于无线信号特征的三角定位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2473325"/>
            <a:ext cx="3214370" cy="367982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971550" y="1589405"/>
            <a:ext cx="2358390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RF-</a:t>
            </a:r>
            <a:r>
              <a:rPr lang="en-US" altLang="zh-CN" sz="2800" dirty="0" err="1"/>
              <a:t>IDraw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70" y="4472940"/>
            <a:ext cx="5145405" cy="1680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65" y="2510155"/>
            <a:ext cx="5083810" cy="183705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782185" y="1383030"/>
            <a:ext cx="3721735" cy="95313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对于追踪目标的行动轨迹有极高精度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Wang J.,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Vasisht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Katabi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D.. RF-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Idraw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: Virtual Touch Screen in the Air Using RF Signals. ACM SIGCOMM, 2014: 235-246.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11.3.3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基于无线信号特征的三角定位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0870" y="1064895"/>
            <a:ext cx="200977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RF-</a:t>
            </a:r>
            <a:r>
              <a:rPr lang="en-US" altLang="zh-CN" sz="2400" dirty="0" err="1"/>
              <a:t>IDraw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>
              <a:xfrm>
                <a:off x="341919" y="1808793"/>
                <a:ext cx="1822134" cy="1800230"/>
              </a:xfrm>
              <a:prstGeom prst="roundRect">
                <a:avLst/>
              </a:prstGeom>
              <a:solidFill>
                <a:srgbClr val="445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部署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个天线，其中天线</a:t>
                </a:r>
                <a:r>
                  <a:rPr lang="en-US" altLang="zh-CN" sz="1600" dirty="0"/>
                  <a:t>1~4</a:t>
                </a:r>
                <a:r>
                  <a:rPr lang="zh-CN" altLang="en-US" sz="1600" dirty="0"/>
                  <a:t>相距</a:t>
                </a:r>
                <a:r>
                  <a:rPr lang="en-US" altLang="zh-CN" sz="1600" dirty="0"/>
                  <a:t>8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&lt;5,6&gt;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&lt;7,8&gt;</a:t>
                </a:r>
                <a:r>
                  <a:rPr lang="zh-CN" altLang="en-US" sz="1600" dirty="0"/>
                  <a:t>间距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位于</a:t>
                </a:r>
                <a:r>
                  <a:rPr lang="en-US" altLang="zh-CN" sz="1600" dirty="0"/>
                  <a:t>&lt;1,2&gt;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&lt;2,3&gt;</a:t>
                </a:r>
                <a:r>
                  <a:rPr lang="zh-CN" altLang="en-US" sz="1600" dirty="0"/>
                  <a:t>的中点处</a:t>
                </a: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9" y="1808793"/>
                <a:ext cx="1822134" cy="180023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2506980" y="1840230"/>
            <a:ext cx="1863090" cy="18599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根据天线</a:t>
            </a:r>
            <a:r>
              <a:rPr lang="en-US" altLang="zh-CN" dirty="0"/>
              <a:t>1~4</a:t>
            </a:r>
            <a:r>
              <a:rPr lang="zh-CN" altLang="en-US" dirty="0"/>
              <a:t>的测量相位以及</a:t>
            </a:r>
            <a:r>
              <a:rPr lang="en-US" altLang="zh-CN" dirty="0"/>
              <a:t>AOA</a:t>
            </a:r>
            <a:r>
              <a:rPr lang="zh-CN" altLang="en-US" dirty="0"/>
              <a:t>模型，找出监控区域内可能的位置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66615" y="1840230"/>
            <a:ext cx="1863090" cy="18599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根据天线</a:t>
            </a:r>
            <a:r>
              <a:rPr lang="en-US" altLang="zh-CN" dirty="0"/>
              <a:t>&lt;5,6&gt;</a:t>
            </a:r>
            <a:r>
              <a:rPr lang="zh-CN" altLang="en-US" dirty="0"/>
              <a:t>和</a:t>
            </a:r>
            <a:r>
              <a:rPr lang="en-US" altLang="zh-CN" dirty="0"/>
              <a:t>&lt;7,8&gt;</a:t>
            </a:r>
            <a:r>
              <a:rPr lang="zh-CN" altLang="en-US" dirty="0"/>
              <a:t>的测量相位和</a:t>
            </a:r>
            <a:r>
              <a:rPr lang="en-US" altLang="zh-CN" dirty="0"/>
              <a:t>AOA</a:t>
            </a:r>
            <a:r>
              <a:rPr lang="zh-CN" altLang="en-US" dirty="0"/>
              <a:t>模型，找出监控区域内可能的区域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826250" y="1839595"/>
            <a:ext cx="1863090" cy="185991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根据多组</a:t>
            </a:r>
            <a:r>
              <a:rPr lang="en-US" altLang="zh-CN" dirty="0"/>
              <a:t>AOA</a:t>
            </a:r>
            <a:r>
              <a:rPr lang="zh-CN" altLang="en-US" dirty="0"/>
              <a:t>模型中的重叠区域，确定目标的实际位置</a:t>
            </a:r>
          </a:p>
        </p:txBody>
      </p:sp>
      <p:sp>
        <p:nvSpPr>
          <p:cNvPr id="24" name="下箭头 23"/>
          <p:cNvSpPr/>
          <p:nvPr/>
        </p:nvSpPr>
        <p:spPr>
          <a:xfrm rot="16200000">
            <a:off x="1854200" y="2753995"/>
            <a:ext cx="872490" cy="20320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下箭头 24"/>
          <p:cNvSpPr/>
          <p:nvPr/>
        </p:nvSpPr>
        <p:spPr>
          <a:xfrm rot="16200000">
            <a:off x="3987800" y="2753995"/>
            <a:ext cx="872490" cy="20320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下箭头 25"/>
          <p:cNvSpPr/>
          <p:nvPr/>
        </p:nvSpPr>
        <p:spPr>
          <a:xfrm rot="16200000">
            <a:off x="6147435" y="2753995"/>
            <a:ext cx="872490" cy="20320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76333"/>
          <a:stretch>
            <a:fillRect/>
          </a:stretch>
        </p:blipFill>
        <p:spPr>
          <a:xfrm>
            <a:off x="341918" y="4234029"/>
            <a:ext cx="2028809" cy="18383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/>
          <a:srcRect r="25744"/>
          <a:stretch>
            <a:fillRect/>
          </a:stretch>
        </p:blipFill>
        <p:spPr>
          <a:xfrm>
            <a:off x="2429659" y="4234029"/>
            <a:ext cx="6365577" cy="1838325"/>
          </a:xfrm>
          <a:prstGeom prst="rect">
            <a:avLst/>
          </a:prstGeom>
        </p:spPr>
      </p:pic>
      <p:sp>
        <p:nvSpPr>
          <p:cNvPr id="28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Wang J.,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Vasisht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Katabi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D.. RF-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Idraw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: Virtual Touch Screen in the Air Using RF Signals. ACM SIGCOMM, 2014: 235-246.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2999" y="2226511"/>
            <a:ext cx="553998" cy="2520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射频识别技术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961" y="4435598"/>
            <a:ext cx="32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原理、协议及系统设计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728878" y="2284608"/>
            <a:ext cx="0" cy="2462225"/>
          </a:xfrm>
          <a:prstGeom prst="line">
            <a:avLst/>
          </a:prstGeom>
          <a:ln w="28575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logs.jabil.com/wp-content/uploads/2013/02/Mobility-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4" y="368609"/>
            <a:ext cx="3438087" cy="1862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yoginetindia.com/mobile-solution_img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13631"/>
          <a:stretch>
            <a:fillRect/>
          </a:stretch>
        </p:blipFill>
        <p:spPr bwMode="auto">
          <a:xfrm>
            <a:off x="611492" y="2493246"/>
            <a:ext cx="3438087" cy="1871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ince-inc.com/vincent/wp-content/uploads/2012/01/reading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" b="31595"/>
          <a:stretch>
            <a:fillRect/>
          </a:stretch>
        </p:blipFill>
        <p:spPr bwMode="auto">
          <a:xfrm>
            <a:off x="611495" y="4620264"/>
            <a:ext cx="3438086" cy="182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/>
          <p:cNvSpPr txBox="1"/>
          <p:nvPr/>
        </p:nvSpPr>
        <p:spPr>
          <a:xfrm>
            <a:off x="5989039" y="2006165"/>
            <a:ext cx="272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1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定位机制</a:t>
            </a:r>
            <a:endParaRPr lang="en-US" altLang="zh-CN" sz="81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289476" y="2145940"/>
            <a:ext cx="699563" cy="236988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CN" altLang="en-US" sz="36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第十一章</a:t>
            </a:r>
            <a:r>
              <a:rPr lang="zh-CN" altLang="en-US" sz="4000" spc="-9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000" spc="-9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基于参考标签的定位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Ni L. M., Liu Y., Lau Y. C.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Patil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A.. LANDMARC: Indoor Location Sensing Using Active RFID. Wireless networks 10.6 (2004): 701-710.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35" y="2042160"/>
            <a:ext cx="4060190" cy="3956050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452120" y="3084830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每个天线扫描目标标签，构成目标标签的指纹数据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52120" y="4261485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对比目标标签的指纹数据与指纹数据库中的数据，估算出离目标标签最近的若干个参考标签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52120" y="5438140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将估算出的参考标签的位置进行加权平均计算，得出目标标签的估算位置</a:t>
            </a:r>
          </a:p>
        </p:txBody>
      </p:sp>
      <p:sp>
        <p:nvSpPr>
          <p:cNvPr id="26" name="下箭头 25"/>
          <p:cNvSpPr/>
          <p:nvPr/>
        </p:nvSpPr>
        <p:spPr>
          <a:xfrm>
            <a:off x="2252345" y="3994150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下箭头 26"/>
          <p:cNvSpPr/>
          <p:nvPr/>
        </p:nvSpPr>
        <p:spPr>
          <a:xfrm>
            <a:off x="2251710" y="5170805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圆角矩形 27"/>
          <p:cNvSpPr/>
          <p:nvPr/>
        </p:nvSpPr>
        <p:spPr>
          <a:xfrm>
            <a:off x="452120" y="1957705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每个天线扫描场景中所有参考标签，构成所有参考标签的实时指纹数据</a:t>
            </a:r>
          </a:p>
        </p:txBody>
      </p:sp>
      <p:sp>
        <p:nvSpPr>
          <p:cNvPr id="29" name="下箭头 28"/>
          <p:cNvSpPr/>
          <p:nvPr/>
        </p:nvSpPr>
        <p:spPr>
          <a:xfrm>
            <a:off x="2252345" y="2817495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圆角矩形 29"/>
          <p:cNvSpPr/>
          <p:nvPr/>
        </p:nvSpPr>
        <p:spPr>
          <a:xfrm>
            <a:off x="852170" y="996315"/>
            <a:ext cx="3519805" cy="80264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LANDMARK (RSSI)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605" y="996315"/>
            <a:ext cx="5532120" cy="5390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基于参考标签的定位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4765" y="2381885"/>
            <a:ext cx="3486150" cy="11360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采用实时测量指纹技术</a:t>
            </a:r>
          </a:p>
        </p:txBody>
      </p:sp>
      <p:sp>
        <p:nvSpPr>
          <p:cNvPr id="21" name="下箭头 20"/>
          <p:cNvSpPr/>
          <p:nvPr/>
        </p:nvSpPr>
        <p:spPr>
          <a:xfrm>
            <a:off x="6473190" y="3779520"/>
            <a:ext cx="804545" cy="214630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椭圆 21"/>
          <p:cNvSpPr/>
          <p:nvPr/>
        </p:nvSpPr>
        <p:spPr>
          <a:xfrm>
            <a:off x="5147945" y="4209415"/>
            <a:ext cx="3486150" cy="11360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场景的变动影响不大，实用性和精确度高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Ni L. M., Liu Y., Lau Y. C.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Patil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A.. LANDMARC: Indoor Location Sensing Using Active RFID. Wireless networks 10.6 (2004): 701-710.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52120" y="3084830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每个天线扫描目标标签，构成目标标签的指纹数据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52120" y="4261485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对比目标标签的指纹数据与指纹数据库中的数据，估算出离目标标签最近的若干个参考标签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52120" y="5438140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将估算出的参考标签的位置进行加权平均计算，得出目标标签的估算位置</a:t>
            </a:r>
          </a:p>
        </p:txBody>
      </p:sp>
      <p:sp>
        <p:nvSpPr>
          <p:cNvPr id="26" name="下箭头 25"/>
          <p:cNvSpPr/>
          <p:nvPr/>
        </p:nvSpPr>
        <p:spPr>
          <a:xfrm>
            <a:off x="2252345" y="3994150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下箭头 26"/>
          <p:cNvSpPr/>
          <p:nvPr/>
        </p:nvSpPr>
        <p:spPr>
          <a:xfrm>
            <a:off x="2251710" y="5170805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圆角矩形 27"/>
          <p:cNvSpPr/>
          <p:nvPr/>
        </p:nvSpPr>
        <p:spPr>
          <a:xfrm>
            <a:off x="452120" y="1957705"/>
            <a:ext cx="4320540" cy="90932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每个天线扫描场景中所有参考标签，构成所有参考标签的实时指纹数据</a:t>
            </a:r>
          </a:p>
        </p:txBody>
      </p:sp>
      <p:sp>
        <p:nvSpPr>
          <p:cNvPr id="29" name="下箭头 28"/>
          <p:cNvSpPr/>
          <p:nvPr/>
        </p:nvSpPr>
        <p:spPr>
          <a:xfrm>
            <a:off x="2252345" y="2817495"/>
            <a:ext cx="720090" cy="267335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圆角矩形 29"/>
          <p:cNvSpPr/>
          <p:nvPr/>
        </p:nvSpPr>
        <p:spPr>
          <a:xfrm>
            <a:off x="852170" y="996315"/>
            <a:ext cx="3519805" cy="80264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LANDMARK (RSSI)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基于参考标签的定位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Wang J.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Katabi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D.. Dude, Where’s My Card?: RFID Positioning that Works with Multipath and Non-line of Sight. ACM SIGCOMM, 2013: 51-62. 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08610" y="941070"/>
            <a:ext cx="3337560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PinIt</a:t>
            </a:r>
            <a:r>
              <a:rPr lang="en-US" altLang="zh-CN" sz="2400" dirty="0"/>
              <a:t> (</a:t>
            </a:r>
            <a:r>
              <a:rPr lang="zh-CN" altLang="en-US" sz="2400" dirty="0"/>
              <a:t>多径效应轮廓</a:t>
            </a:r>
            <a:r>
              <a:rPr lang="en-US" altLang="zh-CN" sz="2400" dirty="0"/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1481455"/>
            <a:ext cx="5524500" cy="2581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980" y="4170680"/>
            <a:ext cx="5400040" cy="23094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基于参考标签的定位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Wang J.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Katabi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D.. Dude, Where’s My Card?: RFID Positioning that Works with Multipath and Non-line of Sight. ACM SIGCOMM, 2013: 51-62. 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94005" y="940435"/>
            <a:ext cx="292671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PinIt</a:t>
            </a:r>
            <a:r>
              <a:rPr lang="en-US" altLang="zh-CN" sz="2400" dirty="0"/>
              <a:t> (</a:t>
            </a:r>
            <a:r>
              <a:rPr lang="zh-CN" altLang="en-US" sz="2400" dirty="0"/>
              <a:t>多径效应轮廓</a:t>
            </a:r>
            <a:r>
              <a:rPr lang="en-US" altLang="zh-CN" sz="2400" dirty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1630045"/>
            <a:ext cx="8688705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基于参考标签的定位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Wang J. and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Katabi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D.. Dude, Where’s My Card?: RFID Positioning that Works with Multipath and Non-line of Sight. ACM SIGCOMM, 2013: 51-62. 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98780" y="2865120"/>
            <a:ext cx="4779645" cy="68262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获取参考标签的多径效应轮廓，并计算其导函数轮廓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50520" y="3816985"/>
            <a:ext cx="4779645" cy="68262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获取目标标签的多径效应轮廓，并计算其导函数轮廓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0520" y="4745990"/>
            <a:ext cx="4779645" cy="68262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利用</a:t>
            </a:r>
            <a:r>
              <a:rPr lang="en-US" altLang="zh-CN" sz="2000" dirty="0"/>
              <a:t>DTW</a:t>
            </a:r>
            <a:r>
              <a:rPr lang="zh-CN" altLang="en-US" sz="2000" dirty="0"/>
              <a:t>算法，计算信号距离</a:t>
            </a:r>
          </a:p>
        </p:txBody>
      </p:sp>
      <p:sp>
        <p:nvSpPr>
          <p:cNvPr id="16" name="下箭头 15"/>
          <p:cNvSpPr/>
          <p:nvPr/>
        </p:nvSpPr>
        <p:spPr>
          <a:xfrm>
            <a:off x="2436495" y="3547745"/>
            <a:ext cx="703580" cy="26924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下箭头 16"/>
          <p:cNvSpPr/>
          <p:nvPr/>
        </p:nvSpPr>
        <p:spPr>
          <a:xfrm>
            <a:off x="2436495" y="4471035"/>
            <a:ext cx="703580" cy="26924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圆角矩形 17"/>
          <p:cNvSpPr/>
          <p:nvPr/>
        </p:nvSpPr>
        <p:spPr>
          <a:xfrm>
            <a:off x="398780" y="1911350"/>
            <a:ext cx="4779645" cy="68453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部署相应的参考标签和天线阵列获取多径效应轮廓</a:t>
            </a:r>
          </a:p>
        </p:txBody>
      </p:sp>
      <p:sp>
        <p:nvSpPr>
          <p:cNvPr id="19" name="下箭头 18"/>
          <p:cNvSpPr/>
          <p:nvPr/>
        </p:nvSpPr>
        <p:spPr>
          <a:xfrm>
            <a:off x="2436495" y="2595880"/>
            <a:ext cx="703580" cy="26924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圆角矩形 19"/>
          <p:cNvSpPr/>
          <p:nvPr/>
        </p:nvSpPr>
        <p:spPr>
          <a:xfrm>
            <a:off x="350520" y="5697220"/>
            <a:ext cx="4779645" cy="68262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使用</a:t>
            </a:r>
            <a:r>
              <a:rPr lang="en-US" altLang="zh-CN" sz="2000" dirty="0"/>
              <a:t>KNN</a:t>
            </a:r>
            <a:r>
              <a:rPr lang="zh-CN" altLang="en-US" sz="2000" dirty="0"/>
              <a:t>算法，获取邻近参考标签，并计算目标标签位置</a:t>
            </a:r>
          </a:p>
        </p:txBody>
      </p:sp>
      <p:sp>
        <p:nvSpPr>
          <p:cNvPr id="23" name="下箭头 22"/>
          <p:cNvSpPr/>
          <p:nvPr/>
        </p:nvSpPr>
        <p:spPr>
          <a:xfrm>
            <a:off x="2436495" y="5422265"/>
            <a:ext cx="703580" cy="26924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圆角矩形 23"/>
          <p:cNvSpPr/>
          <p:nvPr/>
        </p:nvSpPr>
        <p:spPr>
          <a:xfrm>
            <a:off x="880745" y="954405"/>
            <a:ext cx="3491865" cy="8070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PinIt</a:t>
            </a:r>
            <a:r>
              <a:rPr lang="en-US" altLang="zh-CN" sz="2800" dirty="0"/>
              <a:t> (</a:t>
            </a:r>
            <a:r>
              <a:rPr lang="zh-CN" altLang="en-US" sz="2800" dirty="0"/>
              <a:t>多径效应轮廓</a:t>
            </a:r>
            <a:r>
              <a:rPr lang="en-US" altLang="zh-CN" sz="2800" dirty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85" y="2595880"/>
            <a:ext cx="3664585" cy="2466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11.3.5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基于空间指纹的定位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6422716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Deyle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T., Nguyen H., Reynolds M. and et al. RF Vision: RFID Receive Signal Strength Indicator (RSSI) Images for Sensor Fusion and Mobile Manipulation.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Internationnal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Conference on Intelligent Robots and Systems, 2009: 5553-5560.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422716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31471" y="1503354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获取全场景中每个位置的指纹信息。在获取的过程中，可以不规整地获取不同的位置，不必一定按照示意图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31471" y="3069272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>
                <a:latin typeface="+mn-ea"/>
              </a:rPr>
              <a:t>实际运用时，每个</a:t>
            </a:r>
            <a:r>
              <a:rPr lang="en-US" altLang="zh-CN" dirty="0">
                <a:latin typeface="+mn-ea"/>
              </a:rPr>
              <a:t>RFID</a:t>
            </a:r>
            <a:r>
              <a:rPr lang="zh-CN" altLang="zh-CN" dirty="0">
                <a:latin typeface="+mn-ea"/>
              </a:rPr>
              <a:t>天线读取目标标签，然后构成目标标签的指纹信息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31471" y="4635190"/>
            <a:ext cx="4320552" cy="1007753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通过对比目标标签与指纹数据库中的信息，获取相近的一个或者若干个指纹，并据此获得目标标签的估算位置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231701" y="2691130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下箭头 22"/>
          <p:cNvSpPr/>
          <p:nvPr/>
        </p:nvSpPr>
        <p:spPr>
          <a:xfrm>
            <a:off x="2231701" y="4311337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1811676"/>
            <a:ext cx="4256312" cy="39576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90" y="753110"/>
            <a:ext cx="6065520" cy="564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11.3.5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基于空间指纹的定位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72430" y="2324735"/>
            <a:ext cx="3118485" cy="119316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数据越多，精度越高，初期需要收集大量指纹</a:t>
            </a:r>
          </a:p>
        </p:txBody>
      </p:sp>
      <p:sp>
        <p:nvSpPr>
          <p:cNvPr id="18" name="下箭头 17"/>
          <p:cNvSpPr/>
          <p:nvPr/>
        </p:nvSpPr>
        <p:spPr>
          <a:xfrm>
            <a:off x="6714490" y="3825240"/>
            <a:ext cx="720090" cy="224790"/>
          </a:xfrm>
          <a:prstGeom prst="downArrow">
            <a:avLst/>
          </a:prstGeom>
          <a:noFill/>
          <a:ln>
            <a:solidFill>
              <a:srgbClr val="E84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椭圆 18"/>
          <p:cNvSpPr/>
          <p:nvPr/>
        </p:nvSpPr>
        <p:spPr>
          <a:xfrm>
            <a:off x="5515610" y="4152265"/>
            <a:ext cx="3118485" cy="119316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极大的人力物力成本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31165" y="1304925"/>
            <a:ext cx="4474845" cy="126047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获取全场景中每个位置的指纹信息。在获取的过程中，可以不规整地获取不同的位置，不必一定按照示意图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31165" y="2995930"/>
            <a:ext cx="4474845" cy="126047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2000" dirty="0">
                <a:latin typeface="+mn-ea"/>
              </a:rPr>
              <a:t>实际运用时，每个</a:t>
            </a:r>
            <a:r>
              <a:rPr lang="en-US" altLang="zh-CN" sz="2000" dirty="0">
                <a:latin typeface="+mn-ea"/>
              </a:rPr>
              <a:t>RFID</a:t>
            </a:r>
            <a:r>
              <a:rPr lang="zh-CN" altLang="zh-CN" sz="2000" dirty="0">
                <a:latin typeface="+mn-ea"/>
              </a:rPr>
              <a:t>天线读取目标标签，然后构成目标标签的指纹信息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31165" y="4742180"/>
            <a:ext cx="4474845" cy="126047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通过对比目标标签与指纹数据库中的信息，获取相近的一个或者若干个指纹，并据此获得目标标签的估算位置</a:t>
            </a:r>
          </a:p>
        </p:txBody>
      </p:sp>
      <p:sp>
        <p:nvSpPr>
          <p:cNvPr id="23" name="下箭头 22"/>
          <p:cNvSpPr/>
          <p:nvPr/>
        </p:nvSpPr>
        <p:spPr>
          <a:xfrm>
            <a:off x="2231390" y="2668270"/>
            <a:ext cx="745490" cy="2247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下箭头 23"/>
          <p:cNvSpPr/>
          <p:nvPr/>
        </p:nvSpPr>
        <p:spPr>
          <a:xfrm>
            <a:off x="2231390" y="4386580"/>
            <a:ext cx="745490" cy="22479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TextBox 14"/>
          <p:cNvSpPr txBox="1"/>
          <p:nvPr/>
        </p:nvSpPr>
        <p:spPr>
          <a:xfrm>
            <a:off x="0" y="6422716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Deyle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T., Nguyen H., Reynolds M. and et al. RF Vision: RFID Receive Signal Strength Indicator (RSSI) Images for Sensor Fusion and Mobile Manipulation. </a:t>
            </a:r>
            <a:r>
              <a:rPr lang="en-US" altLang="zh-CN" sz="1100" dirty="0" err="1">
                <a:solidFill>
                  <a:srgbClr val="31353D"/>
                </a:solidFill>
                <a:ea typeface="黑体" panose="02010609060101010101" pitchFamily="49" charset="-122"/>
              </a:rPr>
              <a:t>Internationnal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 Conference on Intelligent Robots and Systems, 2009: 5553-5560.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6422716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11.3.5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基于空间指纹的定位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624205" y="1094740"/>
            <a:ext cx="465391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Locating in Fingerprint Space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06122" y="2322505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采集空间中的</a:t>
            </a:r>
            <a:r>
              <a:rPr lang="en-US" altLang="zh-CN" sz="2000" dirty="0" err="1"/>
              <a:t>WiFi</a:t>
            </a:r>
            <a:r>
              <a:rPr lang="zh-CN" altLang="en-US" sz="2000" dirty="0"/>
              <a:t>指纹信息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06122" y="3690939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建立指纹数据库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06122" y="5059373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匹配最佳指纹进行定位</a:t>
            </a:r>
          </a:p>
        </p:txBody>
      </p:sp>
      <p:sp>
        <p:nvSpPr>
          <p:cNvPr id="10" name="下箭头 9"/>
          <p:cNvSpPr/>
          <p:nvPr/>
        </p:nvSpPr>
        <p:spPr>
          <a:xfrm>
            <a:off x="2246306" y="3330893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下箭头 10"/>
          <p:cNvSpPr/>
          <p:nvPr/>
        </p:nvSpPr>
        <p:spPr>
          <a:xfrm>
            <a:off x="2246306" y="4715522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17" y="2668906"/>
            <a:ext cx="4371975" cy="2600325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Yang Z., Wu C. and Liu Y.. Locating in Fingerprint Space: Wireless Indoor Localization with Little Human Intervention. </a:t>
            </a:r>
            <a:r>
              <a:rPr lang="en-US" altLang="zh-CN" sz="1100" dirty="0" err="1"/>
              <a:t>Mobicom</a:t>
            </a:r>
            <a:r>
              <a:rPr lang="en-US" altLang="zh-CN" sz="1100" dirty="0"/>
              <a:t>, 2012: 269-280.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945" y="1094105"/>
            <a:ext cx="6504940" cy="530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11.3.5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基于空间指纹的定位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830570" y="1226967"/>
            <a:ext cx="3240414" cy="540069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Zee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0547" y="2336475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通过空间中</a:t>
            </a:r>
            <a:r>
              <a:rPr lang="en-US" altLang="zh-CN" sz="2000" dirty="0" err="1"/>
              <a:t>WiFi</a:t>
            </a:r>
            <a:r>
              <a:rPr lang="en-US" altLang="zh-CN" sz="2000" dirty="0"/>
              <a:t> AP</a:t>
            </a:r>
            <a:r>
              <a:rPr lang="zh-CN" altLang="en-US" sz="2000" dirty="0"/>
              <a:t>构建与位置关联的指纹信息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50547" y="3704909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自适应地收集指纹</a:t>
            </a:r>
          </a:p>
        </p:txBody>
      </p:sp>
      <p:sp>
        <p:nvSpPr>
          <p:cNvPr id="10" name="下箭头 9"/>
          <p:cNvSpPr/>
          <p:nvPr/>
        </p:nvSpPr>
        <p:spPr>
          <a:xfrm>
            <a:off x="2090731" y="3344863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TextBox 20"/>
          <p:cNvSpPr txBox="1"/>
          <p:nvPr/>
        </p:nvSpPr>
        <p:spPr>
          <a:xfrm>
            <a:off x="0" y="6587827"/>
            <a:ext cx="916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Rai A., </a:t>
            </a:r>
            <a:r>
              <a:rPr lang="en-US" altLang="zh-CN" sz="1100" dirty="0" err="1"/>
              <a:t>Chintalapudi</a:t>
            </a:r>
            <a:r>
              <a:rPr lang="en-US" altLang="zh-CN" sz="1100" dirty="0"/>
              <a:t> K. K., </a:t>
            </a:r>
            <a:r>
              <a:rPr lang="en-US" altLang="zh-CN" sz="1100" dirty="0" err="1"/>
              <a:t>Padmanabhan</a:t>
            </a:r>
            <a:r>
              <a:rPr lang="en-US" altLang="zh-CN" sz="1100" dirty="0"/>
              <a:t> V. N. and et al. Zee: Zero-Effort </a:t>
            </a:r>
            <a:r>
              <a:rPr lang="en-US" altLang="zh-CN" sz="1100" dirty="0" err="1"/>
              <a:t>Crowdingsourcing</a:t>
            </a:r>
            <a:r>
              <a:rPr lang="en-US" altLang="zh-CN" sz="1100" dirty="0"/>
              <a:t> for Indoor Localization. </a:t>
            </a:r>
            <a:r>
              <a:rPr lang="en-US" altLang="zh-CN" sz="1100" dirty="0" err="1"/>
              <a:t>Mobicom</a:t>
            </a:r>
            <a:r>
              <a:rPr lang="en-US" altLang="zh-CN" sz="1100" dirty="0"/>
              <a:t>, 2012: 293-304.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587827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13" y="3020532"/>
            <a:ext cx="4352925" cy="1762125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650547" y="5073343"/>
            <a:ext cx="3600460" cy="839794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不断提高定位精度</a:t>
            </a:r>
          </a:p>
        </p:txBody>
      </p:sp>
      <p:sp>
        <p:nvSpPr>
          <p:cNvPr id="21" name="下箭头 20"/>
          <p:cNvSpPr/>
          <p:nvPr/>
        </p:nvSpPr>
        <p:spPr>
          <a:xfrm>
            <a:off x="2090731" y="4729492"/>
            <a:ext cx="720092" cy="180023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1226185"/>
            <a:ext cx="8369300" cy="485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11.3.6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基于经验建模的定位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42315" y="4039870"/>
            <a:ext cx="2599055" cy="207835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366770" y="4036060"/>
            <a:ext cx="2600960" cy="208216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994400" y="4036060"/>
            <a:ext cx="2600960" cy="208216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422716"/>
            <a:ext cx="9163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Brchan</a:t>
            </a:r>
            <a:r>
              <a:rPr lang="en-US" altLang="zh-CN" sz="1100" dirty="0"/>
              <a:t> J. L., Zhao L., Wu J. and et al. A Real-Time RFID Localization Experiment Using Propagation Models. </a:t>
            </a:r>
            <a:r>
              <a:rPr lang="en-US" altLang="zh-CN" sz="1100" dirty="0">
                <a:solidFill>
                  <a:srgbClr val="31353D"/>
                </a:solidFill>
                <a:ea typeface="黑体" panose="02010609060101010101" pitchFamily="49" charset="-122"/>
              </a:rPr>
              <a:t>IEEE International Conference on RFID, 2012: 141-148.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422716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20" y="815340"/>
            <a:ext cx="3872865" cy="29121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790" y="1068705"/>
            <a:ext cx="3700145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1507661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本章内容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71550" y="1306830"/>
            <a:ext cx="6231890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11.1 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定位技术的背景现状及趋势</a:t>
            </a:r>
          </a:p>
        </p:txBody>
      </p:sp>
      <p:sp>
        <p:nvSpPr>
          <p:cNvPr id="8" name="矩形 7"/>
          <p:cNvSpPr/>
          <p:nvPr/>
        </p:nvSpPr>
        <p:spPr>
          <a:xfrm>
            <a:off x="971550" y="2126615"/>
            <a:ext cx="4847590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11.2 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定位原理</a:t>
            </a:r>
          </a:p>
        </p:txBody>
      </p:sp>
      <p:sp>
        <p:nvSpPr>
          <p:cNvPr id="9" name="矩形 8"/>
          <p:cNvSpPr/>
          <p:nvPr/>
        </p:nvSpPr>
        <p:spPr>
          <a:xfrm>
            <a:off x="971550" y="2946400"/>
            <a:ext cx="553910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11.3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当前</a:t>
            </a:r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定位技术的分类详解</a:t>
            </a:r>
          </a:p>
        </p:txBody>
      </p:sp>
      <p:sp>
        <p:nvSpPr>
          <p:cNvPr id="10" name="矩形 9"/>
          <p:cNvSpPr/>
          <p:nvPr/>
        </p:nvSpPr>
        <p:spPr>
          <a:xfrm>
            <a:off x="971550" y="3766185"/>
            <a:ext cx="5077460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11.4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小结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11494" y="881991"/>
            <a:ext cx="0" cy="5409253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4" descr="data:image/jpeg;base64,/9j/4AAQSkZJRgABAQAAAQABAAD/2wCEAAkGBxQREBUUEBQQEBAUEBQPEBQPEBAQEBAQFRUXFhQSFRQYHCggGBolGxQUIzEhJSkrLi4uFx82ODQsNygtLywBCgoKDg0OFxAQFywcHBwsLCwsLCwsNywsLCwsKywsLCwuLCwsLCwsLCwsLCwsLSwsLCwsLCwsLCwsLCssLCwsLP/AABEIAN4A4wMBIgACEQEDEQH/xAAcAAEAAQUBAQAAAAAAAAAAAAAABgECBQcIBAP/xABZEAABAwEDAgwPDQUGBgMAAAABAAIDBAUREiExBgcTQVRVYXWRs9LTFBUiJUJRUlZxdIGSk5SyFhgjJCYyNDahorHB0Rc1c4LCM3KEo7TwRmJkg6TjCEVT/8QAGAEBAQEBAQAAAAAAAAAAAAAAAAECAwT/xAAjEQEBAQAABAcBAQAAAAAAAAAAARECEiFBMVGBkaGx8MEi/9oADAMBAAIRAxEAPwDeKIiAiIgIiICIiAiIgIiICIiAiIgIiICIiAiIgIiICIiAiIgIiICIiAiIgIiwuinRTTWbDqtXJgBNzGgYpJHdpjRn8OYa5QZpFpGr/wDkC0POpULnM1jLUhjz4WtY4DhK+Pvg3bAb64eaQb0RaL98G7YDfXDzSe+DdsBvrh5pBvRFov3wbtgN9cPNJ74N2wG+uHmkG9EWi/fBu2A31w80nvg3bAb64eaQb0RaL98G7YDfXDzSe+CdsBvrh5pBvRFoz3wLtgN9cPNKvvgHbAb64eaQbyRaN98A7YDfXDzSft/dsBvrh5pMG8kWjv2/O2A31w8yq/t9dsBvrh5lMG8EWl6HT6aX/D0T2M13Q1DZXj+VzGg8K2noc0RU9fDq1JIJWX4XZC17HjO17TlaUGVREQEREBERAREQEREBch6Y2iN9oWjNK4kxtkdDA3WZCxxDbvD847riuu3ZlxLLGXSlozmQtHhLrkGa0M6EZq0YwRFACQZHgm+7Pgb2V3kG6snU6HrNjOF9c4uGQ4GBwv8A5b/xWY0Vl7pYbLpDqcYjGqkdwL/nblwLj2yQvLXPoqEiCGnFZVZAcYDziOsTcbj/AMrQvROCT071nWJNkWZs2T0R5Kp0ps3ZknojyVnGdFHKLLpvKYgeAlfVsdXtXSn+aH9Vrlnl8U1gBZFmbNk9EeSr22NZezpPRHkqQtjrNqaQ/wA0H6r6tjrNqKPzoOUpyzy+KI4LEsrZ8voTyVeLDsnbCX0J5KkrY63aej86DlL6tjrtpaLzqflLOTy+KIwLBsjbCX0J5KvFgWPtlL6B3JUpbHX7SUPnU/KX1bHX7RUPnU3KWcnl9qirbAsbbOX0DuSrxofsXbOb1c8lSxsdobQ0HnU3KX0bHaO0FB51NylOgiQ0O2JtpN6ueQrxodsPbWb1Z3IUuay0e9+zz/NTcpXdce96z/OpuUsiI+52wttpvVjyF76bS1oqxjullpsnlaL9TlY0dvOAQ5oyZ8JWUtG2J6VuOu0P0jafNI6NsT8Lde8tDgPLcN1ee1dD1LV0nTKw8VNUU/wkkMfUuaWi9wDQTgeBlF3UuF410GtbZsiWjmdDUMMcrM4zhzTme13ZNOsVI9KvRA+itOG4nUp3tpZ26zmvOFjvC1xBv7WLtqQaOattpWJS17g0VMU3Q0xaMhvxNeBuFzWOA1sRUAsD6XTeNwca1XE7uwkRFhoREQEREBERAREQUdmXFUX0kfxx7a7VdmXFMf0kfxx7as8RsoPutmodnLaMEfcWF0OytpaKSulGqTyvc1l+ckki6/WvOIncCywF9rVXiPIWDMQdZVE05Q6uwndBdIPzXr4rl92HupLMqKiPomuq30sRGJrWO1O5p+brgN3BlJXzw0G2lb5DNyFkLboDX2q2lcS2mgiErw3JfeATdunE0bgBVWW4zVTTWVQQ1AjyOe5owEjITf2snznOyrFz93V4Wiz9ta7/AD+Qvo0WftvX/wDkchZ9htLa6z/OZyl9m9M9rbO85nKUz91EeaLO24rx6xyF9GizdubQHlqObUjabU2ss3zmcpfVptXauzPOj5ayqNtFmbdWjw1HNr6NFl7eWlw1PNqTNdau1Vl+dHyl9Wutbamy/Oj5SyIwBZW3tpcNTzavAsnb60+Gp5tSlr7X2osrzo+UrtVtfaiyfOj5SyqLXWTt9anDU82vvR2dZ1Q7U4LetDVXdSzVZZWNLjmHVtaDl1r71m6qttaNpcbGs14GUiLU3vu3Gh158l5WMhgotEEEzWUzKC1IWFwDAG4iMgvuAxtxDCQRe29MRdT2tXWLWR09oymts+c6myWTqi28gE3uvdkxDExxIuyhenQ5ZgoNEU9NDkpaijNQIx81ovFzbu0HaqBuOUdtW0HVehYOnvdNTVjYGudldcMgvPbwSYfIpe4/KaHef+t6ohDRdoXkAzC1bh4OoURsEfG6fxuDjWKX/wDDUu+v5sUSsIfG6fxuDjWK1l1+iIubYiIgIiICIiAiIgo7MuKovpI/jj212q7MuKofpI/jj21YNlMb13qvEOQsJEOtVBviPbkUiY3rxV738hYGIdaLP3yHtyL08V8fX7jKQR5LWtC7IRZ4I3DqbFkNKmja2zWPaOqlfI951yWvcweQBo+1eRreu9o73Di2LM6VbOtUHhm456S/69/sSmONeqONI4147Y0QUtHh6KmjhLsrQ68vcO2GtBN27ctXiGUYxehjFFG6Y1mbLZ6ObkL7M0yLL2Wz0c/IXK8Spaxi+7GKIt0y7K2Wz0c/IV/7TbL2Wz0c/IWNEuVriokdMyy9ls9HNyFI6arZKxskT2yRuGJj2ODmuHbBGdB9nFa3NK2LRWwsGHVqB0soGQOf1TST4dTZ5QtiEqAVh+VNPva72pFRBJPq1V77H8Y1NSflLFvP/W9QqX6t1e+p/GNTMn5SRbz/ANb0xEO/4bk305Kidhj43T+NwcaxSwfVyTfTkqK2IPjdP43T8axZrPd14iIsOgiIgIiICIiAiIgo7MuKoPpQ/jj212q7MuK4PpTfGB7aQbWY3r1Wb3c2o/EOs9nb5jjJVJmN6+Vm9v5RqOxN6zWbvoOMlXo4u/r9spExvXi097RxUazelMzrTT+GbjpFimN69WpvYOKjWc0om9Z6fwzcfIpL191S+Ni0Dpyk9NpASTdDCBuDBfcPKTwroZjFz3pzjrxL/Cg4sKcdEHuVwQBe+xdS1dmrtDoycJBcQ0E/Nc65zbwDrYm7pAWB4gFcp0DQl+D4kc+S6LD4MeBrf8/yqH2gYzK/UW4IsVzBe52QZLxiJNxz3Em6+683XpYjzgLfmkm49KgCbwKmYDcHUm4eUnhWhQFvfSVPWv8AxU39KvCRPnOUBrD8p6fe13tSKdOKgdWflNBvc72pFuiES/Vyq31/ONTF31ji3oHtvUOk+r1Vvp+cal5Pyii3pHtvUiIkPq7JvnyVFrE+lU/jUHGsUpH1ek3y5KjFhj41T+NQcaxZqOuURFzdBERAREQEREBERBR2ZcWU/wBKb4wPbXabsy4spvpTfGG8YEg3ExnX2t3s/KNRqIdZLL31HGSqVsb1/rt6+bUYhHWOy99hxky62/1EmY3r3au9Y4qNZ3Seb1mpvDNx8iw7W9fbW3qHFRLPaTTOstN4Z+PkU3qJmxi5206h15l/gwcWF0gBcucNOr98y/wYOLCURzQlZLauthgkc5jJHOBLLsQwsc4XXgjO0LP1WhGERMkAr6UurIabU6+OKN8rZTc50QABvaMuUXKP6F7VFHVxVBaZBG5xLQQ0uxMc3Of7y99Jol+AjjqWOnkp6iOoppi/4RjQ8OkhcTlcw3ZMuQ+BIjL2poQhiqI4dTtNgfWMpWzzMgFO9rn3FzHBt5JaCR4F56qwKOnh1SpfWEGtqaRuoagcLYH3B7g4ZTd2li5tEOK0OizjMYqxVCIyXgAPxYQcwN2S+5ZSTRLTTRanU000oFXUVbMFQIx8O7Fgdc28gDJkV6IwuiGyTSVUkBdjDCMLrrsbHND2uu1jc4X7t63FpMHrZ/ipf6Vpu2rTdVVEk8gDXSOBwtvwsa0BrWjwNaAtx6Tf7s/xMv4NSeJPFOiVBKw/KWDe93tSKbucoPV/WODe93tSLeLULk+r9Tvn+calpPyhj3qHtvUSk/cFTvnyFKiflBHvUPbepGUWH7gk3x5KjViD41T+NQcaxSUfuGTfDkqN2J9Kp/GoONas0dboiLk6CIiAiIgIiICIiChXFtL9Kb4w3jAu0jmXF9KPjTfGW8YEG62N+UNfvV+UaisI6xWVvuOMmUwa35RWhvT+USicI6wWTvwOMmW7USljev1r70jiolndJj9yU3hn/wBRKsK39/2xvSOKiWZ0mj1kpvDP/qJEgmxcuctOf98y/wAGDiwuiSVpnTZ0FVdRXdE0sRqI5ImNcIy3HG9gw3FpIvBFxvG7m17StTAL22RJG2ZrpsWpg39Q0uOLsSQHNNwz5HA5Miy3uFtHYdRwM5Sr7hrR2HUcDOUpGUh6e0WLVMcWI9kITqvCKQPv/wC55VBq0sMjjFi1Mm9uJuE7vU4nXC++4FxN115JWY9xFobDqOBnKVfcVaGxJ+BnKV6lYELZGgDQzNU0eqR11TSt1Z7NThvwXjDe7I4ZTf8AYosNBdfsSfgZylt7QBY0lHQtjmuEpe+VzQQcGK65t4yE3AX3a5KvDOqRjToIqNtK773OK+y9CvQlSKuorJZ9Tie1zqgABsZBvJeXG4DKVLKidrGlz3NYxoLnOcbmtaM5J1goVNN0xBnqDqNkRfCMbJew1hbl1WUHKIgczeyXTIuItNE4WBMXAtbJX6rGSLscZLQHi/WNxUm/++j3rHtPVXvFWOiav4Cy4erp4njDq+HI2aVvc9yzXv4bqEjVn2rV/FYWwahTxu/tHQ3kiR47t1+Rg7amCLAdYZN8eSo3Yg+NU/jUHGtUwrbPkgsC6VpY+StbMxrsj8D7sN7dY3NJuzqI2IPjVP41BxrVis11miIuTqIiICIiAiIgIiIKFcYUn0pnjLeMXZ7sy4xo/pTPGW8YFYN6BvyjtDef8olEIvq/ZG/I42ZTJ31ktHef8olDIvq/ZG/A42ZVErB6/wBsb1DiolltJs9ZKbwz/wCokWKpQHaJbSiJwums5rG37scIPBff5CsPpa6L2Wex9nWkehnwSvEb3g4LnHE5jjrdUS5rsxDh5bBt4lWuKwB0bWfs2k9Mz9VYdGln7MpPTMWxniV83FYM6M6DZlJ6Zit92NBsyl9MxaGcJXzcVhDowodl0vpWq06LqHZdN6Vq1MRmiV56idrGlz3BjGguc5xAa1ozknWCxLtFlFsqm9K1YGabpjfNUHUbIi6trZOpNYWn+1k7UQOZvZJoTTdMb5qg6hZEXwjWyXsNYW5dVkBzQ35m53Kx7xWDoms+L2XD8JBFIMJnw/Nmlb3ObCzXyeU5wrG9E1nwFlw3PghkGHV8PzZpW9z3Mevk8v0c4Tt6NtH4ChiukpaeTO49jNK3snnsWa16iKOInHRto/AUEPwlLTyfOeexmlZrvOTCzdX1Jx9cLUBigjN9DSOF7g4/NkkZ2U7tZvY/gccYFoWoDFBGQ6hpHC9zXH5sj29nO7Wb2P4ZaxbIlqZm1le3C5uWjpjlbStPZv7qY5Mut+EFtkWTLUyCsr24XAE0lMcraVpH9o8a8x1+1+GmrA+kU3jFPxjF0mWdSfAfwXNtgfSKbxiDjGLPEV1miIuLYiIgIiICIiAiIgoVxlR/SmeMt4wLs0rjKlN1S0nIBUtJ9IFYjejvrJaO9H5RKFSMf7l6OWIBxprQM7/+UapKATuYns85TCprW0+it4muDKuhbBGTkDnG65t+6YnN8JCjdl1xsGeahr43TWZUOcYn4cbSxwwl12Z17cIc3OCLxfr6wZjRJZklomntexnjoprQ18eJodeAepOLJjbic0tdkcDn7fxrrbqqhrRXaH+ipWDCX33Ddw3xuLRuYiFjI7Gs+OQy2ZbfQDX5SwuJIHckF7HEDtPBP4r1ku75mejj51UfLE3vZPnnmVS9ve1988yvrid3yx+jj51W4nd8kfo4+dVRZe3vb+8eZVOo73fvHml9MTu+OP0bOdVC53fFH6NnOqos6nve+8eaVOp737v5jzSvLnd8DPMZzqpidt+zzGc6r+7Is6naD73/AKlmHNfVDoi0mCioILntpnnFqj25pJTcL2jM1l2X8cUCdv2eYznV6KboVrhJX2oyvji+FjhuAbqjcziwPdqhGsO2VRkC4Tjo60fgKCH4Slp353HsZ5Wj5zj2LN3h+hOO60LUBhgjOKhpD1TmuPzZHt7OZ2S5vY/hVxx3WhaoMUEZDqGkIxOa4/Nke3s53azexv4MtYtkS1MzayvbhcMtHSk3tpWns391Mfs/ApYlkS1Mzayvbhc3LR0xytpGns391KRdl1vwlzGKrGL7Nao0sc3IfAfwXM+h/wCkU3jEHGMXT7m9Sf7p/BcxWAPjFN4xBxjFis8TrBERc2xERAREQERUJQVRfJ9Q0ZyvM+02DXQe0riyob1T/wC+4faV2CbYZ/srmPTCsE0dfKAPgJZHzU7tYtccRZf22k3Xdq4661Eqe4ItEdFHdI2C16ZuuSMRF17jd1RjcQDiF5aftuZadrxR9D19mstSMC4PvY7Hdmc51zmuya+EHtrT8Ly1wcwuY5pva5ji1zT2w4ZQswzRXXAXCsq7h/1Eh+0laTU+L3d7Mf8Al8yqY3d7Uf3OZUEGiuu2ZV+nf+qr7qq3ZdV6Z/6ompzid3txfc5lUxO73I/uc0oQNFNbsuq9M/8AVXe6et2VU+mf+qumprid3ux/c5pUxO734/uc0oX7pqzZVT6Z/wCqqNEtZsqp9M/9VdiJlidtBH9zmlUF20LPu80oaNEdXsmp9K/9VcNElXsqp9M/9VeYTRuLaBn3eaX3gle1wc2wGhzSHNIwghwygj4LOoMNEtZsqp9M/wDVZawNHNRTyF8pmq8lzWy1UjY29txbccR8Ob8Jo2VYljy1Ezay0GhsjctJS34mUo7t3dTHt625rS9jVqhum5JsSP1h/Nq9um/JsOL1l/Npq7G2mMX3Y1aiGnFJsOL1l/NqsmnHNccFJC12sXTPeAd1uEX8KzV5o2PoutltFRSzOIxYCyIa75nAhjR5cp3ASudrCbdU04GtUwD/ADGr1aIdEVRXyY6l+K7IxjRhijGuGN/M3ndzLKaXVk6tWxyOB1GB7ZnnWL2nFGwHt4rj4AVGbddIIsS222r7R2qwrDoyCL4R1TXZivsCgqiIgtc5eSpkNy9Tl8JIr0GDqi4rHTMcpQ6jVhoArqYiD4nLC2tHHOwxzRiZl+Z2a/ttOcHdCntoUYazJnOQfmVjKGyQXXnM0Yj+S1KzjVM+l7CTe0zxg5ml7DwYm3qz9nUfdz8MfJW3ul3UF13Vvdc3cG4vp0oGMNGQBt7zrk+FNhjTo0u4+7m4Y+Srv2eR93Nwx8lbc6XDCXXZMVzQNfylehlh5Mtw8AV2JytNjS+j7ubhj5Kr+z+Pu5uGPkrcvSMdv7FabFb2x9idFxp0aAI+7m4Y+SnuAj7ubhZyVuHpM3uh9idJ290PsTYY0/7gY+7m4WclV9wUfdzcLOStvdJ29sfYnSdvbH2J0MaiGgOPu5uFnJVzdATO7l4Wclbb6Tt7Y+xVFkDWuKdDGpxpfs//AEk4WclXjS8b3cnCzkrahsrc/wB+RBZoH+/0QxqwaXje7k4WclV/Z43u5OFnJW1RQq8Ue4EOVqqLQHGw3vEsg7WNrQfDhF/ApJZwZG0RxsETRmDR1N/67pUzFE1Y2pssBxuuuz5EMeJkTl6Y2OWZo6QOaDr5j4V6BQhZ1cYumBCzFPMVQUi+jYLlFfYSKq+epIoPTcqXKqIqlyXKqtfmQeCrbiduDIFd0PcwNGdxvPgXobFlV92W/gVR59RBeO5YMnhVoj6lx13G7yL04cnhVS3MO0ivO6D5jdYZSvVhVGjKSr1BbhWLdBeb91ZYr5aigx7KUHPkyK4UoyZQfIvdqKakrqPGaYdpuftfarTSjL4fsXv1PdKpqKarHmlGtlX3pIbidbJrL06irmR3Ii3Ut0/YrZYshy62vcvuiivIY/mnW1xrIIMrm6xyjcX3w5LlW7MVdHl1LqQddpVtRTi+8a+VewNy+FUw5Lk1HmpG4TuH8V7Ll8sC+oUC5LlVEVS5FVEBERAVpCuRBaAq3KqIKXJcqogpcqoiAiIgIiICIiAiIgIiICpcqogpclyqiClyBV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j-lt"/>
            </a:endParaRPr>
          </a:p>
        </p:txBody>
      </p:sp>
      <p:pic>
        <p:nvPicPr>
          <p:cNvPr id="1031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11.4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小结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9570" y="1176655"/>
          <a:ext cx="8405495" cy="53219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准确度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耗时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部署成本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能量消耗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是否商用阅读器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基于经验建模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基于空间指纹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基于参考标签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（信号强度）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基于参考标签（多径效应轮廓）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基于信号到达角度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基于信号到达时间（差）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基于相位信息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11.1 </a:t>
            </a:r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RFID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定位技术的背景现状及趋势</a:t>
            </a:r>
            <a:endParaRPr lang="zh-CN" altLang="en-US" sz="2400" dirty="0">
              <a:solidFill>
                <a:srgbClr val="31353D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2718433" y="4869184"/>
            <a:ext cx="3600460" cy="540069"/>
          </a:xfrm>
          <a:prstGeom prst="roundRect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有望成为室内定位技术的首选</a:t>
            </a:r>
          </a:p>
        </p:txBody>
      </p:sp>
      <p:pic>
        <p:nvPicPr>
          <p:cNvPr id="18434" name="Picture 2" descr="C:\Users\Charles\Desktop\cheap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7" y="1448747"/>
            <a:ext cx="2233788" cy="1477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可选过程 4"/>
          <p:cNvSpPr/>
          <p:nvPr/>
        </p:nvSpPr>
        <p:spPr>
          <a:xfrm>
            <a:off x="1151563" y="3410902"/>
            <a:ext cx="1440184" cy="360046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价格低廉</a:t>
            </a:r>
          </a:p>
        </p:txBody>
      </p:sp>
      <p:pic>
        <p:nvPicPr>
          <p:cNvPr id="18435" name="Picture 3" descr="C:\Users\Charles\Desktop\Communcation-with-long-distance-cli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45" y="1304231"/>
            <a:ext cx="2653343" cy="17647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流程图: 可选过程 19"/>
          <p:cNvSpPr/>
          <p:nvPr/>
        </p:nvSpPr>
        <p:spPr>
          <a:xfrm>
            <a:off x="6498598" y="3410902"/>
            <a:ext cx="1440184" cy="360046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非接触式</a:t>
            </a:r>
          </a:p>
        </p:txBody>
      </p:sp>
      <p:pic>
        <p:nvPicPr>
          <p:cNvPr id="18437" name="Picture 5" descr="http://pic4.nipic.com/20091213/3967657_224000582889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16" y="1519252"/>
            <a:ext cx="2250288" cy="140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可选过程 20"/>
          <p:cNvSpPr/>
          <p:nvPr/>
        </p:nvSpPr>
        <p:spPr>
          <a:xfrm>
            <a:off x="3851908" y="3410902"/>
            <a:ext cx="1440184" cy="360046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传输范围大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37130" y="4869180"/>
            <a:ext cx="4519295" cy="540385"/>
          </a:xfrm>
          <a:prstGeom prst="roundRect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有望成为室内定位技术的首选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1025525" y="3411220"/>
            <a:ext cx="1807845" cy="360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价格低廉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6372860" y="3411220"/>
            <a:ext cx="1807845" cy="360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非接触式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3709670" y="3411220"/>
            <a:ext cx="1807845" cy="360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传输范围大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11.1 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定位技术的背景现状及趋势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2030730" y="2162175"/>
            <a:ext cx="1947545" cy="1910715"/>
          </a:xfrm>
          <a:prstGeom prst="ellipse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定位算法</a:t>
            </a:r>
          </a:p>
        </p:txBody>
      </p:sp>
      <p:sp>
        <p:nvSpPr>
          <p:cNvPr id="13" name="椭圆 12"/>
          <p:cNvSpPr/>
          <p:nvPr/>
        </p:nvSpPr>
        <p:spPr>
          <a:xfrm>
            <a:off x="6725285" y="2146300"/>
            <a:ext cx="1947545" cy="1910715"/>
          </a:xfrm>
          <a:prstGeom prst="ellipse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定位方案</a:t>
            </a:r>
          </a:p>
        </p:txBody>
      </p:sp>
      <p:sp>
        <p:nvSpPr>
          <p:cNvPr id="14" name="椭圆 13"/>
          <p:cNvSpPr/>
          <p:nvPr/>
        </p:nvSpPr>
        <p:spPr>
          <a:xfrm>
            <a:off x="650240" y="1710690"/>
            <a:ext cx="1380490" cy="135001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三角定位法</a:t>
            </a:r>
          </a:p>
        </p:txBody>
      </p:sp>
      <p:sp>
        <p:nvSpPr>
          <p:cNvPr id="16" name="椭圆 15"/>
          <p:cNvSpPr/>
          <p:nvPr/>
        </p:nvSpPr>
        <p:spPr>
          <a:xfrm>
            <a:off x="3978275" y="1710690"/>
            <a:ext cx="1380490" cy="135001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位置指纹法</a:t>
            </a:r>
          </a:p>
        </p:txBody>
      </p:sp>
      <p:sp>
        <p:nvSpPr>
          <p:cNvPr id="17" name="椭圆 16"/>
          <p:cNvSpPr/>
          <p:nvPr/>
        </p:nvSpPr>
        <p:spPr>
          <a:xfrm>
            <a:off x="2314575" y="4186555"/>
            <a:ext cx="1380490" cy="135001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空间近邻法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http://pic3.nipic.com/20090624/49345_17155505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40" y="2011045"/>
            <a:ext cx="5390515" cy="321818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11.2 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定位原理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2736850" y="1304925"/>
            <a:ext cx="330136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无线通信定位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25345" y="2945130"/>
            <a:ext cx="4523740" cy="1350010"/>
          </a:xfrm>
          <a:prstGeom prst="roundRect">
            <a:avLst/>
          </a:prstGeom>
          <a:solidFill>
            <a:srgbClr val="414141">
              <a:alpha val="63137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EEEFF7"/>
                </a:solidFill>
              </a:rPr>
              <a:t>室内情况下无线信号较弱、干扰较大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726690" y="5755640"/>
            <a:ext cx="330136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RFID</a:t>
            </a:r>
            <a:r>
              <a:rPr lang="zh-CN" altLang="en-US" sz="3200" dirty="0"/>
              <a:t>定位</a:t>
            </a:r>
          </a:p>
        </p:txBody>
      </p:sp>
      <p:sp>
        <p:nvSpPr>
          <p:cNvPr id="5" name="下箭头 4"/>
          <p:cNvSpPr/>
          <p:nvPr/>
        </p:nvSpPr>
        <p:spPr>
          <a:xfrm>
            <a:off x="3924935" y="5049520"/>
            <a:ext cx="904240" cy="540385"/>
          </a:xfrm>
          <a:prstGeom prst="downArrow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11.2.1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室内无线电传播概述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2304415" y="4582795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吸收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472430" y="1355090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折射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791960" y="3068955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反射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124710" y="1085215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散射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618865" y="1808480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绕射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454650" y="4599305"/>
            <a:ext cx="124968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引导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402330" y="5397500"/>
            <a:ext cx="154813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多径干涉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088390" y="3187700"/>
            <a:ext cx="2221230" cy="540385"/>
          </a:xfrm>
          <a:prstGeom prst="roundRect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多普勒频移</a:t>
            </a:r>
          </a:p>
        </p:txBody>
      </p:sp>
      <p:sp>
        <p:nvSpPr>
          <p:cNvPr id="18" name="椭圆 17"/>
          <p:cNvSpPr/>
          <p:nvPr/>
        </p:nvSpPr>
        <p:spPr>
          <a:xfrm>
            <a:off x="3894455" y="2833370"/>
            <a:ext cx="1778635" cy="1247775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电磁波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11.2.2 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定位原理分类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240155" y="1784350"/>
            <a:ext cx="224726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三角测量法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293360" y="1784350"/>
            <a:ext cx="2247265" cy="54038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场景感知法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16280" y="3158490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基于时间：</a:t>
            </a:r>
            <a:r>
              <a:rPr lang="en-US" altLang="zh-CN" sz="2400" dirty="0"/>
              <a:t>TOA/TDOA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16280" y="3883025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基于天线角度：</a:t>
            </a:r>
            <a:r>
              <a:rPr lang="en-US" altLang="zh-CN" sz="2400" dirty="0"/>
              <a:t>AOA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769485" y="3158490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参考节点法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769485" y="3883025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场景指纹法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69485" y="4606925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规律建模法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6280" y="4606925"/>
            <a:ext cx="3554730" cy="540385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基于无线信号特征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11.3.1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基于时间的三角定位</a:t>
            </a:r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TOA/TDOA</a:t>
            </a:r>
            <a:endParaRPr lang="zh-CN" altLang="en-US" sz="2400" dirty="0">
              <a:solidFill>
                <a:srgbClr val="31353D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051685" y="1089025"/>
            <a:ext cx="1080135" cy="638175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TOA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800" y="3488690"/>
            <a:ext cx="4320540" cy="138811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 通过确定的标签与天线之间的距离，画出每个天线测定的相对于自身的标签可能所在的位置，即每个天线作为圆心，距离作为半径的一个圆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1165" y="5193030"/>
            <a:ext cx="4320540" cy="119126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三圆相交即可估算出标签的位置</a:t>
            </a:r>
          </a:p>
        </p:txBody>
      </p:sp>
      <p:sp>
        <p:nvSpPr>
          <p:cNvPr id="11" name="下箭头 10"/>
          <p:cNvSpPr/>
          <p:nvPr/>
        </p:nvSpPr>
        <p:spPr>
          <a:xfrm>
            <a:off x="2231390" y="3068955"/>
            <a:ext cx="720090" cy="28321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下箭头 11"/>
          <p:cNvSpPr/>
          <p:nvPr/>
        </p:nvSpPr>
        <p:spPr>
          <a:xfrm>
            <a:off x="2231390" y="4869180"/>
            <a:ext cx="720090" cy="283210"/>
          </a:xfrm>
          <a:prstGeom prst="downArrow">
            <a:avLst/>
          </a:prstGeom>
          <a:noFill/>
          <a:ln>
            <a:solidFill>
              <a:srgbClr val="445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41" y="1979311"/>
            <a:ext cx="3257550" cy="4210050"/>
          </a:xfrm>
          <a:prstGeom prst="rect">
            <a:avLst/>
          </a:prstGeom>
        </p:spPr>
      </p:pic>
      <p:sp>
        <p:nvSpPr>
          <p:cNvPr id="16" name="圆角矩形 7">
            <a:extLst>
              <a:ext uri="{FF2B5EF4-FFF2-40B4-BE49-F238E27FC236}">
                <a16:creationId xmlns:a16="http://schemas.microsoft.com/office/drawing/2014/main" id="{E6149ABD-B125-49D9-A5F5-10EA71DB7EB6}"/>
              </a:ext>
            </a:extLst>
          </p:cNvPr>
          <p:cNvSpPr/>
          <p:nvPr/>
        </p:nvSpPr>
        <p:spPr>
          <a:xfrm>
            <a:off x="431165" y="1881505"/>
            <a:ext cx="4320540" cy="1191260"/>
          </a:xfrm>
          <a:prstGeom prst="roundRect">
            <a:avLst/>
          </a:prstGeom>
          <a:solidFill>
            <a:srgbClr val="44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每个基点，即阅读器天线，分别读取标签一次，采集读取过程的时间，从而确定自身与标签的距离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67" y="889964"/>
            <a:ext cx="5274945" cy="566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2169</Words>
  <Application>Microsoft Office PowerPoint</Application>
  <PresentationFormat>全屏显示(4:3)</PresentationFormat>
  <Paragraphs>233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黑体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</dc:creator>
  <cp:lastModifiedBy>GUO JD</cp:lastModifiedBy>
  <cp:revision>1014</cp:revision>
  <dcterms:created xsi:type="dcterms:W3CDTF">2013-11-27T01:23:00Z</dcterms:created>
  <dcterms:modified xsi:type="dcterms:W3CDTF">2020-05-27T02:06:48Z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