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347" r:id="rId2"/>
    <p:sldId id="348" r:id="rId3"/>
    <p:sldId id="358" r:id="rId4"/>
    <p:sldId id="425" r:id="rId5"/>
    <p:sldId id="447" r:id="rId6"/>
    <p:sldId id="427" r:id="rId7"/>
    <p:sldId id="448" r:id="rId8"/>
    <p:sldId id="424" r:id="rId9"/>
    <p:sldId id="449" r:id="rId10"/>
    <p:sldId id="442" r:id="rId11"/>
    <p:sldId id="455" r:id="rId12"/>
    <p:sldId id="454" r:id="rId13"/>
    <p:sldId id="457" r:id="rId14"/>
    <p:sldId id="456" r:id="rId15"/>
    <p:sldId id="453" r:id="rId16"/>
    <p:sldId id="458" r:id="rId17"/>
    <p:sldId id="459" r:id="rId18"/>
    <p:sldId id="460" r:id="rId19"/>
    <p:sldId id="450" r:id="rId20"/>
    <p:sldId id="443" r:id="rId21"/>
    <p:sldId id="444" r:id="rId22"/>
    <p:sldId id="452" r:id="rId23"/>
    <p:sldId id="446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53D"/>
    <a:srgbClr val="E84A37"/>
    <a:srgbClr val="FCFCFE"/>
    <a:srgbClr val="414141"/>
    <a:srgbClr val="EEEFF7"/>
    <a:srgbClr val="445878"/>
    <a:srgbClr val="969696"/>
    <a:srgbClr val="5E5E5E"/>
    <a:srgbClr val="1C1D21"/>
    <a:srgbClr val="92C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83" autoAdjust="0"/>
  </p:normalViewPr>
  <p:slideViewPr>
    <p:cSldViewPr snapToObjects="1">
      <p:cViewPr varScale="1">
        <p:scale>
          <a:sx n="63" d="100"/>
          <a:sy n="63" d="100"/>
        </p:scale>
        <p:origin x="1380" y="48"/>
      </p:cViewPr>
      <p:guideLst>
        <p:guide orient="horz" pos="216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EC081-8279-4804-B702-CE18F2FCC2E6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6620E-1773-47EE-8486-DDE1D60B2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2000">
              <a:srgbClr val="EEEFF7">
                <a:lumMod val="0"/>
                <a:lumOff val="100000"/>
              </a:srgb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2999" y="2226511"/>
            <a:ext cx="553998" cy="25203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spc="600" dirty="0">
                <a:solidFill>
                  <a:srgbClr val="31353D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射频识别技术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6961" y="4435598"/>
            <a:ext cx="326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600" dirty="0">
                <a:solidFill>
                  <a:srgbClr val="31353D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原理、协议及系统设计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9476" y="2115163"/>
            <a:ext cx="874026" cy="2431435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r>
              <a:rPr lang="zh-CN" altLang="en-US" sz="5000" spc="-1000" dirty="0">
                <a:solidFill>
                  <a:srgbClr val="31353D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第五篇</a:t>
            </a:r>
            <a:r>
              <a:rPr lang="zh-CN" altLang="en-US" sz="5200" spc="-900" dirty="0">
                <a:solidFill>
                  <a:srgbClr val="31353D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en-US" altLang="zh-CN" sz="5200" spc="-900" dirty="0">
              <a:solidFill>
                <a:srgbClr val="31353D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89039" y="2006165"/>
            <a:ext cx="27234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100" b="1" dirty="0">
                <a:solidFill>
                  <a:srgbClr val="31353D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研究进展</a:t>
            </a:r>
            <a:endParaRPr lang="en-US" altLang="zh-CN" sz="8100" b="1" dirty="0">
              <a:solidFill>
                <a:srgbClr val="31353D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28878" y="2284608"/>
            <a:ext cx="0" cy="2462225"/>
          </a:xfrm>
          <a:prstGeom prst="line">
            <a:avLst/>
          </a:prstGeom>
          <a:ln w="28575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http://blogs.jabil.com/wp-content/uploads/2013/02/Mobility-technolog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94" y="368609"/>
            <a:ext cx="3438087" cy="18622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yoginetindia.com/mobile-solution_img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" b="13631"/>
          <a:stretch>
            <a:fillRect/>
          </a:stretch>
        </p:blipFill>
        <p:spPr bwMode="auto">
          <a:xfrm>
            <a:off x="611492" y="2493246"/>
            <a:ext cx="3438087" cy="187150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www.vince-inc.com/vincent/wp-content/uploads/2012/01/reading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78" b="31595"/>
          <a:stretch>
            <a:fillRect/>
          </a:stretch>
        </p:blipFill>
        <p:spPr bwMode="auto">
          <a:xfrm>
            <a:off x="611495" y="4620264"/>
            <a:ext cx="3438086" cy="18259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流程图: 可选过程 11"/>
          <p:cNvSpPr/>
          <p:nvPr/>
        </p:nvSpPr>
        <p:spPr>
          <a:xfrm>
            <a:off x="1386205" y="1304925"/>
            <a:ext cx="6371590" cy="638175"/>
          </a:xfrm>
          <a:prstGeom prst="flowChartAlternateProcess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</a:t>
            </a:r>
            <a:r>
              <a:rPr lang="zh-CN" altLang="en-US" sz="2400" dirty="0"/>
              <a:t>、基于信号特征变化的非绑定式感知方法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71425" y="174948"/>
            <a:ext cx="5760736" cy="540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ea typeface="黑体" panose="02010609060101010101" pitchFamily="49" charset="-122"/>
              </a:rPr>
              <a:t>12.3.1 </a:t>
            </a:r>
            <a:r>
              <a:rPr lang="zh-CN" altLang="en-US" sz="2400" dirty="0">
                <a:solidFill>
                  <a:srgbClr val="31353D"/>
                </a:solidFill>
                <a:ea typeface="黑体" panose="02010609060101010101" pitchFamily="49" charset="-122"/>
              </a:rPr>
              <a:t>非绑定式智能感知方法的分类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715017"/>
            <a:ext cx="7277734" cy="0"/>
          </a:xfrm>
          <a:prstGeom prst="line">
            <a:avLst/>
          </a:prstGeom>
          <a:ln w="19050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C:\Users\Charle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57" y="125114"/>
            <a:ext cx="1206378" cy="11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9"/>
          <p:cNvSpPr/>
          <p:nvPr/>
        </p:nvSpPr>
        <p:spPr>
          <a:xfrm>
            <a:off x="612140" y="2738755"/>
            <a:ext cx="3501390" cy="838200"/>
          </a:xfrm>
          <a:prstGeom prst="roundRect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+mn-ea"/>
              </a:rPr>
              <a:t>利用信号变化趋势的无源感知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573270" y="2738755"/>
            <a:ext cx="3542665" cy="838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+mn-ea"/>
              </a:rPr>
              <a:t>利用信号状态转变的无源感知</a:t>
            </a:r>
          </a:p>
        </p:txBody>
      </p:sp>
      <p:sp>
        <p:nvSpPr>
          <p:cNvPr id="14" name="下箭头 13"/>
          <p:cNvSpPr/>
          <p:nvPr/>
        </p:nvSpPr>
        <p:spPr>
          <a:xfrm>
            <a:off x="1744345" y="2238375"/>
            <a:ext cx="720090" cy="360680"/>
          </a:xfrm>
          <a:prstGeom prst="downArrow">
            <a:avLst/>
          </a:prstGeom>
          <a:noFill/>
          <a:ln>
            <a:solidFill>
              <a:srgbClr val="31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可选过程 16"/>
          <p:cNvSpPr/>
          <p:nvPr/>
        </p:nvSpPr>
        <p:spPr>
          <a:xfrm>
            <a:off x="631190" y="5048885"/>
            <a:ext cx="3573145" cy="500380"/>
          </a:xfrm>
          <a:prstGeom prst="flowChartAlternateProcess">
            <a:avLst/>
          </a:prstGeom>
          <a:solidFill>
            <a:srgbClr val="E84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人体对信号连续性影响</a:t>
            </a:r>
          </a:p>
        </p:txBody>
      </p:sp>
      <p:sp>
        <p:nvSpPr>
          <p:cNvPr id="18" name="流程图: 可选过程 17"/>
          <p:cNvSpPr/>
          <p:nvPr/>
        </p:nvSpPr>
        <p:spPr>
          <a:xfrm>
            <a:off x="631190" y="4328795"/>
            <a:ext cx="3573145" cy="360045"/>
          </a:xfrm>
          <a:prstGeom prst="flowChartAlternateProcess">
            <a:avLst/>
          </a:prstGeom>
          <a:solidFill>
            <a:srgbClr val="E84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/>
              <a:t>反射</a:t>
            </a:r>
          </a:p>
        </p:txBody>
      </p:sp>
      <p:sp>
        <p:nvSpPr>
          <p:cNvPr id="19" name="流程图: 可选过程 18"/>
          <p:cNvSpPr/>
          <p:nvPr/>
        </p:nvSpPr>
        <p:spPr>
          <a:xfrm>
            <a:off x="631190" y="5768975"/>
            <a:ext cx="3573145" cy="360045"/>
          </a:xfrm>
          <a:prstGeom prst="flowChartAlternateProcess">
            <a:avLst/>
          </a:prstGeom>
          <a:solidFill>
            <a:srgbClr val="E84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/>
              <a:t>与距离有关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25" y="174948"/>
            <a:ext cx="5760736" cy="540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ea typeface="黑体" panose="02010609060101010101" pitchFamily="49" charset="-122"/>
              </a:rPr>
              <a:t>12.3.1 </a:t>
            </a:r>
            <a:r>
              <a:rPr lang="zh-CN" altLang="en-US" sz="2400" dirty="0">
                <a:solidFill>
                  <a:srgbClr val="31353D"/>
                </a:solidFill>
                <a:ea typeface="黑体" panose="02010609060101010101" pitchFamily="49" charset="-122"/>
              </a:rPr>
              <a:t>非绑定式智能感知方法的分类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715017"/>
            <a:ext cx="7277734" cy="0"/>
          </a:xfrm>
          <a:prstGeom prst="line">
            <a:avLst/>
          </a:prstGeom>
          <a:ln w="19050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C:\Users\Charle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57" y="125114"/>
            <a:ext cx="1206378" cy="11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88" y="4649944"/>
            <a:ext cx="4454536" cy="18002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047" y="3646968"/>
            <a:ext cx="4112966" cy="2803206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1529950" y="3573677"/>
            <a:ext cx="2160276" cy="900115"/>
          </a:xfrm>
          <a:prstGeom prst="ellipse">
            <a:avLst/>
          </a:prstGeom>
          <a:solidFill>
            <a:srgbClr val="E84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AllSee</a:t>
            </a:r>
          </a:p>
        </p:txBody>
      </p:sp>
      <p:sp>
        <p:nvSpPr>
          <p:cNvPr id="5" name="流程图: 可选过程 4"/>
          <p:cNvSpPr/>
          <p:nvPr/>
        </p:nvSpPr>
        <p:spPr>
          <a:xfrm>
            <a:off x="1386205" y="1304925"/>
            <a:ext cx="6371590" cy="638175"/>
          </a:xfrm>
          <a:prstGeom prst="flowChartAlternateProcess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</a:t>
            </a:r>
            <a:r>
              <a:rPr lang="zh-CN" altLang="en-US" sz="2400" dirty="0"/>
              <a:t>、基于信号特征变化的非绑定式感知方法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12140" y="2559050"/>
            <a:ext cx="3501390" cy="838200"/>
          </a:xfrm>
          <a:prstGeom prst="roundRect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+mn-ea"/>
              </a:rPr>
              <a:t>利用信号变化趋势的无源感知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4573270" y="2559050"/>
            <a:ext cx="3542665" cy="838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+mn-ea"/>
              </a:rPr>
              <a:t>利用信号状态转变的无源感知</a:t>
            </a:r>
          </a:p>
        </p:txBody>
      </p:sp>
      <p:sp>
        <p:nvSpPr>
          <p:cNvPr id="15" name="下箭头 14"/>
          <p:cNvSpPr/>
          <p:nvPr/>
        </p:nvSpPr>
        <p:spPr>
          <a:xfrm>
            <a:off x="1744345" y="2058670"/>
            <a:ext cx="720090" cy="360680"/>
          </a:xfrm>
          <a:prstGeom prst="downArrow">
            <a:avLst/>
          </a:prstGeom>
          <a:noFill/>
          <a:ln>
            <a:solidFill>
              <a:srgbClr val="31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流程图: 可选过程 11"/>
          <p:cNvSpPr/>
          <p:nvPr/>
        </p:nvSpPr>
        <p:spPr>
          <a:xfrm>
            <a:off x="910590" y="1570355"/>
            <a:ext cx="7149465" cy="597535"/>
          </a:xfrm>
          <a:prstGeom prst="flowChartAlternateProcess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r>
              <a:rPr lang="zh-CN" altLang="en-US" sz="2800" dirty="0"/>
              <a:t>、基于信号特征变化的非绑定式感知方法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71425" y="174948"/>
            <a:ext cx="5760736" cy="540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ea typeface="黑体" panose="02010609060101010101" pitchFamily="49" charset="-122"/>
              </a:rPr>
              <a:t>12.3.1 </a:t>
            </a:r>
            <a:r>
              <a:rPr lang="zh-CN" altLang="en-US" sz="2400" dirty="0">
                <a:solidFill>
                  <a:srgbClr val="31353D"/>
                </a:solidFill>
                <a:ea typeface="黑体" panose="02010609060101010101" pitchFamily="49" charset="-122"/>
              </a:rPr>
              <a:t>非绑定式智能感知方法的分类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715017"/>
            <a:ext cx="7277734" cy="0"/>
          </a:xfrm>
          <a:prstGeom prst="line">
            <a:avLst/>
          </a:prstGeom>
          <a:ln w="19050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C:\Users\Charle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57" y="125114"/>
            <a:ext cx="1206378" cy="11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9"/>
          <p:cNvSpPr/>
          <p:nvPr/>
        </p:nvSpPr>
        <p:spPr>
          <a:xfrm>
            <a:off x="792153" y="2738791"/>
            <a:ext cx="2880369" cy="8384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+mn-ea"/>
              </a:rPr>
              <a:t>利用信号变化趋势的无源感知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752659" y="2738791"/>
            <a:ext cx="2914187" cy="838440"/>
          </a:xfrm>
          <a:prstGeom prst="roundRect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+mn-ea"/>
              </a:rPr>
              <a:t>利用信号状态转变的无源感知</a:t>
            </a:r>
          </a:p>
        </p:txBody>
      </p:sp>
      <p:sp>
        <p:nvSpPr>
          <p:cNvPr id="14" name="下箭头 13"/>
          <p:cNvSpPr/>
          <p:nvPr/>
        </p:nvSpPr>
        <p:spPr>
          <a:xfrm>
            <a:off x="5849706" y="2363326"/>
            <a:ext cx="720092" cy="180023"/>
          </a:xfrm>
          <a:prstGeom prst="downArrow">
            <a:avLst/>
          </a:prstGeom>
          <a:noFill/>
          <a:ln>
            <a:solidFill>
              <a:srgbClr val="31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9" name="流程图: 可选过程 8"/>
          <p:cNvSpPr/>
          <p:nvPr/>
        </p:nvSpPr>
        <p:spPr>
          <a:xfrm>
            <a:off x="4360545" y="4825365"/>
            <a:ext cx="3699510" cy="585470"/>
          </a:xfrm>
          <a:prstGeom prst="flowChartAlternateProcess">
            <a:avLst/>
          </a:prstGeom>
          <a:solidFill>
            <a:srgbClr val="E84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状态转变</a:t>
            </a:r>
          </a:p>
        </p:txBody>
      </p:sp>
      <p:sp>
        <p:nvSpPr>
          <p:cNvPr id="11" name="流程图: 可选过程 10"/>
          <p:cNvSpPr/>
          <p:nvPr/>
        </p:nvSpPr>
        <p:spPr>
          <a:xfrm>
            <a:off x="4360545" y="4105275"/>
            <a:ext cx="3699510" cy="585470"/>
          </a:xfrm>
          <a:prstGeom prst="flowChartAlternateProcess">
            <a:avLst/>
          </a:prstGeom>
          <a:solidFill>
            <a:srgbClr val="E84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/>
              <a:t>人体对标签状态的影响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流程图: 可选过程 11"/>
          <p:cNvSpPr/>
          <p:nvPr/>
        </p:nvSpPr>
        <p:spPr>
          <a:xfrm>
            <a:off x="605790" y="1268730"/>
            <a:ext cx="7043420" cy="556260"/>
          </a:xfrm>
          <a:prstGeom prst="flowChartAlternateProcess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r>
              <a:rPr lang="zh-CN" altLang="en-US" sz="2800" dirty="0"/>
              <a:t>、基于信号特征变化的非绑定式感知方法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71425" y="174948"/>
            <a:ext cx="5760736" cy="540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ea typeface="黑体" panose="02010609060101010101" pitchFamily="49" charset="-122"/>
              </a:rPr>
              <a:t>12.3.1 </a:t>
            </a:r>
            <a:r>
              <a:rPr lang="zh-CN" altLang="en-US" sz="2400" dirty="0">
                <a:solidFill>
                  <a:srgbClr val="31353D"/>
                </a:solidFill>
                <a:ea typeface="黑体" panose="02010609060101010101" pitchFamily="49" charset="-122"/>
              </a:rPr>
              <a:t>非绑定式智能感知方法的分类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715017"/>
            <a:ext cx="7277734" cy="0"/>
          </a:xfrm>
          <a:prstGeom prst="line">
            <a:avLst/>
          </a:prstGeom>
          <a:ln w="19050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C:\Users\Charle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57" y="125114"/>
            <a:ext cx="1206378" cy="11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9"/>
          <p:cNvSpPr/>
          <p:nvPr/>
        </p:nvSpPr>
        <p:spPr>
          <a:xfrm>
            <a:off x="1151563" y="2379381"/>
            <a:ext cx="2880369" cy="8384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+mn-ea"/>
              </a:rPr>
              <a:t>利用信号变化趋势的无源感知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112385" y="2379345"/>
            <a:ext cx="3154045" cy="838200"/>
          </a:xfrm>
          <a:prstGeom prst="roundRect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+mn-ea"/>
              </a:rPr>
              <a:t>利用信号状态转变的无源感知</a:t>
            </a:r>
          </a:p>
        </p:txBody>
      </p:sp>
      <p:sp>
        <p:nvSpPr>
          <p:cNvPr id="14" name="下箭头 13"/>
          <p:cNvSpPr/>
          <p:nvPr/>
        </p:nvSpPr>
        <p:spPr>
          <a:xfrm>
            <a:off x="6209116" y="2003916"/>
            <a:ext cx="720092" cy="180023"/>
          </a:xfrm>
          <a:prstGeom prst="downArrow">
            <a:avLst/>
          </a:prstGeom>
          <a:noFill/>
          <a:ln>
            <a:solidFill>
              <a:srgbClr val="31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5" name="椭圆 14"/>
          <p:cNvSpPr/>
          <p:nvPr/>
        </p:nvSpPr>
        <p:spPr>
          <a:xfrm>
            <a:off x="5997024" y="3609160"/>
            <a:ext cx="2160276" cy="900115"/>
          </a:xfrm>
          <a:prstGeom prst="ellipse">
            <a:avLst/>
          </a:prstGeom>
          <a:solidFill>
            <a:srgbClr val="E84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Tader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65" y="3609340"/>
            <a:ext cx="5401310" cy="30276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流程图: 可选过程 11"/>
          <p:cNvSpPr/>
          <p:nvPr/>
        </p:nvSpPr>
        <p:spPr>
          <a:xfrm>
            <a:off x="831850" y="1155700"/>
            <a:ext cx="6263640" cy="473075"/>
          </a:xfrm>
          <a:prstGeom prst="flowChartAlternateProcess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</a:t>
            </a:r>
            <a:r>
              <a:rPr lang="zh-CN" altLang="en-US" sz="2400" dirty="0"/>
              <a:t>、基于信号特征变化的非绑定式感知方法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71425" y="174948"/>
            <a:ext cx="5760736" cy="540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ea typeface="黑体" panose="02010609060101010101" pitchFamily="49" charset="-122"/>
              </a:rPr>
              <a:t>12.3.1 </a:t>
            </a:r>
            <a:r>
              <a:rPr lang="zh-CN" altLang="en-US" sz="2400" dirty="0">
                <a:solidFill>
                  <a:srgbClr val="31353D"/>
                </a:solidFill>
                <a:ea typeface="黑体" panose="02010609060101010101" pitchFamily="49" charset="-122"/>
              </a:rPr>
              <a:t>非绑定式智能感知方法的分类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715017"/>
            <a:ext cx="7277734" cy="0"/>
          </a:xfrm>
          <a:prstGeom prst="line">
            <a:avLst/>
          </a:prstGeom>
          <a:ln w="19050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C:\Users\Charle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57" y="125114"/>
            <a:ext cx="1206378" cy="11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9"/>
          <p:cNvSpPr/>
          <p:nvPr/>
        </p:nvSpPr>
        <p:spPr>
          <a:xfrm>
            <a:off x="1137593" y="2086011"/>
            <a:ext cx="2880369" cy="8384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+mn-ea"/>
              </a:rPr>
              <a:t>利用信号变化趋势的无源感知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098099" y="2086011"/>
            <a:ext cx="2914187" cy="838440"/>
          </a:xfrm>
          <a:prstGeom prst="roundRect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+mn-ea"/>
              </a:rPr>
              <a:t>利用信号状态转变的无源感知</a:t>
            </a:r>
          </a:p>
        </p:txBody>
      </p:sp>
      <p:sp>
        <p:nvSpPr>
          <p:cNvPr id="14" name="下箭头 13"/>
          <p:cNvSpPr/>
          <p:nvPr/>
        </p:nvSpPr>
        <p:spPr>
          <a:xfrm>
            <a:off x="6195146" y="1710546"/>
            <a:ext cx="720092" cy="180023"/>
          </a:xfrm>
          <a:prstGeom prst="downArrow">
            <a:avLst/>
          </a:prstGeom>
          <a:noFill/>
          <a:ln>
            <a:solidFill>
              <a:srgbClr val="31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5" name="椭圆 14"/>
          <p:cNvSpPr/>
          <p:nvPr/>
        </p:nvSpPr>
        <p:spPr>
          <a:xfrm>
            <a:off x="5475054" y="3054170"/>
            <a:ext cx="2160276" cy="900115"/>
          </a:xfrm>
          <a:prstGeom prst="ellipse">
            <a:avLst/>
          </a:prstGeom>
          <a:solidFill>
            <a:srgbClr val="E84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/>
              <a:t>Tader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30" y="4067175"/>
            <a:ext cx="4418330" cy="25711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960" y="4197985"/>
            <a:ext cx="3779520" cy="25355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流程图: 可选过程 11"/>
          <p:cNvSpPr/>
          <p:nvPr/>
        </p:nvSpPr>
        <p:spPr>
          <a:xfrm>
            <a:off x="1214120" y="1304925"/>
            <a:ext cx="6292215" cy="543560"/>
          </a:xfrm>
          <a:prstGeom prst="flowChartAlternateProcess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2</a:t>
            </a:r>
            <a:r>
              <a:rPr lang="zh-CN" altLang="en-US" sz="2400" dirty="0"/>
              <a:t>、基于标签间相互干扰的非绑定式感知</a:t>
            </a:r>
          </a:p>
        </p:txBody>
      </p:sp>
      <p:sp>
        <p:nvSpPr>
          <p:cNvPr id="2" name="矩形 1"/>
          <p:cNvSpPr/>
          <p:nvPr/>
        </p:nvSpPr>
        <p:spPr>
          <a:xfrm>
            <a:off x="71425" y="174948"/>
            <a:ext cx="5760736" cy="540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ea typeface="黑体" panose="02010609060101010101" pitchFamily="49" charset="-122"/>
              </a:rPr>
              <a:t>12.3.1 </a:t>
            </a:r>
            <a:r>
              <a:rPr lang="zh-CN" altLang="en-US" sz="2400" dirty="0">
                <a:solidFill>
                  <a:srgbClr val="31353D"/>
                </a:solidFill>
                <a:ea typeface="黑体" panose="02010609060101010101" pitchFamily="49" charset="-122"/>
              </a:rPr>
              <a:t>非绑定式智能感知方法的分类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715017"/>
            <a:ext cx="7277734" cy="0"/>
          </a:xfrm>
          <a:prstGeom prst="line">
            <a:avLst/>
          </a:prstGeom>
          <a:ln w="19050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C:\Users\Charle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57" y="125114"/>
            <a:ext cx="1206378" cy="11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920" y="2528570"/>
            <a:ext cx="6402070" cy="3318510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501778" y="3469159"/>
            <a:ext cx="2160276" cy="900115"/>
          </a:xfrm>
          <a:prstGeom prst="ellipse">
            <a:avLst/>
          </a:prstGeom>
          <a:solidFill>
            <a:srgbClr val="E84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/>
              <a:t>Twins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:\Users\Charle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57" y="125114"/>
            <a:ext cx="1206378" cy="11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流程图: 可选过程 11"/>
          <p:cNvSpPr/>
          <p:nvPr/>
        </p:nvSpPr>
        <p:spPr>
          <a:xfrm>
            <a:off x="528955" y="1452245"/>
            <a:ext cx="8086090" cy="755015"/>
          </a:xfrm>
          <a:prstGeom prst="flowChartAlternateProcess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</a:t>
            </a:r>
            <a:r>
              <a:rPr lang="zh-CN" altLang="en-US" sz="2400" dirty="0"/>
              <a:t>、基于空间中已部署标签阵列或参考标签的非绑定式感知</a:t>
            </a:r>
          </a:p>
        </p:txBody>
      </p:sp>
      <p:sp>
        <p:nvSpPr>
          <p:cNvPr id="2" name="矩形 1"/>
          <p:cNvSpPr/>
          <p:nvPr/>
        </p:nvSpPr>
        <p:spPr>
          <a:xfrm>
            <a:off x="71425" y="174948"/>
            <a:ext cx="5760736" cy="540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ea typeface="黑体" panose="02010609060101010101" pitchFamily="49" charset="-122"/>
              </a:rPr>
              <a:t>12.3.1 </a:t>
            </a:r>
            <a:r>
              <a:rPr lang="zh-CN" altLang="en-US" sz="2400" dirty="0">
                <a:solidFill>
                  <a:srgbClr val="31353D"/>
                </a:solidFill>
                <a:ea typeface="黑体" panose="02010609060101010101" pitchFamily="49" charset="-122"/>
              </a:rPr>
              <a:t>非绑定式智能感知方法的分类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715017"/>
            <a:ext cx="7277734" cy="0"/>
          </a:xfrm>
          <a:prstGeom prst="line">
            <a:avLst/>
          </a:prstGeom>
          <a:ln w="19050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772795" y="2738755"/>
            <a:ext cx="3234055" cy="838200"/>
          </a:xfrm>
          <a:prstGeom prst="roundRect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+mn-ea"/>
              </a:rPr>
              <a:t>部署位置已知的参考标签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772795" y="3968115"/>
            <a:ext cx="3234055" cy="838200"/>
          </a:xfrm>
          <a:prstGeom prst="roundRect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+mn-ea"/>
              </a:rPr>
              <a:t>基于距离远近对标签影响的大小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772795" y="5228590"/>
            <a:ext cx="3234055" cy="838200"/>
          </a:xfrm>
          <a:prstGeom prst="roundRect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+mn-ea"/>
              </a:rPr>
              <a:t>临近标签受干扰状况相似</a:t>
            </a:r>
          </a:p>
        </p:txBody>
      </p:sp>
      <p:sp>
        <p:nvSpPr>
          <p:cNvPr id="11" name="下箭头 10"/>
          <p:cNvSpPr/>
          <p:nvPr/>
        </p:nvSpPr>
        <p:spPr>
          <a:xfrm rot="16200000">
            <a:off x="4553585" y="4092575"/>
            <a:ext cx="720090" cy="706755"/>
          </a:xfrm>
          <a:prstGeom prst="downArrow">
            <a:avLst/>
          </a:prstGeom>
          <a:noFill/>
          <a:ln>
            <a:solidFill>
              <a:srgbClr val="31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4" name="圆角矩形 13"/>
          <p:cNvSpPr/>
          <p:nvPr/>
        </p:nvSpPr>
        <p:spPr>
          <a:xfrm>
            <a:off x="5580380" y="4027805"/>
            <a:ext cx="3234055" cy="838200"/>
          </a:xfrm>
          <a:prstGeom prst="roundRect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+mn-ea"/>
              </a:rPr>
              <a:t>待测目标的运动感知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:\Users\Charle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57" y="125114"/>
            <a:ext cx="1206378" cy="11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流程图: 可选过程 11"/>
          <p:cNvSpPr/>
          <p:nvPr/>
        </p:nvSpPr>
        <p:spPr>
          <a:xfrm>
            <a:off x="487045" y="1304925"/>
            <a:ext cx="8170545" cy="473075"/>
          </a:xfrm>
          <a:prstGeom prst="flowChartAlternateProcess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</a:t>
            </a:r>
            <a:r>
              <a:rPr lang="zh-CN" altLang="en-US" sz="2400" dirty="0"/>
              <a:t>、基于空间中已部署标签阵列或参考标签的非绑定式感知</a:t>
            </a:r>
          </a:p>
        </p:txBody>
      </p:sp>
      <p:sp>
        <p:nvSpPr>
          <p:cNvPr id="2" name="矩形 1"/>
          <p:cNvSpPr/>
          <p:nvPr/>
        </p:nvSpPr>
        <p:spPr>
          <a:xfrm>
            <a:off x="71425" y="174948"/>
            <a:ext cx="5760736" cy="540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ea typeface="黑体" panose="02010609060101010101" pitchFamily="49" charset="-122"/>
              </a:rPr>
              <a:t>12.3.1 </a:t>
            </a:r>
            <a:r>
              <a:rPr lang="zh-CN" altLang="en-US" sz="2400" dirty="0">
                <a:solidFill>
                  <a:srgbClr val="31353D"/>
                </a:solidFill>
                <a:ea typeface="黑体" panose="02010609060101010101" pitchFamily="49" charset="-122"/>
              </a:rPr>
              <a:t>非绑定式智能感知方法的分类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715017"/>
            <a:ext cx="7277734" cy="0"/>
          </a:xfrm>
          <a:prstGeom prst="line">
            <a:avLst/>
          </a:prstGeom>
          <a:ln w="19050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6144574" y="3754102"/>
            <a:ext cx="2160276" cy="900115"/>
          </a:xfrm>
          <a:prstGeom prst="ellipse">
            <a:avLst/>
          </a:prstGeom>
          <a:solidFill>
            <a:srgbClr val="E84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/>
              <a:t>LANDMARC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110" y="1979930"/>
            <a:ext cx="4528185" cy="44481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:\Users\Charle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57" y="125114"/>
            <a:ext cx="1206378" cy="11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71425" y="174948"/>
            <a:ext cx="5760736" cy="540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ea typeface="黑体" panose="02010609060101010101" pitchFamily="49" charset="-122"/>
              </a:rPr>
              <a:t>12.3.1 </a:t>
            </a:r>
            <a:r>
              <a:rPr lang="zh-CN" altLang="en-US" sz="2400" dirty="0">
                <a:solidFill>
                  <a:srgbClr val="31353D"/>
                </a:solidFill>
                <a:ea typeface="黑体" panose="02010609060101010101" pitchFamily="49" charset="-122"/>
              </a:rPr>
              <a:t>非绑定式智能感知方法的分类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715017"/>
            <a:ext cx="7277734" cy="0"/>
          </a:xfrm>
          <a:prstGeom prst="line">
            <a:avLst/>
          </a:prstGeom>
          <a:ln w="19050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6911340" y="3781425"/>
            <a:ext cx="2062480" cy="900430"/>
          </a:xfrm>
          <a:prstGeom prst="ellipse">
            <a:avLst/>
          </a:prstGeom>
          <a:solidFill>
            <a:srgbClr val="E84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err="1"/>
              <a:t>RollCaller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95" y="2091690"/>
            <a:ext cx="6460490" cy="4279900"/>
          </a:xfrm>
          <a:prstGeom prst="rect">
            <a:avLst/>
          </a:prstGeom>
        </p:spPr>
      </p:pic>
      <p:sp>
        <p:nvSpPr>
          <p:cNvPr id="16" name="流程图: 可选过程 15"/>
          <p:cNvSpPr/>
          <p:nvPr/>
        </p:nvSpPr>
        <p:spPr>
          <a:xfrm>
            <a:off x="487045" y="1304925"/>
            <a:ext cx="8170545" cy="473075"/>
          </a:xfrm>
          <a:prstGeom prst="flowChartAlternateProcess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</a:t>
            </a:r>
            <a:r>
              <a:rPr lang="zh-CN" altLang="en-US" sz="2400" dirty="0"/>
              <a:t>、基于空间中已部署标签阵列或参考标签的非绑定式感知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25" y="174948"/>
            <a:ext cx="5760736" cy="540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ea typeface="黑体" panose="02010609060101010101" pitchFamily="49" charset="-122"/>
              </a:rPr>
              <a:t>12.3.1 </a:t>
            </a:r>
            <a:r>
              <a:rPr lang="zh-CN" altLang="en-US" sz="2400" dirty="0">
                <a:solidFill>
                  <a:srgbClr val="31353D"/>
                </a:solidFill>
                <a:ea typeface="黑体" panose="02010609060101010101" pitchFamily="49" charset="-122"/>
              </a:rPr>
              <a:t>非绑定式智能感知方法的分类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715017"/>
            <a:ext cx="7277734" cy="0"/>
          </a:xfrm>
          <a:prstGeom prst="line">
            <a:avLst/>
          </a:prstGeom>
          <a:ln w="19050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C:\Users\Charle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57" y="125114"/>
            <a:ext cx="1206378" cy="11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图片 20"/>
          <p:cNvPicPr/>
          <p:nvPr/>
        </p:nvPicPr>
        <p:blipFill>
          <a:blip r:embed="rId3"/>
          <a:stretch>
            <a:fillRect/>
          </a:stretch>
        </p:blipFill>
        <p:spPr>
          <a:xfrm>
            <a:off x="244475" y="911225"/>
            <a:ext cx="6667500" cy="3745865"/>
          </a:xfrm>
          <a:prstGeom prst="rect">
            <a:avLst/>
          </a:prstGeom>
        </p:spPr>
      </p:pic>
      <p:sp>
        <p:nvSpPr>
          <p:cNvPr id="22" name="流程图: 可选过程 21"/>
          <p:cNvSpPr/>
          <p:nvPr/>
        </p:nvSpPr>
        <p:spPr>
          <a:xfrm>
            <a:off x="7106285" y="2526665"/>
            <a:ext cx="1588770" cy="515620"/>
          </a:xfrm>
          <a:prstGeom prst="flowChartAlternateProcess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TASA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658620" y="4852035"/>
            <a:ext cx="6703060" cy="720090"/>
          </a:xfrm>
          <a:prstGeom prst="roundRect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+mn-ea"/>
              </a:rPr>
              <a:t>无遮挡：阅读器读取范围可以满足标签读取需求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658620" y="5572125"/>
            <a:ext cx="6703060" cy="720090"/>
          </a:xfrm>
          <a:prstGeom prst="roundRect">
            <a:avLst/>
          </a:prstGeom>
          <a:solidFill>
            <a:srgbClr val="E84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+mn-ea"/>
              </a:rPr>
              <a:t>遮挡：  阅读器读取范围改变，标签无法被阅读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-19050" y="6537016"/>
            <a:ext cx="9144000" cy="0"/>
          </a:xfrm>
          <a:prstGeom prst="line">
            <a:avLst/>
          </a:prstGeom>
          <a:ln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712" y="6489391"/>
            <a:ext cx="9072575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1100" dirty="0"/>
              <a:t>Zhang D, Zhou J, </a:t>
            </a:r>
            <a:r>
              <a:rPr lang="en-US" altLang="zh-CN" sz="1100" dirty="0" err="1"/>
              <a:t>Guo</a:t>
            </a:r>
            <a:r>
              <a:rPr lang="en-US" altLang="zh-CN" sz="1100" dirty="0"/>
              <a:t> M, et al. TASA: Tag-free activity sensing using RFID tag arrays[J]. Parallel and Distributed Systems, IEEE Transactions on, 2011, 22(4): 558-570.</a:t>
            </a:r>
            <a:endParaRPr lang="zh-CN" altLang="en-US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2999" y="2226511"/>
            <a:ext cx="553998" cy="25203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spc="600" dirty="0">
                <a:solidFill>
                  <a:srgbClr val="31353D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射频识别技术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6961" y="4435598"/>
            <a:ext cx="326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600" dirty="0">
                <a:solidFill>
                  <a:srgbClr val="31353D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原理、协议及系统设计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9476" y="2207497"/>
            <a:ext cx="874026" cy="2246769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r>
              <a:rPr lang="zh-CN" altLang="en-US" sz="3500" spc="-1000" dirty="0">
                <a:solidFill>
                  <a:srgbClr val="31353D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endParaRPr lang="en-US" altLang="zh-CN" sz="3500" spc="-1000" dirty="0">
              <a:solidFill>
                <a:srgbClr val="31353D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500" spc="-1000" dirty="0">
                <a:solidFill>
                  <a:srgbClr val="31353D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十</a:t>
            </a:r>
            <a:endParaRPr lang="en-US" altLang="zh-CN" sz="3500" spc="-1000" dirty="0">
              <a:solidFill>
                <a:srgbClr val="31353D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500" spc="-1000" dirty="0">
                <a:solidFill>
                  <a:srgbClr val="31353D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endParaRPr lang="en-US" altLang="zh-CN" sz="3500" spc="-1000" dirty="0">
              <a:solidFill>
                <a:srgbClr val="31353D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500" spc="-1000" dirty="0">
                <a:solidFill>
                  <a:srgbClr val="31353D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  <a:r>
              <a:rPr lang="zh-CN" altLang="en-US" sz="3500" spc="-900" dirty="0">
                <a:solidFill>
                  <a:srgbClr val="31353D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en-US" altLang="zh-CN" sz="3500" spc="-900" dirty="0">
              <a:solidFill>
                <a:srgbClr val="31353D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2184" y="2247618"/>
            <a:ext cx="39650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31353D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en-US" altLang="zh-CN" sz="2000" b="1" dirty="0">
                <a:solidFill>
                  <a:srgbClr val="31353D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RFID</a:t>
            </a:r>
            <a:r>
              <a:rPr lang="zh-CN" altLang="en-US" sz="2000" b="1" dirty="0">
                <a:solidFill>
                  <a:srgbClr val="31353D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的移动行为</a:t>
            </a:r>
            <a:endParaRPr lang="en-US" altLang="zh-CN" sz="2000" b="1" dirty="0">
              <a:solidFill>
                <a:srgbClr val="31353D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6000" b="1" dirty="0">
                <a:solidFill>
                  <a:srgbClr val="31353D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识别</a:t>
            </a:r>
            <a:endParaRPr lang="en-US" altLang="zh-CN" sz="6000" b="1" dirty="0">
              <a:solidFill>
                <a:srgbClr val="31353D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6000" b="1" dirty="0">
                <a:solidFill>
                  <a:srgbClr val="31353D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研究</a:t>
            </a:r>
            <a:endParaRPr lang="en-US" altLang="zh-CN" sz="6000" b="1" dirty="0">
              <a:solidFill>
                <a:srgbClr val="31353D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728878" y="2284608"/>
            <a:ext cx="0" cy="2462225"/>
          </a:xfrm>
          <a:prstGeom prst="line">
            <a:avLst/>
          </a:prstGeom>
          <a:ln w="28575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blogs.jabil.com/wp-content/uploads/2013/02/Mobility-technolog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94" y="368609"/>
            <a:ext cx="3438087" cy="18622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yoginetindia.com/mobile-solution_img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" b="13631"/>
          <a:stretch>
            <a:fillRect/>
          </a:stretch>
        </p:blipFill>
        <p:spPr bwMode="auto">
          <a:xfrm>
            <a:off x="611492" y="2493246"/>
            <a:ext cx="3438087" cy="187150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vince-inc.com/vincent/wp-content/uploads/2012/01/reading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78" b="31595"/>
          <a:stretch>
            <a:fillRect/>
          </a:stretch>
        </p:blipFill>
        <p:spPr bwMode="auto">
          <a:xfrm>
            <a:off x="611495" y="4620264"/>
            <a:ext cx="3438086" cy="18259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25" y="174948"/>
            <a:ext cx="5760736" cy="540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ea typeface="黑体" panose="02010609060101010101" pitchFamily="49" charset="-122"/>
              </a:rPr>
              <a:t>12.3.1 </a:t>
            </a:r>
            <a:r>
              <a:rPr lang="zh-CN" altLang="en-US" sz="2400" dirty="0">
                <a:solidFill>
                  <a:srgbClr val="31353D"/>
                </a:solidFill>
                <a:ea typeface="黑体" panose="02010609060101010101" pitchFamily="49" charset="-122"/>
              </a:rPr>
              <a:t>非绑定式智能感知方法的分类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715017"/>
            <a:ext cx="7277734" cy="0"/>
          </a:xfrm>
          <a:prstGeom prst="line">
            <a:avLst/>
          </a:prstGeom>
          <a:ln w="19050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C:\Users\Charle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57" y="125114"/>
            <a:ext cx="1206378" cy="11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306070" y="4128135"/>
            <a:ext cx="8531860" cy="2108200"/>
          </a:xfrm>
          <a:prstGeom prst="rect">
            <a:avLst/>
          </a:prstGeom>
        </p:spPr>
      </p:pic>
      <p:sp>
        <p:nvSpPr>
          <p:cNvPr id="7" name="流程图: 可选过程 6"/>
          <p:cNvSpPr/>
          <p:nvPr/>
        </p:nvSpPr>
        <p:spPr>
          <a:xfrm>
            <a:off x="3035300" y="1003300"/>
            <a:ext cx="2308860" cy="520700"/>
          </a:xfrm>
          <a:prstGeom prst="flowChartAlternateProcess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TASA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072515" y="1857375"/>
            <a:ext cx="6350000" cy="681990"/>
          </a:xfrm>
          <a:prstGeom prst="roundRect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latin typeface="+mn-ea"/>
              </a:rPr>
              <a:t>对位置信息进行定位，以达到检测对象物体的运动轨迹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072515" y="3051810"/>
            <a:ext cx="6350000" cy="748030"/>
          </a:xfrm>
          <a:prstGeom prst="roundRect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latin typeface="+mn-ea"/>
              </a:rPr>
              <a:t>通过在线数据库的方式，对常有的运动轨迹模式进行创建以及匹配</a:t>
            </a:r>
          </a:p>
        </p:txBody>
      </p:sp>
      <p:sp>
        <p:nvSpPr>
          <p:cNvPr id="5" name="下箭头 4"/>
          <p:cNvSpPr/>
          <p:nvPr/>
        </p:nvSpPr>
        <p:spPr>
          <a:xfrm>
            <a:off x="3726815" y="2731135"/>
            <a:ext cx="923290" cy="180340"/>
          </a:xfrm>
          <a:prstGeom prst="downArrow">
            <a:avLst/>
          </a:prstGeom>
          <a:noFill/>
          <a:ln>
            <a:solidFill>
              <a:srgbClr val="31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25" y="174948"/>
            <a:ext cx="5760736" cy="540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ea typeface="黑体" panose="02010609060101010101" pitchFamily="49" charset="-122"/>
              </a:rPr>
              <a:t>12.3.1 </a:t>
            </a:r>
            <a:r>
              <a:rPr lang="zh-CN" altLang="en-US" sz="2400" dirty="0">
                <a:solidFill>
                  <a:srgbClr val="31353D"/>
                </a:solidFill>
                <a:ea typeface="黑体" panose="02010609060101010101" pitchFamily="49" charset="-122"/>
              </a:rPr>
              <a:t>非绑定式智能感知方法的分类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715017"/>
            <a:ext cx="7277734" cy="0"/>
          </a:xfrm>
          <a:prstGeom prst="line">
            <a:avLst/>
          </a:prstGeom>
          <a:ln w="19050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C:\Users\Charle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57" y="125114"/>
            <a:ext cx="1206378" cy="11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238125" y="1645920"/>
            <a:ext cx="8383905" cy="5011420"/>
          </a:xfrm>
          <a:prstGeom prst="rect">
            <a:avLst/>
          </a:prstGeom>
        </p:spPr>
      </p:pic>
      <p:sp>
        <p:nvSpPr>
          <p:cNvPr id="8" name="流程图: 可选过程 7"/>
          <p:cNvSpPr/>
          <p:nvPr/>
        </p:nvSpPr>
        <p:spPr>
          <a:xfrm>
            <a:off x="1336675" y="946150"/>
            <a:ext cx="4675505" cy="699770"/>
          </a:xfrm>
          <a:prstGeom prst="flowChartAlternateProcess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TASA</a:t>
            </a:r>
            <a:r>
              <a:rPr lang="zh-CN" altLang="en-US" sz="2800" dirty="0"/>
              <a:t>移动行为识别场景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25" y="174948"/>
            <a:ext cx="5760736" cy="540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latin typeface="+mj-lt"/>
                <a:ea typeface="黑体" panose="02010609060101010101" pitchFamily="49" charset="-122"/>
              </a:rPr>
              <a:t>12.3.2 </a:t>
            </a:r>
            <a:r>
              <a:rPr lang="zh-CN" altLang="en-US" sz="2400" dirty="0">
                <a:solidFill>
                  <a:srgbClr val="31353D"/>
                </a:solidFill>
                <a:latin typeface="+mj-lt"/>
                <a:ea typeface="黑体" panose="02010609060101010101" pitchFamily="49" charset="-122"/>
              </a:rPr>
              <a:t>面临的挑战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715017"/>
            <a:ext cx="7277734" cy="0"/>
          </a:xfrm>
          <a:prstGeom prst="line">
            <a:avLst/>
          </a:prstGeom>
          <a:ln w="19050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C:\Users\Charle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57" y="125114"/>
            <a:ext cx="1206378" cy="11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流程图: 可选过程 12"/>
          <p:cNvSpPr/>
          <p:nvPr/>
        </p:nvSpPr>
        <p:spPr>
          <a:xfrm>
            <a:off x="2771775" y="1359535"/>
            <a:ext cx="1800225" cy="728345"/>
          </a:xfrm>
          <a:prstGeom prst="flowChartAlternateProcess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RFID</a:t>
            </a:r>
            <a:r>
              <a:rPr lang="zh-CN" altLang="en-US" sz="2400" dirty="0"/>
              <a:t>系统</a:t>
            </a:r>
          </a:p>
        </p:txBody>
      </p:sp>
      <p:sp>
        <p:nvSpPr>
          <p:cNvPr id="14" name="流程图: 可选过程 13"/>
          <p:cNvSpPr/>
          <p:nvPr/>
        </p:nvSpPr>
        <p:spPr>
          <a:xfrm>
            <a:off x="4572000" y="1359535"/>
            <a:ext cx="1800225" cy="728345"/>
          </a:xfrm>
          <a:prstGeom prst="flowChartAlternateProcess">
            <a:avLst/>
          </a:prstGeom>
          <a:solidFill>
            <a:srgbClr val="E84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射频</a:t>
            </a:r>
          </a:p>
        </p:txBody>
      </p:sp>
      <p:sp>
        <p:nvSpPr>
          <p:cNvPr id="15" name="流程图: 可选过程 14"/>
          <p:cNvSpPr/>
          <p:nvPr/>
        </p:nvSpPr>
        <p:spPr>
          <a:xfrm>
            <a:off x="2771775" y="2708275"/>
            <a:ext cx="1800225" cy="728345"/>
          </a:xfrm>
          <a:prstGeom prst="flowChartAlternateProcess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目标行为</a:t>
            </a:r>
          </a:p>
        </p:txBody>
      </p:sp>
      <p:sp>
        <p:nvSpPr>
          <p:cNvPr id="16" name="流程图: 可选过程 15"/>
          <p:cNvSpPr/>
          <p:nvPr/>
        </p:nvSpPr>
        <p:spPr>
          <a:xfrm>
            <a:off x="4572000" y="2708275"/>
            <a:ext cx="1800225" cy="728345"/>
          </a:xfrm>
          <a:prstGeom prst="flowChartAlternateProcess">
            <a:avLst/>
          </a:prstGeom>
          <a:solidFill>
            <a:srgbClr val="E84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人体对信号影响</a:t>
            </a:r>
          </a:p>
        </p:txBody>
      </p:sp>
      <p:sp>
        <p:nvSpPr>
          <p:cNvPr id="17" name="下箭头 16"/>
          <p:cNvSpPr/>
          <p:nvPr/>
        </p:nvSpPr>
        <p:spPr>
          <a:xfrm>
            <a:off x="4211955" y="2215515"/>
            <a:ext cx="720090" cy="364490"/>
          </a:xfrm>
          <a:prstGeom prst="downArrow">
            <a:avLst/>
          </a:prstGeom>
          <a:noFill/>
          <a:ln>
            <a:solidFill>
              <a:srgbClr val="313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8" name="椭圆 17"/>
          <p:cNvSpPr/>
          <p:nvPr/>
        </p:nvSpPr>
        <p:spPr>
          <a:xfrm>
            <a:off x="4572000" y="3830955"/>
            <a:ext cx="2442210" cy="1084580"/>
          </a:xfrm>
          <a:prstGeom prst="ellipse">
            <a:avLst/>
          </a:prstGeom>
          <a:solidFill>
            <a:srgbClr val="E84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RSSI</a:t>
            </a:r>
            <a:r>
              <a:rPr lang="zh-CN" altLang="en-US" sz="2400" dirty="0"/>
              <a:t>稳定性问题</a:t>
            </a:r>
          </a:p>
        </p:txBody>
      </p:sp>
      <p:sp>
        <p:nvSpPr>
          <p:cNvPr id="19" name="椭圆 18"/>
          <p:cNvSpPr/>
          <p:nvPr/>
        </p:nvSpPr>
        <p:spPr>
          <a:xfrm>
            <a:off x="4572000" y="4935855"/>
            <a:ext cx="2442210" cy="1084580"/>
          </a:xfrm>
          <a:prstGeom prst="ellipse">
            <a:avLst/>
          </a:prstGeom>
          <a:solidFill>
            <a:srgbClr val="E84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环境干扰问题</a:t>
            </a:r>
          </a:p>
        </p:txBody>
      </p:sp>
      <p:sp>
        <p:nvSpPr>
          <p:cNvPr id="21" name="椭圆 20"/>
          <p:cNvSpPr/>
          <p:nvPr/>
        </p:nvSpPr>
        <p:spPr>
          <a:xfrm>
            <a:off x="2129790" y="3830955"/>
            <a:ext cx="2442210" cy="1084580"/>
          </a:xfrm>
          <a:prstGeom prst="ellipse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系统配置简单</a:t>
            </a:r>
          </a:p>
        </p:txBody>
      </p:sp>
      <p:sp>
        <p:nvSpPr>
          <p:cNvPr id="22" name="椭圆 21"/>
          <p:cNvSpPr/>
          <p:nvPr/>
        </p:nvSpPr>
        <p:spPr>
          <a:xfrm>
            <a:off x="2129790" y="4935855"/>
            <a:ext cx="2442210" cy="1084580"/>
          </a:xfrm>
          <a:prstGeom prst="ellipse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价格低廉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25" y="174948"/>
            <a:ext cx="5760736" cy="540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ea typeface="黑体" panose="02010609060101010101" pitchFamily="49" charset="-122"/>
              </a:rPr>
              <a:t>12.3.3 </a:t>
            </a:r>
            <a:r>
              <a:rPr lang="zh-CN" altLang="en-US" sz="2400" dirty="0">
                <a:solidFill>
                  <a:srgbClr val="31353D"/>
                </a:solidFill>
                <a:ea typeface="黑体" panose="02010609060101010101" pitchFamily="49" charset="-122"/>
              </a:rPr>
              <a:t>未来研究方向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715017"/>
            <a:ext cx="7277734" cy="0"/>
          </a:xfrm>
          <a:prstGeom prst="line">
            <a:avLst/>
          </a:prstGeom>
          <a:ln w="19050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C:\Users\Charle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57" y="125114"/>
            <a:ext cx="1206378" cy="11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流程图: 可选过程 5"/>
          <p:cNvSpPr/>
          <p:nvPr/>
        </p:nvSpPr>
        <p:spPr>
          <a:xfrm>
            <a:off x="1800225" y="1625600"/>
            <a:ext cx="5542915" cy="869315"/>
          </a:xfrm>
          <a:prstGeom prst="flowChartAlternateProcess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基于</a:t>
            </a:r>
            <a:r>
              <a:rPr lang="en-US" altLang="zh-CN" sz="2400" dirty="0"/>
              <a:t>RFID</a:t>
            </a:r>
            <a:r>
              <a:rPr lang="zh-CN" altLang="en-US" sz="2400" dirty="0"/>
              <a:t>技术的移动行为识别技术</a:t>
            </a:r>
          </a:p>
        </p:txBody>
      </p:sp>
      <p:sp>
        <p:nvSpPr>
          <p:cNvPr id="7" name="椭圆 6"/>
          <p:cNvSpPr/>
          <p:nvPr/>
        </p:nvSpPr>
        <p:spPr>
          <a:xfrm>
            <a:off x="954405" y="3319780"/>
            <a:ext cx="2032000" cy="1998980"/>
          </a:xfrm>
          <a:prstGeom prst="ellipse">
            <a:avLst/>
          </a:prstGeom>
          <a:solidFill>
            <a:srgbClr val="4458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多目标感知</a:t>
            </a:r>
          </a:p>
        </p:txBody>
      </p:sp>
      <p:sp>
        <p:nvSpPr>
          <p:cNvPr id="8" name="椭圆 7"/>
          <p:cNvSpPr/>
          <p:nvPr/>
        </p:nvSpPr>
        <p:spPr>
          <a:xfrm>
            <a:off x="6147435" y="3309620"/>
            <a:ext cx="2104390" cy="2070100"/>
          </a:xfrm>
          <a:prstGeom prst="ellipse">
            <a:avLst/>
          </a:prstGeom>
          <a:solidFill>
            <a:srgbClr val="4458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去环境依赖性</a:t>
            </a:r>
          </a:p>
        </p:txBody>
      </p:sp>
      <p:sp>
        <p:nvSpPr>
          <p:cNvPr id="9" name="椭圆 8"/>
          <p:cNvSpPr/>
          <p:nvPr/>
        </p:nvSpPr>
        <p:spPr>
          <a:xfrm>
            <a:off x="3556000" y="3319780"/>
            <a:ext cx="2032000" cy="1998980"/>
          </a:xfrm>
          <a:prstGeom prst="ellipse">
            <a:avLst/>
          </a:prstGeom>
          <a:solidFill>
            <a:srgbClr val="4458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全方位行为感知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25" y="174948"/>
            <a:ext cx="1507661" cy="540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31353D"/>
                </a:solidFill>
                <a:latin typeface="+mj-lt"/>
                <a:ea typeface="黑体" panose="02010609060101010101" pitchFamily="49" charset="-122"/>
              </a:rPr>
              <a:t>本章内容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715017"/>
            <a:ext cx="7277734" cy="0"/>
          </a:xfrm>
          <a:prstGeom prst="line">
            <a:avLst/>
          </a:prstGeom>
          <a:ln w="19050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71550" y="1127125"/>
            <a:ext cx="6119495" cy="720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latin typeface="+mj-lt"/>
                <a:ea typeface="黑体" panose="02010609060101010101" pitchFamily="49" charset="-122"/>
              </a:rPr>
              <a:t>12.1 </a:t>
            </a:r>
            <a:r>
              <a:rPr lang="zh-CN" altLang="en-US" sz="2400" dirty="0">
                <a:solidFill>
                  <a:srgbClr val="31353D"/>
                </a:solidFill>
                <a:latin typeface="+mj-lt"/>
                <a:ea typeface="黑体" panose="02010609060101010101" pitchFamily="49" charset="-122"/>
              </a:rPr>
              <a:t>移动行为识别概述</a:t>
            </a:r>
          </a:p>
        </p:txBody>
      </p:sp>
      <p:sp>
        <p:nvSpPr>
          <p:cNvPr id="8" name="矩形 7"/>
          <p:cNvSpPr/>
          <p:nvPr/>
        </p:nvSpPr>
        <p:spPr>
          <a:xfrm>
            <a:off x="971550" y="2126615"/>
            <a:ext cx="4759325" cy="720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latin typeface="+mj-lt"/>
                <a:ea typeface="黑体" panose="02010609060101010101" pitchFamily="49" charset="-122"/>
              </a:rPr>
              <a:t>12.2 </a:t>
            </a:r>
            <a:r>
              <a:rPr lang="zh-CN" altLang="en-US" sz="2400" dirty="0">
                <a:solidFill>
                  <a:srgbClr val="31353D"/>
                </a:solidFill>
                <a:latin typeface="+mj-lt"/>
                <a:ea typeface="黑体" panose="02010609060101010101" pitchFamily="49" charset="-122"/>
              </a:rPr>
              <a:t>传统的移动行为识别机制</a:t>
            </a:r>
          </a:p>
        </p:txBody>
      </p:sp>
      <p:sp>
        <p:nvSpPr>
          <p:cNvPr id="9" name="矩形 8"/>
          <p:cNvSpPr/>
          <p:nvPr/>
        </p:nvSpPr>
        <p:spPr>
          <a:xfrm>
            <a:off x="971550" y="3126105"/>
            <a:ext cx="5438775" cy="720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latin typeface="+mj-lt"/>
                <a:ea typeface="黑体" panose="02010609060101010101" pitchFamily="49" charset="-122"/>
              </a:rPr>
              <a:t>12.3 </a:t>
            </a:r>
            <a:r>
              <a:rPr lang="zh-CN" altLang="en-US" sz="2400" dirty="0">
                <a:solidFill>
                  <a:srgbClr val="31353D"/>
                </a:solidFill>
                <a:latin typeface="+mj-lt"/>
                <a:ea typeface="黑体" panose="02010609060101010101" pitchFamily="49" charset="-122"/>
              </a:rPr>
              <a:t>基于</a:t>
            </a:r>
            <a:r>
              <a:rPr lang="en-US" altLang="zh-CN" sz="2400" dirty="0">
                <a:solidFill>
                  <a:srgbClr val="31353D"/>
                </a:solidFill>
                <a:latin typeface="+mj-lt"/>
                <a:ea typeface="黑体" panose="02010609060101010101" pitchFamily="49" charset="-122"/>
              </a:rPr>
              <a:t>RFID</a:t>
            </a:r>
            <a:r>
              <a:rPr lang="zh-CN" altLang="en-US" sz="2400" dirty="0">
                <a:solidFill>
                  <a:srgbClr val="31353D"/>
                </a:solidFill>
                <a:latin typeface="+mj-lt"/>
                <a:ea typeface="黑体" panose="02010609060101010101" pitchFamily="49" charset="-122"/>
              </a:rPr>
              <a:t>机制的移动行为识别</a:t>
            </a:r>
          </a:p>
        </p:txBody>
      </p:sp>
      <p:sp>
        <p:nvSpPr>
          <p:cNvPr id="10" name="矩形 9"/>
          <p:cNvSpPr/>
          <p:nvPr/>
        </p:nvSpPr>
        <p:spPr>
          <a:xfrm>
            <a:off x="971550" y="3586480"/>
            <a:ext cx="4985385" cy="720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dirty="0">
              <a:solidFill>
                <a:srgbClr val="31353D"/>
              </a:solidFill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11494" y="881991"/>
            <a:ext cx="0" cy="5409253"/>
          </a:xfrm>
          <a:prstGeom prst="line">
            <a:avLst/>
          </a:prstGeom>
          <a:ln w="19050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utoShape 4" descr="data:image/jpeg;base64,/9j/4AAQSkZJRgABAQAAAQABAAD/2wCEAAkGBxQREBUUEBQQEBAUEBQPEBQPEBAQEBAQFRUXFhQSFRQYHCggGBolGxQUIzEhJSkrLi4uFx82ODQsNygtLywBCgoKDg0OFxAQFywcHBwsLCwsLCwsNywsLCwsKywsLCwuLCwsLCwsLCwsLCwsLSwsLCwsLCwsLCwsLCssLCwsLP/AABEIAN4A4wMBIgACEQEDEQH/xAAcAAEAAQUBAQAAAAAAAAAAAAAABgECBQcIBAP/xABZEAABAwEDAgwPDQUGBgMAAAABAAIDBAUREiExBgcTQVRVYXWRs9LTFBUiJUJRUlZxdIGSk5SyFhgjJCYyNDahorHB0Rc1c4LCM3KEo7TwRmJkg6TjCEVT/8QAGAEBAQEBAQAAAAAAAAAAAAAAAAECAwT/xAAjEQEBAQAABAcBAQAAAAAAAAAAARECEiFBMVGBkaGx8MEi/9oADAMBAAIRAxEAPwDeKIiAiIgIiICIiAiIgIiICIiAiIgIiICIiAiIgIiICIiAiIgIiICIiAiIgIiwuinRTTWbDqtXJgBNzGgYpJHdpjRn8OYa5QZpFpGr/wDkC0POpULnM1jLUhjz4WtY4DhK+Pvg3bAb64eaQb0RaL98G7YDfXDzSe+DdsBvrh5pBvRFov3wbtgN9cPNJ74N2wG+uHmkG9EWi/fBu2A31w80nvg3bAb64eaQb0RaL98G7YDfXDzSe+CdsBvrh5pBvRFoz3wLtgN9cPNKvvgHbAb64eaQbyRaN98A7YDfXDzSft/dsBvrh5pMG8kWjv2/O2A31w8yq/t9dsBvrh5lMG8EWl6HT6aX/D0T2M13Q1DZXj+VzGg8K2noc0RU9fDq1JIJWX4XZC17HjO17TlaUGVREQEREBERAREQEREBch6Y2iN9oWjNK4kxtkdDA3WZCxxDbvD847riuu3ZlxLLGXSlozmQtHhLrkGa0M6EZq0YwRFACQZHgm+7Pgb2V3kG6snU6HrNjOF9c4uGQ4GBwv8A5b/xWY0Vl7pYbLpDqcYjGqkdwL/nblwLj2yQvLXPoqEiCGnFZVZAcYDziOsTcbj/AMrQvROCT071nWJNkWZs2T0R5Kp0ps3ZknojyVnGdFHKLLpvKYgeAlfVsdXtXSn+aH9Vrlnl8U1gBZFmbNk9EeSr22NZezpPRHkqQtjrNqaQ/wA0H6r6tjrNqKPzoOUpyzy+KI4LEsrZ8voTyVeLDsnbCX0J5KkrY63aej86DlL6tjrtpaLzqflLOTy+KIwLBsjbCX0J5KvFgWPtlL6B3JUpbHX7SUPnU/KX1bHX7RUPnU3KWcnl9qirbAsbbOX0DuSrxofsXbOb1c8lSxsdobQ0HnU3KX0bHaO0FB51NylOgiQ0O2JtpN6ueQrxodsPbWb1Z3IUuay0e9+zz/NTcpXdce96z/OpuUsiI+52wttpvVjyF76bS1oqxjullpsnlaL9TlY0dvOAQ5oyZ8JWUtG2J6VuOu0P0jafNI6NsT8Lde8tDgPLcN1ee1dD1LV0nTKw8VNUU/wkkMfUuaWi9wDQTgeBlF3UuF410GtbZsiWjmdDUMMcrM4zhzTme13ZNOsVI9KvRA+itOG4nUp3tpZ26zmvOFjvC1xBv7WLtqQaOattpWJS17g0VMU3Q0xaMhvxNeBuFzWOA1sRUAsD6XTeNwca1XE7uwkRFhoREQEREBERAREQUdmXFUX0kfxx7a7VdmXFMf0kfxx7as8RsoPutmodnLaMEfcWF0OytpaKSulGqTyvc1l+ckki6/WvOIncCywF9rVXiPIWDMQdZVE05Q6uwndBdIPzXr4rl92HupLMqKiPomuq30sRGJrWO1O5p+brgN3BlJXzw0G2lb5DNyFkLboDX2q2lcS2mgiErw3JfeATdunE0bgBVWW4zVTTWVQQ1AjyOe5owEjITf2snznOyrFz93V4Wiz9ta7/AD+Qvo0WftvX/wDkchZ9htLa6z/OZyl9m9M9rbO85nKUz91EeaLO24rx6xyF9GizdubQHlqObUjabU2ss3zmcpfVptXauzPOj5ayqNtFmbdWjw1HNr6NFl7eWlw1PNqTNdau1Vl+dHyl9Wutbamy/Oj5SyIwBZW3tpcNTzavAsnb60+Gp5tSlr7X2osrzo+UrtVtfaiyfOj5SyqLXWTt9anDU82vvR2dZ1Q7U4LetDVXdSzVZZWNLjmHVtaDl1r71m6qttaNpcbGs14GUiLU3vu3Gh158l5WMhgotEEEzWUzKC1IWFwDAG4iMgvuAxtxDCQRe29MRdT2tXWLWR09oymts+c6myWTqi28gE3uvdkxDExxIuyhenQ5ZgoNEU9NDkpaijNQIx81ovFzbu0HaqBuOUdtW0HVehYOnvdNTVjYGudldcMgvPbwSYfIpe4/KaHef+t6ohDRdoXkAzC1bh4OoURsEfG6fxuDjWKX/wDDUu+v5sUSsIfG6fxuDjWK1l1+iIubYiIgIiICIiAiIgo7MuKovpI/jj212q7MuKofpI/jj21YNlMb13qvEOQsJEOtVBviPbkUiY3rxV738hYGIdaLP3yHtyL08V8fX7jKQR5LWtC7IRZ4I3DqbFkNKmja2zWPaOqlfI951yWvcweQBo+1eRreu9o73Di2LM6VbOtUHhm456S/69/sSmONeqONI4147Y0QUtHh6KmjhLsrQ68vcO2GtBN27ctXiGUYxehjFFG6Y1mbLZ6ObkL7M0yLL2Wz0c/IXK8Spaxi+7GKIt0y7K2Wz0c/IV/7TbL2Wz0c/IWNEuVriokdMyy9ls9HNyFI6arZKxskT2yRuGJj2ODmuHbBGdB9nFa3NK2LRWwsGHVqB0soGQOf1TST4dTZ5QtiEqAVh+VNPva72pFRBJPq1V77H8Y1NSflLFvP/W9QqX6t1e+p/GNTMn5SRbz/ANb0xEO/4bk305Kidhj43T+NwcaxSwfVyTfTkqK2IPjdP43T8axZrPd14iIsOgiIgIiICIiAiIgo7MuKoPpQ/jj212q7MuK4PpTfGB7aQbWY3r1Wb3c2o/EOs9nb5jjJVJmN6+Vm9v5RqOxN6zWbvoOMlXo4u/r9spExvXi097RxUazelMzrTT+GbjpFimN69WpvYOKjWc0om9Z6fwzcfIpL191S+Ni0Dpyk9NpASTdDCBuDBfcPKTwroZjFz3pzjrxL/Cg4sKcdEHuVwQBe+xdS1dmrtDoycJBcQ0E/Nc65zbwDrYm7pAWB4gFcp0DQl+D4kc+S6LD4MeBrf8/yqH2gYzK/UW4IsVzBe52QZLxiJNxz3Em6+683XpYjzgLfmkm49KgCbwKmYDcHUm4eUnhWhQFvfSVPWv8AxU39KvCRPnOUBrD8p6fe13tSKdOKgdWflNBvc72pFuiES/Vyq31/ONTF31ji3oHtvUOk+r1Vvp+cal5Pyii3pHtvUiIkPq7JvnyVFrE+lU/jUHGsUpH1ek3y5KjFhj41T+NQcaxZqOuURFzdBERAREQEREBERBR2ZcWU/wBKb4wPbXabsy4spvpTfGG8YEg3ExnX2t3s/KNRqIdZLL31HGSqVsb1/rt6+bUYhHWOy99hxky62/1EmY3r3au9Y4qNZ3Seb1mpvDNx8iw7W9fbW3qHFRLPaTTOstN4Z+PkU3qJmxi5206h15l/gwcWF0gBcucNOr98y/wYOLCURzQlZLauthgkc5jJHOBLLsQwsc4XXgjO0LP1WhGERMkAr6UurIabU6+OKN8rZTc50QABvaMuUXKP6F7VFHVxVBaZBG5xLQQ0uxMc3Of7y99Jol+AjjqWOnkp6iOoppi/4RjQ8OkhcTlcw3ZMuQ+BIjL2poQhiqI4dTtNgfWMpWzzMgFO9rn3FzHBt5JaCR4F56qwKOnh1SpfWEGtqaRuoagcLYH3B7g4ZTd2li5tEOK0OizjMYqxVCIyXgAPxYQcwN2S+5ZSTRLTTRanU000oFXUVbMFQIx8O7Fgdc28gDJkV6IwuiGyTSVUkBdjDCMLrrsbHND2uu1jc4X7t63FpMHrZ/ipf6Vpu2rTdVVEk8gDXSOBwtvwsa0BrWjwNaAtx6Tf7s/xMv4NSeJPFOiVBKw/KWDe93tSKbucoPV/WODe93tSLeLULk+r9Tvn+calpPyhj3qHtvUSk/cFTvnyFKiflBHvUPbepGUWH7gk3x5KjViD41T+NQcaxSUfuGTfDkqN2J9Kp/GoONas0dboiLk6CIiAiIgIiICIiChXFtL9Kb4w3jAu0jmXF9KPjTfGW8YEG62N+UNfvV+UaisI6xWVvuOMmUwa35RWhvT+USicI6wWTvwOMmW7USljev1r70jiolndJj9yU3hn/wBRKsK39/2xvSOKiWZ0mj1kpvDP/qJEgmxcuctOf98y/wAGDiwuiSVpnTZ0FVdRXdE0sRqI5ImNcIy3HG9gw3FpIvBFxvG7m17StTAL22RJG2ZrpsWpg39Q0uOLsSQHNNwz5HA5Miy3uFtHYdRwM5Sr7hrR2HUcDOUpGUh6e0WLVMcWI9kITqvCKQPv/wC55VBq0sMjjFi1Mm9uJuE7vU4nXC++4FxN115JWY9xFobDqOBnKVfcVaGxJ+BnKV6lYELZGgDQzNU0eqR11TSt1Z7NThvwXjDe7I4ZTf8AYosNBdfsSfgZylt7QBY0lHQtjmuEpe+VzQQcGK65t4yE3AX3a5KvDOqRjToIqNtK773OK+y9CvQlSKuorJZ9Tie1zqgABsZBvJeXG4DKVLKidrGlz3NYxoLnOcbmtaM5J1goVNN0xBnqDqNkRfCMbJew1hbl1WUHKIgczeyXTIuItNE4WBMXAtbJX6rGSLscZLQHi/WNxUm/++j3rHtPVXvFWOiav4Cy4erp4njDq+HI2aVvc9yzXv4bqEjVn2rV/FYWwahTxu/tHQ3kiR47t1+Rg7amCLAdYZN8eSo3Yg+NU/jUHGtUwrbPkgsC6VpY+StbMxrsj8D7sN7dY3NJuzqI2IPjVP41BxrVis11miIuTqIiICIiAiIgIiIKFcYUn0pnjLeMXZ7sy4xo/pTPGW8YFYN6BvyjtDef8olEIvq/ZG/I42ZTJ31ktHef8olDIvq/ZG/A42ZVErB6/wBsb1DiolltJs9ZKbwz/wCokWKpQHaJbSiJwums5rG37scIPBff5CsPpa6L2Wex9nWkehnwSvEb3g4LnHE5jjrdUS5rsxDh5bBt4lWuKwB0bWfs2k9Mz9VYdGln7MpPTMWxniV83FYM6M6DZlJ6Zit92NBsyl9MxaGcJXzcVhDowodl0vpWq06LqHZdN6Vq1MRmiV56idrGlz3BjGguc5xAa1ozknWCxLtFlFsqm9K1YGabpjfNUHUbIi6trZOpNYWn+1k7UQOZvZJoTTdMb5qg6hZEXwjWyXsNYW5dVkBzQ35m53Kx7xWDoms+L2XD8JBFIMJnw/Nmlb3ObCzXyeU5wrG9E1nwFlw3PghkGHV8PzZpW9z3Mevk8v0c4Tt6NtH4ChiukpaeTO49jNK3snnsWa16iKOInHRto/AUEPwlLTyfOeexmlZrvOTCzdX1Jx9cLUBigjN9DSOF7g4/NkkZ2U7tZvY/gccYFoWoDFBGQ6hpHC9zXH5sj29nO7Wb2P4ZaxbIlqZm1le3C5uWjpjlbStPZv7qY5Mut+EFtkWTLUyCsr24XAE0lMcraVpH9o8a8x1+1+GmrA+kU3jFPxjF0mWdSfAfwXNtgfSKbxiDjGLPEV1miIuLYiIgIiICIiAiIgoVxlR/SmeMt4wLs0rjKlN1S0nIBUtJ9IFYjejvrJaO9H5RKFSMf7l6OWIBxprQM7/+UapKATuYns85TCprW0+it4muDKuhbBGTkDnG65t+6YnN8JCjdl1xsGeahr43TWZUOcYn4cbSxwwl12Z17cIc3OCLxfr6wZjRJZklomntexnjoprQ18eJodeAepOLJjbic0tdkcDn7fxrrbqqhrRXaH+ipWDCX33Ddw3xuLRuYiFjI7Gs+OQy2ZbfQDX5SwuJIHckF7HEDtPBP4r1ku75mejj51UfLE3vZPnnmVS9ve1988yvrid3yx+jj51W4nd8kfo4+dVRZe3vb+8eZVOo73fvHml9MTu+OP0bOdVC53fFH6NnOqos6nve+8eaVOp737v5jzSvLnd8DPMZzqpidt+zzGc6r+7Is6naD73/AKlmHNfVDoi0mCioILntpnnFqj25pJTcL2jM1l2X8cUCdv2eYznV6KboVrhJX2oyvji+FjhuAbqjcziwPdqhGsO2VRkC4Tjo60fgKCH4Slp353HsZ5Wj5zj2LN3h+hOO60LUBhgjOKhpD1TmuPzZHt7OZ2S5vY/hVxx3WhaoMUEZDqGkIxOa4/Nke3s53azexv4MtYtkS1MzayvbhcMtHSk3tpWns391Mfs/ApYlkS1Mzayvbhc3LR0xytpGns391KRdl1vwlzGKrGL7Nao0sc3IfAfwXM+h/wCkU3jEHGMXT7m9Sf7p/BcxWAPjFN4xBxjFis8TrBERc2xERAREQERUJQVRfJ9Q0ZyvM+02DXQe0riyob1T/wC+4faV2CbYZ/srmPTCsE0dfKAPgJZHzU7tYtccRZf22k3Xdq4661Eqe4ItEdFHdI2C16ZuuSMRF17jd1RjcQDiF5aftuZadrxR9D19mstSMC4PvY7Hdmc51zmuya+EHtrT8Ly1wcwuY5pva5ji1zT2w4ZQswzRXXAXCsq7h/1Eh+0laTU+L3d7Mf8Al8yqY3d7Uf3OZUEGiuu2ZV+nf+qr7qq3ZdV6Z/6ompzid3txfc5lUxO73I/uc0oQNFNbsuq9M/8AVXe6et2VU+mf+qumprid3ux/c5pUxO734/uc0oX7pqzZVT6Z/wCqqNEtZsqp9M/9VdiJlidtBH9zmlUF20LPu80oaNEdXsmp9K/9VcNElXsqp9M/9VeYTRuLaBn3eaX3gle1wc2wGhzSHNIwghwygj4LOoMNEtZsqp9M/wDVZawNHNRTyF8pmq8lzWy1UjY29txbccR8Ob8Jo2VYljy1Ezay0GhsjctJS34mUo7t3dTHt625rS9jVqhum5JsSP1h/Nq9um/JsOL1l/Npq7G2mMX3Y1aiGnFJsOL1l/NqsmnHNccFJC12sXTPeAd1uEX8KzV5o2PoutltFRSzOIxYCyIa75nAhjR5cp3ASudrCbdU04GtUwD/ADGr1aIdEVRXyY6l+K7IxjRhijGuGN/M3ndzLKaXVk6tWxyOB1GB7ZnnWL2nFGwHt4rj4AVGbddIIsS222r7R2qwrDoyCL4R1TXZivsCgqiIgtc5eSpkNy9Tl8JIr0GDqi4rHTMcpQ6jVhoArqYiD4nLC2tHHOwxzRiZl+Z2a/ttOcHdCntoUYazJnOQfmVjKGyQXXnM0Yj+S1KzjVM+l7CTe0zxg5ml7DwYm3qz9nUfdz8MfJW3ul3UF13Vvdc3cG4vp0oGMNGQBt7zrk+FNhjTo0u4+7m4Y+Srv2eR93Nwx8lbc6XDCXXZMVzQNfylehlh5Mtw8AV2JytNjS+j7ubhj5Kr+z+Pu5uGPkrcvSMdv7FabFb2x9idFxp0aAI+7m4Y+SnuAj7ubhZyVuHpM3uh9idJ290PsTYY0/7gY+7m4WclV9wUfdzcLOStvdJ29sfYnSdvbH2J0MaiGgOPu5uFnJVzdATO7l4Wclbb6Tt7Y+xVFkDWuKdDGpxpfs//AEk4WclXjS8b3cnCzkrahsrc/wB+RBZoH+/0QxqwaXje7k4WclV/Z43u5OFnJW1RQq8Ue4EOVqqLQHGw3vEsg7WNrQfDhF/ApJZwZG0RxsETRmDR1N/67pUzFE1Y2pssBxuuuz5EMeJkTl6Y2OWZo6QOaDr5j4V6BQhZ1cYumBCzFPMVQUi+jYLlFfYSKq+epIoPTcqXKqIqlyXKqtfmQeCrbiduDIFd0PcwNGdxvPgXobFlV92W/gVR59RBeO5YMnhVoj6lx13G7yL04cnhVS3MO0ivO6D5jdYZSvVhVGjKSr1BbhWLdBeb91ZYr5aigx7KUHPkyK4UoyZQfIvdqKakrqPGaYdpuftfarTSjL4fsXv1PdKpqKarHmlGtlX3pIbidbJrL06irmR3Ii3Ut0/YrZYshy62vcvuiivIY/mnW1xrIIMrm6xyjcX3w5LlW7MVdHl1LqQddpVtRTi+8a+VewNy+FUw5Lk1HmpG4TuH8V7Ll8sC+oUC5LlVEVS5FVEBERAVpCuRBaAq3KqIKXJcqogpcqoiAiIgIiICIiAiIgIiICpcqogpclyqiClyBV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+mj-lt"/>
            </a:endParaRPr>
          </a:p>
        </p:txBody>
      </p:sp>
      <p:pic>
        <p:nvPicPr>
          <p:cNvPr id="1031" name="Picture 7" descr="C:\Users\Charle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57" y="125114"/>
            <a:ext cx="1206378" cy="11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25" y="174948"/>
            <a:ext cx="5760736" cy="540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latin typeface="+mj-lt"/>
                <a:ea typeface="黑体" panose="02010609060101010101" pitchFamily="49" charset="-122"/>
              </a:rPr>
              <a:t>12.1 </a:t>
            </a:r>
            <a:r>
              <a:rPr lang="zh-CN" altLang="en-US" sz="2400" dirty="0">
                <a:solidFill>
                  <a:srgbClr val="31353D"/>
                </a:solidFill>
                <a:ea typeface="黑体" panose="02010609060101010101" pitchFamily="49" charset="-122"/>
              </a:rPr>
              <a:t>移动行为识别概述</a:t>
            </a:r>
            <a:endParaRPr lang="zh-CN" altLang="en-US" sz="2400" dirty="0">
              <a:solidFill>
                <a:srgbClr val="31353D"/>
              </a:solidFill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715017"/>
            <a:ext cx="7277734" cy="0"/>
          </a:xfrm>
          <a:prstGeom prst="line">
            <a:avLst/>
          </a:prstGeom>
          <a:ln w="19050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C:\Users\Charle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57" y="125114"/>
            <a:ext cx="1206378" cy="11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流程图: 可选过程 4"/>
          <p:cNvSpPr/>
          <p:nvPr/>
        </p:nvSpPr>
        <p:spPr>
          <a:xfrm>
            <a:off x="762635" y="1808480"/>
            <a:ext cx="2591435" cy="473075"/>
          </a:xfrm>
          <a:prstGeom prst="flowChartAlternateProcess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RFID</a:t>
            </a:r>
            <a:r>
              <a:rPr lang="zh-CN" altLang="en-US" sz="2400" dirty="0"/>
              <a:t>行为识别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031615" y="908685"/>
            <a:ext cx="3106420" cy="3023870"/>
            <a:chOff x="4031931" y="908678"/>
            <a:chExt cx="2981433" cy="3015940"/>
          </a:xfrm>
        </p:grpSpPr>
        <p:pic>
          <p:nvPicPr>
            <p:cNvPr id="29698" name="Picture 2" descr="C:\Users\Charles\Desktop\201103081201216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1931" y="908678"/>
              <a:ext cx="2981433" cy="3015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单圆角矩形 5"/>
            <p:cNvSpPr/>
            <p:nvPr/>
          </p:nvSpPr>
          <p:spPr>
            <a:xfrm>
              <a:off x="4502464" y="1808793"/>
              <a:ext cx="485286" cy="265108"/>
            </a:xfrm>
            <a:prstGeom prst="snipRoundRect">
              <a:avLst/>
            </a:prstGeom>
            <a:solidFill>
              <a:srgbClr val="FCFCF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31353D"/>
                  </a:solidFill>
                </a:rPr>
                <a:t>Tag</a:t>
              </a:r>
              <a:endParaRPr lang="zh-CN" altLang="en-US" sz="1400" dirty="0">
                <a:solidFill>
                  <a:srgbClr val="31353D"/>
                </a:solidFill>
              </a:endParaRPr>
            </a:p>
          </p:txBody>
        </p:sp>
        <p:sp>
          <p:nvSpPr>
            <p:cNvPr id="14" name="单圆角矩形 13"/>
            <p:cNvSpPr/>
            <p:nvPr/>
          </p:nvSpPr>
          <p:spPr>
            <a:xfrm>
              <a:off x="5522647" y="1808793"/>
              <a:ext cx="485286" cy="265108"/>
            </a:xfrm>
            <a:prstGeom prst="snipRoundRect">
              <a:avLst/>
            </a:prstGeom>
            <a:solidFill>
              <a:srgbClr val="FCFCF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31353D"/>
                  </a:solidFill>
                </a:rPr>
                <a:t>Tag</a:t>
              </a:r>
              <a:endParaRPr lang="zh-CN" altLang="en-US" sz="1400" dirty="0">
                <a:solidFill>
                  <a:srgbClr val="31353D"/>
                </a:solidFill>
              </a:endParaRPr>
            </a:p>
          </p:txBody>
        </p:sp>
        <p:sp>
          <p:nvSpPr>
            <p:cNvPr id="15" name="单圆角矩形 14"/>
            <p:cNvSpPr/>
            <p:nvPr/>
          </p:nvSpPr>
          <p:spPr>
            <a:xfrm>
              <a:off x="6528078" y="1826090"/>
              <a:ext cx="485286" cy="265108"/>
            </a:xfrm>
            <a:prstGeom prst="snipRoundRect">
              <a:avLst/>
            </a:prstGeom>
            <a:solidFill>
              <a:srgbClr val="FCFCF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31353D"/>
                  </a:solidFill>
                </a:rPr>
                <a:t>Tag</a:t>
              </a:r>
              <a:endParaRPr lang="zh-CN" altLang="en-US" sz="1400" dirty="0">
                <a:solidFill>
                  <a:srgbClr val="31353D"/>
                </a:solidFill>
              </a:endParaRPr>
            </a:p>
          </p:txBody>
        </p:sp>
        <p:sp>
          <p:nvSpPr>
            <p:cNvPr id="22" name="单圆角矩形 21"/>
            <p:cNvSpPr/>
            <p:nvPr/>
          </p:nvSpPr>
          <p:spPr>
            <a:xfrm>
              <a:off x="4502464" y="3326618"/>
              <a:ext cx="485286" cy="265108"/>
            </a:xfrm>
            <a:prstGeom prst="snipRoundRect">
              <a:avLst/>
            </a:prstGeom>
            <a:solidFill>
              <a:srgbClr val="FCFCF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31353D"/>
                  </a:solidFill>
                </a:rPr>
                <a:t>Tag</a:t>
              </a:r>
              <a:endParaRPr lang="zh-CN" altLang="en-US" sz="1400" dirty="0">
                <a:solidFill>
                  <a:srgbClr val="31353D"/>
                </a:solidFill>
              </a:endParaRPr>
            </a:p>
          </p:txBody>
        </p:sp>
        <p:sp>
          <p:nvSpPr>
            <p:cNvPr id="23" name="单圆角矩形 22"/>
            <p:cNvSpPr/>
            <p:nvPr/>
          </p:nvSpPr>
          <p:spPr>
            <a:xfrm>
              <a:off x="5522647" y="3326618"/>
              <a:ext cx="485286" cy="265108"/>
            </a:xfrm>
            <a:prstGeom prst="snipRoundRect">
              <a:avLst/>
            </a:prstGeom>
            <a:solidFill>
              <a:srgbClr val="FCFCF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31353D"/>
                  </a:solidFill>
                </a:rPr>
                <a:t>Tag</a:t>
              </a:r>
              <a:endParaRPr lang="zh-CN" altLang="en-US" sz="1400" dirty="0">
                <a:solidFill>
                  <a:srgbClr val="31353D"/>
                </a:solidFill>
              </a:endParaRPr>
            </a:p>
          </p:txBody>
        </p:sp>
        <p:sp>
          <p:nvSpPr>
            <p:cNvPr id="24" name="单圆角矩形 23"/>
            <p:cNvSpPr/>
            <p:nvPr/>
          </p:nvSpPr>
          <p:spPr>
            <a:xfrm>
              <a:off x="6528078" y="3343915"/>
              <a:ext cx="485286" cy="265108"/>
            </a:xfrm>
            <a:prstGeom prst="snipRoundRect">
              <a:avLst/>
            </a:prstGeom>
            <a:solidFill>
              <a:srgbClr val="FCFCF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31353D"/>
                  </a:solidFill>
                </a:rPr>
                <a:t>Tag</a:t>
              </a:r>
              <a:endParaRPr lang="zh-CN" altLang="en-US" sz="1400" dirty="0">
                <a:solidFill>
                  <a:srgbClr val="31353D"/>
                </a:solidFill>
              </a:endParaRPr>
            </a:p>
          </p:txBody>
        </p:sp>
      </p:grpSp>
      <p:pic>
        <p:nvPicPr>
          <p:cNvPr id="29699" name="Picture 3" descr="C:\Users\Charles\Desktop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681" y="4073214"/>
            <a:ext cx="3229932" cy="242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流程图: 可选过程 27"/>
          <p:cNvSpPr/>
          <p:nvPr/>
        </p:nvSpPr>
        <p:spPr>
          <a:xfrm>
            <a:off x="762635" y="4535170"/>
            <a:ext cx="2591435" cy="473075"/>
          </a:xfrm>
          <a:prstGeom prst="flowChartAlternateProcess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2400" dirty="0"/>
              <a:t>摄像头行为识别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25" y="174948"/>
            <a:ext cx="5760736" cy="540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latin typeface="+mj-lt"/>
                <a:ea typeface="黑体" panose="02010609060101010101" pitchFamily="49" charset="-122"/>
              </a:rPr>
              <a:t>12.1 </a:t>
            </a:r>
            <a:r>
              <a:rPr lang="zh-CN" altLang="en-US" sz="2400" dirty="0">
                <a:solidFill>
                  <a:srgbClr val="31353D"/>
                </a:solidFill>
                <a:ea typeface="黑体" panose="02010609060101010101" pitchFamily="49" charset="-122"/>
              </a:rPr>
              <a:t>移动行为识别概述</a:t>
            </a:r>
            <a:endParaRPr lang="zh-CN" altLang="en-US" sz="2400" dirty="0">
              <a:solidFill>
                <a:srgbClr val="31353D"/>
              </a:solidFill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715017"/>
            <a:ext cx="7277734" cy="0"/>
          </a:xfrm>
          <a:prstGeom prst="line">
            <a:avLst/>
          </a:prstGeom>
          <a:ln w="19050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C:\Users\Charle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57" y="125114"/>
            <a:ext cx="1206378" cy="11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流程图: 可选过程 4"/>
          <p:cNvSpPr/>
          <p:nvPr/>
        </p:nvSpPr>
        <p:spPr>
          <a:xfrm>
            <a:off x="978535" y="1968500"/>
            <a:ext cx="2661285" cy="868045"/>
          </a:xfrm>
          <a:prstGeom prst="flowChartAlternateProcess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RFID</a:t>
            </a:r>
            <a:r>
              <a:rPr lang="zh-CN" altLang="en-US" sz="2800" dirty="0"/>
              <a:t>行为识别</a:t>
            </a:r>
          </a:p>
        </p:txBody>
      </p:sp>
      <p:sp>
        <p:nvSpPr>
          <p:cNvPr id="28" name="流程图: 可选过程 27"/>
          <p:cNvSpPr/>
          <p:nvPr/>
        </p:nvSpPr>
        <p:spPr>
          <a:xfrm>
            <a:off x="978535" y="4695190"/>
            <a:ext cx="2661285" cy="868045"/>
          </a:xfrm>
          <a:prstGeom prst="flowChartAlternateProcess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2800" dirty="0"/>
              <a:t>摄像头行为识别</a:t>
            </a:r>
          </a:p>
        </p:txBody>
      </p:sp>
      <p:sp>
        <p:nvSpPr>
          <p:cNvPr id="16" name="椭圆 15"/>
          <p:cNvSpPr/>
          <p:nvPr/>
        </p:nvSpPr>
        <p:spPr>
          <a:xfrm>
            <a:off x="4569460" y="1800860"/>
            <a:ext cx="1182370" cy="1231900"/>
          </a:xfrm>
          <a:prstGeom prst="ellipse">
            <a:avLst/>
          </a:prstGeom>
          <a:solidFill>
            <a:srgbClr val="E84A3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人力成本</a:t>
            </a:r>
          </a:p>
        </p:txBody>
      </p:sp>
      <p:sp>
        <p:nvSpPr>
          <p:cNvPr id="17" name="椭圆 16"/>
          <p:cNvSpPr/>
          <p:nvPr/>
        </p:nvSpPr>
        <p:spPr>
          <a:xfrm>
            <a:off x="6050915" y="1800860"/>
            <a:ext cx="1182370" cy="1231900"/>
          </a:xfrm>
          <a:prstGeom prst="ellipse">
            <a:avLst/>
          </a:prstGeom>
          <a:solidFill>
            <a:srgbClr val="E84A3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伪造信息</a:t>
            </a:r>
          </a:p>
        </p:txBody>
      </p:sp>
      <p:sp>
        <p:nvSpPr>
          <p:cNvPr id="18" name="椭圆 17"/>
          <p:cNvSpPr/>
          <p:nvPr/>
        </p:nvSpPr>
        <p:spPr>
          <a:xfrm>
            <a:off x="4569460" y="4527550"/>
            <a:ext cx="1182370" cy="1231900"/>
          </a:xfrm>
          <a:prstGeom prst="ellipse">
            <a:avLst/>
          </a:prstGeom>
          <a:solidFill>
            <a:srgbClr val="E84A3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环境部署</a:t>
            </a:r>
          </a:p>
        </p:txBody>
      </p:sp>
      <p:sp>
        <p:nvSpPr>
          <p:cNvPr id="19" name="椭圆 18"/>
          <p:cNvSpPr/>
          <p:nvPr/>
        </p:nvSpPr>
        <p:spPr>
          <a:xfrm>
            <a:off x="6050915" y="4527550"/>
            <a:ext cx="1182370" cy="1231900"/>
          </a:xfrm>
          <a:prstGeom prst="ellipse">
            <a:avLst/>
          </a:prstGeom>
          <a:solidFill>
            <a:srgbClr val="E84A3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隐私保护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25" y="174948"/>
            <a:ext cx="5760736" cy="540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latin typeface="+mj-lt"/>
                <a:ea typeface="黑体" panose="02010609060101010101" pitchFamily="49" charset="-122"/>
              </a:rPr>
              <a:t>12.2 </a:t>
            </a:r>
            <a:r>
              <a:rPr lang="zh-CN" altLang="en-US" sz="2400" dirty="0">
                <a:solidFill>
                  <a:srgbClr val="31353D"/>
                </a:solidFill>
                <a:latin typeface="+mj-lt"/>
                <a:ea typeface="黑体" panose="02010609060101010101" pitchFamily="49" charset="-122"/>
              </a:rPr>
              <a:t>传统的移动行为识别机制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715017"/>
            <a:ext cx="7277734" cy="0"/>
          </a:xfrm>
          <a:prstGeom prst="line">
            <a:avLst/>
          </a:prstGeom>
          <a:ln w="19050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C:\Users\Charle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57" y="125114"/>
            <a:ext cx="1206378" cy="11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椭圆 9"/>
          <p:cNvSpPr/>
          <p:nvPr/>
        </p:nvSpPr>
        <p:spPr>
          <a:xfrm>
            <a:off x="1196975" y="2678430"/>
            <a:ext cx="1848485" cy="1875155"/>
          </a:xfrm>
          <a:prstGeom prst="ellipse">
            <a:avLst/>
          </a:prstGeom>
          <a:solidFill>
            <a:srgbClr val="3135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800" dirty="0"/>
              <a:t>基于传感器</a:t>
            </a:r>
          </a:p>
        </p:txBody>
      </p:sp>
      <p:sp>
        <p:nvSpPr>
          <p:cNvPr id="13" name="椭圆 12"/>
          <p:cNvSpPr/>
          <p:nvPr/>
        </p:nvSpPr>
        <p:spPr>
          <a:xfrm>
            <a:off x="5062220" y="2800985"/>
            <a:ext cx="2260600" cy="2159635"/>
          </a:xfrm>
          <a:prstGeom prst="ellipse">
            <a:avLst/>
          </a:prstGeom>
          <a:solidFill>
            <a:srgbClr val="3135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800" dirty="0"/>
              <a:t>基于可视化</a:t>
            </a:r>
          </a:p>
        </p:txBody>
      </p:sp>
      <p:sp>
        <p:nvSpPr>
          <p:cNvPr id="14" name="椭圆 13"/>
          <p:cNvSpPr/>
          <p:nvPr/>
        </p:nvSpPr>
        <p:spPr>
          <a:xfrm>
            <a:off x="1436370" y="1135380"/>
            <a:ext cx="1311275" cy="1324610"/>
          </a:xfrm>
          <a:prstGeom prst="ellipse">
            <a:avLst/>
          </a:prstGeom>
          <a:solidFill>
            <a:srgbClr val="4458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保护隐私</a:t>
            </a:r>
          </a:p>
        </p:txBody>
      </p:sp>
      <p:sp>
        <p:nvSpPr>
          <p:cNvPr id="16" name="椭圆 15"/>
          <p:cNvSpPr/>
          <p:nvPr/>
        </p:nvSpPr>
        <p:spPr>
          <a:xfrm>
            <a:off x="4005580" y="2353310"/>
            <a:ext cx="1254125" cy="1178560"/>
          </a:xfrm>
          <a:prstGeom prst="ellipse">
            <a:avLst/>
          </a:prstGeom>
          <a:solidFill>
            <a:srgbClr val="4458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光谱分析</a:t>
            </a:r>
          </a:p>
        </p:txBody>
      </p:sp>
      <p:sp>
        <p:nvSpPr>
          <p:cNvPr id="17" name="椭圆 16"/>
          <p:cNvSpPr/>
          <p:nvPr/>
        </p:nvSpPr>
        <p:spPr>
          <a:xfrm>
            <a:off x="1436370" y="4784725"/>
            <a:ext cx="1311275" cy="1324610"/>
          </a:xfrm>
          <a:prstGeom prst="ellipse">
            <a:avLst/>
          </a:prstGeom>
          <a:solidFill>
            <a:srgbClr val="E84A3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功能单一</a:t>
            </a:r>
          </a:p>
        </p:txBody>
      </p:sp>
      <p:sp>
        <p:nvSpPr>
          <p:cNvPr id="11" name="椭圆 10"/>
          <p:cNvSpPr/>
          <p:nvPr/>
        </p:nvSpPr>
        <p:spPr>
          <a:xfrm>
            <a:off x="7322820" y="2639695"/>
            <a:ext cx="1337945" cy="1178560"/>
          </a:xfrm>
          <a:prstGeom prst="ellipse">
            <a:avLst/>
          </a:prstGeom>
          <a:solidFill>
            <a:srgbClr val="4458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卡尔曼滤镜</a:t>
            </a:r>
          </a:p>
        </p:txBody>
      </p:sp>
      <p:sp>
        <p:nvSpPr>
          <p:cNvPr id="12" name="椭圆 11"/>
          <p:cNvSpPr/>
          <p:nvPr/>
        </p:nvSpPr>
        <p:spPr>
          <a:xfrm>
            <a:off x="5859145" y="1484630"/>
            <a:ext cx="1343025" cy="1178560"/>
          </a:xfrm>
          <a:prstGeom prst="ellipse">
            <a:avLst/>
          </a:prstGeom>
          <a:solidFill>
            <a:srgbClr val="4458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隐式马尔科夫</a:t>
            </a:r>
          </a:p>
        </p:txBody>
      </p:sp>
      <p:sp>
        <p:nvSpPr>
          <p:cNvPr id="15" name="椭圆 14"/>
          <p:cNvSpPr/>
          <p:nvPr/>
        </p:nvSpPr>
        <p:spPr>
          <a:xfrm>
            <a:off x="4194810" y="4493895"/>
            <a:ext cx="1238885" cy="1178560"/>
          </a:xfrm>
          <a:prstGeom prst="ellipse">
            <a:avLst/>
          </a:prstGeom>
          <a:solidFill>
            <a:srgbClr val="E84A3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不易部署</a:t>
            </a:r>
          </a:p>
        </p:txBody>
      </p:sp>
      <p:sp>
        <p:nvSpPr>
          <p:cNvPr id="18" name="椭圆 17"/>
          <p:cNvSpPr/>
          <p:nvPr/>
        </p:nvSpPr>
        <p:spPr>
          <a:xfrm>
            <a:off x="6833870" y="4592955"/>
            <a:ext cx="1238885" cy="1178560"/>
          </a:xfrm>
          <a:prstGeom prst="ellipse">
            <a:avLst/>
          </a:prstGeom>
          <a:solidFill>
            <a:srgbClr val="E84A3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环境干扰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25" y="174948"/>
            <a:ext cx="5760736" cy="540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latin typeface="+mj-lt"/>
                <a:ea typeface="黑体" panose="02010609060101010101" pitchFamily="49" charset="-122"/>
              </a:rPr>
              <a:t>12.2 </a:t>
            </a:r>
            <a:r>
              <a:rPr lang="zh-CN" altLang="en-US" sz="2400" dirty="0">
                <a:solidFill>
                  <a:srgbClr val="31353D"/>
                </a:solidFill>
                <a:latin typeface="+mj-lt"/>
                <a:ea typeface="黑体" panose="02010609060101010101" pitchFamily="49" charset="-122"/>
              </a:rPr>
              <a:t>传统的移动行为识别机制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715017"/>
            <a:ext cx="7277734" cy="0"/>
          </a:xfrm>
          <a:prstGeom prst="line">
            <a:avLst/>
          </a:prstGeom>
          <a:ln w="19050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C:\Users\Charle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57" y="125114"/>
            <a:ext cx="1206378" cy="11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90880" y="1840230"/>
          <a:ext cx="7813040" cy="279019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58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9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5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81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en-US" sz="2000" kern="100" dirty="0">
                        <a:effectLst/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ea"/>
                          <a:ea typeface="+mn-ea"/>
                        </a:rPr>
                        <a:t>优点</a:t>
                      </a:r>
                      <a:endParaRPr lang="zh-CN" sz="2000" kern="100">
                        <a:effectLst/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ea"/>
                          <a:ea typeface="+mn-ea"/>
                        </a:rPr>
                        <a:t>缺点</a:t>
                      </a:r>
                      <a:endParaRPr lang="zh-CN" sz="2000" kern="100">
                        <a:effectLst/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6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ea"/>
                          <a:ea typeface="+mn-ea"/>
                        </a:rPr>
                        <a:t>基于可视化工具的识别方法</a:t>
                      </a:r>
                      <a:endParaRPr lang="zh-CN" sz="2000" kern="100">
                        <a:effectLst/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ea"/>
                          <a:ea typeface="+mn-ea"/>
                        </a:rPr>
                        <a:t>软件方法实现，系统实现整体较容易。</a:t>
                      </a:r>
                      <a:endParaRPr lang="zh-CN" sz="2000" kern="100">
                        <a:effectLst/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ea"/>
                          <a:ea typeface="+mn-ea"/>
                        </a:rPr>
                        <a:t>不易实际部署；容易影响场景内用户的隐私。</a:t>
                      </a:r>
                      <a:endParaRPr lang="zh-CN" sz="2000" kern="100">
                        <a:effectLst/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5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ea"/>
                          <a:ea typeface="+mn-ea"/>
                        </a:rPr>
                        <a:t>基于传感器的识别方法</a:t>
                      </a:r>
                      <a:endParaRPr lang="zh-CN" sz="2000" kern="100">
                        <a:effectLst/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+mn-ea"/>
                          <a:ea typeface="+mn-ea"/>
                        </a:rPr>
                        <a:t>针对性的感知用户行为数据，不易引起隐私问题。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+mn-ea"/>
                          <a:ea typeface="+mn-ea"/>
                        </a:rPr>
                        <a:t>功能单一，拓展性不强。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25" y="174948"/>
            <a:ext cx="5760736" cy="540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latin typeface="+mj-lt"/>
                <a:ea typeface="黑体" panose="02010609060101010101" pitchFamily="49" charset="-122"/>
              </a:rPr>
              <a:t>12.3 </a:t>
            </a:r>
            <a:r>
              <a:rPr lang="zh-CN" altLang="en-US" sz="2400" dirty="0">
                <a:solidFill>
                  <a:srgbClr val="31353D"/>
                </a:solidFill>
                <a:latin typeface="+mj-lt"/>
                <a:ea typeface="黑体" panose="02010609060101010101" pitchFamily="49" charset="-122"/>
              </a:rPr>
              <a:t>基于</a:t>
            </a:r>
            <a:r>
              <a:rPr lang="en-US" altLang="zh-CN" sz="2400" dirty="0">
                <a:solidFill>
                  <a:srgbClr val="31353D"/>
                </a:solidFill>
                <a:latin typeface="+mj-lt"/>
                <a:ea typeface="黑体" panose="02010609060101010101" pitchFamily="49" charset="-122"/>
              </a:rPr>
              <a:t>RFID</a:t>
            </a:r>
            <a:r>
              <a:rPr lang="zh-CN" altLang="en-US" sz="2400" dirty="0">
                <a:solidFill>
                  <a:srgbClr val="31353D"/>
                </a:solidFill>
                <a:latin typeface="+mj-lt"/>
                <a:ea typeface="黑体" panose="02010609060101010101" pitchFamily="49" charset="-122"/>
              </a:rPr>
              <a:t>机制的移动行为识别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715017"/>
            <a:ext cx="7277734" cy="0"/>
          </a:xfrm>
          <a:prstGeom prst="line">
            <a:avLst/>
          </a:prstGeom>
          <a:ln w="19050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C:\Users\Charle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57" y="125114"/>
            <a:ext cx="1206378" cy="11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2204720" y="1240155"/>
            <a:ext cx="3857625" cy="3609340"/>
            <a:chOff x="4031931" y="908678"/>
            <a:chExt cx="2981433" cy="3015940"/>
          </a:xfrm>
        </p:grpSpPr>
        <p:pic>
          <p:nvPicPr>
            <p:cNvPr id="6" name="Picture 2" descr="C:\Users\Charles\Desktop\201103081201216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1931" y="908678"/>
              <a:ext cx="2981433" cy="3015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单圆角矩形 6"/>
            <p:cNvSpPr/>
            <p:nvPr/>
          </p:nvSpPr>
          <p:spPr>
            <a:xfrm>
              <a:off x="4502464" y="1808793"/>
              <a:ext cx="485286" cy="265108"/>
            </a:xfrm>
            <a:prstGeom prst="snipRoundRect">
              <a:avLst/>
            </a:prstGeom>
            <a:solidFill>
              <a:srgbClr val="FCFCF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31353D"/>
                  </a:solidFill>
                </a:rPr>
                <a:t>Tag</a:t>
              </a:r>
              <a:endParaRPr lang="zh-CN" altLang="en-US" sz="1400" dirty="0">
                <a:solidFill>
                  <a:srgbClr val="31353D"/>
                </a:solidFill>
              </a:endParaRPr>
            </a:p>
          </p:txBody>
        </p:sp>
        <p:sp>
          <p:nvSpPr>
            <p:cNvPr id="8" name="单圆角矩形 7"/>
            <p:cNvSpPr/>
            <p:nvPr/>
          </p:nvSpPr>
          <p:spPr>
            <a:xfrm>
              <a:off x="5522647" y="1808793"/>
              <a:ext cx="485286" cy="265108"/>
            </a:xfrm>
            <a:prstGeom prst="snipRoundRect">
              <a:avLst/>
            </a:prstGeom>
            <a:solidFill>
              <a:srgbClr val="FCFCF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31353D"/>
                  </a:solidFill>
                </a:rPr>
                <a:t>Tag</a:t>
              </a:r>
              <a:endParaRPr lang="zh-CN" altLang="en-US" sz="1400" dirty="0">
                <a:solidFill>
                  <a:srgbClr val="31353D"/>
                </a:solidFill>
              </a:endParaRPr>
            </a:p>
          </p:txBody>
        </p:sp>
        <p:sp>
          <p:nvSpPr>
            <p:cNvPr id="9" name="单圆角矩形 8"/>
            <p:cNvSpPr/>
            <p:nvPr/>
          </p:nvSpPr>
          <p:spPr>
            <a:xfrm>
              <a:off x="6528078" y="1826090"/>
              <a:ext cx="485286" cy="265108"/>
            </a:xfrm>
            <a:prstGeom prst="snipRoundRect">
              <a:avLst/>
            </a:prstGeom>
            <a:solidFill>
              <a:srgbClr val="FCFCF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31353D"/>
                  </a:solidFill>
                </a:rPr>
                <a:t>Tag</a:t>
              </a:r>
              <a:endParaRPr lang="zh-CN" altLang="en-US" sz="1400" dirty="0">
                <a:solidFill>
                  <a:srgbClr val="31353D"/>
                </a:solidFill>
              </a:endParaRPr>
            </a:p>
          </p:txBody>
        </p:sp>
        <p:sp>
          <p:nvSpPr>
            <p:cNvPr id="10" name="单圆角矩形 9"/>
            <p:cNvSpPr/>
            <p:nvPr/>
          </p:nvSpPr>
          <p:spPr>
            <a:xfrm>
              <a:off x="4502464" y="3326618"/>
              <a:ext cx="485286" cy="265108"/>
            </a:xfrm>
            <a:prstGeom prst="snipRoundRect">
              <a:avLst/>
            </a:prstGeom>
            <a:solidFill>
              <a:srgbClr val="FCFCF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31353D"/>
                  </a:solidFill>
                </a:rPr>
                <a:t>Tag</a:t>
              </a:r>
              <a:endParaRPr lang="zh-CN" altLang="en-US" sz="1400" dirty="0">
                <a:solidFill>
                  <a:srgbClr val="31353D"/>
                </a:solidFill>
              </a:endParaRPr>
            </a:p>
          </p:txBody>
        </p:sp>
        <p:sp>
          <p:nvSpPr>
            <p:cNvPr id="11" name="单圆角矩形 10"/>
            <p:cNvSpPr/>
            <p:nvPr/>
          </p:nvSpPr>
          <p:spPr>
            <a:xfrm>
              <a:off x="5522647" y="3326618"/>
              <a:ext cx="485286" cy="265108"/>
            </a:xfrm>
            <a:prstGeom prst="snipRoundRect">
              <a:avLst/>
            </a:prstGeom>
            <a:solidFill>
              <a:srgbClr val="FCFCF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31353D"/>
                  </a:solidFill>
                </a:rPr>
                <a:t>Tag</a:t>
              </a:r>
              <a:endParaRPr lang="zh-CN" altLang="en-US" sz="1400" dirty="0">
                <a:solidFill>
                  <a:srgbClr val="31353D"/>
                </a:solidFill>
              </a:endParaRPr>
            </a:p>
          </p:txBody>
        </p:sp>
        <p:sp>
          <p:nvSpPr>
            <p:cNvPr id="12" name="单圆角矩形 11"/>
            <p:cNvSpPr/>
            <p:nvPr/>
          </p:nvSpPr>
          <p:spPr>
            <a:xfrm>
              <a:off x="6528078" y="3343915"/>
              <a:ext cx="485286" cy="265108"/>
            </a:xfrm>
            <a:prstGeom prst="snipRoundRect">
              <a:avLst/>
            </a:prstGeom>
            <a:solidFill>
              <a:srgbClr val="FCFCF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31353D"/>
                  </a:solidFill>
                </a:rPr>
                <a:t>Tag</a:t>
              </a:r>
              <a:endParaRPr lang="zh-CN" altLang="en-US" sz="1400" dirty="0">
                <a:solidFill>
                  <a:srgbClr val="31353D"/>
                </a:solidFill>
              </a:endParaRPr>
            </a:p>
          </p:txBody>
        </p:sp>
      </p:grpSp>
      <p:sp>
        <p:nvSpPr>
          <p:cNvPr id="13" name="流程图: 可选过程 12"/>
          <p:cNvSpPr/>
          <p:nvPr/>
        </p:nvSpPr>
        <p:spPr>
          <a:xfrm>
            <a:off x="3053715" y="5483860"/>
            <a:ext cx="2160270" cy="487045"/>
          </a:xfrm>
          <a:prstGeom prst="flowChartAlternateProcess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Tag Free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25" y="174948"/>
            <a:ext cx="5760736" cy="540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31353D"/>
                </a:solidFill>
                <a:latin typeface="+mj-lt"/>
                <a:ea typeface="黑体" panose="02010609060101010101" pitchFamily="49" charset="-122"/>
              </a:rPr>
              <a:t>12.3.1 </a:t>
            </a:r>
            <a:r>
              <a:rPr lang="zh-CN" altLang="en-US" sz="2400" dirty="0">
                <a:solidFill>
                  <a:srgbClr val="31353D"/>
                </a:solidFill>
                <a:latin typeface="+mj-lt"/>
                <a:ea typeface="黑体" panose="02010609060101010101" pitchFamily="49" charset="-122"/>
              </a:rPr>
              <a:t>非绑定式智能感知方法的分类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715017"/>
            <a:ext cx="7277734" cy="0"/>
          </a:xfrm>
          <a:prstGeom prst="line">
            <a:avLst/>
          </a:prstGeom>
          <a:ln w="19050">
            <a:solidFill>
              <a:srgbClr val="313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C:\Users\Charle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57" y="125114"/>
            <a:ext cx="1206378" cy="11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流程图: 可选过程 19"/>
          <p:cNvSpPr/>
          <p:nvPr/>
        </p:nvSpPr>
        <p:spPr>
          <a:xfrm>
            <a:off x="1024255" y="1737360"/>
            <a:ext cx="7095490" cy="1009650"/>
          </a:xfrm>
          <a:prstGeom prst="flowChartAlternateProcess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r>
              <a:rPr lang="zh-CN" altLang="en-US" sz="2800" dirty="0"/>
              <a:t>、基于信号特征变化的非绑定式感知方法</a:t>
            </a:r>
          </a:p>
        </p:txBody>
      </p:sp>
      <p:sp>
        <p:nvSpPr>
          <p:cNvPr id="23" name="流程图: 可选过程 22"/>
          <p:cNvSpPr/>
          <p:nvPr/>
        </p:nvSpPr>
        <p:spPr>
          <a:xfrm>
            <a:off x="1024255" y="3078480"/>
            <a:ext cx="7095490" cy="1009650"/>
          </a:xfrm>
          <a:prstGeom prst="flowChartAlternateProcess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2800" dirty="0"/>
              <a:t> 2</a:t>
            </a:r>
            <a:r>
              <a:rPr lang="zh-CN" altLang="en-US" sz="2800" dirty="0"/>
              <a:t>、基于标签间相互干扰的非绑定式感知</a:t>
            </a:r>
          </a:p>
        </p:txBody>
      </p:sp>
      <p:sp>
        <p:nvSpPr>
          <p:cNvPr id="24" name="流程图: 可选过程 23"/>
          <p:cNvSpPr/>
          <p:nvPr/>
        </p:nvSpPr>
        <p:spPr>
          <a:xfrm>
            <a:off x="1024255" y="4420235"/>
            <a:ext cx="7095490" cy="1009650"/>
          </a:xfrm>
          <a:prstGeom prst="flowChartAlternateProcess">
            <a:avLst/>
          </a:prstGeom>
          <a:solidFill>
            <a:srgbClr val="31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3</a:t>
            </a:r>
            <a:r>
              <a:rPr lang="zh-CN" altLang="en-US" sz="2800" dirty="0"/>
              <a:t>、基于空间中已部署标签阵列或参考标签的非绑定式感知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EEAC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736</Words>
  <Application>Microsoft Office PowerPoint</Application>
  <PresentationFormat>全屏显示(4:3)</PresentationFormat>
  <Paragraphs>133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黑体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Charles</dc:creator>
  <cp:lastModifiedBy>GUO JD</cp:lastModifiedBy>
  <cp:revision>975</cp:revision>
  <dcterms:created xsi:type="dcterms:W3CDTF">2013-11-27T01:23:00Z</dcterms:created>
  <dcterms:modified xsi:type="dcterms:W3CDTF">2020-05-27T02:07:06Z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