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a3ed8a8f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a3ed8a8f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3ed8a8f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3ed8a8f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3ed8a8f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3ed8a8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a3ed8a8f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a3ed8a8f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a3ed8a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a3ed8a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a3ed8a8f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a3ed8a8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a3ed8a8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a3ed8a8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a3ed8a8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a3ed8a8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a3ed8a8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a3ed8a8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a3ed8a8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a3ed8a8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3ed8a8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3ed8a8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1600"/>
              </a:spcBef>
              <a:spcAft>
                <a:spcPts val="0"/>
              </a:spcAft>
              <a:buNone/>
            </a:pPr>
            <a:r>
              <a:rPr b="1" lang="en" sz="4200">
                <a:solidFill>
                  <a:srgbClr val="695D46"/>
                </a:solidFill>
                <a:latin typeface="PT Sans Narrow"/>
                <a:ea typeface="PT Sans Narrow"/>
                <a:cs typeface="PT Sans Narrow"/>
                <a:sym typeface="PT Sans Narrow"/>
              </a:rPr>
              <a:t>ACCIDENT SEVERITY PREDICTION</a:t>
            </a:r>
            <a:endParaRPr/>
          </a:p>
        </p:txBody>
      </p:sp>
      <p:sp>
        <p:nvSpPr>
          <p:cNvPr id="68" name="Google Shape;68;p13"/>
          <p:cNvSpPr txBox="1"/>
          <p:nvPr>
            <p:ph idx="1" type="subTitle"/>
          </p:nvPr>
        </p:nvSpPr>
        <p:spPr>
          <a:xfrm>
            <a:off x="390525" y="2789130"/>
            <a:ext cx="8222100" cy="432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lang="en"/>
              <a:t>19.09.2020                                                                                               Priyanka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Decision Tree Algorithm</a:t>
            </a:r>
            <a:endParaRPr sz="2900"/>
          </a:p>
        </p:txBody>
      </p:sp>
      <p:sp>
        <p:nvSpPr>
          <p:cNvPr id="131" name="Google Shape;13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695D46"/>
                </a:solidFill>
                <a:latin typeface="Open Sans"/>
                <a:ea typeface="Open Sans"/>
                <a:cs typeface="Open Sans"/>
                <a:sym typeface="Open Sans"/>
              </a:rPr>
              <a:t>Decision Tree a tree based classifier, which splits the sample data  into two or more sets.To choose a differentiator (predictor), the algorithm considers all features and does a binary split on them (for categorical data, split by category; for continuous, pick a cut-off threshold). It will then choose the one with the least cost (i.e. highest accuracy), and repeats recursively, until it successfully splits the data in all leaves.Information gain for a decision tree classifier can be calculated Entropy measure gain. The decision tree for the model is shown below.</a:t>
            </a:r>
            <a:endParaRPr sz="1100">
              <a:solidFill>
                <a:srgbClr val="695D46"/>
              </a:solidFill>
              <a:latin typeface="Open Sans"/>
              <a:ea typeface="Open Sans"/>
              <a:cs typeface="Open Sans"/>
              <a:sym typeface="Open Sans"/>
            </a:endParaRPr>
          </a:p>
          <a:p>
            <a:pPr indent="0" lvl="0" marL="0" rtl="0" algn="l">
              <a:lnSpc>
                <a:spcPct val="100000"/>
              </a:lnSpc>
              <a:spcBef>
                <a:spcPts val="200"/>
              </a:spcBef>
              <a:spcAft>
                <a:spcPts val="200"/>
              </a:spcAft>
              <a:buNone/>
            </a:pPr>
            <a:r>
              <a:t/>
            </a:r>
            <a:endParaRPr sz="1100">
              <a:solidFill>
                <a:srgbClr val="695D46"/>
              </a:solidFill>
              <a:latin typeface="Open Sans"/>
              <a:ea typeface="Open Sans"/>
              <a:cs typeface="Open Sans"/>
              <a:sym typeface="Open Sans"/>
            </a:endParaRPr>
          </a:p>
        </p:txBody>
      </p:sp>
      <p:pic>
        <p:nvPicPr>
          <p:cNvPr id="132" name="Google Shape;132;p22"/>
          <p:cNvPicPr preferRelativeResize="0"/>
          <p:nvPr/>
        </p:nvPicPr>
        <p:blipFill rotWithShape="1">
          <a:blip r:embed="rId3">
            <a:alphaModFix/>
          </a:blip>
          <a:srcRect b="18880" l="0" r="0" t="54971"/>
          <a:stretch/>
        </p:blipFill>
        <p:spPr>
          <a:xfrm>
            <a:off x="679850" y="2902125"/>
            <a:ext cx="7937949" cy="189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Logistic Regression</a:t>
            </a:r>
            <a:endParaRPr sz="3100"/>
          </a:p>
        </p:txBody>
      </p:sp>
      <p:sp>
        <p:nvSpPr>
          <p:cNvPr id="138" name="Google Shape;13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100">
                <a:solidFill>
                  <a:srgbClr val="695D46"/>
                </a:solidFill>
                <a:latin typeface="Open Sans"/>
                <a:ea typeface="Open Sans"/>
                <a:cs typeface="Open Sans"/>
                <a:sym typeface="Open Sans"/>
              </a:rPr>
              <a:t>Logistic Regression is a classifier that estimates discrete values (binary values like 0/1, yes/no, true/false) based on a given set of  independent variables. It basically predicts the probability of occurrence of an event by fitting data to a logistic function. Hence it is also known as logistic regression. The values obtained would always lie within 0 and 1 since it predicts the probability.The chosen dataset has more than two target categories in terms of the accident severity code assigned.</a:t>
            </a:r>
            <a:endParaRPr sz="1100">
              <a:solidFill>
                <a:srgbClr val="695D46"/>
              </a:solidFill>
              <a:latin typeface="Open Sans"/>
              <a:ea typeface="Open Sans"/>
              <a:cs typeface="Open Sans"/>
              <a:sym typeface="Open Sans"/>
            </a:endParaRPr>
          </a:p>
          <a:p>
            <a:pPr indent="0" lvl="0" marL="0" rtl="0" algn="l">
              <a:lnSpc>
                <a:spcPct val="100000"/>
              </a:lnSpc>
              <a:spcBef>
                <a:spcPts val="600"/>
              </a:spcBef>
              <a:spcAft>
                <a:spcPts val="0"/>
              </a:spcAft>
              <a:buNone/>
            </a:pPr>
            <a:r>
              <a:t/>
            </a:r>
            <a:endParaRPr sz="1100">
              <a:solidFill>
                <a:srgbClr val="695D46"/>
              </a:solidFill>
              <a:latin typeface="Open Sans"/>
              <a:ea typeface="Open Sans"/>
              <a:cs typeface="Open Sans"/>
              <a:sym typeface="Open Sans"/>
            </a:endParaRPr>
          </a:p>
          <a:p>
            <a:pPr indent="0" lvl="0" marL="0" rtl="0" algn="l">
              <a:spcBef>
                <a:spcPts val="0"/>
              </a:spcBef>
              <a:spcAft>
                <a:spcPts val="1600"/>
              </a:spcAft>
              <a:buNone/>
            </a:pPr>
            <a:r>
              <a:t/>
            </a:r>
            <a:endParaRPr/>
          </a:p>
        </p:txBody>
      </p:sp>
      <p:pic>
        <p:nvPicPr>
          <p:cNvPr id="139" name="Google Shape;139;p23"/>
          <p:cNvPicPr preferRelativeResize="0"/>
          <p:nvPr/>
        </p:nvPicPr>
        <p:blipFill rotWithShape="1">
          <a:blip r:embed="rId3">
            <a:alphaModFix/>
          </a:blip>
          <a:srcRect b="26399" l="0" r="44638" t="28672"/>
          <a:stretch/>
        </p:blipFill>
        <p:spPr>
          <a:xfrm>
            <a:off x="203575" y="2858250"/>
            <a:ext cx="3290400" cy="2178175"/>
          </a:xfrm>
          <a:prstGeom prst="rect">
            <a:avLst/>
          </a:prstGeom>
          <a:noFill/>
          <a:ln>
            <a:noFill/>
          </a:ln>
        </p:spPr>
      </p:pic>
      <p:pic>
        <p:nvPicPr>
          <p:cNvPr id="140" name="Google Shape;140;p23"/>
          <p:cNvPicPr preferRelativeResize="0"/>
          <p:nvPr/>
        </p:nvPicPr>
        <p:blipFill rotWithShape="1">
          <a:blip r:embed="rId3">
            <a:alphaModFix/>
          </a:blip>
          <a:srcRect b="0" l="0" r="47081" t="73172"/>
          <a:stretch/>
        </p:blipFill>
        <p:spPr>
          <a:xfrm>
            <a:off x="3910600" y="3165425"/>
            <a:ext cx="4020150" cy="16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SVM Model</a:t>
            </a:r>
            <a:endParaRPr sz="3000"/>
          </a:p>
        </p:txBody>
      </p:sp>
      <p:sp>
        <p:nvSpPr>
          <p:cNvPr id="146" name="Google Shape;146;p24"/>
          <p:cNvSpPr txBox="1"/>
          <p:nvPr>
            <p:ph idx="1" type="body"/>
          </p:nvPr>
        </p:nvSpPr>
        <p:spPr>
          <a:xfrm>
            <a:off x="471900" y="1652225"/>
            <a:ext cx="8222100" cy="29769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200">
                <a:solidFill>
                  <a:srgbClr val="222222"/>
                </a:solidFill>
                <a:highlight>
                  <a:srgbClr val="FFFFFF"/>
                </a:highlight>
              </a:rPr>
              <a:t>Support Vector Machine is a linear model for classification and regression problems.The algorithm creates a line or a hyperplane which separates the data into classes.I have used feature set and target set and have trained the data on half the size of original data as it took too long to train the data.The confusion matrix and precision and recall values are as shown.</a:t>
            </a:r>
            <a:endParaRPr sz="1200">
              <a:solidFill>
                <a:srgbClr val="222222"/>
              </a:solidFill>
              <a:highlight>
                <a:srgbClr val="FFFFFF"/>
              </a:highlight>
            </a:endParaRPr>
          </a:p>
          <a:p>
            <a:pPr indent="0" lvl="0" marL="0" rtl="0" algn="l">
              <a:lnSpc>
                <a:spcPct val="120000"/>
              </a:lnSpc>
              <a:spcBef>
                <a:spcPts val="600"/>
              </a:spcBef>
              <a:spcAft>
                <a:spcPts val="0"/>
              </a:spcAft>
              <a:buNone/>
            </a:pPr>
            <a:r>
              <a:t/>
            </a:r>
            <a:endParaRPr sz="1200">
              <a:solidFill>
                <a:srgbClr val="222222"/>
              </a:solidFill>
              <a:highlight>
                <a:srgbClr val="FFFFFF"/>
              </a:highlight>
            </a:endParaRPr>
          </a:p>
        </p:txBody>
      </p:sp>
      <p:pic>
        <p:nvPicPr>
          <p:cNvPr id="147" name="Google Shape;147;p24"/>
          <p:cNvPicPr preferRelativeResize="0"/>
          <p:nvPr/>
        </p:nvPicPr>
        <p:blipFill rotWithShape="1">
          <a:blip r:embed="rId3">
            <a:alphaModFix/>
          </a:blip>
          <a:srcRect b="0" l="0" r="49436" t="58251"/>
          <a:stretch/>
        </p:blipFill>
        <p:spPr>
          <a:xfrm>
            <a:off x="471900" y="2684725"/>
            <a:ext cx="3270599" cy="1944550"/>
          </a:xfrm>
          <a:prstGeom prst="rect">
            <a:avLst/>
          </a:prstGeom>
          <a:noFill/>
          <a:ln>
            <a:noFill/>
          </a:ln>
        </p:spPr>
      </p:pic>
      <p:pic>
        <p:nvPicPr>
          <p:cNvPr id="148" name="Google Shape;148;p24"/>
          <p:cNvPicPr preferRelativeResize="0"/>
          <p:nvPr/>
        </p:nvPicPr>
        <p:blipFill rotWithShape="1">
          <a:blip r:embed="rId3">
            <a:alphaModFix/>
          </a:blip>
          <a:srcRect b="40783" l="0" r="44252" t="25005"/>
          <a:stretch/>
        </p:blipFill>
        <p:spPr>
          <a:xfrm>
            <a:off x="4193375" y="2624350"/>
            <a:ext cx="3313424" cy="188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1200"/>
              </a:spcBef>
              <a:spcAft>
                <a:spcPts val="900"/>
              </a:spcAft>
              <a:buNone/>
            </a:pPr>
            <a:r>
              <a:rPr lang="en"/>
              <a:t>Conclusion </a:t>
            </a:r>
            <a:endParaRPr/>
          </a:p>
        </p:txBody>
      </p:sp>
      <p:sp>
        <p:nvSpPr>
          <p:cNvPr id="154" name="Google Shape;154;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For the linear regression model the residual sum of square and variance score is calculated.This model is a perfect fit for the data as the residual sum of square is zero and the variance is low.</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For the k nearest neighbor algorithm the predicted train and test set accuracy is 0.701 and 0.699. This model is fairly good to predict the data outcome as the accuracy is good.</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decision tree model predicts with an accuracy score of 0.719.</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logistic model used for evaluation also  indicates that the data fit the model fairly as Jacquard similarity score is 0.696 and the log loss calculated is 0.601.</a:t>
            </a:r>
            <a:endParaRPr sz="11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SVM model used took time to train the data as the data set is long.The accuracy of the model is calculated using f1 score and jacquard similarity score.F1 score is 0.648 and jacquard index is 0.717.</a:t>
            </a:r>
            <a:endParaRPr b="1">
              <a:solidFill>
                <a:srgbClr val="FF5E0E"/>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None/>
            </a:pPr>
            <a:r>
              <a:rPr b="1" lang="en">
                <a:solidFill>
                  <a:srgbClr val="FF5E0E"/>
                </a:solidFill>
                <a:latin typeface="PT Sans Narrow"/>
                <a:ea typeface="PT Sans Narrow"/>
                <a:cs typeface="PT Sans Narrow"/>
                <a:sym typeface="PT Sans Narrow"/>
              </a:rPr>
              <a:t>Problem Understanding</a:t>
            </a:r>
            <a:endParaRPr sz="3800"/>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300">
                <a:solidFill>
                  <a:srgbClr val="695D46"/>
                </a:solidFill>
                <a:latin typeface="Open Sans"/>
                <a:ea typeface="Open Sans"/>
                <a:cs typeface="Open Sans"/>
                <a:sym typeface="Open Sans"/>
              </a:rPr>
              <a:t>To reduce the number of vehicle collisions in a community, we have to predict the severity of an accident given variable features like weather, road and visibility conditions. </a:t>
            </a:r>
            <a:endParaRPr sz="130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None/>
            </a:pPr>
            <a:r>
              <a:rPr lang="en" sz="1300">
                <a:solidFill>
                  <a:srgbClr val="695D46"/>
                </a:solidFill>
                <a:latin typeface="Open Sans"/>
                <a:ea typeface="Open Sans"/>
                <a:cs typeface="Open Sans"/>
                <a:sym typeface="Open Sans"/>
              </a:rPr>
              <a:t>The analysis is to predict the severity of accident occurrence using data provided with features like vehicle count ,weather conditions and road conditions in order to inform the public over probability of occurrence of severity of an accident on roads to take well informed measures beforehand. The  analysis would help the department of transportation to improve upon the ways and minimize accidents and the public for the purpose of increasing the quality of life for the residents, increasing transparency, accountability and comparability, promoting economic development and research, and improving internal performance management.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2400"/>
              </a:spcBef>
              <a:spcAft>
                <a:spcPts val="0"/>
              </a:spcAft>
              <a:buNone/>
            </a:pPr>
            <a:r>
              <a:rPr b="1" lang="en" sz="3100">
                <a:solidFill>
                  <a:srgbClr val="FF5E0E"/>
                </a:solidFill>
                <a:latin typeface="PT Sans Narrow"/>
                <a:ea typeface="PT Sans Narrow"/>
                <a:cs typeface="PT Sans Narrow"/>
                <a:sym typeface="PT Sans Narrow"/>
              </a:rPr>
              <a:t>Data Understanding And Preparation</a:t>
            </a:r>
            <a:endParaRPr sz="4500"/>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20000"/>
              </a:lnSpc>
              <a:spcBef>
                <a:spcPts val="600"/>
              </a:spcBef>
              <a:spcAft>
                <a:spcPts val="0"/>
              </a:spcAft>
              <a:buNone/>
            </a:pPr>
            <a:r>
              <a:rPr lang="en" sz="1100">
                <a:solidFill>
                  <a:srgbClr val="695D46"/>
                </a:solidFill>
                <a:latin typeface="Open Sans"/>
                <a:ea typeface="Open Sans"/>
                <a:cs typeface="Open Sans"/>
                <a:sym typeface="Open Sans"/>
              </a:rPr>
              <a:t>Our predictor or target variable will be </a:t>
            </a:r>
            <a:r>
              <a:rPr lang="en" sz="1100" u="sng">
                <a:solidFill>
                  <a:srgbClr val="695D46"/>
                </a:solidFill>
                <a:latin typeface="Open Sans"/>
                <a:ea typeface="Open Sans"/>
                <a:cs typeface="Open Sans"/>
                <a:sym typeface="Open Sans"/>
              </a:rPr>
              <a:t>“SEVERITYCODE”</a:t>
            </a:r>
            <a:r>
              <a:rPr lang="en" sz="1100">
                <a:solidFill>
                  <a:srgbClr val="695D46"/>
                </a:solidFill>
                <a:latin typeface="Open Sans"/>
                <a:ea typeface="Open Sans"/>
                <a:cs typeface="Open Sans"/>
                <a:sym typeface="Open Sans"/>
              </a:rPr>
              <a:t>  which  is used to measure the severity of an accident from 1 to 2  in the  dataset.</a:t>
            </a:r>
            <a:endParaRPr sz="1100">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rPr lang="en" sz="1100">
                <a:solidFill>
                  <a:srgbClr val="695D46"/>
                </a:solidFill>
                <a:latin typeface="Open Sans"/>
                <a:ea typeface="Open Sans"/>
                <a:cs typeface="Open Sans"/>
                <a:sym typeface="Open Sans"/>
              </a:rPr>
              <a:t> Attributes used to weigh the severity of an accident are “WEATHER”,”ROADCOND”, “LIGHTCOND” and “VEHCOUNT”. </a:t>
            </a:r>
            <a:endParaRPr sz="1100">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rPr lang="en" sz="1100">
                <a:solidFill>
                  <a:srgbClr val="695D46"/>
                </a:solidFill>
                <a:latin typeface="Open Sans"/>
                <a:ea typeface="Open Sans"/>
                <a:cs typeface="Open Sans"/>
                <a:sym typeface="Open Sans"/>
              </a:rPr>
              <a:t> I have used label encoding to convert the features to our desired data type.</a:t>
            </a:r>
            <a:endParaRPr sz="1100">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rPr lang="en" sz="1100">
                <a:solidFill>
                  <a:srgbClr val="695D46"/>
                </a:solidFill>
                <a:latin typeface="Open Sans"/>
                <a:ea typeface="Open Sans"/>
                <a:cs typeface="Open Sans"/>
                <a:sym typeface="Open Sans"/>
              </a:rPr>
              <a:t>The original data set consists of 194673 rows ,, after dropping the number of rows reduces to 189316 .</a:t>
            </a:r>
            <a:endParaRPr sz="1100">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a:p>
            <a:pPr indent="0" lvl="0" marL="0" rtl="0" algn="just">
              <a:lnSpc>
                <a:spcPct val="120000"/>
              </a:lnSpc>
              <a:spcBef>
                <a:spcPts val="600"/>
              </a:spcBef>
              <a:spcAft>
                <a:spcPts val="0"/>
              </a:spcAft>
              <a:buNone/>
            </a:pPr>
            <a:r>
              <a:t/>
            </a:r>
            <a:endParaRPr sz="1100">
              <a:solidFill>
                <a:srgbClr val="695D46"/>
              </a:solidFill>
              <a:latin typeface="Open Sans"/>
              <a:ea typeface="Open Sans"/>
              <a:cs typeface="Open Sans"/>
              <a:sym typeface="Open Sans"/>
            </a:endParaRPr>
          </a:p>
        </p:txBody>
      </p:sp>
      <p:pic>
        <p:nvPicPr>
          <p:cNvPr id="81" name="Google Shape;81;p15"/>
          <p:cNvPicPr preferRelativeResize="0"/>
          <p:nvPr/>
        </p:nvPicPr>
        <p:blipFill rotWithShape="1">
          <a:blip r:embed="rId3">
            <a:alphaModFix/>
          </a:blip>
          <a:srcRect b="0" l="0" r="0" t="27855"/>
          <a:stretch/>
        </p:blipFill>
        <p:spPr>
          <a:xfrm>
            <a:off x="2062600" y="3288100"/>
            <a:ext cx="3562350" cy="138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2400"/>
              </a:spcBef>
              <a:spcAft>
                <a:spcPts val="0"/>
              </a:spcAft>
              <a:buNone/>
            </a:pPr>
            <a:r>
              <a:rPr b="1" lang="en" sz="3000">
                <a:solidFill>
                  <a:srgbClr val="FF5E0E"/>
                </a:solidFill>
                <a:latin typeface="PT Sans Narrow"/>
                <a:ea typeface="PT Sans Narrow"/>
                <a:cs typeface="PT Sans Narrow"/>
                <a:sym typeface="PT Sans Narrow"/>
              </a:rPr>
              <a:t>Data Visualization</a:t>
            </a:r>
            <a:endParaRPr sz="4400"/>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The data is visualised comparing the number of vehicles,road accidents,weather and light condition </a:t>
            </a:r>
            <a:r>
              <a:rPr lang="en" sz="1300"/>
              <a:t>individually</a:t>
            </a:r>
            <a:r>
              <a:rPr lang="en" sz="1300"/>
              <a:t> with respect to the number of accidents</a:t>
            </a:r>
            <a:r>
              <a:rPr lang="en" sz="1600"/>
              <a:t>.</a:t>
            </a:r>
            <a:endParaRPr sz="1600"/>
          </a:p>
        </p:txBody>
      </p:sp>
      <p:pic>
        <p:nvPicPr>
          <p:cNvPr id="88" name="Google Shape;88;p16"/>
          <p:cNvPicPr preferRelativeResize="0"/>
          <p:nvPr/>
        </p:nvPicPr>
        <p:blipFill rotWithShape="1">
          <a:blip r:embed="rId3">
            <a:alphaModFix/>
          </a:blip>
          <a:srcRect b="0" l="5134" r="8427" t="29720"/>
          <a:stretch/>
        </p:blipFill>
        <p:spPr>
          <a:xfrm>
            <a:off x="716425" y="2763225"/>
            <a:ext cx="3354975" cy="1816750"/>
          </a:xfrm>
          <a:prstGeom prst="rect">
            <a:avLst/>
          </a:prstGeom>
          <a:noFill/>
          <a:ln>
            <a:noFill/>
          </a:ln>
        </p:spPr>
      </p:pic>
      <p:pic>
        <p:nvPicPr>
          <p:cNvPr id="89" name="Google Shape;89;p16"/>
          <p:cNvPicPr preferRelativeResize="0"/>
          <p:nvPr/>
        </p:nvPicPr>
        <p:blipFill rotWithShape="1">
          <a:blip r:embed="rId4">
            <a:alphaModFix/>
          </a:blip>
          <a:srcRect b="0" l="0" r="16701" t="29740"/>
          <a:stretch/>
        </p:blipFill>
        <p:spPr>
          <a:xfrm>
            <a:off x="4572000" y="2361225"/>
            <a:ext cx="3276875" cy="226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471900" y="380375"/>
            <a:ext cx="8222100" cy="4248900"/>
          </a:xfrm>
          <a:prstGeom prst="rect">
            <a:avLst/>
          </a:prstGeom>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 sz="2900">
                <a:solidFill>
                  <a:srgbClr val="FF5E0E"/>
                </a:solidFill>
                <a:latin typeface="PT Sans Narrow"/>
                <a:ea typeface="PT Sans Narrow"/>
                <a:cs typeface="PT Sans Narrow"/>
                <a:sym typeface="PT Sans Narrow"/>
              </a:rPr>
              <a:t>Data Visualization</a:t>
            </a:r>
            <a:endParaRPr sz="2900"/>
          </a:p>
        </p:txBody>
      </p:sp>
      <p:pic>
        <p:nvPicPr>
          <p:cNvPr id="95" name="Google Shape;95;p17"/>
          <p:cNvPicPr preferRelativeResize="0"/>
          <p:nvPr/>
        </p:nvPicPr>
        <p:blipFill rotWithShape="1">
          <a:blip r:embed="rId3">
            <a:alphaModFix/>
          </a:blip>
          <a:srcRect b="0" l="5303" r="24080" t="28642"/>
          <a:stretch/>
        </p:blipFill>
        <p:spPr>
          <a:xfrm>
            <a:off x="519050" y="1952188"/>
            <a:ext cx="3669325" cy="2643975"/>
          </a:xfrm>
          <a:prstGeom prst="rect">
            <a:avLst/>
          </a:prstGeom>
          <a:noFill/>
          <a:ln>
            <a:noFill/>
          </a:ln>
        </p:spPr>
      </p:pic>
      <p:pic>
        <p:nvPicPr>
          <p:cNvPr id="96" name="Google Shape;96;p17"/>
          <p:cNvPicPr preferRelativeResize="0"/>
          <p:nvPr/>
        </p:nvPicPr>
        <p:blipFill rotWithShape="1">
          <a:blip r:embed="rId4">
            <a:alphaModFix/>
          </a:blip>
          <a:srcRect b="0" l="4803" r="19912" t="30613"/>
          <a:stretch/>
        </p:blipFill>
        <p:spPr>
          <a:xfrm>
            <a:off x="4378400" y="1922650"/>
            <a:ext cx="3852050" cy="253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Final Data set and the correlation between all the features of the data set are shown using heatmap.</a:t>
            </a:r>
            <a:endParaRPr sz="1100"/>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510550" y="1981325"/>
            <a:ext cx="4210050" cy="2647950"/>
          </a:xfrm>
          <a:prstGeom prst="rect">
            <a:avLst/>
          </a:prstGeom>
          <a:noFill/>
          <a:ln>
            <a:noFill/>
          </a:ln>
        </p:spPr>
      </p:pic>
      <p:pic>
        <p:nvPicPr>
          <p:cNvPr id="104" name="Google Shape;104;p18"/>
          <p:cNvPicPr preferRelativeResize="0"/>
          <p:nvPr/>
        </p:nvPicPr>
        <p:blipFill rotWithShape="1">
          <a:blip r:embed="rId4">
            <a:alphaModFix/>
          </a:blip>
          <a:srcRect b="0" l="0" r="0" t="13035"/>
          <a:stretch/>
        </p:blipFill>
        <p:spPr>
          <a:xfrm>
            <a:off x="4924300" y="1919075"/>
            <a:ext cx="3657600" cy="278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2400"/>
              </a:spcBef>
              <a:spcAft>
                <a:spcPts val="0"/>
              </a:spcAft>
              <a:buNone/>
            </a:pPr>
            <a:r>
              <a:rPr b="1" lang="en" sz="2800">
                <a:solidFill>
                  <a:srgbClr val="FF5E0E"/>
                </a:solidFill>
                <a:latin typeface="PT Sans Narrow"/>
                <a:ea typeface="PT Sans Narrow"/>
                <a:cs typeface="PT Sans Narrow"/>
                <a:sym typeface="PT Sans Narrow"/>
              </a:rPr>
              <a:t>Methodology (Modelling and Evaluation)</a:t>
            </a:r>
            <a:endParaRPr sz="4200"/>
          </a:p>
        </p:txBody>
      </p:sp>
      <p:sp>
        <p:nvSpPr>
          <p:cNvPr id="110" name="Google Shape;110;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695D46"/>
                </a:solidFill>
                <a:latin typeface="Open Sans"/>
                <a:ea typeface="Open Sans"/>
                <a:cs typeface="Open Sans"/>
                <a:sym typeface="Open Sans"/>
              </a:rPr>
              <a:t>The data is labeled and uses supervised learning models to predict the category of data. We will use the following models </a:t>
            </a:r>
            <a:endParaRPr sz="1100">
              <a:solidFill>
                <a:srgbClr val="695D46"/>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100">
              <a:solidFill>
                <a:srgbClr val="695D46"/>
              </a:solidFill>
              <a:latin typeface="Open Sans"/>
              <a:ea typeface="Open Sans"/>
              <a:cs typeface="Open Sans"/>
              <a:sym typeface="Open Sans"/>
            </a:endParaRPr>
          </a:p>
          <a:p>
            <a:pPr indent="-330200" lvl="0" marL="457200" rtl="0" algn="l">
              <a:lnSpc>
                <a:spcPct val="130000"/>
              </a:lnSpc>
              <a:spcBef>
                <a:spcPts val="0"/>
              </a:spcBef>
              <a:spcAft>
                <a:spcPts val="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K-Nearest Neighbor (KNN)</a:t>
            </a:r>
            <a:endParaRPr sz="1600">
              <a:solidFill>
                <a:srgbClr val="008575"/>
              </a:solidFill>
              <a:latin typeface="PT Sans Narrow"/>
              <a:ea typeface="PT Sans Narrow"/>
              <a:cs typeface="PT Sans Narrow"/>
              <a:sym typeface="PT Sans Narrow"/>
            </a:endParaRPr>
          </a:p>
          <a:p>
            <a:pPr indent="-330200" lvl="0" marL="457200" rtl="0" algn="l">
              <a:lnSpc>
                <a:spcPct val="130000"/>
              </a:lnSpc>
              <a:spcBef>
                <a:spcPts val="200"/>
              </a:spcBef>
              <a:spcAft>
                <a:spcPts val="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Decision Tree</a:t>
            </a:r>
            <a:endParaRPr sz="1600">
              <a:solidFill>
                <a:srgbClr val="008575"/>
              </a:solidFill>
              <a:latin typeface="PT Sans Narrow"/>
              <a:ea typeface="PT Sans Narrow"/>
              <a:cs typeface="PT Sans Narrow"/>
              <a:sym typeface="PT Sans Narrow"/>
            </a:endParaRPr>
          </a:p>
          <a:p>
            <a:pPr indent="-330200" lvl="0" marL="457200" rtl="0" algn="l">
              <a:lnSpc>
                <a:spcPct val="130000"/>
              </a:lnSpc>
              <a:spcBef>
                <a:spcPts val="200"/>
              </a:spcBef>
              <a:spcAft>
                <a:spcPts val="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Logistic Regression</a:t>
            </a:r>
            <a:endParaRPr sz="1600">
              <a:solidFill>
                <a:srgbClr val="008575"/>
              </a:solidFill>
              <a:latin typeface="PT Sans Narrow"/>
              <a:ea typeface="PT Sans Narrow"/>
              <a:cs typeface="PT Sans Narrow"/>
              <a:sym typeface="PT Sans Narrow"/>
            </a:endParaRPr>
          </a:p>
          <a:p>
            <a:pPr indent="-330200" lvl="0" marL="457200" rtl="0" algn="l">
              <a:lnSpc>
                <a:spcPct val="130000"/>
              </a:lnSpc>
              <a:spcBef>
                <a:spcPts val="200"/>
              </a:spcBef>
              <a:spcAft>
                <a:spcPts val="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Logistic Regression</a:t>
            </a:r>
            <a:endParaRPr sz="1600">
              <a:solidFill>
                <a:srgbClr val="008575"/>
              </a:solidFill>
              <a:latin typeface="PT Sans Narrow"/>
              <a:ea typeface="PT Sans Narrow"/>
              <a:cs typeface="PT Sans Narrow"/>
              <a:sym typeface="PT Sans Narrow"/>
            </a:endParaRPr>
          </a:p>
          <a:p>
            <a:pPr indent="-330200" lvl="0" marL="457200" rtl="0" algn="l">
              <a:lnSpc>
                <a:spcPct val="130000"/>
              </a:lnSpc>
              <a:spcBef>
                <a:spcPts val="200"/>
              </a:spcBef>
              <a:spcAft>
                <a:spcPts val="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SVM Model</a:t>
            </a:r>
            <a:endParaRPr sz="1600">
              <a:solidFill>
                <a:srgbClr val="008575"/>
              </a:solidFill>
              <a:latin typeface="PT Sans Narrow"/>
              <a:ea typeface="PT Sans Narrow"/>
              <a:cs typeface="PT Sans Narrow"/>
              <a:sym typeface="PT Sans Narrow"/>
            </a:endParaRPr>
          </a:p>
          <a:p>
            <a:pPr indent="-330200" lvl="0" marL="457200" rtl="0" algn="l">
              <a:lnSpc>
                <a:spcPct val="130000"/>
              </a:lnSpc>
              <a:spcBef>
                <a:spcPts val="200"/>
              </a:spcBef>
              <a:spcAft>
                <a:spcPts val="200"/>
              </a:spcAft>
              <a:buClr>
                <a:srgbClr val="008575"/>
              </a:buClr>
              <a:buSzPts val="1600"/>
              <a:buFont typeface="PT Sans Narrow"/>
              <a:buChar char="●"/>
            </a:pPr>
            <a:r>
              <a:rPr lang="en" sz="1600">
                <a:solidFill>
                  <a:srgbClr val="008575"/>
                </a:solidFill>
                <a:latin typeface="PT Sans Narrow"/>
                <a:ea typeface="PT Sans Narrow"/>
                <a:cs typeface="PT Sans Narrow"/>
                <a:sym typeface="PT Sans Narrow"/>
              </a:rPr>
              <a:t>Linear Regression</a:t>
            </a:r>
            <a:endParaRPr sz="1600">
              <a:solidFill>
                <a:srgbClr val="008575"/>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Linear Regression Model</a:t>
            </a:r>
            <a:endParaRPr sz="2800"/>
          </a:p>
        </p:txBody>
      </p:sp>
      <p:sp>
        <p:nvSpPr>
          <p:cNvPr id="116" name="Google Shape;116;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695D46"/>
                </a:solidFill>
                <a:latin typeface="Open Sans"/>
                <a:ea typeface="Open Sans"/>
                <a:cs typeface="Open Sans"/>
                <a:sym typeface="Open Sans"/>
              </a:rPr>
              <a:t>A linear regression line has an equation of the form Y = a + bX, where X is the explanatory variable and Y is the dependent variable. The slope of the line is b, and a is the intercept (the value of y when x = 0).</a:t>
            </a:r>
            <a:r>
              <a:rPr lang="en" sz="1100"/>
              <a:t>The linear regression model best fits the data with residual sum of square error as 0.0 and variance score 0.02.</a:t>
            </a:r>
            <a:endParaRPr sz="1100"/>
          </a:p>
        </p:txBody>
      </p:sp>
      <p:pic>
        <p:nvPicPr>
          <p:cNvPr id="117" name="Google Shape;117;p20"/>
          <p:cNvPicPr preferRelativeResize="0"/>
          <p:nvPr/>
        </p:nvPicPr>
        <p:blipFill rotWithShape="1">
          <a:blip r:embed="rId3">
            <a:alphaModFix/>
          </a:blip>
          <a:srcRect b="0" l="0" r="0" t="49101"/>
          <a:stretch/>
        </p:blipFill>
        <p:spPr>
          <a:xfrm>
            <a:off x="1293850" y="2909425"/>
            <a:ext cx="5949825" cy="171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200"/>
              </a:spcAft>
              <a:buNone/>
            </a:pPr>
            <a:r>
              <a:rPr lang="en" sz="2700"/>
              <a:t>K Nearest Neighbor Algorithm (KNN)</a:t>
            </a:r>
            <a:endParaRPr sz="2700"/>
          </a:p>
        </p:txBody>
      </p:sp>
      <p:sp>
        <p:nvSpPr>
          <p:cNvPr id="123" name="Google Shape;123;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100">
                <a:solidFill>
                  <a:srgbClr val="695D46"/>
                </a:solidFill>
                <a:latin typeface="Open Sans"/>
                <a:ea typeface="Open Sans"/>
                <a:cs typeface="Open Sans"/>
                <a:sym typeface="Open Sans"/>
              </a:rPr>
              <a:t>K nearest neighbors is a simple algorithm that stores all available cases and classifies new cases based on a similarity measure .For my model I have used k =20.The accuracy score,jaccard score and F1 score are calculated.</a:t>
            </a:r>
            <a:endParaRPr sz="1100">
              <a:solidFill>
                <a:srgbClr val="695D46"/>
              </a:solidFill>
              <a:latin typeface="Open Sans"/>
              <a:ea typeface="Open Sans"/>
              <a:cs typeface="Open Sans"/>
              <a:sym typeface="Open Sans"/>
            </a:endParaRPr>
          </a:p>
          <a:p>
            <a:pPr indent="0" lvl="0" marL="0" rtl="0" algn="l">
              <a:lnSpc>
                <a:spcPct val="100000"/>
              </a:lnSpc>
              <a:spcBef>
                <a:spcPts val="600"/>
              </a:spcBef>
              <a:spcAft>
                <a:spcPts val="0"/>
              </a:spcAft>
              <a:buNone/>
            </a:pPr>
            <a:r>
              <a:t/>
            </a:r>
            <a:endParaRPr sz="1100">
              <a:solidFill>
                <a:srgbClr val="695D46"/>
              </a:solidFill>
              <a:latin typeface="Open Sans"/>
              <a:ea typeface="Open Sans"/>
              <a:cs typeface="Open Sans"/>
              <a:sym typeface="Open Sans"/>
            </a:endParaRPr>
          </a:p>
        </p:txBody>
      </p:sp>
      <p:pic>
        <p:nvPicPr>
          <p:cNvPr id="124" name="Google Shape;124;p21"/>
          <p:cNvPicPr preferRelativeResize="0"/>
          <p:nvPr/>
        </p:nvPicPr>
        <p:blipFill>
          <a:blip r:embed="rId3">
            <a:alphaModFix/>
          </a:blip>
          <a:stretch>
            <a:fillRect/>
          </a:stretch>
        </p:blipFill>
        <p:spPr>
          <a:xfrm>
            <a:off x="218175" y="2571750"/>
            <a:ext cx="4306425" cy="1933575"/>
          </a:xfrm>
          <a:prstGeom prst="rect">
            <a:avLst/>
          </a:prstGeom>
          <a:noFill/>
          <a:ln>
            <a:noFill/>
          </a:ln>
        </p:spPr>
      </p:pic>
      <p:pic>
        <p:nvPicPr>
          <p:cNvPr id="125" name="Google Shape;125;p21"/>
          <p:cNvPicPr preferRelativeResize="0"/>
          <p:nvPr/>
        </p:nvPicPr>
        <p:blipFill rotWithShape="1">
          <a:blip r:embed="rId4">
            <a:alphaModFix/>
          </a:blip>
          <a:srcRect b="0" l="0" r="0" t="11103"/>
          <a:stretch/>
        </p:blipFill>
        <p:spPr>
          <a:xfrm>
            <a:off x="4887775" y="2520600"/>
            <a:ext cx="3476625" cy="219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