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60" r:id="rId3"/>
    <p:sldId id="418" r:id="rId4"/>
    <p:sldId id="441" r:id="rId5"/>
    <p:sldId id="440" r:id="rId6"/>
    <p:sldId id="460" r:id="rId7"/>
    <p:sldId id="434" r:id="rId8"/>
    <p:sldId id="421" r:id="rId9"/>
    <p:sldId id="422" r:id="rId10"/>
    <p:sldId id="423" r:id="rId11"/>
    <p:sldId id="424" r:id="rId12"/>
    <p:sldId id="461" r:id="rId13"/>
    <p:sldId id="425" r:id="rId14"/>
    <p:sldId id="426" r:id="rId15"/>
    <p:sldId id="427" r:id="rId16"/>
    <p:sldId id="352" r:id="rId17"/>
    <p:sldId id="442" r:id="rId18"/>
    <p:sldId id="458" r:id="rId19"/>
    <p:sldId id="361" r:id="rId20"/>
    <p:sldId id="438" r:id="rId21"/>
    <p:sldId id="445" r:id="rId22"/>
    <p:sldId id="463" r:id="rId23"/>
    <p:sldId id="462" r:id="rId24"/>
    <p:sldId id="447" r:id="rId25"/>
    <p:sldId id="446" r:id="rId26"/>
    <p:sldId id="450" r:id="rId27"/>
    <p:sldId id="451" r:id="rId28"/>
    <p:sldId id="454" r:id="rId29"/>
    <p:sldId id="455" r:id="rId30"/>
    <p:sldId id="456" r:id="rId31"/>
    <p:sldId id="457" r:id="rId32"/>
    <p:sldId id="410" r:id="rId33"/>
    <p:sldId id="411" r:id="rId34"/>
    <p:sldId id="289"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Hanson" initials="JH" lastIdx="1" clrIdx="0">
    <p:extLst>
      <p:ext uri="{19B8F6BF-5375-455C-9EA6-DF929625EA0E}">
        <p15:presenceInfo xmlns:p15="http://schemas.microsoft.com/office/powerpoint/2012/main" userId="Jeffrey Hanson" providerId="None"/>
      </p:ext>
    </p:extLst>
  </p:cmAuthor>
  <p:cmAuthor id="2" name="Jeffrey Owen Hanson" initials="JOH" lastIdx="7"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8E8E"/>
    <a:srgbClr val="4F4E62"/>
    <a:srgbClr val="8B8B8C"/>
    <a:srgbClr val="FF9900"/>
    <a:srgbClr val="FF0000"/>
    <a:srgbClr val="FFCC99"/>
    <a:srgbClr val="CC9900"/>
    <a:srgbClr val="00B0F0"/>
    <a:srgbClr val="95B3D7"/>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76" autoAdjust="0"/>
  </p:normalViewPr>
  <p:slideViewPr>
    <p:cSldViewPr snapToGrid="0">
      <p:cViewPr varScale="1">
        <p:scale>
          <a:sx n="106" d="100"/>
          <a:sy n="106" d="100"/>
        </p:scale>
        <p:origin x="739"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3EDDD-3DA3-4AAC-95AA-050495F7F225}" type="datetimeFigureOut">
              <a:rPr lang="en-AU" smtClean="0"/>
              <a:t>24/07/2020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4E95D-E11A-4D61-AA35-B3ECB22C38A2}" type="slidenum">
              <a:rPr lang="en-AU" smtClean="0"/>
              <a:t>‹#›</a:t>
            </a:fld>
            <a:endParaRPr lang="en-AU"/>
          </a:p>
        </p:txBody>
      </p:sp>
    </p:spTree>
    <p:extLst>
      <p:ext uri="{BB962C8B-B14F-4D97-AF65-F5344CB8AC3E}">
        <p14:creationId xmlns:p14="http://schemas.microsoft.com/office/powerpoint/2010/main" val="22097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4</a:t>
            </a:fld>
            <a:endParaRPr lang="en-AU"/>
          </a:p>
        </p:txBody>
      </p:sp>
    </p:spTree>
    <p:extLst>
      <p:ext uri="{BB962C8B-B14F-4D97-AF65-F5344CB8AC3E}">
        <p14:creationId xmlns:p14="http://schemas.microsoft.com/office/powerpoint/2010/main" val="70109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21</a:t>
            </a:fld>
            <a:endParaRPr lang="en-AU"/>
          </a:p>
        </p:txBody>
      </p:sp>
    </p:spTree>
    <p:extLst>
      <p:ext uri="{BB962C8B-B14F-4D97-AF65-F5344CB8AC3E}">
        <p14:creationId xmlns:p14="http://schemas.microsoft.com/office/powerpoint/2010/main" val="393713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34</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doi.org/10.1016/0006-3207(91)90030-D"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11/cobi.13450" TargetMode="External"/><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doi.org/10.1111/acv.12325"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pnas.org/content/112/16/5081#ref-20" TargetMode="External"/><Relationship Id="rId7" Type="http://schemas.openxmlformats.org/officeDocument/2006/relationships/hyperlink" Target="https://doi.org/10.1073/pnas.1418034112" TargetMode="External"/><Relationship Id="rId2" Type="http://schemas.openxmlformats.org/officeDocument/2006/relationships/image" Target="../media/image34.gif"/><Relationship Id="rId1" Type="http://schemas.openxmlformats.org/officeDocument/2006/relationships/slideLayout" Target="../slideLayouts/slideLayout2.xml"/><Relationship Id="rId6" Type="http://schemas.openxmlformats.org/officeDocument/2006/relationships/hyperlink" Target="https://www.pnas.org/content/112/16/5081#F4" TargetMode="External"/><Relationship Id="rId5" Type="http://schemas.openxmlformats.org/officeDocument/2006/relationships/hyperlink" Target="https://www.pnas.org/content/112/16/5081#ref-22" TargetMode="External"/><Relationship Id="rId4" Type="http://schemas.openxmlformats.org/officeDocument/2006/relationships/hyperlink" Target="https://www.pnas.org/content/112/16/5081#ref-2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hyperlink" Target="https://www.pnas.org/content/112/32/E4342.full#ref-1" TargetMode="External"/><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image" Target="../media/image34.gif"/></Relationships>
</file>

<file path=ppt/slides/_rels/slide28.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image" Target="../media/image34.gif"/><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hyperlink" Target="https://www.pnas.org/content/112/32/E4342.full#ref-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pnas.org/content/112/32/E4342.full#ref-1" TargetMode="External"/><Relationship Id="rId2" Type="http://schemas.openxmlformats.org/officeDocument/2006/relationships/hyperlink" Target="https://www.pnas.org/content/112/32/E4342.full#ref-2" TargetMode="External"/><Relationship Id="rId1" Type="http://schemas.openxmlformats.org/officeDocument/2006/relationships/slideLayout" Target="../slideLayouts/slideLayout2.xml"/><Relationship Id="rId4" Type="http://schemas.openxmlformats.org/officeDocument/2006/relationships/hyperlink" Target="https://doi.org/10.1073/pnas.150918911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155" y="-249828"/>
            <a:ext cx="8542867" cy="1919001"/>
          </a:xfrm>
        </p:spPr>
        <p:txBody>
          <a:bodyPr>
            <a:noAutofit/>
          </a:bodyPr>
          <a:lstStyle/>
          <a:p>
            <a:r>
              <a:rPr lang="en-AU" dirty="0" err="1" smtClean="0">
                <a:latin typeface="Courier New" panose="02070309020205020404" pitchFamily="49" charset="0"/>
                <a:cs typeface="Courier New" panose="02070309020205020404" pitchFamily="49" charset="0"/>
              </a:rPr>
              <a:t>p</a:t>
            </a:r>
            <a:r>
              <a:rPr lang="en-AU" dirty="0" err="1" smtClean="0">
                <a:solidFill>
                  <a:schemeClr val="tx1"/>
                </a:solidFill>
                <a:latin typeface="Courier New" panose="02070309020205020404" pitchFamily="49" charset="0"/>
                <a:cs typeface="Courier New" panose="02070309020205020404" pitchFamily="49" charset="0"/>
              </a:rPr>
              <a:t>rioritizr</a:t>
            </a:r>
            <a:r>
              <a:rPr lang="en-AU" sz="4000" b="1" dirty="0"/>
              <a:t/>
            </a:r>
            <a:br>
              <a:rPr lang="en-AU" sz="4000" b="1" dirty="0"/>
            </a:br>
            <a:r>
              <a:rPr lang="en-AU" sz="4000" dirty="0" smtClean="0">
                <a:solidFill>
                  <a:schemeClr val="tx1"/>
                </a:solidFill>
              </a:rPr>
              <a:t>Systematic conservation planning in </a:t>
            </a:r>
            <a:r>
              <a:rPr lang="en-AU" sz="4000" dirty="0">
                <a:solidFill>
                  <a:schemeClr val="bg1"/>
                </a:solidFill>
              </a:rPr>
              <a:t>R </a:t>
            </a:r>
            <a:r>
              <a:rPr lang="en-AU" sz="4000" dirty="0" err="1">
                <a:solidFill>
                  <a:schemeClr val="bg1"/>
                </a:solidFill>
              </a:rPr>
              <a:t>R</a:t>
            </a:r>
            <a:endParaRPr lang="en-AU" sz="4000" dirty="0">
              <a:solidFill>
                <a:schemeClr val="bg1"/>
              </a:solidFill>
            </a:endParaRPr>
          </a:p>
        </p:txBody>
      </p:sp>
      <p:sp>
        <p:nvSpPr>
          <p:cNvPr id="3" name="Subtitle 2"/>
          <p:cNvSpPr>
            <a:spLocks noGrp="1"/>
          </p:cNvSpPr>
          <p:nvPr>
            <p:ph type="subTitle" idx="1"/>
          </p:nvPr>
        </p:nvSpPr>
        <p:spPr>
          <a:xfrm>
            <a:off x="838200" y="3638550"/>
            <a:ext cx="7560840" cy="609600"/>
          </a:xfrm>
        </p:spPr>
        <p:txBody>
          <a:bodyPr>
            <a:normAutofit/>
          </a:bodyPr>
          <a:lstStyle/>
          <a:p>
            <a:r>
              <a:rPr lang="en-AU" dirty="0" smtClean="0">
                <a:solidFill>
                  <a:schemeClr val="tx1"/>
                </a:solidFill>
              </a:rPr>
              <a:t>Jeffrey Hanson</a:t>
            </a:r>
            <a:endParaRPr lang="en-AU" dirty="0">
              <a:solidFill>
                <a:schemeClr val="tx1"/>
              </a:solidFill>
            </a:endParaRPr>
          </a:p>
          <a:p>
            <a:endParaRPr lang="en-AU" dirty="0">
              <a:solidFill>
                <a:schemeClr val="tx1"/>
              </a:solidFill>
            </a:endParaRPr>
          </a:p>
        </p:txBody>
      </p:sp>
      <p:grpSp>
        <p:nvGrpSpPr>
          <p:cNvPr id="8" name="Group 7"/>
          <p:cNvGrpSpPr/>
          <p:nvPr/>
        </p:nvGrpSpPr>
        <p:grpSpPr>
          <a:xfrm>
            <a:off x="259155" y="4479765"/>
            <a:ext cx="4604759" cy="443584"/>
            <a:chOff x="259155" y="4479765"/>
            <a:chExt cx="4604759" cy="443584"/>
          </a:xfrm>
        </p:grpSpPr>
        <p:pic>
          <p:nvPicPr>
            <p:cNvPr id="1026"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131580" cy="430887"/>
            </a:xfrm>
            <a:prstGeom prst="rect">
              <a:avLst/>
            </a:prstGeom>
            <a:noFill/>
          </p:spPr>
          <p:txBody>
            <a:bodyPr wrap="none" rtlCol="0">
              <a:spAutoFit/>
            </a:bodyPr>
            <a:lstStyle/>
            <a:p>
              <a:r>
                <a:rPr lang="en-AU" sz="2200" dirty="0"/>
                <a:t>j</a:t>
              </a:r>
              <a:r>
                <a:rPr lang="en-AU" sz="2200" dirty="0" smtClean="0"/>
                <a:t>effrey.hanson@uqconnect.edu.au</a:t>
              </a:r>
              <a:endParaRPr lang="en-AU" sz="2200" dirty="0"/>
            </a:p>
          </p:txBody>
        </p:sp>
      </p:grpSp>
      <p:grpSp>
        <p:nvGrpSpPr>
          <p:cNvPr id="6" name="Group 5"/>
          <p:cNvGrpSpPr/>
          <p:nvPr/>
        </p:nvGrpSpPr>
        <p:grpSpPr>
          <a:xfrm>
            <a:off x="6808626" y="4497845"/>
            <a:ext cx="2034808" cy="430887"/>
            <a:chOff x="6059800" y="6034020"/>
            <a:chExt cx="2034808" cy="574516"/>
          </a:xfrm>
        </p:grpSpPr>
        <p:pic>
          <p:nvPicPr>
            <p:cNvPr id="102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89765"/>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6034020"/>
              <a:ext cx="1597425" cy="574516"/>
            </a:xfrm>
            <a:prstGeom prst="rect">
              <a:avLst/>
            </a:prstGeom>
            <a:noFill/>
          </p:spPr>
          <p:txBody>
            <a:bodyPr wrap="none" rtlCol="0">
              <a:spAutoFit/>
            </a:bodyPr>
            <a:lstStyle/>
            <a:p>
              <a:r>
                <a:rPr lang="en-AU" sz="2200" dirty="0" smtClean="0"/>
                <a:t>prioritizr.net</a:t>
              </a:r>
              <a:endParaRPr lang="en-AU" sz="2200" dirty="0"/>
            </a:p>
          </p:txBody>
        </p:sp>
      </p:grpSp>
      <p:pic>
        <p:nvPicPr>
          <p:cNvPr id="9218" name="Picture 2" descr="Image result for 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0323" y="827716"/>
            <a:ext cx="682625" cy="528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9802" y="1981734"/>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67210" y="1356092"/>
            <a:ext cx="1726755" cy="584775"/>
          </a:xfrm>
          <a:prstGeom prst="rect">
            <a:avLst/>
          </a:prstGeom>
          <a:noFill/>
        </p:spPr>
        <p:txBody>
          <a:bodyPr wrap="none" rtlCol="0">
            <a:spAutoFit/>
          </a:bodyPr>
          <a:lstStyle/>
          <a:p>
            <a:r>
              <a:rPr lang="en-AU" sz="3200" dirty="0" smtClean="0"/>
              <a:t>Session 1</a:t>
            </a:r>
            <a:endParaRPr lang="en-AU" sz="3200" dirty="0"/>
          </a:p>
        </p:txBody>
      </p:sp>
    </p:spTree>
    <p:extLst>
      <p:ext uri="{BB962C8B-B14F-4D97-AF65-F5344CB8AC3E}">
        <p14:creationId xmlns:p14="http://schemas.microsoft.com/office/powerpoint/2010/main" val="265122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b="1" u="sng"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b="1" u="sng" dirty="0" smtClean="0"/>
              <a:t>Efficient</a:t>
            </a:r>
            <a:endParaRPr lang="en-AU" sz="4000" b="1" u="sng"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smtClean="0"/>
              <a:t>Principle complementarity</a:t>
            </a:r>
            <a:endParaRPr lang="en-AU" dirty="0"/>
          </a:p>
        </p:txBody>
      </p:sp>
      <p:sp>
        <p:nvSpPr>
          <p:cNvPr id="3" name="Content Placeholder 2"/>
          <p:cNvSpPr>
            <a:spLocks noGrp="1"/>
          </p:cNvSpPr>
          <p:nvPr>
            <p:ph idx="1"/>
          </p:nvPr>
        </p:nvSpPr>
        <p:spPr>
          <a:xfrm>
            <a:off x="178814" y="816943"/>
            <a:ext cx="8763586" cy="1658639"/>
          </a:xfrm>
        </p:spPr>
        <p:txBody>
          <a:bodyPr>
            <a:normAutofit fontScale="92500"/>
          </a:bodyPr>
          <a:lstStyle/>
          <a:p>
            <a:pPr marL="0" indent="0" algn="ctr">
              <a:buNone/>
            </a:pPr>
            <a:r>
              <a:rPr lang="en-AU" dirty="0" smtClean="0"/>
              <a:t>Protected areas should “complement” each other to maximize the performance of the overall protected area network (including. </a:t>
            </a:r>
            <a:r>
              <a:rPr lang="en-AU" dirty="0" smtClean="0">
                <a:solidFill>
                  <a:srgbClr val="00B050"/>
                </a:solidFill>
              </a:rPr>
              <a:t>existing protected areas</a:t>
            </a:r>
            <a:r>
              <a:rPr lang="en-AU" dirty="0" smtClean="0"/>
              <a:t>)</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2041061" y="4821687"/>
            <a:ext cx="7064306" cy="369332"/>
          </a:xfrm>
          <a:prstGeom prst="rect">
            <a:avLst/>
          </a:prstGeom>
          <a:noFill/>
        </p:spPr>
        <p:txBody>
          <a:bodyPr wrap="none" rtlCol="0">
            <a:spAutoFit/>
          </a:bodyPr>
          <a:lstStyle/>
          <a:p>
            <a:r>
              <a:rPr lang="en-AU" dirty="0" smtClean="0"/>
              <a:t>Vane-Wright, et al (1991) </a:t>
            </a:r>
            <a:r>
              <a:rPr lang="en-AU" dirty="0" err="1" smtClean="0"/>
              <a:t>Biol</a:t>
            </a:r>
            <a:r>
              <a:rPr lang="en-AU" dirty="0" smtClean="0"/>
              <a:t> Cons, doi:</a:t>
            </a:r>
            <a:r>
              <a:rPr lang="en-AU" u="sng" dirty="0">
                <a:hlinkClick r:id="rId7" tooltip="Persistent link using digital object identifier"/>
              </a:rPr>
              <a:t>10.1016/0006-3207(91)90030-D</a:t>
            </a:r>
            <a:endParaRPr lang="en-AU" dirty="0"/>
          </a:p>
        </p:txBody>
      </p:sp>
    </p:spTree>
    <p:extLst>
      <p:ext uri="{BB962C8B-B14F-4D97-AF65-F5344CB8AC3E}">
        <p14:creationId xmlns:p14="http://schemas.microsoft.com/office/powerpoint/2010/main" val="2897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1429537" y="34692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7" name="TextBox 56"/>
          <p:cNvSpPr txBox="1"/>
          <p:nvPr/>
        </p:nvSpPr>
        <p:spPr>
          <a:xfrm>
            <a:off x="8538560" y="3669845"/>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8" name="TextBox 57"/>
          <p:cNvSpPr txBox="1"/>
          <p:nvPr/>
        </p:nvSpPr>
        <p:spPr>
          <a:xfrm>
            <a:off x="20825" y="394639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9" name="TextBox 58"/>
          <p:cNvSpPr txBox="1"/>
          <p:nvPr/>
        </p:nvSpPr>
        <p:spPr>
          <a:xfrm>
            <a:off x="7634687" y="419649"/>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0" name="TextBox 59"/>
          <p:cNvSpPr txBox="1"/>
          <p:nvPr/>
        </p:nvSpPr>
        <p:spPr>
          <a:xfrm>
            <a:off x="8516242" y="1881134"/>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1" name="TextBox 60"/>
          <p:cNvSpPr txBox="1"/>
          <p:nvPr/>
        </p:nvSpPr>
        <p:spPr>
          <a:xfrm>
            <a:off x="25025" y="1582631"/>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Tree>
    <p:extLst>
      <p:ext uri="{BB962C8B-B14F-4D97-AF65-F5344CB8AC3E}">
        <p14:creationId xmlns:p14="http://schemas.microsoft.com/office/powerpoint/2010/main" val="66094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87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79"/>
            <a:ext cx="8229600" cy="857250"/>
          </a:xfrm>
        </p:spPr>
        <p:txBody>
          <a:bodyPr/>
          <a:lstStyle/>
          <a:p>
            <a:r>
              <a:rPr lang="en-AU" dirty="0" smtClean="0"/>
              <a:t>Report card</a:t>
            </a:r>
            <a:endParaRPr lang="en-AU" dirty="0"/>
          </a:p>
        </p:txBody>
      </p:sp>
      <p:sp>
        <p:nvSpPr>
          <p:cNvPr id="3" name="Content Placeholder 2"/>
          <p:cNvSpPr>
            <a:spLocks noGrp="1"/>
          </p:cNvSpPr>
          <p:nvPr>
            <p:ph idx="1"/>
          </p:nvPr>
        </p:nvSpPr>
        <p:spPr>
          <a:xfrm>
            <a:off x="457200" y="904828"/>
            <a:ext cx="8229600" cy="3919171"/>
          </a:xfrm>
        </p:spPr>
        <p:txBody>
          <a:bodyPr>
            <a:normAutofit fontScale="85000" lnSpcReduction="20000"/>
          </a:bodyPr>
          <a:lstStyle/>
          <a:p>
            <a:r>
              <a:rPr lang="en-AU" dirty="0" smtClean="0"/>
              <a:t>Comprehensive</a:t>
            </a:r>
          </a:p>
          <a:p>
            <a:endParaRPr lang="en-AU" dirty="0"/>
          </a:p>
          <a:p>
            <a:r>
              <a:rPr lang="en-AU" dirty="0" smtClean="0"/>
              <a:t>Adequate </a:t>
            </a:r>
          </a:p>
          <a:p>
            <a:endParaRPr lang="en-AU" dirty="0"/>
          </a:p>
          <a:p>
            <a:r>
              <a:rPr lang="en-AU" dirty="0" smtClean="0"/>
              <a:t>Representative*</a:t>
            </a:r>
          </a:p>
          <a:p>
            <a:endParaRPr lang="en-AU" dirty="0" smtClean="0"/>
          </a:p>
          <a:p>
            <a:r>
              <a:rPr lang="en-AU" dirty="0" smtClean="0"/>
              <a:t>Efficient</a:t>
            </a:r>
          </a:p>
          <a:p>
            <a:endParaRPr lang="en-AU" dirty="0"/>
          </a:p>
          <a:p>
            <a:r>
              <a:rPr lang="en-AU" dirty="0"/>
              <a:t>Principle complementarity</a:t>
            </a:r>
          </a:p>
          <a:p>
            <a:endParaRPr lang="en-AU" dirty="0"/>
          </a:p>
        </p:txBody>
      </p:sp>
      <p:grpSp>
        <p:nvGrpSpPr>
          <p:cNvPr id="53" name="Group 52"/>
          <p:cNvGrpSpPr/>
          <p:nvPr/>
        </p:nvGrpSpPr>
        <p:grpSpPr>
          <a:xfrm>
            <a:off x="4291200" y="1435249"/>
            <a:ext cx="4395600" cy="1879211"/>
            <a:chOff x="716400" y="1447561"/>
            <a:chExt cx="7711200" cy="3296700"/>
          </a:xfrm>
        </p:grpSpPr>
        <p:sp>
          <p:nvSpPr>
            <p:cNvPr id="4" name="Oval 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Rectangle 12"/>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pic>
        <p:nvPicPr>
          <p:cNvPr id="54" name="Picture 2" descr="http://www.clker.com/cliparts/2/k/n/l/C/Q/transparent-green-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941" y="771855"/>
            <a:ext cx="636590" cy="66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373" y="1556270"/>
            <a:ext cx="677449" cy="70597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7436" y="3217247"/>
            <a:ext cx="632909" cy="65955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9006" y="2452017"/>
            <a:ext cx="677449" cy="70597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064661" y="4711564"/>
            <a:ext cx="5079339" cy="369332"/>
          </a:xfrm>
          <a:prstGeom prst="rect">
            <a:avLst/>
          </a:prstGeom>
          <a:noFill/>
        </p:spPr>
        <p:txBody>
          <a:bodyPr wrap="none" rtlCol="0">
            <a:spAutoFit/>
          </a:bodyPr>
          <a:lstStyle/>
          <a:p>
            <a:r>
              <a:rPr lang="en-AU" dirty="0" smtClean="0"/>
              <a:t>*Assuming that no significant intra-specific variation</a:t>
            </a:r>
            <a:endParaRPr lang="en-AU" dirty="0"/>
          </a:p>
        </p:txBody>
      </p:sp>
      <p:pic>
        <p:nvPicPr>
          <p:cNvPr id="60"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822" y="3958765"/>
            <a:ext cx="632909" cy="65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24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Tree>
    <p:extLst>
      <p:ext uri="{BB962C8B-B14F-4D97-AF65-F5344CB8AC3E}">
        <p14:creationId xmlns:p14="http://schemas.microsoft.com/office/powerpoint/2010/main" val="307071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
        <p:nvSpPr>
          <p:cNvPr id="4" name="Oval 3"/>
          <p:cNvSpPr/>
          <p:nvPr/>
        </p:nvSpPr>
        <p:spPr>
          <a:xfrm>
            <a:off x="372746" y="1235507"/>
            <a:ext cx="1846100" cy="883491"/>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4440985" y="4004023"/>
            <a:ext cx="1988614" cy="951694"/>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1991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6" name="Content Placeholder 2"/>
          <p:cNvSpPr txBox="1">
            <a:spLocks/>
          </p:cNvSpPr>
          <p:nvPr/>
        </p:nvSpPr>
        <p:spPr>
          <a:xfrm>
            <a:off x="167640" y="1244763"/>
            <a:ext cx="5334324" cy="35558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u="sng" smtClean="0"/>
              <a:t>Goal</a:t>
            </a:r>
            <a:r>
              <a:rPr lang="en-AU" smtClean="0"/>
              <a:t>: conserve biodiversity</a:t>
            </a:r>
          </a:p>
          <a:p>
            <a:r>
              <a:rPr lang="en-AU" u="sng" smtClean="0"/>
              <a:t>Objective</a:t>
            </a:r>
            <a:r>
              <a:rPr lang="en-AU" smtClean="0"/>
              <a:t>: min. # of islands</a:t>
            </a:r>
          </a:p>
          <a:p>
            <a:r>
              <a:rPr lang="en-AU" u="sng" smtClean="0"/>
              <a:t>Constraints</a:t>
            </a:r>
            <a:r>
              <a:rPr lang="en-AU" smtClean="0"/>
              <a:t>: sufficient habitat for each species</a:t>
            </a:r>
          </a:p>
          <a:p>
            <a:r>
              <a:rPr lang="en-AU" u="sng" smtClean="0"/>
              <a:t>Decisions</a:t>
            </a:r>
            <a:r>
              <a:rPr lang="en-AU" smtClean="0"/>
              <a:t>: create a reserve on an island or not?</a:t>
            </a:r>
            <a:endParaRPr lang="en-AU" dirty="0"/>
          </a:p>
        </p:txBody>
      </p:sp>
    </p:spTree>
    <p:extLst>
      <p:ext uri="{BB962C8B-B14F-4D97-AF65-F5344CB8AC3E}">
        <p14:creationId xmlns:p14="http://schemas.microsoft.com/office/powerpoint/2010/main" val="314422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sp>
        <p:nvSpPr>
          <p:cNvPr id="5" name="Content Placeholder 2"/>
          <p:cNvSpPr>
            <a:spLocks noGrp="1"/>
          </p:cNvSpPr>
          <p:nvPr>
            <p:ph idx="1"/>
          </p:nvPr>
        </p:nvSpPr>
        <p:spPr>
          <a:xfrm>
            <a:off x="167640" y="1244763"/>
            <a:ext cx="5334324" cy="3555837"/>
          </a:xfrm>
        </p:spPr>
        <p:txBody>
          <a:bodyPr>
            <a:noAutofit/>
          </a:bodyPr>
          <a:lstStyle/>
          <a:p>
            <a:r>
              <a:rPr lang="en-AU" u="sng" dirty="0" smtClean="0"/>
              <a:t>Goal</a:t>
            </a:r>
            <a:r>
              <a:rPr lang="en-AU" dirty="0" smtClean="0"/>
              <a:t>: conserve biodiversity</a:t>
            </a:r>
          </a:p>
          <a:p>
            <a:r>
              <a:rPr lang="en-AU" u="sng" dirty="0" smtClean="0"/>
              <a:t>Objective</a:t>
            </a:r>
            <a:r>
              <a:rPr lang="en-AU" dirty="0" smtClean="0"/>
              <a:t>: min. # of islands</a:t>
            </a:r>
          </a:p>
          <a:p>
            <a:r>
              <a:rPr lang="en-AU" u="sng" dirty="0" smtClean="0"/>
              <a:t>Constraints</a:t>
            </a:r>
            <a:r>
              <a:rPr lang="en-AU" dirty="0"/>
              <a:t>: </a:t>
            </a:r>
            <a:r>
              <a:rPr lang="en-AU" dirty="0" smtClean="0"/>
              <a:t>sufficient habitat for each species</a:t>
            </a:r>
          </a:p>
          <a:p>
            <a:r>
              <a:rPr lang="en-AU" u="sng" dirty="0" smtClean="0"/>
              <a:t>Decisions</a:t>
            </a:r>
            <a:r>
              <a:rPr lang="en-AU" dirty="0" smtClean="0"/>
              <a:t>: create a reserve on an island or not?</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75925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057"/>
            <a:ext cx="9144000" cy="994172"/>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maps vs. priority maps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Asset maps: where is biodiversity? </a:t>
            </a:r>
          </a:p>
          <a:p>
            <a:pPr lvl="1"/>
            <a:r>
              <a:rPr lang="en-AU" dirty="0" smtClean="0"/>
              <a:t>potential data for informing reserve selection</a:t>
            </a:r>
          </a:p>
          <a:p>
            <a:endParaRPr lang="en-AU" dirty="0"/>
          </a:p>
          <a:p>
            <a:r>
              <a:rPr lang="en-AU" dirty="0" smtClean="0"/>
              <a:t>Priority maps: where to act?</a:t>
            </a:r>
          </a:p>
          <a:p>
            <a:pPr lvl="1"/>
            <a:r>
              <a:rPr lang="en-AU" dirty="0" smtClean="0"/>
              <a:t>have explicit actions (e.g. protect)</a:t>
            </a:r>
          </a:p>
          <a:p>
            <a:pPr lvl="1"/>
            <a:r>
              <a:rPr lang="en-AU" dirty="0" smtClean="0"/>
              <a:t>have explicit well-defined objectives</a:t>
            </a:r>
          </a:p>
          <a:p>
            <a:pPr lvl="1"/>
            <a:r>
              <a:rPr lang="en-AU" dirty="0" smtClean="0"/>
              <a:t>have explicit constraints (e.g. targets, budgets)</a:t>
            </a:r>
            <a:endParaRPr lang="en-AU" dirty="0"/>
          </a:p>
        </p:txBody>
      </p:sp>
    </p:spTree>
    <p:extLst>
      <p:ext uri="{BB962C8B-B14F-4D97-AF65-F5344CB8AC3E}">
        <p14:creationId xmlns:p14="http://schemas.microsoft.com/office/powerpoint/2010/main" val="368178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41" y="1063229"/>
            <a:ext cx="7605918" cy="380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9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704" y="1063229"/>
            <a:ext cx="5117360" cy="256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023" y="3834974"/>
            <a:ext cx="8715736" cy="954107"/>
          </a:xfrm>
          <a:prstGeom prst="rect">
            <a:avLst/>
          </a:prstGeom>
          <a:noFill/>
        </p:spPr>
        <p:txBody>
          <a:bodyPr wrap="square" rtlCol="0">
            <a:spAutoFit/>
          </a:bodyPr>
          <a:lstStyle/>
          <a:p>
            <a:pPr algn="ctr"/>
            <a:r>
              <a:rPr lang="en-AU" sz="2800" dirty="0" smtClean="0"/>
              <a:t>Totally useless! </a:t>
            </a:r>
          </a:p>
          <a:p>
            <a:pPr algn="ctr"/>
            <a:r>
              <a:rPr lang="en-AU" sz="2800" dirty="0" smtClean="0"/>
              <a:t>The underlying data on each species distribution is needed</a:t>
            </a:r>
            <a:endParaRPr lang="en-AU" sz="2800" dirty="0"/>
          </a:p>
        </p:txBody>
      </p:sp>
    </p:spTree>
    <p:extLst>
      <p:ext uri="{BB962C8B-B14F-4D97-AF65-F5344CB8AC3E}">
        <p14:creationId xmlns:p14="http://schemas.microsoft.com/office/powerpoint/2010/main" val="254956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857250"/>
          </a:xfrm>
        </p:spPr>
        <p:txBody>
          <a:bodyPr/>
          <a:lstStyle/>
          <a:p>
            <a:r>
              <a:rPr lang="en-AU" dirty="0" smtClean="0"/>
              <a:t>Asset map or priority map?</a:t>
            </a:r>
            <a:endParaRPr lang="en-AU" dirty="0"/>
          </a:p>
        </p:txBody>
      </p:sp>
      <p:pic>
        <p:nvPicPr>
          <p:cNvPr id="3" name="Picture 2"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40" y="1036388"/>
            <a:ext cx="5200845" cy="3628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937" y="1336274"/>
            <a:ext cx="3518703" cy="3170099"/>
          </a:xfrm>
          <a:prstGeom prst="rect">
            <a:avLst/>
          </a:prstGeom>
          <a:noFill/>
        </p:spPr>
        <p:txBody>
          <a:bodyPr wrap="square" rtlCol="0">
            <a:spAutoFit/>
          </a:bodyPr>
          <a:lstStyle/>
          <a:p>
            <a:r>
              <a:rPr lang="en-AU" sz="4000" dirty="0" smtClean="0"/>
              <a:t>Human footprint index;  higher = more anthropogenic alteration</a:t>
            </a:r>
            <a:endParaRPr lang="en-AU" sz="4000" dirty="0"/>
          </a:p>
        </p:txBody>
      </p:sp>
      <p:sp>
        <p:nvSpPr>
          <p:cNvPr id="5" name="TextBox 4"/>
          <p:cNvSpPr txBox="1"/>
          <p:nvPr/>
        </p:nvSpPr>
        <p:spPr>
          <a:xfrm>
            <a:off x="3055716" y="4843735"/>
            <a:ext cx="6179833" cy="369332"/>
          </a:xfrm>
          <a:prstGeom prst="rect">
            <a:avLst/>
          </a:prstGeom>
          <a:noFill/>
        </p:spPr>
        <p:txBody>
          <a:bodyPr wrap="none" rtlCol="0">
            <a:spAutoFit/>
          </a:bodyPr>
          <a:lstStyle/>
          <a:p>
            <a:r>
              <a:rPr lang="en-AU" dirty="0" smtClean="0"/>
              <a:t>Venter, et al. (2016), Scientific Data, doi:</a:t>
            </a:r>
            <a:r>
              <a:rPr lang="en-AU" dirty="0"/>
              <a:t>10.1038/sdata.2016.67</a:t>
            </a:r>
          </a:p>
        </p:txBody>
      </p:sp>
    </p:spTree>
    <p:extLst>
      <p:ext uri="{BB962C8B-B14F-4D97-AF65-F5344CB8AC3E}">
        <p14:creationId xmlns:p14="http://schemas.microsoft.com/office/powerpoint/2010/main" val="280287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360" y="116331"/>
            <a:ext cx="8229600" cy="857250"/>
          </a:xfrm>
        </p:spPr>
        <p:txBody>
          <a:bodyPr/>
          <a:lstStyle/>
          <a:p>
            <a:r>
              <a:rPr lang="en-AU" dirty="0" smtClean="0"/>
              <a:t>Asset map or priority map?</a:t>
            </a:r>
            <a:endParaRPr lang="en-AU" dirty="0"/>
          </a:p>
        </p:txBody>
      </p:sp>
      <p:pic>
        <p:nvPicPr>
          <p:cNvPr id="4" name="Picture 3"/>
          <p:cNvPicPr>
            <a:picLocks noChangeAspect="1"/>
          </p:cNvPicPr>
          <p:nvPr/>
        </p:nvPicPr>
        <p:blipFill>
          <a:blip r:embed="rId2"/>
          <a:stretch>
            <a:fillRect/>
          </a:stretch>
        </p:blipFill>
        <p:spPr>
          <a:xfrm>
            <a:off x="243840" y="1132980"/>
            <a:ext cx="3584555" cy="2800357"/>
          </a:xfrm>
          <a:prstGeom prst="rect">
            <a:avLst/>
          </a:prstGeom>
        </p:spPr>
      </p:pic>
      <p:cxnSp>
        <p:nvCxnSpPr>
          <p:cNvPr id="8" name="Straight Arrow Connector 7"/>
          <p:cNvCxnSpPr/>
          <p:nvPr/>
        </p:nvCxnSpPr>
        <p:spPr>
          <a:xfrm flipH="1">
            <a:off x="3471702" y="2072640"/>
            <a:ext cx="1689578" cy="311342"/>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8328" y="1017062"/>
            <a:ext cx="5265672" cy="1323439"/>
          </a:xfrm>
          <a:prstGeom prst="rect">
            <a:avLst/>
          </a:prstGeom>
          <a:noFill/>
        </p:spPr>
        <p:txBody>
          <a:bodyPr wrap="none" rtlCol="0">
            <a:spAutoFit/>
          </a:bodyPr>
          <a:lstStyle/>
          <a:p>
            <a:r>
              <a:rPr lang="en-AU" sz="2000" dirty="0" smtClean="0"/>
              <a:t>(orange) places for protected area establishment</a:t>
            </a:r>
          </a:p>
          <a:p>
            <a:r>
              <a:rPr lang="en-AU" sz="2000" dirty="0" smtClean="0"/>
              <a:t>(dark green) existing protected areas</a:t>
            </a:r>
          </a:p>
          <a:p>
            <a:r>
              <a:rPr lang="en-AU" sz="2000" dirty="0" smtClean="0"/>
              <a:t>(light green) remaining forested areas</a:t>
            </a:r>
          </a:p>
          <a:p>
            <a:endParaRPr lang="en-AU" sz="2000" dirty="0"/>
          </a:p>
        </p:txBody>
      </p:sp>
      <p:sp>
        <p:nvSpPr>
          <p:cNvPr id="10" name="TextBox 9"/>
          <p:cNvSpPr txBox="1"/>
          <p:nvPr/>
        </p:nvSpPr>
        <p:spPr>
          <a:xfrm>
            <a:off x="4116251" y="2383982"/>
            <a:ext cx="5027749" cy="2554545"/>
          </a:xfrm>
          <a:prstGeom prst="rect">
            <a:avLst/>
          </a:prstGeom>
          <a:noFill/>
        </p:spPr>
        <p:txBody>
          <a:bodyPr wrap="square" rtlCol="0">
            <a:spAutoFit/>
          </a:bodyPr>
          <a:lstStyle/>
          <a:p>
            <a:r>
              <a:rPr lang="en-AU" sz="2000" dirty="0" smtClean="0"/>
              <a:t>Methods: “we </a:t>
            </a:r>
            <a:r>
              <a:rPr lang="en-AU" sz="2000" dirty="0"/>
              <a:t>prioritized the </a:t>
            </a:r>
            <a:r>
              <a:rPr lang="en-AU" sz="2000" dirty="0" smtClean="0"/>
              <a:t>input features </a:t>
            </a:r>
            <a:r>
              <a:rPr lang="en-AU" sz="2000" dirty="0"/>
              <a:t>for each of seven categories (i.e., plants, butterflies, vertebrates, </a:t>
            </a:r>
            <a:r>
              <a:rPr lang="en-AU" sz="2000" dirty="0" smtClean="0"/>
              <a:t>aboveground carbon</a:t>
            </a:r>
            <a:r>
              <a:rPr lang="en-AU" sz="2000" dirty="0"/>
              <a:t>, forest types, </a:t>
            </a:r>
            <a:r>
              <a:rPr lang="en-AU" sz="2000" dirty="0" err="1"/>
              <a:t>elevational</a:t>
            </a:r>
            <a:r>
              <a:rPr lang="en-AU" sz="2000" dirty="0"/>
              <a:t> connectivity, and dispersal corridors) </a:t>
            </a:r>
            <a:r>
              <a:rPr lang="en-AU" sz="2000" dirty="0" smtClean="0"/>
              <a:t>[…] with </a:t>
            </a:r>
            <a:r>
              <a:rPr lang="en-AU" sz="2000" dirty="0"/>
              <a:t>the objective of maximizing </a:t>
            </a:r>
            <a:r>
              <a:rPr lang="en-AU" sz="2000" dirty="0" smtClean="0"/>
              <a:t>the number </a:t>
            </a:r>
            <a:r>
              <a:rPr lang="en-AU" sz="2000" dirty="0"/>
              <a:t>of features that meet a specified target without exceeding a land area budget.</a:t>
            </a:r>
            <a:r>
              <a:rPr lang="en-AU" sz="2000" dirty="0" smtClean="0"/>
              <a:t>”</a:t>
            </a:r>
            <a:endParaRPr lang="en-AU" sz="2000" dirty="0"/>
          </a:p>
        </p:txBody>
      </p:sp>
      <p:sp>
        <p:nvSpPr>
          <p:cNvPr id="13" name="TextBox 12"/>
          <p:cNvSpPr txBox="1"/>
          <p:nvPr/>
        </p:nvSpPr>
        <p:spPr>
          <a:xfrm>
            <a:off x="305550" y="4292196"/>
            <a:ext cx="3249992" cy="646331"/>
          </a:xfrm>
          <a:prstGeom prst="rect">
            <a:avLst/>
          </a:prstGeom>
          <a:noFill/>
        </p:spPr>
        <p:txBody>
          <a:bodyPr wrap="none" rtlCol="0">
            <a:spAutoFit/>
          </a:bodyPr>
          <a:lstStyle/>
          <a:p>
            <a:r>
              <a:rPr lang="en-AU" dirty="0" smtClean="0"/>
              <a:t>Williams, et al. (2020) Cons </a:t>
            </a:r>
            <a:r>
              <a:rPr lang="en-AU" dirty="0" err="1" smtClean="0"/>
              <a:t>Biol</a:t>
            </a:r>
            <a:r>
              <a:rPr lang="en-AU" dirty="0" smtClean="0"/>
              <a:t>, </a:t>
            </a:r>
          </a:p>
          <a:p>
            <a:r>
              <a:rPr lang="en-AU" dirty="0" smtClean="0"/>
              <a:t>doi:</a:t>
            </a:r>
            <a:r>
              <a:rPr lang="en-AU" dirty="0">
                <a:hlinkClick r:id="rId3"/>
              </a:rPr>
              <a:t>10.1111/cobi.13450</a:t>
            </a:r>
            <a:endParaRPr lang="en-AU" dirty="0"/>
          </a:p>
        </p:txBody>
      </p:sp>
    </p:spTree>
    <p:extLst>
      <p:ext uri="{BB962C8B-B14F-4D97-AF65-F5344CB8AC3E}">
        <p14:creationId xmlns:p14="http://schemas.microsoft.com/office/powerpoint/2010/main" val="373035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2052" name="Picture 4"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r="51301"/>
          <a:stretch/>
        </p:blipFill>
        <p:spPr bwMode="auto">
          <a:xfrm>
            <a:off x="2621280" y="1090155"/>
            <a:ext cx="1696720" cy="38202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0155"/>
            <a:ext cx="2164080" cy="38234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21280" y="1118955"/>
            <a:ext cx="243840" cy="159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3455240" y="4530155"/>
            <a:ext cx="848360" cy="365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2794420" y="1451355"/>
            <a:ext cx="474380" cy="2190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570059" y="1051784"/>
            <a:ext cx="4238661" cy="1077218"/>
          </a:xfrm>
          <a:prstGeom prst="rect">
            <a:avLst/>
          </a:prstGeom>
          <a:noFill/>
        </p:spPr>
        <p:txBody>
          <a:bodyPr wrap="none" rtlCol="0">
            <a:spAutoFit/>
          </a:bodyPr>
          <a:lstStyle/>
          <a:p>
            <a:r>
              <a:rPr lang="en-AU" sz="3200" dirty="0" smtClean="0"/>
              <a:t>Landscape resistance to </a:t>
            </a:r>
          </a:p>
          <a:p>
            <a:r>
              <a:rPr lang="en-AU" sz="3200" dirty="0" smtClean="0"/>
              <a:t>Bobcat connectivity</a:t>
            </a:r>
            <a:endParaRPr lang="en-AU" sz="3200" dirty="0"/>
          </a:p>
        </p:txBody>
      </p:sp>
      <p:sp>
        <p:nvSpPr>
          <p:cNvPr id="5" name="TextBox 4"/>
          <p:cNvSpPr txBox="1"/>
          <p:nvPr/>
        </p:nvSpPr>
        <p:spPr>
          <a:xfrm>
            <a:off x="4570059" y="2454531"/>
            <a:ext cx="4383360" cy="1815882"/>
          </a:xfrm>
          <a:prstGeom prst="rect">
            <a:avLst/>
          </a:prstGeom>
          <a:noFill/>
        </p:spPr>
        <p:txBody>
          <a:bodyPr wrap="square" rtlCol="0">
            <a:spAutoFit/>
          </a:bodyPr>
          <a:lstStyle/>
          <a:p>
            <a:r>
              <a:rPr lang="en-AU" sz="2800" dirty="0" smtClean="0"/>
              <a:t>Red = High barrier to connectivity</a:t>
            </a:r>
          </a:p>
          <a:p>
            <a:r>
              <a:rPr lang="en-AU" sz="2800" dirty="0" smtClean="0"/>
              <a:t>Green = Low barrier to connectivity</a:t>
            </a:r>
            <a:endParaRPr lang="en-AU" sz="2800" dirty="0"/>
          </a:p>
        </p:txBody>
      </p:sp>
      <p:sp>
        <p:nvSpPr>
          <p:cNvPr id="6" name="TextBox 5"/>
          <p:cNvSpPr txBox="1"/>
          <p:nvPr/>
        </p:nvSpPr>
        <p:spPr>
          <a:xfrm>
            <a:off x="5180260" y="4389936"/>
            <a:ext cx="3468001" cy="646331"/>
          </a:xfrm>
          <a:prstGeom prst="rect">
            <a:avLst/>
          </a:prstGeom>
          <a:noFill/>
        </p:spPr>
        <p:txBody>
          <a:bodyPr wrap="none" rtlCol="0">
            <a:spAutoFit/>
          </a:bodyPr>
          <a:lstStyle/>
          <a:p>
            <a:r>
              <a:rPr lang="en-AU" dirty="0" smtClean="0"/>
              <a:t>Reed, et al. (2017) </a:t>
            </a:r>
            <a:r>
              <a:rPr lang="en-AU" dirty="0" err="1"/>
              <a:t>Anim</a:t>
            </a:r>
            <a:r>
              <a:rPr lang="en-AU" dirty="0"/>
              <a:t> </a:t>
            </a:r>
            <a:r>
              <a:rPr lang="en-AU" dirty="0" err="1" smtClean="0"/>
              <a:t>Conserv</a:t>
            </a:r>
            <a:r>
              <a:rPr lang="en-AU" dirty="0" smtClean="0"/>
              <a:t>, </a:t>
            </a:r>
          </a:p>
          <a:p>
            <a:r>
              <a:rPr lang="en-AU" dirty="0" smtClean="0"/>
              <a:t>doi:</a:t>
            </a:r>
            <a:r>
              <a:rPr lang="en-AU" dirty="0" smtClean="0">
                <a:hlinkClick r:id="rId4"/>
              </a:rPr>
              <a:t>10.1111/acv.12325</a:t>
            </a:r>
            <a:endParaRPr lang="en-AU" dirty="0"/>
          </a:p>
        </p:txBody>
      </p:sp>
      <p:cxnSp>
        <p:nvCxnSpPr>
          <p:cNvPr id="11" name="Straight Arrow Connector 10"/>
          <p:cNvCxnSpPr>
            <a:stCxn id="4" idx="2"/>
          </p:cNvCxnSpPr>
          <p:nvPr/>
        </p:nvCxnSpPr>
        <p:spPr>
          <a:xfrm flipH="1">
            <a:off x="4112502" y="2129002"/>
            <a:ext cx="2576888" cy="11952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7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8178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4098"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 y="745647"/>
            <a:ext cx="4191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16425" y="712722"/>
            <a:ext cx="4572000" cy="3693319"/>
          </a:xfrm>
          <a:prstGeom prst="rect">
            <a:avLst/>
          </a:prstGeom>
        </p:spPr>
        <p:txBody>
          <a:bodyPr>
            <a:spAutoFit/>
          </a:bodyPr>
          <a:lstStyle/>
          <a:p>
            <a:r>
              <a:rPr lang="en-AU" dirty="0" smtClean="0">
                <a:latin typeface="Open Sans"/>
              </a:rPr>
              <a:t>Methods: “To </a:t>
            </a:r>
            <a:r>
              <a:rPr lang="en-AU" dirty="0">
                <a:latin typeface="Open Sans"/>
              </a:rPr>
              <a:t>prioritize lands for future conservation, we focused on the &gt;1,200 endemic </a:t>
            </a:r>
            <a:r>
              <a:rPr lang="en-AU" dirty="0" smtClean="0">
                <a:latin typeface="Open Sans"/>
              </a:rPr>
              <a:t>species […]. </a:t>
            </a:r>
            <a:r>
              <a:rPr lang="en-AU" dirty="0">
                <a:latin typeface="Open Sans"/>
              </a:rPr>
              <a:t>For each species, we calculated a priority score equal to the proportion of the species’ range that is unprotected (i.e., not in IUCN I to VI protected areas) divided by the area of the species’ range. This score increases as range size decreases, in accordance with the well-established relationship between range area and extinction risk (</a:t>
            </a:r>
            <a:r>
              <a:rPr lang="en-AU" b="1" dirty="0">
                <a:latin typeface="Open Sans"/>
                <a:hlinkClick r:id="rId3"/>
              </a:rPr>
              <a:t>20</a:t>
            </a:r>
            <a:r>
              <a:rPr lang="en-AU" b="1" dirty="0">
                <a:latin typeface="Open Sans"/>
                <a:hlinkClick r:id="rId4"/>
              </a:rPr>
              <a:t>⇓</a:t>
            </a:r>
            <a:r>
              <a:rPr lang="en-AU" dirty="0">
                <a:latin typeface="Open Sans"/>
              </a:rPr>
              <a:t>–</a:t>
            </a:r>
            <a:r>
              <a:rPr lang="en-AU" b="1" dirty="0" smtClean="0">
                <a:latin typeface="Open Sans"/>
                <a:hlinkClick r:id="rId5"/>
              </a:rPr>
              <a:t>22</a:t>
            </a:r>
            <a:r>
              <a:rPr lang="en-AU" b="1" dirty="0" smtClean="0">
                <a:latin typeface="Open Sans"/>
              </a:rPr>
              <a:t>) </a:t>
            </a:r>
            <a:r>
              <a:rPr lang="en-AU" dirty="0" smtClean="0">
                <a:latin typeface="Open Sans"/>
              </a:rPr>
              <a:t>Priority </a:t>
            </a:r>
            <a:r>
              <a:rPr lang="en-AU" dirty="0">
                <a:latin typeface="Open Sans"/>
              </a:rPr>
              <a:t>maps sum scores </a:t>
            </a:r>
            <a:r>
              <a:rPr lang="en-AU" dirty="0" smtClean="0">
                <a:latin typeface="Open Sans"/>
              </a:rPr>
              <a:t>[…] all </a:t>
            </a:r>
            <a:r>
              <a:rPr lang="en-AU" dirty="0">
                <a:latin typeface="Open Sans"/>
              </a:rPr>
              <a:t>taxonomic groups (</a:t>
            </a:r>
            <a:r>
              <a:rPr lang="en-AU" b="1" dirty="0">
                <a:latin typeface="Open Sans"/>
                <a:hlinkClick r:id="rId6"/>
              </a:rPr>
              <a:t>Fig. 4</a:t>
            </a:r>
            <a:r>
              <a:rPr lang="en-AU" dirty="0" smtClean="0">
                <a:latin typeface="Open Sans"/>
              </a:rPr>
              <a:t>).”</a:t>
            </a:r>
            <a:endParaRPr lang="en-AU" dirty="0"/>
          </a:p>
        </p:txBody>
      </p:sp>
      <p:sp>
        <p:nvSpPr>
          <p:cNvPr id="6" name="TextBox 5"/>
          <p:cNvSpPr txBox="1"/>
          <p:nvPr/>
        </p:nvSpPr>
        <p:spPr>
          <a:xfrm>
            <a:off x="3486681" y="4736286"/>
            <a:ext cx="6004560" cy="369332"/>
          </a:xfrm>
          <a:prstGeom prst="rect">
            <a:avLst/>
          </a:prstGeom>
          <a:noFill/>
        </p:spPr>
        <p:txBody>
          <a:bodyPr wrap="square" rtlCol="0">
            <a:spAutoFit/>
          </a:bodyPr>
          <a:lstStyle/>
          <a:p>
            <a:r>
              <a:rPr lang="en-AU" dirty="0" smtClean="0"/>
              <a:t>Jenkins, et al. (2015) PNAS,  doi:</a:t>
            </a:r>
            <a:r>
              <a:rPr lang="en-AU" dirty="0" smtClean="0">
                <a:hlinkClick r:id="rId7"/>
              </a:rPr>
              <a:t>10.1073/pnas.1418034112</a:t>
            </a:r>
            <a:r>
              <a:rPr lang="en-AU" dirty="0" smtClean="0"/>
              <a:t>  </a:t>
            </a:r>
            <a:endParaRPr lang="en-AU" dirty="0"/>
          </a:p>
        </p:txBody>
      </p:sp>
      <p:sp>
        <p:nvSpPr>
          <p:cNvPr id="2" name="Rectangle 1"/>
          <p:cNvSpPr/>
          <p:nvPr/>
        </p:nvSpPr>
        <p:spPr>
          <a:xfrm>
            <a:off x="155893" y="3678018"/>
            <a:ext cx="4572000" cy="1200329"/>
          </a:xfrm>
          <a:prstGeom prst="rect">
            <a:avLst/>
          </a:prstGeom>
        </p:spPr>
        <p:txBody>
          <a:bodyPr>
            <a:spAutoFit/>
          </a:bodyPr>
          <a:lstStyle/>
          <a:p>
            <a:r>
              <a:rPr lang="en-AU" dirty="0" smtClean="0">
                <a:latin typeface="Open Sans"/>
              </a:rPr>
              <a:t>“[..] analysis </a:t>
            </a:r>
            <a:r>
              <a:rPr lang="en-AU" dirty="0">
                <a:latin typeface="Open Sans"/>
              </a:rPr>
              <a:t>indicates that remaining habitat in these areas, and potential for restoring habitat, is a top priority for biodiversity conservation</a:t>
            </a:r>
            <a:r>
              <a:rPr lang="en-AU" dirty="0" smtClean="0">
                <a:latin typeface="Open Sans"/>
              </a:rPr>
              <a:t>.”</a:t>
            </a:r>
            <a:endParaRPr lang="en-AU" dirty="0"/>
          </a:p>
        </p:txBody>
      </p:sp>
    </p:spTree>
    <p:extLst>
      <p:ext uri="{BB962C8B-B14F-4D97-AF65-F5344CB8AC3E}">
        <p14:creationId xmlns:p14="http://schemas.microsoft.com/office/powerpoint/2010/main" val="403829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2" name="TextBox 1"/>
          <p:cNvSpPr txBox="1"/>
          <p:nvPr/>
        </p:nvSpPr>
        <p:spPr>
          <a:xfrm>
            <a:off x="431800" y="973581"/>
            <a:ext cx="8529320" cy="830997"/>
          </a:xfrm>
          <a:prstGeom prst="rect">
            <a:avLst/>
          </a:prstGeom>
          <a:noFill/>
        </p:spPr>
        <p:txBody>
          <a:bodyPr wrap="square" rtlCol="0">
            <a:spAutoFit/>
          </a:bodyPr>
          <a:lstStyle/>
          <a:p>
            <a:r>
              <a:rPr lang="en-AU" sz="2400" dirty="0" smtClean="0"/>
              <a:t>“In </a:t>
            </a:r>
            <a:r>
              <a:rPr lang="en-AU" sz="2400" dirty="0"/>
              <a:t>their recent article, Jenkins et al. (</a:t>
            </a:r>
            <a:r>
              <a:rPr lang="en-AU" sz="2400" b="1" dirty="0">
                <a:hlinkClick r:id="rId2"/>
              </a:rPr>
              <a:t>1</a:t>
            </a:r>
            <a:r>
              <a:rPr lang="en-AU" sz="2400" dirty="0"/>
              <a:t>) identify “priorities for future conservation investment” in the continental United </a:t>
            </a:r>
            <a:r>
              <a:rPr lang="en-AU" sz="2400" dirty="0" smtClean="0"/>
              <a:t>States...”</a:t>
            </a:r>
            <a:endParaRPr lang="en-AU" sz="2400" dirty="0"/>
          </a:p>
        </p:txBody>
      </p:sp>
      <p:sp>
        <p:nvSpPr>
          <p:cNvPr id="3" name="Rectangle 2"/>
          <p:cNvSpPr/>
          <p:nvPr/>
        </p:nvSpPr>
        <p:spPr>
          <a:xfrm>
            <a:off x="3733800" y="2224966"/>
            <a:ext cx="5227320" cy="2308324"/>
          </a:xfrm>
          <a:prstGeom prst="rect">
            <a:avLst/>
          </a:prstGeom>
        </p:spPr>
        <p:txBody>
          <a:bodyPr wrap="square">
            <a:spAutoFit/>
          </a:bodyPr>
          <a:lstStyle/>
          <a:p>
            <a:r>
              <a:rPr lang="en-AU" sz="2400" dirty="0" smtClean="0">
                <a:latin typeface="Open Sans"/>
              </a:rPr>
              <a:t>“Such </a:t>
            </a:r>
            <a:r>
              <a:rPr lang="en-AU" sz="2400" dirty="0">
                <a:latin typeface="Open Sans"/>
              </a:rPr>
              <a:t>scoring systems defy contemporary planning approaches, and have repeatedly been shown to identify priorities that are biologically ineffective and economically inefficient (</a:t>
            </a:r>
            <a:r>
              <a:rPr lang="en-AU" sz="2400" b="1" dirty="0">
                <a:latin typeface="Open Sans"/>
                <a:hlinkClick r:id="rId3"/>
              </a:rPr>
              <a:t>2</a:t>
            </a:r>
            <a:r>
              <a:rPr lang="en-AU" sz="2400" dirty="0" smtClean="0">
                <a:latin typeface="Open Sans"/>
              </a:rPr>
              <a:t>).”</a:t>
            </a:r>
            <a:endParaRPr lang="en-AU" sz="2400" dirty="0"/>
          </a:p>
        </p:txBody>
      </p:sp>
      <p:pic>
        <p:nvPicPr>
          <p:cNvPr id="12" name="Picture 2" descr="Fig.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 y="2296124"/>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369521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2489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19898"/>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24806" y="1060665"/>
            <a:ext cx="5319194" cy="3416320"/>
          </a:xfrm>
          <a:prstGeom prst="rect">
            <a:avLst/>
          </a:prstGeom>
        </p:spPr>
        <p:txBody>
          <a:bodyPr wrap="square">
            <a:spAutoFit/>
          </a:bodyPr>
          <a:lstStyle/>
          <a:p>
            <a:r>
              <a:rPr lang="en-AU" sz="2400" dirty="0" smtClean="0">
                <a:latin typeface="Open Sans"/>
              </a:rPr>
              <a:t>“First</a:t>
            </a:r>
            <a:r>
              <a:rPr lang="en-AU" sz="2400" dirty="0">
                <a:latin typeface="Open Sans"/>
              </a:rPr>
              <a:t>, priority setting requires explicit and defensible objectives (</a:t>
            </a:r>
            <a:r>
              <a:rPr lang="en-AU" sz="2400" b="1" dirty="0" smtClean="0">
                <a:latin typeface="Open Sans"/>
                <a:hlinkClick r:id="rId3"/>
              </a:rPr>
              <a:t>2</a:t>
            </a:r>
            <a:r>
              <a:rPr lang="en-AU" sz="2400" dirty="0" smtClean="0">
                <a:latin typeface="Open Sans"/>
              </a:rPr>
              <a:t>) […] The </a:t>
            </a:r>
            <a:r>
              <a:rPr lang="en-AU" sz="2400" dirty="0">
                <a:latin typeface="Open Sans"/>
              </a:rPr>
              <a:t>locations highlighted by Jenkins et al. (</a:t>
            </a:r>
            <a:r>
              <a:rPr lang="en-AU" sz="2400" b="1" dirty="0">
                <a:latin typeface="Open Sans"/>
                <a:hlinkClick r:id="rId4"/>
              </a:rPr>
              <a:t>1</a:t>
            </a:r>
            <a:r>
              <a:rPr lang="en-AU" sz="2400" dirty="0">
                <a:latin typeface="Open Sans"/>
              </a:rPr>
              <a:t>) simply contain the largest number of relatively unprotected and restricted-range species, and it is unclear whether protecting these locations would achieve any particular objective</a:t>
            </a:r>
            <a:r>
              <a:rPr lang="en-AU" sz="2400" dirty="0" smtClean="0">
                <a:latin typeface="Open Sans"/>
              </a:rPr>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91534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10" name="TextBox 9"/>
          <p:cNvSpPr txBox="1"/>
          <p:nvPr/>
        </p:nvSpPr>
        <p:spPr>
          <a:xfrm rot="10800000" flipV="1">
            <a:off x="467360" y="1109201"/>
            <a:ext cx="8290560" cy="3539430"/>
          </a:xfrm>
          <a:prstGeom prst="rect">
            <a:avLst/>
          </a:prstGeom>
          <a:noFill/>
        </p:spPr>
        <p:txBody>
          <a:bodyPr wrap="square" rtlCol="0">
            <a:spAutoFit/>
          </a:bodyPr>
          <a:lstStyle/>
          <a:p>
            <a:r>
              <a:rPr lang="en-AU" sz="2800" dirty="0" smtClean="0"/>
              <a:t>“Second</a:t>
            </a:r>
            <a:r>
              <a:rPr lang="en-AU" sz="2800" dirty="0"/>
              <a:t>, conservation plans should prioritize actions, not species or places (</a:t>
            </a:r>
            <a:r>
              <a:rPr lang="en-AU" sz="2800" b="1" dirty="0">
                <a:hlinkClick r:id="rId2"/>
              </a:rPr>
              <a:t>2</a:t>
            </a:r>
            <a:r>
              <a:rPr lang="en-AU" sz="2800" dirty="0"/>
              <a:t>). Prioritizing species does not clarify what actions should be taken to avert species’ declines. Jenkins et al. (</a:t>
            </a:r>
            <a:r>
              <a:rPr lang="en-AU" sz="2800" b="1" dirty="0">
                <a:hlinkClick r:id="rId3"/>
              </a:rPr>
              <a:t>1</a:t>
            </a:r>
            <a:r>
              <a:rPr lang="en-AU" sz="2800" dirty="0"/>
              <a:t>) refer to protected areas, yet they also mention restoration and easements. Each of these actions has different costs and probabilities of success. Ignoring the costs and feasibilities of these different actions results in inefficient plans (</a:t>
            </a:r>
            <a:r>
              <a:rPr lang="en-AU" sz="2800" b="1" dirty="0">
                <a:hlinkClick r:id="rId2"/>
              </a:rPr>
              <a:t>2</a:t>
            </a:r>
            <a:r>
              <a:rPr lang="en-AU" sz="2800" dirty="0" smtClean="0"/>
              <a:t>).”</a:t>
            </a:r>
            <a:endParaRPr lang="en-AU" sz="2800" dirty="0"/>
          </a:p>
        </p:txBody>
      </p:sp>
      <p:sp>
        <p:nvSpPr>
          <p:cNvPr id="5" name="TextBox 4"/>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4"/>
              </a:rPr>
              <a:t>10.1073/pnas.1509189112</a:t>
            </a:r>
            <a:endParaRPr lang="en-AU" dirty="0"/>
          </a:p>
        </p:txBody>
      </p:sp>
    </p:spTree>
    <p:extLst>
      <p:ext uri="{BB962C8B-B14F-4D97-AF65-F5344CB8AC3E}">
        <p14:creationId xmlns:p14="http://schemas.microsoft.com/office/powerpoint/2010/main" val="118827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600" y="1281600"/>
            <a:ext cx="8611200" cy="275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b="1" dirty="0" smtClean="0"/>
              <a:t>Protected areas</a:t>
            </a:r>
            <a:endParaRPr lang="en-AU"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765" y="1360449"/>
            <a:ext cx="8460470" cy="2581810"/>
          </a:xfrm>
          <a:prstGeom prst="rect">
            <a:avLst/>
          </a:prstGeom>
        </p:spPr>
      </p:pic>
    </p:spTree>
    <p:extLst>
      <p:ext uri="{BB962C8B-B14F-4D97-AF65-F5344CB8AC3E}">
        <p14:creationId xmlns:p14="http://schemas.microsoft.com/office/powerpoint/2010/main" val="1254693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124960" y="1363539"/>
            <a:ext cx="4572000" cy="3046988"/>
          </a:xfrm>
          <a:prstGeom prst="rect">
            <a:avLst/>
          </a:prstGeom>
        </p:spPr>
        <p:txBody>
          <a:bodyPr>
            <a:spAutoFit/>
          </a:bodyPr>
          <a:lstStyle/>
          <a:p>
            <a:r>
              <a:rPr lang="en-AU" sz="3200" dirty="0" smtClean="0">
                <a:latin typeface="Open Sans"/>
              </a:rPr>
              <a:t>“Third</a:t>
            </a:r>
            <a:r>
              <a:rPr lang="en-AU" sz="3200" dirty="0">
                <a:latin typeface="Open Sans"/>
              </a:rPr>
              <a:t>, conservation plans should consider at least some of the economic, political, and social constraints on actions</a:t>
            </a:r>
            <a:r>
              <a:rPr lang="en-AU" sz="3200" dirty="0" smtClean="0">
                <a:latin typeface="Open Sans"/>
              </a:rPr>
              <a:t>.”</a:t>
            </a:r>
            <a:endParaRPr lang="en-AU" sz="32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95696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58511" y="1106061"/>
            <a:ext cx="5213551" cy="3416320"/>
          </a:xfrm>
          <a:prstGeom prst="rect">
            <a:avLst/>
          </a:prstGeom>
        </p:spPr>
        <p:txBody>
          <a:bodyPr wrap="square">
            <a:spAutoFit/>
          </a:bodyPr>
          <a:lstStyle/>
          <a:p>
            <a:r>
              <a:rPr lang="en-AU" sz="2400" dirty="0" smtClean="0"/>
              <a:t>“Finally</a:t>
            </a:r>
            <a:r>
              <a:rPr lang="en-AU" sz="2400" dirty="0"/>
              <a:t>, a central principle of conservation planning is that decisions account for the composition of species assemblages across sites (“complementarity”; see ref. 4). Considering complementarity ensures that protection is directed at all species, not simply those </a:t>
            </a:r>
            <a:r>
              <a:rPr lang="en-AU" sz="2400" dirty="0" err="1"/>
              <a:t>colocated</a:t>
            </a:r>
            <a:r>
              <a:rPr lang="en-AU" sz="2400" dirty="0"/>
              <a:t> in species-richness hotspots</a:t>
            </a:r>
            <a:r>
              <a:rPr lang="en-AU" sz="2400" dirty="0" smtClean="0"/>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328003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you will do today</a:t>
            </a:r>
            <a:endParaRPr lang="en-AU" dirty="0"/>
          </a:p>
        </p:txBody>
      </p:sp>
      <p:sp>
        <p:nvSpPr>
          <p:cNvPr id="3" name="Content Placeholder 2"/>
          <p:cNvSpPr>
            <a:spLocks noGrp="1"/>
          </p:cNvSpPr>
          <p:nvPr>
            <p:ph idx="1"/>
          </p:nvPr>
        </p:nvSpPr>
        <p:spPr>
          <a:xfrm>
            <a:off x="536400" y="1495351"/>
            <a:ext cx="8229600" cy="2795849"/>
          </a:xfrm>
        </p:spPr>
        <p:txBody>
          <a:bodyPr>
            <a:normAutofit/>
          </a:bodyPr>
          <a:lstStyle/>
          <a:p>
            <a:r>
              <a:rPr lang="en-AU" dirty="0" smtClean="0"/>
              <a:t>Workshop manual sections 1—4.</a:t>
            </a:r>
          </a:p>
          <a:p>
            <a:pPr marL="857250" lvl="1" indent="-457200"/>
            <a:r>
              <a:rPr lang="en-AU" dirty="0" smtClean="0"/>
              <a:t>Learn how to work with spatial data in R</a:t>
            </a:r>
          </a:p>
          <a:p>
            <a:pPr marL="857250" lvl="1" indent="-457200"/>
            <a:r>
              <a:rPr lang="en-AU" dirty="0" smtClean="0"/>
              <a:t>Perform a gap analysis</a:t>
            </a:r>
          </a:p>
          <a:p>
            <a:pPr marL="857250" lvl="1" indent="-457200"/>
            <a:r>
              <a:rPr lang="en-AU" dirty="0" smtClean="0"/>
              <a:t>Answer questions in the manua</a:t>
            </a:r>
            <a:r>
              <a:rPr lang="en-AU" dirty="0"/>
              <a:t>l</a:t>
            </a:r>
            <a:endParaRPr lang="en-AU" dirty="0" smtClean="0"/>
          </a:p>
          <a:p>
            <a:pPr marL="914400" lvl="1" indent="-514350">
              <a:buFont typeface="+mj-lt"/>
              <a:buAutoNum type="arabicPeriod"/>
            </a:pPr>
            <a:endParaRPr lang="en-AU" dirty="0" smtClean="0"/>
          </a:p>
          <a:p>
            <a:pPr marL="514350" indent="-514350">
              <a:buFont typeface="+mj-lt"/>
              <a:buAutoNum type="arabicPeriod"/>
            </a:pPr>
            <a:endParaRPr lang="en-AU" dirty="0"/>
          </a:p>
        </p:txBody>
      </p:sp>
      <p:sp>
        <p:nvSpPr>
          <p:cNvPr id="4" name="TextBox 3"/>
          <p:cNvSpPr txBox="1"/>
          <p:nvPr/>
        </p:nvSpPr>
        <p:spPr>
          <a:xfrm>
            <a:off x="358449" y="4076991"/>
            <a:ext cx="8718669" cy="646331"/>
          </a:xfrm>
          <a:prstGeom prst="rect">
            <a:avLst/>
          </a:prstGeom>
          <a:noFill/>
        </p:spPr>
        <p:txBody>
          <a:bodyPr wrap="none" rtlCol="0">
            <a:spAutoFit/>
          </a:bodyPr>
          <a:lstStyle/>
          <a:p>
            <a:r>
              <a:rPr lang="en-AU" sz="3600" dirty="0"/>
              <a:t>https://</a:t>
            </a:r>
            <a:r>
              <a:rPr lang="en-AU" sz="3600" dirty="0" smtClean="0"/>
              <a:t>prioritizr.github.io/massey-workshop</a:t>
            </a:r>
            <a:endParaRPr lang="en-AU" sz="3600" dirty="0"/>
          </a:p>
        </p:txBody>
      </p:sp>
    </p:spTree>
    <p:extLst>
      <p:ext uri="{BB962C8B-B14F-4D97-AF65-F5344CB8AC3E}">
        <p14:creationId xmlns:p14="http://schemas.microsoft.com/office/powerpoint/2010/main" val="338659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help</a:t>
            </a:r>
            <a:endParaRPr lang="en-AU" dirty="0"/>
          </a:p>
        </p:txBody>
      </p:sp>
      <p:sp>
        <p:nvSpPr>
          <p:cNvPr id="3" name="Content Placeholder 2"/>
          <p:cNvSpPr>
            <a:spLocks noGrp="1"/>
          </p:cNvSpPr>
          <p:nvPr>
            <p:ph idx="1"/>
          </p:nvPr>
        </p:nvSpPr>
        <p:spPr/>
        <p:txBody>
          <a:bodyPr/>
          <a:lstStyle/>
          <a:p>
            <a:r>
              <a:rPr lang="en-AU" dirty="0" err="1" smtClean="0"/>
              <a:t>prioritizr</a:t>
            </a:r>
            <a:r>
              <a:rPr lang="en-AU" dirty="0" smtClean="0"/>
              <a:t> website</a:t>
            </a:r>
          </a:p>
          <a:p>
            <a:pPr lvl="1"/>
            <a:r>
              <a:rPr lang="en-AU" dirty="0" smtClean="0">
                <a:solidFill>
                  <a:srgbClr val="00B0F0"/>
                </a:solidFill>
              </a:rPr>
              <a:t>https</a:t>
            </a:r>
            <a:r>
              <a:rPr lang="en-AU" dirty="0">
                <a:solidFill>
                  <a:srgbClr val="00B0F0"/>
                </a:solidFill>
              </a:rPr>
              <a:t>://</a:t>
            </a:r>
            <a:r>
              <a:rPr lang="en-AU" dirty="0" smtClean="0">
                <a:solidFill>
                  <a:srgbClr val="00B0F0"/>
                </a:solidFill>
              </a:rPr>
              <a:t>prioritizr.net</a:t>
            </a:r>
          </a:p>
          <a:p>
            <a:r>
              <a:rPr lang="en-AU" dirty="0" err="1" smtClean="0"/>
              <a:t>RDocumentation</a:t>
            </a:r>
            <a:endParaRPr lang="en-AU" dirty="0" smtClean="0"/>
          </a:p>
          <a:p>
            <a:pPr lvl="1"/>
            <a:r>
              <a:rPr lang="en-AU" dirty="0" smtClean="0">
                <a:solidFill>
                  <a:srgbClr val="00B0F0"/>
                </a:solidFill>
              </a:rPr>
              <a:t>https</a:t>
            </a:r>
            <a:r>
              <a:rPr lang="en-AU" dirty="0">
                <a:solidFill>
                  <a:srgbClr val="00B0F0"/>
                </a:solidFill>
              </a:rPr>
              <a:t>://</a:t>
            </a:r>
            <a:r>
              <a:rPr lang="en-AU" dirty="0" smtClean="0">
                <a:solidFill>
                  <a:srgbClr val="00B0F0"/>
                </a:solidFill>
              </a:rPr>
              <a:t>www.rdocumentation.org</a:t>
            </a:r>
          </a:p>
          <a:p>
            <a:r>
              <a:rPr lang="en-AU" dirty="0" err="1" smtClean="0"/>
              <a:t>Geocompr</a:t>
            </a:r>
            <a:endParaRPr lang="en-AU" dirty="0" smtClean="0"/>
          </a:p>
          <a:p>
            <a:pPr lvl="1"/>
            <a:r>
              <a:rPr lang="en-AU" dirty="0">
                <a:solidFill>
                  <a:srgbClr val="00B0F0"/>
                </a:solidFill>
              </a:rPr>
              <a:t>https://geocompr.robinlovelace.net/</a:t>
            </a:r>
            <a:endParaRPr lang="en-AU" dirty="0" smtClean="0">
              <a:solidFill>
                <a:srgbClr val="00B0F0"/>
              </a:solidFill>
            </a:endParaRPr>
          </a:p>
          <a:p>
            <a:endParaRPr lang="en-AU" dirty="0"/>
          </a:p>
        </p:txBody>
      </p:sp>
    </p:spTree>
    <p:extLst>
      <p:ext uri="{BB962C8B-B14F-4D97-AF65-F5344CB8AC3E}">
        <p14:creationId xmlns:p14="http://schemas.microsoft.com/office/powerpoint/2010/main" val="26909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40815" y="-1426"/>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solidFill>
                    <a:schemeClr val="bg1"/>
                  </a:solidFill>
                </a:rPr>
                <a:t>j</a:t>
              </a:r>
              <a:r>
                <a:rPr lang="en-AU" sz="2800" b="1" dirty="0" smtClean="0">
                  <a:solidFill>
                    <a:schemeClr val="bg1"/>
                  </a:solidFill>
                </a:rPr>
                <a:t>effrey.hanson@uqconnect.edu.au</a:t>
              </a:r>
              <a:endParaRPr lang="en-AU" sz="2800" b="1" dirty="0">
                <a:solidFill>
                  <a:schemeClr val="bg1"/>
                </a:solidFill>
              </a:endParaRPr>
            </a:p>
          </p:txBody>
        </p:sp>
      </p:grpSp>
      <p:grpSp>
        <p:nvGrpSpPr>
          <p:cNvPr id="2" name="Group 1"/>
          <p:cNvGrpSpPr/>
          <p:nvPr/>
        </p:nvGrpSpPr>
        <p:grpSpPr>
          <a:xfrm>
            <a:off x="140812" y="1438213"/>
            <a:ext cx="2911027" cy="563832"/>
            <a:chOff x="211764" y="1168251"/>
            <a:chExt cx="2911027" cy="751774"/>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0"/>
              <a:ext cx="2047035" cy="697625"/>
            </a:xfrm>
            <a:prstGeom prst="rect">
              <a:avLst/>
            </a:prstGeom>
            <a:noFill/>
          </p:spPr>
          <p:txBody>
            <a:bodyPr wrap="none" rtlCol="0">
              <a:spAutoFit/>
            </a:bodyPr>
            <a:lstStyle/>
            <a:p>
              <a:r>
                <a:rPr lang="en-AU" sz="2800" b="1" dirty="0" smtClean="0">
                  <a:solidFill>
                    <a:schemeClr val="bg1"/>
                  </a:solidFill>
                </a:rPr>
                <a:t>prioritizr.net</a:t>
              </a:r>
              <a:endParaRPr lang="en-AU" sz="2000" b="1" dirty="0">
                <a:solidFill>
                  <a:schemeClr val="bg1"/>
                </a:solidFill>
              </a:endParaRPr>
            </a:p>
          </p:txBody>
        </p:sp>
      </p:grpSp>
      <p:grpSp>
        <p:nvGrpSpPr>
          <p:cNvPr id="9" name="Group 8"/>
          <p:cNvGrpSpPr/>
          <p:nvPr/>
        </p:nvGrpSpPr>
        <p:grpSpPr>
          <a:xfrm>
            <a:off x="140812" y="716143"/>
            <a:ext cx="5852542" cy="600962"/>
            <a:chOff x="162258" y="2132856"/>
            <a:chExt cx="5852542" cy="801283"/>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939044" cy="697627"/>
            </a:xfrm>
            <a:prstGeom prst="rect">
              <a:avLst/>
            </a:prstGeom>
            <a:noFill/>
          </p:spPr>
          <p:txBody>
            <a:bodyPr wrap="none" rtlCol="0">
              <a:spAutoFit/>
            </a:bodyPr>
            <a:lstStyle/>
            <a:p>
              <a:r>
                <a:rPr lang="en-AU" sz="2800" b="1" dirty="0" smtClean="0">
                  <a:solidFill>
                    <a:schemeClr val="bg1"/>
                  </a:solidFill>
                </a:rPr>
                <a:t>github.com/</a:t>
              </a:r>
              <a:r>
                <a:rPr lang="en-AU" sz="2800" b="1" dirty="0" err="1" smtClean="0">
                  <a:solidFill>
                    <a:schemeClr val="bg1"/>
                  </a:solidFill>
                </a:rPr>
                <a:t>prioritizr</a:t>
              </a:r>
              <a:r>
                <a:rPr lang="en-AU" sz="2800" b="1" dirty="0" smtClean="0">
                  <a:solidFill>
                    <a:schemeClr val="bg1"/>
                  </a:solidFill>
                </a:rPr>
                <a:t>/</a:t>
              </a:r>
              <a:r>
                <a:rPr lang="en-AU" sz="2800" b="1" dirty="0" err="1" smtClean="0">
                  <a:solidFill>
                    <a:schemeClr val="bg1"/>
                  </a:solidFill>
                </a:rPr>
                <a:t>prioritizr</a:t>
              </a:r>
              <a:endParaRPr lang="en-AU" sz="2800" b="1" dirty="0">
                <a:solidFill>
                  <a:schemeClr val="bg1"/>
                </a:solidFill>
              </a:endParaRPr>
            </a:p>
          </p:txBody>
        </p:sp>
      </p:gr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 name="TextBox 2"/>
          <p:cNvSpPr txBox="1"/>
          <p:nvPr/>
        </p:nvSpPr>
        <p:spPr>
          <a:xfrm>
            <a:off x="7500696" y="464585"/>
            <a:ext cx="1439305" cy="523220"/>
          </a:xfrm>
          <a:prstGeom prst="rect">
            <a:avLst/>
          </a:prstGeom>
          <a:noFill/>
        </p:spPr>
        <p:txBody>
          <a:bodyPr wrap="none" rtlCol="0">
            <a:spAutoFit/>
          </a:bodyPr>
          <a:lstStyle/>
          <a:p>
            <a:r>
              <a:rPr lang="en-AU" sz="2800" dirty="0" smtClean="0"/>
              <a:t>Features</a:t>
            </a:r>
            <a:endParaRPr lang="en-AU" sz="2800" dirty="0"/>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6769223" y="752173"/>
            <a:ext cx="2244525" cy="523220"/>
          </a:xfrm>
          <a:prstGeom prst="rect">
            <a:avLst/>
          </a:prstGeom>
          <a:noFill/>
        </p:spPr>
        <p:txBody>
          <a:bodyPr wrap="none" rtlCol="0">
            <a:spAutoFit/>
          </a:bodyPr>
          <a:lstStyle/>
          <a:p>
            <a:r>
              <a:rPr lang="en-AU" sz="2800" dirty="0" smtClean="0"/>
              <a:t>Planning units</a:t>
            </a:r>
            <a:endParaRPr lang="en-AU" sz="2800" dirty="0"/>
          </a:p>
        </p:txBody>
      </p:sp>
      <p:cxnSp>
        <p:nvCxnSpPr>
          <p:cNvPr id="57" name="Straight Arrow Connector 56"/>
          <p:cNvCxnSpPr>
            <a:stCxn id="55" idx="2"/>
          </p:cNvCxnSpPr>
          <p:nvPr/>
        </p:nvCxnSpPr>
        <p:spPr>
          <a:xfrm flipH="1">
            <a:off x="7120800" y="1275393"/>
            <a:ext cx="770686" cy="4133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2" name="TextBox 1"/>
          <p:cNvSpPr txBox="1"/>
          <p:nvPr/>
        </p:nvSpPr>
        <p:spPr>
          <a:xfrm>
            <a:off x="716400" y="799200"/>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5" name="TextBox 54"/>
          <p:cNvSpPr txBox="1"/>
          <p:nvPr/>
        </p:nvSpPr>
        <p:spPr>
          <a:xfrm>
            <a:off x="232235" y="179801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7" name="TextBox 56"/>
          <p:cNvSpPr txBox="1"/>
          <p:nvPr/>
        </p:nvSpPr>
        <p:spPr>
          <a:xfrm>
            <a:off x="177665" y="3455677"/>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8" name="TextBox 57"/>
          <p:cNvSpPr txBox="1"/>
          <p:nvPr/>
        </p:nvSpPr>
        <p:spPr>
          <a:xfrm>
            <a:off x="6842551" y="653291"/>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9" name="TextBox 58"/>
          <p:cNvSpPr txBox="1"/>
          <p:nvPr/>
        </p:nvSpPr>
        <p:spPr>
          <a:xfrm>
            <a:off x="8478657" y="154299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60" name="TextBox 59"/>
          <p:cNvSpPr txBox="1"/>
          <p:nvPr/>
        </p:nvSpPr>
        <p:spPr>
          <a:xfrm>
            <a:off x="8571183" y="3241312"/>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687250"/>
            <a:ext cx="5752537" cy="369332"/>
          </a:xfrm>
          <a:prstGeom prst="rect">
            <a:avLst/>
          </a:prstGeom>
          <a:noFill/>
        </p:spPr>
        <p:txBody>
          <a:bodyPr wrap="none" rtlCol="0">
            <a:spAutoFit/>
          </a:bodyPr>
          <a:lstStyle/>
          <a:p>
            <a:r>
              <a:rPr lang="en-AU" dirty="0" err="1"/>
              <a:t>Kukkala</a:t>
            </a:r>
            <a:r>
              <a:rPr lang="en-AU" dirty="0"/>
              <a:t> &amp; </a:t>
            </a:r>
            <a:r>
              <a:rPr lang="en-AU" dirty="0" err="1"/>
              <a:t>Moilanen</a:t>
            </a:r>
            <a:r>
              <a:rPr lang="en-AU" dirty="0"/>
              <a:t> (2013) </a:t>
            </a:r>
            <a:r>
              <a:rPr lang="en-AU" dirty="0" err="1"/>
              <a:t>Biol</a:t>
            </a:r>
            <a:r>
              <a:rPr lang="en-AU" dirty="0"/>
              <a:t> Rev, doi:10.1111/brv.12008</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smtClean="0"/>
              <a:t>Comprehensive</a:t>
            </a:r>
            <a:endParaRPr lang="en-AU" sz="4000" u="sng"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b="1" u="sng" dirty="0" smtClean="0"/>
              <a:t>Adequate</a:t>
            </a:r>
            <a:endParaRPr lang="en-AU" sz="4000" b="1" u="sng"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8766</TotalTime>
  <Words>1138</Words>
  <Application>Microsoft Office PowerPoint</Application>
  <PresentationFormat>On-screen Show (16:9)</PresentationFormat>
  <Paragraphs>166</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Open Sans</vt:lpstr>
      <vt:lpstr>Office Theme</vt:lpstr>
      <vt:lpstr>prioritizr Systematic conservation planning in R R</vt:lpstr>
      <vt:lpstr>Global biodiversity crisis</vt:lpstr>
      <vt:lpstr>Protected areas</vt:lpstr>
      <vt:lpstr>Reserve selection</vt:lpstr>
      <vt:lpstr>Reserve selection</vt:lpstr>
      <vt:lpstr>Reserve selection</vt:lpstr>
      <vt:lpstr>CARE Principles</vt:lpstr>
      <vt:lpstr>CARE Principles</vt:lpstr>
      <vt:lpstr>CARE Principles</vt:lpstr>
      <vt:lpstr>CARE Principles</vt:lpstr>
      <vt:lpstr>CARE Principles</vt:lpstr>
      <vt:lpstr>Principle complementarity</vt:lpstr>
      <vt:lpstr>Reserve selection</vt:lpstr>
      <vt:lpstr>Reserve selection</vt:lpstr>
      <vt:lpstr>Report card</vt:lpstr>
      <vt:lpstr>Framing conservation as a  decision science problem</vt:lpstr>
      <vt:lpstr>Framing conservation as a  decision science problem</vt:lpstr>
      <vt:lpstr>Reserve selection as optimization</vt:lpstr>
      <vt:lpstr>Reserve selection as optimization</vt:lpstr>
      <vt:lpstr>Asset maps vs. priority maps</vt:lpstr>
      <vt:lpstr>Asset map or priority map?</vt:lpstr>
      <vt:lpstr>Asset map or priority map?</vt:lpstr>
      <vt:lpstr>Asset map or priority map?</vt:lpstr>
      <vt:lpstr>Asset map or priority map?</vt:lpstr>
      <vt:lpstr>Asset map or priority map?</vt:lpstr>
      <vt:lpstr>PowerPoint Presentation</vt:lpstr>
      <vt:lpstr>PowerPoint Presentation</vt:lpstr>
      <vt:lpstr>PowerPoint Presentation</vt:lpstr>
      <vt:lpstr>PowerPoint Presentation</vt:lpstr>
      <vt:lpstr>PowerPoint Presentation</vt:lpstr>
      <vt:lpstr>PowerPoint Presentation</vt:lpstr>
      <vt:lpstr>What you will do today</vt:lpstr>
      <vt:lpstr>Getting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creator>Jeff Hanson Local Admin</dc:creator>
  <cp:lastModifiedBy>Jeffrey Owen Hanson</cp:lastModifiedBy>
  <cp:revision>1109</cp:revision>
  <dcterms:created xsi:type="dcterms:W3CDTF">2006-08-16T00:00:00Z</dcterms:created>
  <dcterms:modified xsi:type="dcterms:W3CDTF">2020-07-23T23:13:52Z</dcterms:modified>
</cp:coreProperties>
</file>