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710" r:id="rId4"/>
  </p:sldMasterIdLst>
  <p:notesMasterIdLst>
    <p:notesMasterId r:id="rId55"/>
  </p:notesMasterIdLst>
  <p:sldIdLst>
    <p:sldId id="256" r:id="rId5"/>
    <p:sldId id="474" r:id="rId6"/>
    <p:sldId id="441" r:id="rId7"/>
    <p:sldId id="440" r:id="rId8"/>
    <p:sldId id="460" r:id="rId9"/>
    <p:sldId id="518" r:id="rId10"/>
    <p:sldId id="434" r:id="rId11"/>
    <p:sldId id="421" r:id="rId12"/>
    <p:sldId id="422" r:id="rId13"/>
    <p:sldId id="423" r:id="rId14"/>
    <p:sldId id="424" r:id="rId15"/>
    <p:sldId id="461" r:id="rId16"/>
    <p:sldId id="475" r:id="rId17"/>
    <p:sldId id="476" r:id="rId18"/>
    <p:sldId id="538" r:id="rId19"/>
    <p:sldId id="507" r:id="rId20"/>
    <p:sldId id="537" r:id="rId21"/>
    <p:sldId id="469" r:id="rId22"/>
    <p:sldId id="525" r:id="rId23"/>
    <p:sldId id="522" r:id="rId24"/>
    <p:sldId id="526" r:id="rId25"/>
    <p:sldId id="442" r:id="rId26"/>
    <p:sldId id="530" r:id="rId27"/>
    <p:sldId id="531" r:id="rId28"/>
    <p:sldId id="532" r:id="rId29"/>
    <p:sldId id="533" r:id="rId30"/>
    <p:sldId id="534" r:id="rId31"/>
    <p:sldId id="535" r:id="rId32"/>
    <p:sldId id="527" r:id="rId33"/>
    <p:sldId id="524" r:id="rId34"/>
    <p:sldId id="267" r:id="rId35"/>
    <p:sldId id="528" r:id="rId36"/>
    <p:sldId id="536" r:id="rId37"/>
    <p:sldId id="529" r:id="rId38"/>
    <p:sldId id="519" r:id="rId39"/>
    <p:sldId id="466" r:id="rId40"/>
    <p:sldId id="495" r:id="rId41"/>
    <p:sldId id="498" r:id="rId42"/>
    <p:sldId id="496" r:id="rId43"/>
    <p:sldId id="497" r:id="rId44"/>
    <p:sldId id="512" r:id="rId45"/>
    <p:sldId id="494" r:id="rId46"/>
    <p:sldId id="501" r:id="rId47"/>
    <p:sldId id="511" r:id="rId48"/>
    <p:sldId id="489" r:id="rId49"/>
    <p:sldId id="471" r:id="rId50"/>
    <p:sldId id="492" r:id="rId51"/>
    <p:sldId id="493" r:id="rId52"/>
    <p:sldId id="473" r:id="rId53"/>
    <p:sldId id="510" r:id="rId5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46A3449F-F256-4B6D-8BF3-DACBED736B12}">
          <p14:sldIdLst>
            <p14:sldId id="256"/>
          </p14:sldIdLst>
        </p14:section>
        <p14:section name="Introduction" id="{4D409665-FD08-44F1-A0EB-590D060A85FA}">
          <p14:sldIdLst>
            <p14:sldId id="474"/>
            <p14:sldId id="441"/>
            <p14:sldId id="440"/>
            <p14:sldId id="460"/>
            <p14:sldId id="518"/>
          </p14:sldIdLst>
        </p14:section>
        <p14:section name="CARE principles" id="{27634E11-4010-4384-ABA3-85597623DC2D}">
          <p14:sldIdLst>
            <p14:sldId id="434"/>
            <p14:sldId id="421"/>
            <p14:sldId id="422"/>
            <p14:sldId id="423"/>
            <p14:sldId id="424"/>
          </p14:sldIdLst>
        </p14:section>
        <p14:section name="Other key concepts" id="{0667A071-C6B8-46FD-8223-7BA07C298D01}">
          <p14:sldIdLst>
            <p14:sldId id="461"/>
            <p14:sldId id="475"/>
            <p14:sldId id="476"/>
            <p14:sldId id="538"/>
            <p14:sldId id="507"/>
            <p14:sldId id="537"/>
            <p14:sldId id="469"/>
          </p14:sldIdLst>
        </p14:section>
        <p14:section name="prioritizr overview" id="{A3221BFB-E86F-4E85-AF67-18D0AF819D4C}">
          <p14:sldIdLst>
            <p14:sldId id="525"/>
            <p14:sldId id="522"/>
            <p14:sldId id="526"/>
          </p14:sldIdLst>
        </p14:section>
        <p14:section name="Problem design" id="{18BE3910-0FFD-4263-96F1-EB29005170C3}">
          <p14:sldIdLst>
            <p14:sldId id="442"/>
            <p14:sldId id="530"/>
            <p14:sldId id="531"/>
            <p14:sldId id="532"/>
            <p14:sldId id="533"/>
            <p14:sldId id="534"/>
            <p14:sldId id="535"/>
          </p14:sldIdLst>
        </p14:section>
        <p14:section name="Code structure" id="{56D136A1-62B4-4160-99EA-7B4ED3DE305C}">
          <p14:sldIdLst>
            <p14:sldId id="527"/>
            <p14:sldId id="524"/>
          </p14:sldIdLst>
        </p14:section>
        <p14:section name="Solution quality" id="{8378B6D3-255B-40FC-A84B-A10F40E71815}">
          <p14:sldIdLst>
            <p14:sldId id="267"/>
          </p14:sldIdLst>
        </p14:section>
        <p14:section name="Solution speed" id="{C2D74381-B350-43C6-8BBF-A9BCE488B9DB}">
          <p14:sldIdLst>
            <p14:sldId id="528"/>
          </p14:sldIdLst>
        </p14:section>
        <p14:section name="Resources" id="{7551AA1D-2E70-43B2-A0B6-32B0E6BEA0E6}">
          <p14:sldIdLst>
            <p14:sldId id="536"/>
          </p14:sldIdLst>
        </p14:section>
        <p14:section name="Demo" id="{F428623F-50E7-48C1-AE0F-548449060928}">
          <p14:sldIdLst>
            <p14:sldId id="529"/>
          </p14:sldIdLst>
        </p14:section>
        <p14:section name="FAQ" id="{347C8ED0-5BEF-4AC0-9103-5F58B99F0428}">
          <p14:sldIdLst>
            <p14:sldId id="519"/>
            <p14:sldId id="466"/>
            <p14:sldId id="495"/>
            <p14:sldId id="498"/>
            <p14:sldId id="496"/>
            <p14:sldId id="497"/>
            <p14:sldId id="512"/>
            <p14:sldId id="494"/>
            <p14:sldId id="501"/>
            <p14:sldId id="511"/>
            <p14:sldId id="489"/>
            <p14:sldId id="471"/>
            <p14:sldId id="492"/>
            <p14:sldId id="493"/>
            <p14:sldId id="473"/>
            <p14:sldId id="51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e Stone" initials="ZS" lastIdx="2" clrIdx="0">
    <p:extLst>
      <p:ext uri="{19B8F6BF-5375-455C-9EA6-DF929625EA0E}">
        <p15:presenceInfo xmlns:p15="http://schemas.microsoft.com/office/powerpoint/2012/main" userId="ecd519e82100c7ee" providerId="Windows Live"/>
      </p:ext>
    </p:extLst>
  </p:cmAuthor>
  <p:cmAuthor id="2" name="Jeffrey Owen Hanson" initials="JOH" lastIdx="1" clrIdx="1">
    <p:extLst>
      <p:ext uri="{19B8F6BF-5375-455C-9EA6-DF929625EA0E}">
        <p15:presenceInfo xmlns:p15="http://schemas.microsoft.com/office/powerpoint/2012/main" userId="Jeffrey Owen Han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4E62"/>
    <a:srgbClr val="161616"/>
    <a:srgbClr val="151515"/>
    <a:srgbClr val="E6E6E6"/>
    <a:srgbClr val="B5A642"/>
    <a:srgbClr val="47411A"/>
    <a:srgbClr val="FFD700"/>
    <a:srgbClr val="D000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varScale="1">
        <p:scale>
          <a:sx n="110" d="100"/>
          <a:sy n="110" d="100"/>
        </p:scale>
        <p:origin x="76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18"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19"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20"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21" name="PlaceHolder 5"/>
          <p:cNvSpPr>
            <a:spLocks noGrp="1"/>
          </p:cNvSpPr>
          <p:nvPr>
            <p:ph type="sldNum"/>
          </p:nvPr>
        </p:nvSpPr>
        <p:spPr>
          <a:xfrm>
            <a:off x="4399200" y="9555480"/>
            <a:ext cx="3372840" cy="502560"/>
          </a:xfrm>
          <a:prstGeom prst="rect">
            <a:avLst/>
          </a:prstGeom>
        </p:spPr>
        <p:txBody>
          <a:bodyPr lIns="0" tIns="0" rIns="0" bIns="0" anchor="b"/>
          <a:lstStyle/>
          <a:p>
            <a:pPr algn="r"/>
            <a:fld id="{F08D1666-8CA5-49D1-A8F6-7CDDBF498F8E}"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 not all remaining habitat can be preserved</a:t>
            </a:r>
          </a:p>
          <a:p>
            <a:r>
              <a:rPr lang="en-AU" dirty="0"/>
              <a:t>- achieve conservation objectives for minimal cost</a:t>
            </a:r>
          </a:p>
          <a:p>
            <a:r>
              <a:rPr lang="en-AU" dirty="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B435CA-C371-4DED-9C4C-6273828C0F3B}"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01092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p:nvPr>
        </p:nvSpPr>
        <p:spPr/>
        <p:txBody>
          <a:bodyPr/>
          <a:lstStyle/>
          <a:p>
            <a:pPr algn="r"/>
            <a:fld id="{F08D1666-8CA5-49D1-A8F6-7CDDBF498F8E}" type="slidenum">
              <a:rPr lang="en-US" sz="1400" b="0" strike="noStrike" spc="-1" smtClean="0">
                <a:solidFill>
                  <a:srgbClr val="000000"/>
                </a:solidFill>
                <a:uFill>
                  <a:solidFill>
                    <a:srgbClr val="FFFFFF"/>
                  </a:solidFill>
                </a:uFill>
                <a:latin typeface="Times New Roman"/>
              </a:rPr>
              <a:t>49</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37771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pPr algn="r"/>
            <a:fld id="{F08D1666-8CA5-49D1-A8F6-7CDDBF498F8E}" type="slidenum">
              <a:rPr lang="en-US" sz="1400" b="0" strike="noStrike" spc="-1" smtClean="0">
                <a:solidFill>
                  <a:srgbClr val="000000"/>
                </a:solidFill>
                <a:uFill>
                  <a:solidFill>
                    <a:srgbClr val="FFFFFF"/>
                  </a:solidFill>
                </a:uFill>
                <a:latin typeface="Times New Roman"/>
              </a:rPr>
              <a:t>50</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22408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27" name="PlaceHolder 2"/>
          <p:cNvSpPr>
            <a:spLocks noGrp="1"/>
          </p:cNvSpPr>
          <p:nvPr>
            <p:ph type="body"/>
          </p:nvPr>
        </p:nvSpPr>
        <p:spPr>
          <a:xfrm>
            <a:off x="457200" y="1200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8" name="PlaceHolder 3"/>
          <p:cNvSpPr>
            <a:spLocks noGrp="1"/>
          </p:cNvSpPr>
          <p:nvPr>
            <p:ph type="body"/>
          </p:nvPr>
        </p:nvSpPr>
        <p:spPr>
          <a:xfrm>
            <a:off x="457200" y="2973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30"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1"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2" name="PlaceHolder 4"/>
          <p:cNvSpPr>
            <a:spLocks noGrp="1"/>
          </p:cNvSpPr>
          <p:nvPr>
            <p:ph type="body"/>
          </p:nvPr>
        </p:nvSpPr>
        <p:spPr>
          <a:xfrm>
            <a:off x="467424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3" name="PlaceHolder 5"/>
          <p:cNvSpPr>
            <a:spLocks noGrp="1"/>
          </p:cNvSpPr>
          <p:nvPr>
            <p:ph type="body"/>
          </p:nvPr>
        </p:nvSpPr>
        <p:spPr>
          <a:xfrm>
            <a:off x="45720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dirty="0">
              <a:solidFill>
                <a:srgbClr val="FFFFFF"/>
              </a:solidFill>
              <a:uFill>
                <a:solidFill>
                  <a:srgbClr val="FFFFFF"/>
                </a:solidFill>
              </a:uFill>
              <a:latin typeface="Calibri"/>
            </a:endParaRPr>
          </a:p>
        </p:txBody>
      </p:sp>
      <p:sp>
        <p:nvSpPr>
          <p:cNvPr id="35" name="PlaceHolder 2"/>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6" name="PlaceHolder 3"/>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pic>
        <p:nvPicPr>
          <p:cNvPr id="37" name="Picture 36"/>
          <p:cNvPicPr/>
          <p:nvPr/>
        </p:nvPicPr>
        <p:blipFill>
          <a:blip r:embed="rId2"/>
          <a:stretch/>
        </p:blipFill>
        <p:spPr>
          <a:xfrm>
            <a:off x="2443680" y="1200240"/>
            <a:ext cx="4255920" cy="3394080"/>
          </a:xfrm>
          <a:prstGeom prst="rect">
            <a:avLst/>
          </a:prstGeom>
          <a:ln>
            <a:noFill/>
          </a:ln>
        </p:spPr>
      </p:pic>
      <p:pic>
        <p:nvPicPr>
          <p:cNvPr id="38" name="Picture 37"/>
          <p:cNvPicPr/>
          <p:nvPr/>
        </p:nvPicPr>
        <p:blipFill>
          <a:blip r:embed="rId2"/>
          <a:stretch/>
        </p:blipFill>
        <p:spPr>
          <a:xfrm>
            <a:off x="2443680" y="1200240"/>
            <a:ext cx="4255920" cy="339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1846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0642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4594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7625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88035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98804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981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 name="PlaceHolder 2"/>
          <p:cNvSpPr>
            <a:spLocks noGrp="1"/>
          </p:cNvSpPr>
          <p:nvPr>
            <p:ph type="subTitle"/>
          </p:nvPr>
        </p:nvSpPr>
        <p:spPr>
          <a:xfrm>
            <a:off x="457200" y="1200240"/>
            <a:ext cx="8229240" cy="339408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4102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19732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238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4796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3599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45" name="PlaceHolder 2"/>
          <p:cNvSpPr>
            <a:spLocks noGrp="1"/>
          </p:cNvSpPr>
          <p:nvPr>
            <p:ph type="subTitle"/>
          </p:nvPr>
        </p:nvSpPr>
        <p:spPr>
          <a:xfrm>
            <a:off x="457200" y="1200240"/>
            <a:ext cx="8229240" cy="339408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35294407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47" name="PlaceHolder 2"/>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37532812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49" name="PlaceHolder 2"/>
          <p:cNvSpPr>
            <a:spLocks noGrp="1"/>
          </p:cNvSpPr>
          <p:nvPr>
            <p:ph type="body"/>
          </p:nvPr>
        </p:nvSpPr>
        <p:spPr>
          <a:xfrm>
            <a:off x="45720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50" name="PlaceHolder 3"/>
          <p:cNvSpPr>
            <a:spLocks noGrp="1"/>
          </p:cNvSpPr>
          <p:nvPr>
            <p:ph type="body"/>
          </p:nvPr>
        </p:nvSpPr>
        <p:spPr>
          <a:xfrm>
            <a:off x="467424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1251851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29471555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920"/>
            <a:ext cx="8229240" cy="397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122947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8" name="PlaceHolder 2"/>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54"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55" name="PlaceHolder 3"/>
          <p:cNvSpPr>
            <a:spLocks noGrp="1"/>
          </p:cNvSpPr>
          <p:nvPr>
            <p:ph type="body"/>
          </p:nvPr>
        </p:nvSpPr>
        <p:spPr>
          <a:xfrm>
            <a:off x="45720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56" name="PlaceHolder 4"/>
          <p:cNvSpPr>
            <a:spLocks noGrp="1"/>
          </p:cNvSpPr>
          <p:nvPr>
            <p:ph type="body"/>
          </p:nvPr>
        </p:nvSpPr>
        <p:spPr>
          <a:xfrm>
            <a:off x="467424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31668140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58" name="PlaceHolder 2"/>
          <p:cNvSpPr>
            <a:spLocks noGrp="1"/>
          </p:cNvSpPr>
          <p:nvPr>
            <p:ph type="body"/>
          </p:nvPr>
        </p:nvSpPr>
        <p:spPr>
          <a:xfrm>
            <a:off x="45720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59"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60" name="PlaceHolder 4"/>
          <p:cNvSpPr>
            <a:spLocks noGrp="1"/>
          </p:cNvSpPr>
          <p:nvPr>
            <p:ph type="body"/>
          </p:nvPr>
        </p:nvSpPr>
        <p:spPr>
          <a:xfrm>
            <a:off x="467424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19686145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2"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63"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64" name="PlaceHolder 4"/>
          <p:cNvSpPr>
            <a:spLocks noGrp="1"/>
          </p:cNvSpPr>
          <p:nvPr>
            <p:ph type="body"/>
          </p:nvPr>
        </p:nvSpPr>
        <p:spPr>
          <a:xfrm>
            <a:off x="457200" y="2973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35485801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6" name="PlaceHolder 2"/>
          <p:cNvSpPr>
            <a:spLocks noGrp="1"/>
          </p:cNvSpPr>
          <p:nvPr>
            <p:ph type="body"/>
          </p:nvPr>
        </p:nvSpPr>
        <p:spPr>
          <a:xfrm>
            <a:off x="457200" y="1200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67" name="PlaceHolder 3"/>
          <p:cNvSpPr>
            <a:spLocks noGrp="1"/>
          </p:cNvSpPr>
          <p:nvPr>
            <p:ph type="body"/>
          </p:nvPr>
        </p:nvSpPr>
        <p:spPr>
          <a:xfrm>
            <a:off x="457200" y="2973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22446564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9"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70"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71" name="PlaceHolder 4"/>
          <p:cNvSpPr>
            <a:spLocks noGrp="1"/>
          </p:cNvSpPr>
          <p:nvPr>
            <p:ph type="body"/>
          </p:nvPr>
        </p:nvSpPr>
        <p:spPr>
          <a:xfrm>
            <a:off x="467424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72" name="PlaceHolder 5"/>
          <p:cNvSpPr>
            <a:spLocks noGrp="1"/>
          </p:cNvSpPr>
          <p:nvPr>
            <p:ph type="body"/>
          </p:nvPr>
        </p:nvSpPr>
        <p:spPr>
          <a:xfrm>
            <a:off x="45720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15070641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74" name="PlaceHolder 2"/>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75" name="PlaceHolder 3"/>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pic>
        <p:nvPicPr>
          <p:cNvPr id="76" name="Picture 75"/>
          <p:cNvPicPr/>
          <p:nvPr/>
        </p:nvPicPr>
        <p:blipFill>
          <a:blip r:embed="rId2"/>
          <a:stretch/>
        </p:blipFill>
        <p:spPr>
          <a:xfrm>
            <a:off x="2443680" y="1200240"/>
            <a:ext cx="4255920" cy="3394080"/>
          </a:xfrm>
          <a:prstGeom prst="rect">
            <a:avLst/>
          </a:prstGeom>
          <a:ln>
            <a:noFill/>
          </a:ln>
        </p:spPr>
      </p:pic>
      <p:pic>
        <p:nvPicPr>
          <p:cNvPr id="77" name="Picture 76"/>
          <p:cNvPicPr/>
          <p:nvPr/>
        </p:nvPicPr>
        <p:blipFill>
          <a:blip r:embed="rId2"/>
          <a:stretch/>
        </p:blipFill>
        <p:spPr>
          <a:xfrm>
            <a:off x="2443680" y="1200240"/>
            <a:ext cx="4255920" cy="3394080"/>
          </a:xfrm>
          <a:prstGeom prst="rect">
            <a:avLst/>
          </a:prstGeom>
          <a:ln>
            <a:noFill/>
          </a:ln>
        </p:spPr>
      </p:pic>
    </p:spTree>
    <p:extLst>
      <p:ext uri="{BB962C8B-B14F-4D97-AF65-F5344CB8AC3E}">
        <p14:creationId xmlns:p14="http://schemas.microsoft.com/office/powerpoint/2010/main" val="30435154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3842100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021504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773903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56809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0" name="PlaceHolder 2"/>
          <p:cNvSpPr>
            <a:spLocks noGrp="1"/>
          </p:cNvSpPr>
          <p:nvPr>
            <p:ph type="body"/>
          </p:nvPr>
        </p:nvSpPr>
        <p:spPr>
          <a:xfrm>
            <a:off x="45720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11" name="PlaceHolder 3"/>
          <p:cNvSpPr>
            <a:spLocks noGrp="1"/>
          </p:cNvSpPr>
          <p:nvPr>
            <p:ph type="body"/>
          </p:nvPr>
        </p:nvSpPr>
        <p:spPr>
          <a:xfrm>
            <a:off x="467424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03123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785122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5621738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894122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82876239"/>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463810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304932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920"/>
            <a:ext cx="8229240" cy="397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5"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16" name="PlaceHolder 3"/>
          <p:cNvSpPr>
            <a:spLocks noGrp="1"/>
          </p:cNvSpPr>
          <p:nvPr>
            <p:ph type="body"/>
          </p:nvPr>
        </p:nvSpPr>
        <p:spPr>
          <a:xfrm>
            <a:off x="45720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17" name="PlaceHolder 4"/>
          <p:cNvSpPr>
            <a:spLocks noGrp="1"/>
          </p:cNvSpPr>
          <p:nvPr>
            <p:ph type="body"/>
          </p:nvPr>
        </p:nvSpPr>
        <p:spPr>
          <a:xfrm>
            <a:off x="467424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9" name="PlaceHolder 2"/>
          <p:cNvSpPr>
            <a:spLocks noGrp="1"/>
          </p:cNvSpPr>
          <p:nvPr>
            <p:ph type="body"/>
          </p:nvPr>
        </p:nvSpPr>
        <p:spPr>
          <a:xfrm>
            <a:off x="45720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0"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1" name="PlaceHolder 4"/>
          <p:cNvSpPr>
            <a:spLocks noGrp="1"/>
          </p:cNvSpPr>
          <p:nvPr>
            <p:ph type="body"/>
          </p:nvPr>
        </p:nvSpPr>
        <p:spPr>
          <a:xfrm>
            <a:off x="467424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23"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4"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5" name="PlaceHolder 4"/>
          <p:cNvSpPr>
            <a:spLocks noGrp="1"/>
          </p:cNvSpPr>
          <p:nvPr>
            <p:ph type="body"/>
          </p:nvPr>
        </p:nvSpPr>
        <p:spPr>
          <a:xfrm>
            <a:off x="457200" y="2973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597680"/>
            <a:ext cx="7772040" cy="1102320"/>
          </a:xfrm>
          <a:prstGeom prst="rect">
            <a:avLst/>
          </a:prstGeom>
        </p:spPr>
        <p:txBody>
          <a:bodyPr anchor="ctr"/>
          <a:lstStyle/>
          <a:p>
            <a:pPr algn="ctr">
              <a:lnSpc>
                <a:spcPct val="100000"/>
              </a:lnSpc>
            </a:pPr>
            <a:r>
              <a:rPr lang="en-US" sz="4400" b="0" strike="noStrike" spc="-1">
                <a:solidFill>
                  <a:srgbClr val="FFFFFF"/>
                </a:solidFill>
                <a:uFill>
                  <a:solidFill>
                    <a:srgbClr val="FFFFFF"/>
                  </a:solidFill>
                </a:uFill>
                <a:latin typeface="Calibri"/>
              </a:rPr>
              <a:t>Click to edit Master title style</a:t>
            </a:r>
            <a:endParaRPr lang="en-US" sz="1800" b="0" strike="noStrike" spc="-1">
              <a:solidFill>
                <a:srgbClr val="FFFFFF"/>
              </a:solidFill>
              <a:uFill>
                <a:solidFill>
                  <a:srgbClr val="FFFFFF"/>
                </a:solidFill>
              </a:uFill>
              <a:latin typeface="Calibri"/>
            </a:endParaRPr>
          </a:p>
        </p:txBody>
      </p:sp>
      <p:sp>
        <p:nvSpPr>
          <p:cNvPr id="6" name="PlaceHolder 2"/>
          <p:cNvSpPr>
            <a:spLocks noGrp="1"/>
          </p:cNvSpPr>
          <p:nvPr>
            <p:ph type="dt"/>
          </p:nvPr>
        </p:nvSpPr>
        <p:spPr>
          <a:xfrm>
            <a:off x="457200" y="4767120"/>
            <a:ext cx="2133360" cy="273600"/>
          </a:xfrm>
          <a:prstGeom prst="rect">
            <a:avLst/>
          </a:prstGeom>
        </p:spPr>
        <p:txBody>
          <a:bodyPr anchor="ctr"/>
          <a:lstStyle/>
          <a:p>
            <a:pPr>
              <a:lnSpc>
                <a:spcPct val="100000"/>
              </a:lnSpc>
            </a:pPr>
            <a:r>
              <a:rPr lang="en-US" sz="1200" b="0" strike="noStrike" spc="-1">
                <a:solidFill>
                  <a:srgbClr val="FFFFFF"/>
                </a:solidFill>
                <a:uFill>
                  <a:solidFill>
                    <a:srgbClr val="FFFFFF"/>
                  </a:solidFill>
                </a:uFill>
                <a:latin typeface="Calibri"/>
              </a:rPr>
              <a:t>2/24/21</a:t>
            </a:r>
            <a:endParaRPr lang="en-US" sz="1400" b="0" strike="noStrike" spc="-1">
              <a:solidFill>
                <a:srgbClr val="FFFFFF"/>
              </a:solidFill>
              <a:uFill>
                <a:solidFill>
                  <a:srgbClr val="FFFFFF"/>
                </a:solidFill>
              </a:uFill>
              <a:latin typeface="Times New Roman"/>
            </a:endParaRPr>
          </a:p>
        </p:txBody>
      </p:sp>
      <p:sp>
        <p:nvSpPr>
          <p:cNvPr id="2" name="PlaceHolder 3"/>
          <p:cNvSpPr>
            <a:spLocks noGrp="1"/>
          </p:cNvSpPr>
          <p:nvPr>
            <p:ph type="ftr"/>
          </p:nvPr>
        </p:nvSpPr>
        <p:spPr>
          <a:xfrm>
            <a:off x="3124080" y="4767120"/>
            <a:ext cx="2895120" cy="273600"/>
          </a:xfrm>
          <a:prstGeom prst="rect">
            <a:avLst/>
          </a:prstGeom>
        </p:spPr>
        <p:txBody>
          <a:bodyPr anchor="ctr"/>
          <a:lstStyle/>
          <a:p>
            <a:endParaRPr lang="en-US" sz="2400" b="0" strike="noStrike" spc="-1">
              <a:solidFill>
                <a:srgbClr val="FFFFFF"/>
              </a:solidFill>
              <a:uFill>
                <a:solidFill>
                  <a:srgbClr val="FFFFFF"/>
                </a:solidFill>
              </a:uFill>
              <a:latin typeface="Times New Roman"/>
            </a:endParaRPr>
          </a:p>
        </p:txBody>
      </p:sp>
      <p:sp>
        <p:nvSpPr>
          <p:cNvPr id="3" name="PlaceHolder 4"/>
          <p:cNvSpPr>
            <a:spLocks noGrp="1"/>
          </p:cNvSpPr>
          <p:nvPr>
            <p:ph type="sldNum"/>
          </p:nvPr>
        </p:nvSpPr>
        <p:spPr>
          <a:xfrm>
            <a:off x="6553080" y="4767120"/>
            <a:ext cx="2133360" cy="273600"/>
          </a:xfrm>
          <a:prstGeom prst="rect">
            <a:avLst/>
          </a:prstGeom>
        </p:spPr>
        <p:txBody>
          <a:bodyPr anchor="ctr"/>
          <a:lstStyle/>
          <a:p>
            <a:pPr algn="r">
              <a:lnSpc>
                <a:spcPct val="100000"/>
              </a:lnSpc>
            </a:pPr>
            <a:fld id="{FB061743-D104-4342-92DB-595A49178A68}" type="slidenum">
              <a:rPr lang="en-US" sz="1200" b="0" strike="noStrike" spc="-1">
                <a:solidFill>
                  <a:srgbClr val="FFFFFF"/>
                </a:solidFill>
                <a:uFill>
                  <a:solidFill>
                    <a:srgbClr val="FFFFFF"/>
                  </a:solidFill>
                </a:uFill>
                <a:latin typeface="Calibri"/>
              </a:rPr>
              <a:t>‹#›</a:t>
            </a:fld>
            <a:endParaRPr lang="en-US" sz="1400" b="0" strike="noStrike" spc="-1">
              <a:solidFill>
                <a:srgbClr val="FFFFFF"/>
              </a:solidFill>
              <a:uFill>
                <a:solidFill>
                  <a:srgbClr val="FFFFFF"/>
                </a:solidFill>
              </a:uFill>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tIns="0" rIns="0" bIns="0"/>
          <a:lstStyle/>
          <a:p>
            <a:pPr marL="432000" indent="-324000">
              <a:buClr>
                <a:srgbClr val="FFFFFF"/>
              </a:buClr>
              <a:buSzPct val="45000"/>
              <a:buFont typeface="Wingdings" charset="2"/>
              <a:buChar char=""/>
            </a:pPr>
            <a:r>
              <a:rPr lang="en-US" sz="3200" b="0" strike="noStrike" spc="-1" dirty="0">
                <a:solidFill>
                  <a:srgbClr val="FFFFFF"/>
                </a:solidFill>
                <a:uFill>
                  <a:solidFill>
                    <a:srgbClr val="FFFFFF"/>
                  </a:solidFill>
                </a:uFill>
                <a:latin typeface="Calibri"/>
              </a:rPr>
              <a:t>Click to edit the outline text format</a:t>
            </a:r>
          </a:p>
          <a:p>
            <a:pPr marL="864000" lvl="1" indent="-324000">
              <a:buClr>
                <a:srgbClr val="FFFFFF"/>
              </a:buClr>
              <a:buSzPct val="75000"/>
              <a:buFont typeface="Symbol" charset="2"/>
              <a:buChar char=""/>
            </a:pPr>
            <a:r>
              <a:rPr lang="en-US" sz="2400" b="0" strike="noStrike" spc="-1" dirty="0">
                <a:solidFill>
                  <a:srgbClr val="FFFFFF"/>
                </a:solidFill>
                <a:uFill>
                  <a:solidFill>
                    <a:srgbClr val="FFFFFF"/>
                  </a:solidFill>
                </a:uFill>
                <a:latin typeface="Calibri"/>
              </a:rPr>
              <a:t>Second Outline Level</a:t>
            </a:r>
          </a:p>
          <a:p>
            <a:pPr marL="1296000" lvl="2" indent="-288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Third Outline Level</a:t>
            </a:r>
          </a:p>
          <a:p>
            <a:pPr marL="1728000" lvl="3" indent="-216000">
              <a:buClr>
                <a:srgbClr val="FFFFFF"/>
              </a:buClr>
              <a:buSzPct val="75000"/>
              <a:buFont typeface="Symbol" charset="2"/>
              <a:buChar char=""/>
            </a:pPr>
            <a:r>
              <a:rPr lang="en-US" sz="2000" b="0" strike="noStrike" spc="-1" dirty="0">
                <a:solidFill>
                  <a:srgbClr val="FFFFFF"/>
                </a:solidFill>
                <a:uFill>
                  <a:solidFill>
                    <a:srgbClr val="FFFFFF"/>
                  </a:solidFill>
                </a:uFill>
                <a:latin typeface="Calibri"/>
              </a:rPr>
              <a:t>Fourth Outline Level</a:t>
            </a:r>
          </a:p>
          <a:p>
            <a:pPr marL="2160000" lvl="4" indent="-216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Fifth Outline Level</a:t>
            </a:r>
          </a:p>
          <a:p>
            <a:pPr marL="2592000" lvl="5" indent="-216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Sixth Outline Level</a:t>
            </a:r>
          </a:p>
          <a:p>
            <a:pPr marL="3024000" lvl="6" indent="-216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40721306"/>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920"/>
            <a:ext cx="8229240" cy="856800"/>
          </a:xfrm>
          <a:prstGeom prst="rect">
            <a:avLst/>
          </a:prstGeom>
        </p:spPr>
        <p:txBody>
          <a:bodyPr anchor="ctr"/>
          <a:lstStyle/>
          <a:p>
            <a:pPr algn="ctr">
              <a:lnSpc>
                <a:spcPct val="100000"/>
              </a:lnSpc>
            </a:pPr>
            <a:r>
              <a:rPr lang="en-US" sz="4400" b="0" strike="noStrike" spc="-1">
                <a:solidFill>
                  <a:srgbClr val="FFFFFF"/>
                </a:solidFill>
                <a:uFill>
                  <a:solidFill>
                    <a:srgbClr val="FFFFFF"/>
                  </a:solidFill>
                </a:uFill>
                <a:latin typeface="Calibri"/>
              </a:rPr>
              <a:t>Click to edit Master title style</a:t>
            </a:r>
            <a:endParaRPr lang="en-US" sz="1800" b="0" strike="noStrike" spc="-1">
              <a:solidFill>
                <a:srgbClr val="FFFFFF"/>
              </a:solidFill>
              <a:uFill>
                <a:solidFill>
                  <a:srgbClr val="FFFFFF"/>
                </a:solidFill>
              </a:uFill>
              <a:latin typeface="Calibri"/>
            </a:endParaRPr>
          </a:p>
        </p:txBody>
      </p:sp>
      <p:sp>
        <p:nvSpPr>
          <p:cNvPr id="40" name="PlaceHolder 2"/>
          <p:cNvSpPr>
            <a:spLocks noGrp="1"/>
          </p:cNvSpPr>
          <p:nvPr>
            <p:ph type="body"/>
          </p:nvPr>
        </p:nvSpPr>
        <p:spPr>
          <a:xfrm>
            <a:off x="457200" y="1200240"/>
            <a:ext cx="8229240" cy="3394080"/>
          </a:xfrm>
          <a:prstGeom prst="rect">
            <a:avLst/>
          </a:prstGeom>
        </p:spPr>
        <p:txBody>
          <a:bodyPr/>
          <a:lstStyle/>
          <a:p>
            <a:pPr marL="432000" indent="-324000">
              <a:buClr>
                <a:srgbClr val="FFFFFF"/>
              </a:buClr>
              <a:buSzPct val="45000"/>
              <a:buFont typeface="Wingdings" charset="2"/>
              <a:buChar char=""/>
            </a:pPr>
            <a:r>
              <a:rPr lang="en-US" sz="3200" b="0" strike="noStrike" spc="-1">
                <a:solidFill>
                  <a:srgbClr val="FFFFFF"/>
                </a:solidFill>
                <a:uFill>
                  <a:solidFill>
                    <a:srgbClr val="FFFFFF"/>
                  </a:solidFill>
                </a:uFill>
                <a:latin typeface="Calibri"/>
              </a:rPr>
              <a:t>Click to edit the outline text format</a:t>
            </a:r>
          </a:p>
          <a:p>
            <a:pPr marL="864000" lvl="1" indent="-324000">
              <a:buClr>
                <a:srgbClr val="FFFFFF"/>
              </a:buClr>
              <a:buSzPct val="75000"/>
              <a:buFont typeface="Symbol" charset="2"/>
              <a:buChar char=""/>
            </a:pPr>
            <a:r>
              <a:rPr lang="en-US" sz="3200" b="0" strike="noStrike" spc="-1">
                <a:solidFill>
                  <a:srgbClr val="FFFFFF"/>
                </a:solidFill>
                <a:uFill>
                  <a:solidFill>
                    <a:srgbClr val="FFFFFF"/>
                  </a:solidFill>
                </a:uFill>
                <a:latin typeface="Calibri"/>
              </a:rPr>
              <a:t>Second Outline Level</a:t>
            </a:r>
          </a:p>
          <a:p>
            <a:pPr marL="1296000" lvl="2" indent="-288000">
              <a:buClr>
                <a:srgbClr val="FFFFFF"/>
              </a:buClr>
              <a:buSzPct val="45000"/>
              <a:buFont typeface="Wingdings" charset="2"/>
              <a:buChar char=""/>
            </a:pPr>
            <a:r>
              <a:rPr lang="en-US" sz="3200" b="0" strike="noStrike" spc="-1">
                <a:solidFill>
                  <a:srgbClr val="FFFFFF"/>
                </a:solidFill>
                <a:uFill>
                  <a:solidFill>
                    <a:srgbClr val="FFFFFF"/>
                  </a:solidFill>
                </a:uFill>
                <a:latin typeface="Calibri"/>
              </a:rPr>
              <a:t>Third Outline Level</a:t>
            </a:r>
          </a:p>
          <a:p>
            <a:pPr marL="1728000" lvl="3" indent="-216000">
              <a:buClr>
                <a:srgbClr val="FFFFFF"/>
              </a:buClr>
              <a:buSzPct val="75000"/>
              <a:buFont typeface="Symbol" charset="2"/>
              <a:buChar char=""/>
            </a:pPr>
            <a:r>
              <a:rPr lang="en-US" sz="3200" b="0" strike="noStrike" spc="-1">
                <a:solidFill>
                  <a:srgbClr val="FFFFFF"/>
                </a:solidFill>
                <a:uFill>
                  <a:solidFill>
                    <a:srgbClr val="FFFFFF"/>
                  </a:solidFill>
                </a:uFill>
                <a:latin typeface="Calibri"/>
              </a:rPr>
              <a:t>Fourth Outline Level</a:t>
            </a:r>
          </a:p>
          <a:p>
            <a:pPr marL="2160000" lvl="4" indent="-216000">
              <a:buClr>
                <a:srgbClr val="FFFFFF"/>
              </a:buClr>
              <a:buSzPct val="45000"/>
              <a:buFont typeface="Wingdings" charset="2"/>
              <a:buChar char=""/>
            </a:pPr>
            <a:r>
              <a:rPr lang="en-US" sz="3200" b="0" strike="noStrike" spc="-1">
                <a:solidFill>
                  <a:srgbClr val="FFFFFF"/>
                </a:solidFill>
                <a:uFill>
                  <a:solidFill>
                    <a:srgbClr val="FFFFFF"/>
                  </a:solidFill>
                </a:uFill>
                <a:latin typeface="Calibri"/>
              </a:rPr>
              <a:t>Fifth Outline Level</a:t>
            </a:r>
          </a:p>
          <a:p>
            <a:pPr marL="2592000" lvl="5" indent="-216000">
              <a:buClr>
                <a:srgbClr val="FFFFFF"/>
              </a:buClr>
              <a:buSzPct val="45000"/>
              <a:buFont typeface="Wingdings" charset="2"/>
              <a:buChar char=""/>
            </a:pPr>
            <a:r>
              <a:rPr lang="en-US" sz="3200" b="0" strike="noStrike" spc="-1">
                <a:solidFill>
                  <a:srgbClr val="FFFFFF"/>
                </a:solidFill>
                <a:uFill>
                  <a:solidFill>
                    <a:srgbClr val="FFFFFF"/>
                  </a:solidFill>
                </a:uFill>
                <a:latin typeface="Calibri"/>
              </a:rPr>
              <a:t>Sixth Outline Level</a:t>
            </a:r>
          </a:p>
          <a:p>
            <a:pPr marL="343080" indent="-342720">
              <a:lnSpc>
                <a:spcPct val="100000"/>
              </a:lnSpc>
              <a:buClr>
                <a:srgbClr val="FFFFFF"/>
              </a:buClr>
              <a:buFont typeface="Arial"/>
              <a:buChar char="•"/>
            </a:pPr>
            <a:r>
              <a:rPr lang="en-US" sz="3200" b="0" strike="noStrike" spc="-1">
                <a:solidFill>
                  <a:srgbClr val="FFFFFF"/>
                </a:solidFill>
                <a:uFill>
                  <a:solidFill>
                    <a:srgbClr val="FFFFFF"/>
                  </a:solidFill>
                </a:uFill>
                <a:latin typeface="Calibri"/>
              </a:rPr>
              <a:t>Seventh Outline LevelClick to edit Master text styles</a:t>
            </a:r>
          </a:p>
          <a:p>
            <a:pPr marL="743040" lvl="1" indent="-285480">
              <a:lnSpc>
                <a:spcPct val="100000"/>
              </a:lnSpc>
              <a:buClr>
                <a:srgbClr val="FFFFFF"/>
              </a:buClr>
              <a:buFont typeface="Arial"/>
              <a:buChar char="–"/>
            </a:pPr>
            <a:r>
              <a:rPr lang="en-US" sz="2800" b="0" strike="noStrike" spc="-1">
                <a:solidFill>
                  <a:srgbClr val="FFFFFF"/>
                </a:solidFill>
                <a:uFill>
                  <a:solidFill>
                    <a:srgbClr val="FFFFFF"/>
                  </a:solidFill>
                </a:uFill>
                <a:latin typeface="Calibri"/>
              </a:rPr>
              <a:t>Second level</a:t>
            </a:r>
            <a:endParaRPr lang="en-US" sz="3200" b="0" strike="noStrike" spc="-1">
              <a:solidFill>
                <a:srgbClr val="FFFFFF"/>
              </a:solidFill>
              <a:uFill>
                <a:solidFill>
                  <a:srgbClr val="FFFFFF"/>
                </a:solidFill>
              </a:uFill>
              <a:latin typeface="Calibri"/>
            </a:endParaRPr>
          </a:p>
          <a:p>
            <a:pPr marL="1143000" lvl="2"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Third level</a:t>
            </a:r>
            <a:endParaRPr lang="en-US" sz="3200" b="0" strike="noStrike" spc="-1">
              <a:solidFill>
                <a:srgbClr val="FFFFFF"/>
              </a:solidFill>
              <a:uFill>
                <a:solidFill>
                  <a:srgbClr val="FFFFFF"/>
                </a:solidFill>
              </a:uFill>
              <a:latin typeface="Calibri"/>
            </a:endParaRPr>
          </a:p>
          <a:p>
            <a:pPr marL="1600200" lvl="3"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Fourth level</a:t>
            </a:r>
            <a:endParaRPr lang="en-US" sz="3200" b="0" strike="noStrike" spc="-1">
              <a:solidFill>
                <a:srgbClr val="FFFFFF"/>
              </a:solidFill>
              <a:uFill>
                <a:solidFill>
                  <a:srgbClr val="FFFFFF"/>
                </a:solidFill>
              </a:uFill>
              <a:latin typeface="Calibri"/>
            </a:endParaRPr>
          </a:p>
          <a:p>
            <a:pPr marL="2057400" lvl="4"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Fifth level</a:t>
            </a:r>
            <a:endParaRPr lang="en-US" sz="3200" b="0" strike="noStrike" spc="-1">
              <a:solidFill>
                <a:srgbClr val="FFFFFF"/>
              </a:solidFill>
              <a:uFill>
                <a:solidFill>
                  <a:srgbClr val="FFFFFF"/>
                </a:solidFill>
              </a:uFill>
              <a:latin typeface="Calibri"/>
            </a:endParaRPr>
          </a:p>
        </p:txBody>
      </p:sp>
      <p:sp>
        <p:nvSpPr>
          <p:cNvPr id="41" name="PlaceHolder 3"/>
          <p:cNvSpPr>
            <a:spLocks noGrp="1"/>
          </p:cNvSpPr>
          <p:nvPr>
            <p:ph type="dt"/>
          </p:nvPr>
        </p:nvSpPr>
        <p:spPr>
          <a:xfrm>
            <a:off x="457200" y="4767120"/>
            <a:ext cx="2133360" cy="273600"/>
          </a:xfrm>
          <a:prstGeom prst="rect">
            <a:avLst/>
          </a:prstGeom>
        </p:spPr>
        <p:txBody>
          <a:bodyPr anchor="ctr"/>
          <a:lstStyle/>
          <a:p>
            <a:pPr>
              <a:lnSpc>
                <a:spcPct val="100000"/>
              </a:lnSpc>
            </a:pPr>
            <a:r>
              <a:rPr lang="en-US" sz="1200" b="0" strike="noStrike" spc="-1">
                <a:solidFill>
                  <a:srgbClr val="FFFFFF"/>
                </a:solidFill>
                <a:uFill>
                  <a:solidFill>
                    <a:srgbClr val="FFFFFF"/>
                  </a:solidFill>
                </a:uFill>
                <a:latin typeface="Calibri"/>
              </a:rPr>
              <a:t>2/24/21</a:t>
            </a:r>
            <a:endParaRPr lang="en-US" sz="1400" b="0" strike="noStrike" spc="-1">
              <a:solidFill>
                <a:srgbClr val="FFFFFF"/>
              </a:solidFill>
              <a:uFill>
                <a:solidFill>
                  <a:srgbClr val="FFFFFF"/>
                </a:solidFill>
              </a:uFill>
              <a:latin typeface="Times New Roman"/>
            </a:endParaRPr>
          </a:p>
        </p:txBody>
      </p:sp>
      <p:sp>
        <p:nvSpPr>
          <p:cNvPr id="42" name="PlaceHolder 4"/>
          <p:cNvSpPr>
            <a:spLocks noGrp="1"/>
          </p:cNvSpPr>
          <p:nvPr>
            <p:ph type="ftr"/>
          </p:nvPr>
        </p:nvSpPr>
        <p:spPr>
          <a:xfrm>
            <a:off x="3124080" y="4767120"/>
            <a:ext cx="2895120" cy="273600"/>
          </a:xfrm>
          <a:prstGeom prst="rect">
            <a:avLst/>
          </a:prstGeom>
        </p:spPr>
        <p:txBody>
          <a:bodyPr anchor="ctr"/>
          <a:lstStyle/>
          <a:p>
            <a:endParaRPr lang="en-US" sz="2400" b="0" strike="noStrike" spc="-1">
              <a:solidFill>
                <a:srgbClr val="FFFFFF"/>
              </a:solidFill>
              <a:uFill>
                <a:solidFill>
                  <a:srgbClr val="FFFFFF"/>
                </a:solidFill>
              </a:uFill>
              <a:latin typeface="Times New Roman"/>
            </a:endParaRPr>
          </a:p>
        </p:txBody>
      </p:sp>
      <p:sp>
        <p:nvSpPr>
          <p:cNvPr id="43" name="PlaceHolder 5"/>
          <p:cNvSpPr>
            <a:spLocks noGrp="1"/>
          </p:cNvSpPr>
          <p:nvPr>
            <p:ph type="sldNum"/>
          </p:nvPr>
        </p:nvSpPr>
        <p:spPr>
          <a:xfrm>
            <a:off x="6553080" y="4767120"/>
            <a:ext cx="2133360" cy="273600"/>
          </a:xfrm>
          <a:prstGeom prst="rect">
            <a:avLst/>
          </a:prstGeom>
        </p:spPr>
        <p:txBody>
          <a:bodyPr anchor="ctr"/>
          <a:lstStyle/>
          <a:p>
            <a:pPr algn="r">
              <a:lnSpc>
                <a:spcPct val="100000"/>
              </a:lnSpc>
            </a:pPr>
            <a:fld id="{FA27F9FE-850B-4464-9AC1-121A1ADC59CD}" type="slidenum">
              <a:rPr lang="en-US" sz="1200" b="0" strike="noStrike" spc="-1">
                <a:solidFill>
                  <a:srgbClr val="FFFFFF"/>
                </a:solidFill>
                <a:uFill>
                  <a:solidFill>
                    <a:srgbClr val="FFFFFF"/>
                  </a:solidFill>
                </a:uFill>
                <a:latin typeface="Calibri"/>
              </a:rPr>
              <a:t>‹#›</a:t>
            </a:fld>
            <a:endParaRPr lang="en-US" sz="1400" b="0" strike="noStrike" spc="-1">
              <a:solidFill>
                <a:srgbClr val="FFFFFF"/>
              </a:solidFill>
              <a:uFill>
                <a:solidFill>
                  <a:srgbClr val="FFFFFF"/>
                </a:solidFill>
              </a:uFill>
              <a:latin typeface="Times New Roman"/>
            </a:endParaRPr>
          </a:p>
        </p:txBody>
      </p:sp>
    </p:spTree>
    <p:extLst>
      <p:ext uri="{BB962C8B-B14F-4D97-AF65-F5344CB8AC3E}">
        <p14:creationId xmlns:p14="http://schemas.microsoft.com/office/powerpoint/2010/main" val="176686431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66441265"/>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7"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7"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14.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4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3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120600" y="233522"/>
            <a:ext cx="8902800" cy="1168057"/>
          </a:xfrm>
          <a:prstGeom prst="rect">
            <a:avLst/>
          </a:prstGeom>
          <a:noFill/>
          <a:ln>
            <a:noFill/>
          </a:ln>
        </p:spPr>
        <p:txBody>
          <a:bodyPr anchor="ctr"/>
          <a:lstStyle/>
          <a:p>
            <a:pPr algn="ctr">
              <a:lnSpc>
                <a:spcPct val="100000"/>
              </a:lnSpc>
            </a:pPr>
            <a:r>
              <a:rPr lang="en-US" sz="4400" spc="-1" dirty="0" smtClean="0">
                <a:solidFill>
                  <a:srgbClr val="FFFFFF"/>
                </a:solidFill>
                <a:uFill>
                  <a:solidFill>
                    <a:srgbClr val="FFFFFF"/>
                  </a:solidFill>
                </a:uFill>
                <a:latin typeface="+mj-lt"/>
              </a:rPr>
              <a:t>DSWG ICCB Workshop</a:t>
            </a:r>
          </a:p>
          <a:p>
            <a:pPr algn="ctr">
              <a:lnSpc>
                <a:spcPct val="100000"/>
              </a:lnSpc>
            </a:pPr>
            <a:r>
              <a:rPr lang="en-US" sz="4400" spc="-1" dirty="0" err="1" smtClean="0">
                <a:solidFill>
                  <a:srgbClr val="FFFFFF"/>
                </a:solidFill>
                <a:uFill>
                  <a:solidFill>
                    <a:srgbClr val="FFFFFF"/>
                  </a:solidFill>
                </a:uFill>
                <a:latin typeface="+mj-lt"/>
              </a:rPr>
              <a:t>prioritizr</a:t>
            </a:r>
            <a:r>
              <a:rPr lang="en-US" sz="4400" spc="-1" dirty="0" smtClean="0">
                <a:solidFill>
                  <a:srgbClr val="FFFFFF"/>
                </a:solidFill>
                <a:uFill>
                  <a:solidFill>
                    <a:srgbClr val="FFFFFF"/>
                  </a:solidFill>
                </a:uFill>
                <a:latin typeface="+mj-lt"/>
              </a:rPr>
              <a:t> session</a:t>
            </a:r>
            <a:endParaRPr lang="en-US" sz="4400" b="0" strike="noStrike" spc="-1" dirty="0">
              <a:solidFill>
                <a:srgbClr val="FFFFFF"/>
              </a:solidFill>
              <a:uFill>
                <a:solidFill>
                  <a:srgbClr val="FFFFFF"/>
                </a:solidFill>
              </a:uFill>
              <a:latin typeface="+mj-lt"/>
            </a:endParaRPr>
          </a:p>
        </p:txBody>
      </p:sp>
      <p:sp>
        <p:nvSpPr>
          <p:cNvPr id="123" name="TextShape 2"/>
          <p:cNvSpPr txBox="1"/>
          <p:nvPr/>
        </p:nvSpPr>
        <p:spPr>
          <a:xfrm>
            <a:off x="456210" y="4418491"/>
            <a:ext cx="8231580" cy="535473"/>
          </a:xfrm>
          <a:prstGeom prst="rect">
            <a:avLst/>
          </a:prstGeom>
          <a:noFill/>
          <a:ln>
            <a:noFill/>
          </a:ln>
        </p:spPr>
        <p:txBody>
          <a:bodyPr/>
          <a:lstStyle/>
          <a:p>
            <a:pPr algn="ctr">
              <a:lnSpc>
                <a:spcPct val="100000"/>
              </a:lnSpc>
            </a:pPr>
            <a:r>
              <a:rPr lang="en-US" sz="2800" b="0" strike="noStrike" spc="-1" dirty="0">
                <a:solidFill>
                  <a:srgbClr val="BFBFBF"/>
                </a:solidFill>
                <a:uFill>
                  <a:solidFill>
                    <a:srgbClr val="FFFFFF"/>
                  </a:solidFill>
                </a:uFill>
                <a:latin typeface="Calibri"/>
              </a:rPr>
              <a:t>Jeffrey </a:t>
            </a:r>
            <a:r>
              <a:rPr lang="en-US" sz="2800" b="0" strike="noStrike" spc="-1" dirty="0" smtClean="0">
                <a:solidFill>
                  <a:srgbClr val="BFBFBF"/>
                </a:solidFill>
                <a:uFill>
                  <a:solidFill>
                    <a:srgbClr val="FFFFFF"/>
                  </a:solidFill>
                </a:uFill>
                <a:latin typeface="Calibri"/>
              </a:rPr>
              <a:t>Hanson and Richard Schuster</a:t>
            </a:r>
            <a:endParaRPr lang="en-US" sz="2000" b="0" strike="noStrike" spc="-1" dirty="0">
              <a:solidFill>
                <a:srgbClr val="FFFFFF"/>
              </a:solidFill>
              <a:uFill>
                <a:solidFill>
                  <a:srgbClr val="FFFFFF"/>
                </a:solidFill>
              </a:uFill>
              <a:latin typeface="Arial"/>
            </a:endParaRPr>
          </a:p>
        </p:txBody>
      </p:sp>
      <p:pic>
        <p:nvPicPr>
          <p:cNvPr id="1026" name="Picture 2" descr="logo_large.png"/>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1067" y="1634685"/>
            <a:ext cx="2221865" cy="25507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a:t>CARE Principles</a:t>
            </a:r>
          </a:p>
        </p:txBody>
      </p:sp>
      <p:sp>
        <p:nvSpPr>
          <p:cNvPr id="3" name="Content Placeholder 2"/>
          <p:cNvSpPr>
            <a:spLocks noGrp="1"/>
          </p:cNvSpPr>
          <p:nvPr>
            <p:ph idx="1"/>
          </p:nvPr>
        </p:nvSpPr>
        <p:spPr>
          <a:xfrm>
            <a:off x="134003" y="1085001"/>
            <a:ext cx="4278869" cy="3602249"/>
          </a:xfrm>
        </p:spPr>
        <p:txBody>
          <a:bodyPr>
            <a:noAutofit/>
          </a:bodyPr>
          <a:lstStyle/>
          <a:p>
            <a:r>
              <a:rPr lang="en-AU" sz="4000" dirty="0"/>
              <a:t>Comprehensive</a:t>
            </a:r>
          </a:p>
          <a:p>
            <a:r>
              <a:rPr lang="en-AU" sz="4000" dirty="0"/>
              <a:t>Adequate</a:t>
            </a:r>
          </a:p>
          <a:p>
            <a:r>
              <a:rPr lang="en-AU" sz="4000" b="1" u="sng" dirty="0"/>
              <a:t>Representative</a:t>
            </a:r>
          </a:p>
          <a:p>
            <a:r>
              <a:rPr lang="en-AU" sz="4000" dirty="0"/>
              <a:t>Efficient</a:t>
            </a:r>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TextBox 61"/>
          <p:cNvSpPr txBox="1"/>
          <p:nvPr/>
        </p:nvSpPr>
        <p:spPr>
          <a:xfrm>
            <a:off x="5547360" y="2678109"/>
            <a:ext cx="140583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prstClr val="white"/>
                </a:solidFill>
                <a:effectLst/>
                <a:uLnTx/>
                <a:uFillTx/>
                <a:latin typeface="Calibri"/>
                <a:ea typeface="+mn-ea"/>
                <a:cs typeface="+mn-cs"/>
              </a:rPr>
              <a:t>versus</a:t>
            </a:r>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phylopic.org/assets/images/submissions/416ec8c6-0ed1-4c9f-b4a4-8c1ef6496e84.thumb.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25219" y="173553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44650" y="19155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569130" y="126460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98548" y="1829435"/>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4368800" y="339500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p:cNvSpPr/>
          <p:nvPr/>
        </p:nvSpPr>
        <p:spPr>
          <a:xfrm>
            <a:off x="6736080" y="3531921"/>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2"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364433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phylopic.org/assets/images/submissions/416ec8c6-0ed1-4c9f-b4a4-8c1ef6496e84.thumb.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25219" y="406730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44650" y="424734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569130" y="35963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98548" y="416120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28" name="Multiply 27"/>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9" name="Picture 6" descr="http://phylopic.org/assets/images/submissions/b9d5547b-773c-46c8-841a-0846ff7f09ab.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401030" y="10513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http://phylopic.org/assets/images/submissions/b9d5547b-773c-46c8-841a-0846ff7f09ab.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546339" y="169076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http://phylopic.org/assets/images/submissions/b9d5547b-773c-46c8-841a-0846ff7f09ab.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533640" y="393437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http://phylopic.org/assets/images/submissions/b9d5547b-773c-46c8-841a-0846ff7f09ab.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386550" y="3324771"/>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842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a:t>CARE Principles</a:t>
            </a:r>
          </a:p>
        </p:txBody>
      </p:sp>
      <p:sp>
        <p:nvSpPr>
          <p:cNvPr id="3" name="Content Placeholder 2"/>
          <p:cNvSpPr>
            <a:spLocks noGrp="1"/>
          </p:cNvSpPr>
          <p:nvPr>
            <p:ph idx="1"/>
          </p:nvPr>
        </p:nvSpPr>
        <p:spPr>
          <a:xfrm>
            <a:off x="134003" y="1085001"/>
            <a:ext cx="4278869" cy="3602249"/>
          </a:xfrm>
        </p:spPr>
        <p:txBody>
          <a:bodyPr>
            <a:noAutofit/>
          </a:bodyPr>
          <a:lstStyle/>
          <a:p>
            <a:r>
              <a:rPr lang="en-AU" sz="4000" dirty="0"/>
              <a:t>Comprehensive</a:t>
            </a:r>
          </a:p>
          <a:p>
            <a:r>
              <a:rPr lang="en-AU" sz="4000" dirty="0"/>
              <a:t>Adequate</a:t>
            </a:r>
          </a:p>
          <a:p>
            <a:r>
              <a:rPr lang="en-AU" sz="4000" dirty="0"/>
              <a:t>Representative</a:t>
            </a:r>
          </a:p>
          <a:p>
            <a:r>
              <a:rPr lang="en-AU" sz="4000" b="1" u="sng" dirty="0"/>
              <a:t>Efficient</a:t>
            </a:r>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TextBox 61"/>
          <p:cNvSpPr txBox="1"/>
          <p:nvPr/>
        </p:nvSpPr>
        <p:spPr>
          <a:xfrm>
            <a:off x="5547360" y="2678109"/>
            <a:ext cx="140583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prstClr val="white"/>
                </a:solidFill>
                <a:effectLst/>
                <a:uLnTx/>
                <a:uFillTx/>
                <a:latin typeface="Calibri"/>
                <a:ea typeface="+mn-ea"/>
                <a:cs typeface="+mn-cs"/>
              </a:rPr>
              <a:t>versus</a:t>
            </a:r>
          </a:p>
        </p:txBody>
      </p:sp>
      <p:sp>
        <p:nvSpPr>
          <p:cNvPr id="63" name="Rectangle 62"/>
          <p:cNvSpPr/>
          <p:nvPr/>
        </p:nvSpPr>
        <p:spPr>
          <a:xfrm>
            <a:off x="4511040" y="1200150"/>
            <a:ext cx="87376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597400" y="164435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118036" y="174718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723865" y="1263037"/>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4368800" y="332444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p:cNvSpPr/>
          <p:nvPr/>
        </p:nvSpPr>
        <p:spPr>
          <a:xfrm>
            <a:off x="5994400" y="3461361"/>
            <a:ext cx="232664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35737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597400" y="390556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118036" y="400839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723865" y="3564888"/>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32" name="Multiply 31"/>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84159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96"/>
            <a:ext cx="8229600" cy="857250"/>
          </a:xfrm>
        </p:spPr>
        <p:txBody>
          <a:bodyPr/>
          <a:lstStyle/>
          <a:p>
            <a:r>
              <a:rPr lang="en-AU" dirty="0"/>
              <a:t>Principle </a:t>
            </a:r>
            <a:r>
              <a:rPr lang="en-AU" dirty="0" smtClean="0"/>
              <a:t>of complementarity</a:t>
            </a:r>
            <a:endParaRPr lang="en-AU" dirty="0"/>
          </a:p>
        </p:txBody>
      </p:sp>
      <p:sp>
        <p:nvSpPr>
          <p:cNvPr id="3" name="Content Placeholder 2"/>
          <p:cNvSpPr>
            <a:spLocks noGrp="1"/>
          </p:cNvSpPr>
          <p:nvPr>
            <p:ph idx="1"/>
          </p:nvPr>
        </p:nvSpPr>
        <p:spPr>
          <a:xfrm>
            <a:off x="122400" y="978123"/>
            <a:ext cx="8942400" cy="1049580"/>
          </a:xfrm>
        </p:spPr>
        <p:txBody>
          <a:bodyPr>
            <a:normAutofit lnSpcReduction="10000"/>
          </a:bodyPr>
          <a:lstStyle/>
          <a:p>
            <a:pPr marL="0" indent="0" algn="ctr">
              <a:buNone/>
            </a:pPr>
            <a:r>
              <a:rPr lang="en-AU" dirty="0"/>
              <a:t>Protected areas should “complement” each other to maximize </a:t>
            </a:r>
            <a:r>
              <a:rPr lang="en-AU" dirty="0" smtClean="0"/>
              <a:t>performance </a:t>
            </a:r>
            <a:r>
              <a:rPr lang="en-AU" dirty="0"/>
              <a:t>of the </a:t>
            </a:r>
            <a:r>
              <a:rPr lang="en-AU" dirty="0" smtClean="0"/>
              <a:t>overall prioritization</a:t>
            </a:r>
            <a:endParaRPr lang="en-AU" dirty="0"/>
          </a:p>
        </p:txBody>
      </p:sp>
      <p:grpSp>
        <p:nvGrpSpPr>
          <p:cNvPr id="26" name="Group 25"/>
          <p:cNvGrpSpPr/>
          <p:nvPr/>
        </p:nvGrpSpPr>
        <p:grpSpPr>
          <a:xfrm>
            <a:off x="457200" y="2257912"/>
            <a:ext cx="4136400" cy="2451937"/>
            <a:chOff x="457200" y="2477831"/>
            <a:chExt cx="4136400" cy="2451937"/>
          </a:xfrm>
        </p:grpSpPr>
        <p:sp>
          <p:nvSpPr>
            <p:cNvPr id="5" name="Rectangle 4"/>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44484" y="4233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780813" y="4301278"/>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56990" y="381720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3699873" y="375708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220762" y="399641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62888" y="4307008"/>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142587" y="416410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942430" y="3908236"/>
              <a:ext cx="1922729" cy="9502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p:cNvSpPr/>
            <p:nvPr/>
          </p:nvSpPr>
          <p:spPr>
            <a:xfrm>
              <a:off x="3074400" y="2692800"/>
              <a:ext cx="1410549" cy="90529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p:cNvSpPr/>
            <p:nvPr/>
          </p:nvSpPr>
          <p:spPr>
            <a:xfrm>
              <a:off x="574675" y="2710845"/>
              <a:ext cx="1405326" cy="106385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7" name="Group 26"/>
          <p:cNvGrpSpPr/>
          <p:nvPr/>
        </p:nvGrpSpPr>
        <p:grpSpPr>
          <a:xfrm>
            <a:off x="4863249" y="2235533"/>
            <a:ext cx="4136400" cy="2451937"/>
            <a:chOff x="457200" y="2477831"/>
            <a:chExt cx="4136400" cy="2451937"/>
          </a:xfrm>
        </p:grpSpPr>
        <p:sp>
          <p:nvSpPr>
            <p:cNvPr id="28" name="Rectangle 27"/>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9"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44484" y="4233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780813" y="4301278"/>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56990" y="381720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3699873" y="375708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220762" y="399641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62888" y="4307008"/>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142587" y="416410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3632235" y="3844449"/>
              <a:ext cx="702165" cy="94663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p:cNvSpPr/>
            <p:nvPr/>
          </p:nvSpPr>
          <p:spPr>
            <a:xfrm>
              <a:off x="3074400" y="2692800"/>
              <a:ext cx="1410549" cy="90529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44"/>
            <p:cNvSpPr/>
            <p:nvPr/>
          </p:nvSpPr>
          <p:spPr>
            <a:xfrm>
              <a:off x="574675" y="2710845"/>
              <a:ext cx="1405326" cy="106385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pic>
        <p:nvPicPr>
          <p:cNvPr id="46"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92363" y="2772389"/>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47" name="Multiply 46"/>
          <p:cNvSpPr/>
          <p:nvPr/>
        </p:nvSpPr>
        <p:spPr>
          <a:xfrm>
            <a:off x="-110518" y="3776493"/>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TextBox 47"/>
          <p:cNvSpPr txBox="1"/>
          <p:nvPr/>
        </p:nvSpPr>
        <p:spPr>
          <a:xfrm>
            <a:off x="2134196" y="4793956"/>
            <a:ext cx="70098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a:ea typeface="+mn-ea"/>
                <a:cs typeface="+mn-cs"/>
              </a:rPr>
              <a:t>Vane-Wright et al. (1991)</a:t>
            </a:r>
            <a:r>
              <a:rPr lang="en-AU" dirty="0">
                <a:solidFill>
                  <a:prstClr val="white"/>
                </a:solidFill>
                <a:latin typeface="Calibri"/>
              </a:rPr>
              <a:t> Biol Cons</a:t>
            </a:r>
            <a:r>
              <a:rPr kumimoji="0" lang="en-AU" sz="1800" b="0" i="0" u="none" strike="noStrike" kern="1200" cap="none" spc="0" normalizeH="0" baseline="0" noProof="0" dirty="0">
                <a:ln>
                  <a:noFill/>
                </a:ln>
                <a:solidFill>
                  <a:prstClr val="white"/>
                </a:solidFill>
                <a:effectLst/>
                <a:uLnTx/>
                <a:uFillTx/>
                <a:latin typeface="Calibri"/>
                <a:ea typeface="+mn-ea"/>
                <a:cs typeface="+mn-cs"/>
              </a:rPr>
              <a:t>, DOI:10.1016/0006-3207(91)90030-D</a:t>
            </a:r>
          </a:p>
        </p:txBody>
      </p:sp>
    </p:spTree>
    <p:extLst>
      <p:ext uri="{BB962C8B-B14F-4D97-AF65-F5344CB8AC3E}">
        <p14:creationId xmlns:p14="http://schemas.microsoft.com/office/powerpoint/2010/main" val="289783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4EA2-411A-4985-99DD-889B4208490E}"/>
              </a:ext>
            </a:extLst>
          </p:cNvPr>
          <p:cNvSpPr>
            <a:spLocks noGrp="1"/>
          </p:cNvSpPr>
          <p:nvPr>
            <p:ph type="title"/>
          </p:nvPr>
        </p:nvSpPr>
        <p:spPr>
          <a:xfrm>
            <a:off x="478800" y="-45506"/>
            <a:ext cx="8229600" cy="857250"/>
          </a:xfrm>
        </p:spPr>
        <p:txBody>
          <a:bodyPr/>
          <a:lstStyle/>
          <a:p>
            <a:r>
              <a:rPr lang="en-AU" dirty="0"/>
              <a:t>Connectivity</a:t>
            </a:r>
          </a:p>
        </p:txBody>
      </p:sp>
      <p:sp>
        <p:nvSpPr>
          <p:cNvPr id="3" name="Content Placeholder 2">
            <a:extLst>
              <a:ext uri="{FF2B5EF4-FFF2-40B4-BE49-F238E27FC236}">
                <a16:creationId xmlns:a16="http://schemas.microsoft.com/office/drawing/2014/main" id="{0398E518-3E05-40B6-9A2E-81F9AA99B8C6}"/>
              </a:ext>
            </a:extLst>
          </p:cNvPr>
          <p:cNvSpPr>
            <a:spLocks noGrp="1"/>
          </p:cNvSpPr>
          <p:nvPr>
            <p:ph idx="1"/>
          </p:nvPr>
        </p:nvSpPr>
        <p:spPr>
          <a:xfrm>
            <a:off x="457200" y="699658"/>
            <a:ext cx="8229600" cy="1352844"/>
          </a:xfrm>
        </p:spPr>
        <p:txBody>
          <a:bodyPr>
            <a:normAutofit lnSpcReduction="10000"/>
          </a:bodyPr>
          <a:lstStyle/>
          <a:p>
            <a:pPr marL="0" indent="0">
              <a:buNone/>
            </a:pPr>
            <a:r>
              <a:rPr lang="en-AU" sz="2800" dirty="0"/>
              <a:t>“improve population resilience to disturbance, increase metapopulation viability, promote genetic diversity and maintain energetic pathways among ecosystems”</a:t>
            </a:r>
          </a:p>
        </p:txBody>
      </p:sp>
      <p:sp>
        <p:nvSpPr>
          <p:cNvPr id="4" name="TextBox 3">
            <a:extLst>
              <a:ext uri="{FF2B5EF4-FFF2-40B4-BE49-F238E27FC236}">
                <a16:creationId xmlns:a16="http://schemas.microsoft.com/office/drawing/2014/main" id="{5A606BC0-551C-424A-9FF3-AE5B8B32DA5D}"/>
              </a:ext>
            </a:extLst>
          </p:cNvPr>
          <p:cNvSpPr txBox="1"/>
          <p:nvPr/>
        </p:nvSpPr>
        <p:spPr>
          <a:xfrm>
            <a:off x="2443396" y="4759376"/>
            <a:ext cx="6693108" cy="369332"/>
          </a:xfrm>
          <a:prstGeom prst="rect">
            <a:avLst/>
          </a:prstGeom>
          <a:noFill/>
        </p:spPr>
        <p:txBody>
          <a:bodyPr wrap="square" rtlCol="0">
            <a:spAutoFit/>
          </a:bodyPr>
          <a:lstStyle/>
          <a:p>
            <a:r>
              <a:rPr lang="en-AU" dirty="0"/>
              <a:t>Daigle et al. (2020) Methods </a:t>
            </a:r>
            <a:r>
              <a:rPr lang="en-AU" dirty="0" err="1"/>
              <a:t>Ecol</a:t>
            </a:r>
            <a:r>
              <a:rPr lang="en-AU" dirty="0"/>
              <a:t> </a:t>
            </a:r>
            <a:r>
              <a:rPr lang="en-AU" dirty="0" err="1"/>
              <a:t>Evol</a:t>
            </a:r>
            <a:r>
              <a:rPr lang="en-AU" dirty="0"/>
              <a:t>, DOI:10.1111/2041-210X.13349</a:t>
            </a:r>
          </a:p>
        </p:txBody>
      </p:sp>
      <p:grpSp>
        <p:nvGrpSpPr>
          <p:cNvPr id="5" name="Group 4">
            <a:extLst>
              <a:ext uri="{FF2B5EF4-FFF2-40B4-BE49-F238E27FC236}">
                <a16:creationId xmlns:a16="http://schemas.microsoft.com/office/drawing/2014/main" id="{84D5F037-8F0E-4F03-8D39-AD8D0B6F40EC}"/>
              </a:ext>
            </a:extLst>
          </p:cNvPr>
          <p:cNvGrpSpPr/>
          <p:nvPr/>
        </p:nvGrpSpPr>
        <p:grpSpPr>
          <a:xfrm>
            <a:off x="457200" y="2257912"/>
            <a:ext cx="4136400" cy="2451937"/>
            <a:chOff x="457200" y="2477831"/>
            <a:chExt cx="4136400" cy="2451937"/>
          </a:xfrm>
        </p:grpSpPr>
        <p:sp>
          <p:nvSpPr>
            <p:cNvPr id="6" name="Rectangle 5">
              <a:extLst>
                <a:ext uri="{FF2B5EF4-FFF2-40B4-BE49-F238E27FC236}">
                  <a16:creationId xmlns:a16="http://schemas.microsoft.com/office/drawing/2014/main" id="{E8AB9794-4A3F-4C39-B028-4A656DF8A420}"/>
                </a:ext>
              </a:extLst>
            </p:cNvPr>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9" name="Picture 6" descr="http://phylopic.org/assets/images/submissions/b9d5547b-773c-46c8-841a-0846ff7f09ab.thumb.png">
              <a:extLst>
                <a:ext uri="{FF2B5EF4-FFF2-40B4-BE49-F238E27FC236}">
                  <a16:creationId xmlns:a16="http://schemas.microsoft.com/office/drawing/2014/main" id="{949867A0-D9EC-4804-A146-903965512B2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phylopic.org/assets/images/submissions/416ec8c6-0ed1-4c9f-b4a4-8c1ef6496e84.thumb.png">
              <a:extLst>
                <a:ext uri="{FF2B5EF4-FFF2-40B4-BE49-F238E27FC236}">
                  <a16:creationId xmlns:a16="http://schemas.microsoft.com/office/drawing/2014/main" id="{72FA92B8-6F03-4944-9F41-997BA31B4C65}"/>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phylopic.org/assets/images/submissions/416ec8c6-0ed1-4c9f-b4a4-8c1ef6496e84.thumb.png">
              <a:extLst>
                <a:ext uri="{FF2B5EF4-FFF2-40B4-BE49-F238E27FC236}">
                  <a16:creationId xmlns:a16="http://schemas.microsoft.com/office/drawing/2014/main" id="{24958F09-4F47-4FC4-8D7C-43757822F836}"/>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phylopic.org/assets/images/submissions/b9d5547b-773c-46c8-841a-0846ff7f09ab.thumb.png">
              <a:extLst>
                <a:ext uri="{FF2B5EF4-FFF2-40B4-BE49-F238E27FC236}">
                  <a16:creationId xmlns:a16="http://schemas.microsoft.com/office/drawing/2014/main" id="{4E751531-CB5C-4A98-88FB-FB8A84561A3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a:extLst>
                <a:ext uri="{FF2B5EF4-FFF2-40B4-BE49-F238E27FC236}">
                  <a16:creationId xmlns:a16="http://schemas.microsoft.com/office/drawing/2014/main" id="{DADE6914-550F-49A4-B2A7-882B39E7F1D6}"/>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phylopic.org/assets/images/submissions/b9d5547b-773c-46c8-841a-0846ff7f09ab.thumb.png">
              <a:extLst>
                <a:ext uri="{FF2B5EF4-FFF2-40B4-BE49-F238E27FC236}">
                  <a16:creationId xmlns:a16="http://schemas.microsoft.com/office/drawing/2014/main" id="{FA5DB4A8-857D-4F73-9557-E9D413A562D2}"/>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BDB2094E-325E-4EAF-AC09-36F81F73B0BC}"/>
                </a:ext>
              </a:extLst>
            </p:cNvPr>
            <p:cNvSpPr/>
            <p:nvPr/>
          </p:nvSpPr>
          <p:spPr>
            <a:xfrm>
              <a:off x="3074400" y="2692800"/>
              <a:ext cx="1410549" cy="90529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4459EFB2-BE22-42F2-87B9-AA9553994D4D}"/>
                </a:ext>
              </a:extLst>
            </p:cNvPr>
            <p:cNvSpPr/>
            <p:nvPr/>
          </p:nvSpPr>
          <p:spPr>
            <a:xfrm>
              <a:off x="574675" y="2710845"/>
              <a:ext cx="1405326" cy="106385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3" name="Group 22">
            <a:extLst>
              <a:ext uri="{FF2B5EF4-FFF2-40B4-BE49-F238E27FC236}">
                <a16:creationId xmlns:a16="http://schemas.microsoft.com/office/drawing/2014/main" id="{2FAF9219-F090-46C7-8649-1D295C1FA895}"/>
              </a:ext>
            </a:extLst>
          </p:cNvPr>
          <p:cNvGrpSpPr/>
          <p:nvPr/>
        </p:nvGrpSpPr>
        <p:grpSpPr>
          <a:xfrm>
            <a:off x="4863249" y="2235533"/>
            <a:ext cx="4136400" cy="2451937"/>
            <a:chOff x="457200" y="2477831"/>
            <a:chExt cx="4136400" cy="2451937"/>
          </a:xfrm>
        </p:grpSpPr>
        <p:sp>
          <p:nvSpPr>
            <p:cNvPr id="24" name="Rectangle 23">
              <a:extLst>
                <a:ext uri="{FF2B5EF4-FFF2-40B4-BE49-F238E27FC236}">
                  <a16:creationId xmlns:a16="http://schemas.microsoft.com/office/drawing/2014/main" id="{4995F684-E047-4152-85CC-CA7D8E740029}"/>
                </a:ext>
              </a:extLst>
            </p:cNvPr>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7" name="Picture 6" descr="http://phylopic.org/assets/images/submissions/b9d5547b-773c-46c8-841a-0846ff7f09ab.thumb.png">
              <a:extLst>
                <a:ext uri="{FF2B5EF4-FFF2-40B4-BE49-F238E27FC236}">
                  <a16:creationId xmlns:a16="http://schemas.microsoft.com/office/drawing/2014/main" id="{7C3041B0-206F-4142-88C3-D691A2696940}"/>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phylopic.org/assets/images/submissions/416ec8c6-0ed1-4c9f-b4a4-8c1ef6496e84.thumb.png">
              <a:extLst>
                <a:ext uri="{FF2B5EF4-FFF2-40B4-BE49-F238E27FC236}">
                  <a16:creationId xmlns:a16="http://schemas.microsoft.com/office/drawing/2014/main" id="{C3C9FDDE-F20C-4350-8EC9-DE47886001F1}"/>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phylopic.org/assets/images/submissions/416ec8c6-0ed1-4c9f-b4a4-8c1ef6496e84.thumb.png">
              <a:extLst>
                <a:ext uri="{FF2B5EF4-FFF2-40B4-BE49-F238E27FC236}">
                  <a16:creationId xmlns:a16="http://schemas.microsoft.com/office/drawing/2014/main" id="{301B2949-2BD7-41C9-843E-1DE7D14B072D}"/>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http://phylopic.org/assets/images/submissions/b9d5547b-773c-46c8-841a-0846ff7f09ab.thumb.png">
              <a:extLst>
                <a:ext uri="{FF2B5EF4-FFF2-40B4-BE49-F238E27FC236}">
                  <a16:creationId xmlns:a16="http://schemas.microsoft.com/office/drawing/2014/main" id="{57C2D3A6-38AA-4D74-AB99-F58C60F3253F}"/>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http://phylopic.org/assets/images/submissions/b9d5547b-773c-46c8-841a-0846ff7f09ab.thumb.png">
              <a:extLst>
                <a:ext uri="{FF2B5EF4-FFF2-40B4-BE49-F238E27FC236}">
                  <a16:creationId xmlns:a16="http://schemas.microsoft.com/office/drawing/2014/main" id="{B1E46E7A-A118-462B-8CA2-F6CAD241D5C6}"/>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http://phylopic.org/assets/images/submissions/b9d5547b-773c-46c8-841a-0846ff7f09ab.thumb.png">
              <a:extLst>
                <a:ext uri="{FF2B5EF4-FFF2-40B4-BE49-F238E27FC236}">
                  <a16:creationId xmlns:a16="http://schemas.microsoft.com/office/drawing/2014/main" id="{8940F0CA-C96B-471D-9F72-8A553BCD7D0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31C31D4D-1776-4D81-9DAA-0C5020189788}"/>
                </a:ext>
              </a:extLst>
            </p:cNvPr>
            <p:cNvSpPr/>
            <p:nvPr/>
          </p:nvSpPr>
          <p:spPr>
            <a:xfrm>
              <a:off x="574675" y="2710845"/>
              <a:ext cx="1405326" cy="211094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pic>
        <p:nvPicPr>
          <p:cNvPr id="41" name="Picture 2" descr="http://phylopic.org/assets/images/submissions/416ec8c6-0ed1-4c9f-b4a4-8c1ef6496e84.thumb.png">
            <a:extLst>
              <a:ext uri="{FF2B5EF4-FFF2-40B4-BE49-F238E27FC236}">
                <a16:creationId xmlns:a16="http://schemas.microsoft.com/office/drawing/2014/main" id="{B256196E-C666-44B8-8F04-6B8D6C990702}"/>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49885" y="38188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http://phylopic.org/assets/images/submissions/b9d5547b-773c-46c8-841a-0846ff7f09ab.thumb.png">
            <a:extLst>
              <a:ext uri="{FF2B5EF4-FFF2-40B4-BE49-F238E27FC236}">
                <a16:creationId xmlns:a16="http://schemas.microsoft.com/office/drawing/2014/main" id="{E98BC617-2F5D-42E2-9B57-757C5CEBC40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67098" y="385494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http://phylopic.org/assets/images/submissions/b9d5547b-773c-46c8-841a-0846ff7f09ab.thumb.png">
            <a:extLst>
              <a:ext uri="{FF2B5EF4-FFF2-40B4-BE49-F238E27FC236}">
                <a16:creationId xmlns:a16="http://schemas.microsoft.com/office/drawing/2014/main" id="{08C65A86-E8AB-4C99-B7C0-0AB548F1290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94195" y="346031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phylopic.org/assets/images/submissions/416ec8c6-0ed1-4c9f-b4a4-8c1ef6496e84.thumb.png">
            <a:extLst>
              <a:ext uri="{FF2B5EF4-FFF2-40B4-BE49-F238E27FC236}">
                <a16:creationId xmlns:a16="http://schemas.microsoft.com/office/drawing/2014/main" id="{D69368D7-3601-47BB-B76B-11A6B7E64012}"/>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106819" y="381905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http://phylopic.org/assets/images/submissions/b9d5547b-773c-46c8-841a-0846ff7f09ab.thumb.png">
            <a:extLst>
              <a:ext uri="{FF2B5EF4-FFF2-40B4-BE49-F238E27FC236}">
                <a16:creationId xmlns:a16="http://schemas.microsoft.com/office/drawing/2014/main" id="{8B7167A5-493A-406F-A239-085FBABF24FF}"/>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624032" y="385516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http://phylopic.org/assets/images/submissions/b9d5547b-773c-46c8-841a-0846ff7f09ab.thumb.png">
            <a:extLst>
              <a:ext uri="{FF2B5EF4-FFF2-40B4-BE49-F238E27FC236}">
                <a16:creationId xmlns:a16="http://schemas.microsoft.com/office/drawing/2014/main" id="{40EC1E26-8A25-41A9-A15A-9A34BDB025F1}"/>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651129" y="346053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www.clker.com/cliparts/2/k/n/l/C/Q/transparent-green-checkmark-md.png">
            <a:extLst>
              <a:ext uri="{FF2B5EF4-FFF2-40B4-BE49-F238E27FC236}">
                <a16:creationId xmlns:a16="http://schemas.microsoft.com/office/drawing/2014/main" id="{5124E996-FE20-4A0C-99AE-93C457AB52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538" y="3607760"/>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48" name="Multiply 46">
            <a:extLst>
              <a:ext uri="{FF2B5EF4-FFF2-40B4-BE49-F238E27FC236}">
                <a16:creationId xmlns:a16="http://schemas.microsoft.com/office/drawing/2014/main" id="{1DB1ACBB-F1F1-4F32-927B-CD152463344E}"/>
              </a:ext>
            </a:extLst>
          </p:cNvPr>
          <p:cNvSpPr/>
          <p:nvPr/>
        </p:nvSpPr>
        <p:spPr>
          <a:xfrm>
            <a:off x="2960718" y="3459609"/>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TextBox 7">
            <a:extLst>
              <a:ext uri="{FF2B5EF4-FFF2-40B4-BE49-F238E27FC236}">
                <a16:creationId xmlns:a16="http://schemas.microsoft.com/office/drawing/2014/main" id="{FCDADCB9-D60E-4CFD-B319-041DBC8E75F6}"/>
              </a:ext>
            </a:extLst>
          </p:cNvPr>
          <p:cNvSpPr txBox="1"/>
          <p:nvPr/>
        </p:nvSpPr>
        <p:spPr>
          <a:xfrm>
            <a:off x="3331656" y="1963082"/>
            <a:ext cx="3710762" cy="400110"/>
          </a:xfrm>
          <a:prstGeom prst="rect">
            <a:avLst/>
          </a:prstGeom>
          <a:noFill/>
        </p:spPr>
        <p:txBody>
          <a:bodyPr wrap="square" rtlCol="0">
            <a:spAutoFit/>
          </a:bodyPr>
          <a:lstStyle/>
          <a:p>
            <a:r>
              <a:rPr lang="en-AU" sz="2000" b="1" dirty="0"/>
              <a:t>Within-reserve connectivity</a:t>
            </a:r>
          </a:p>
        </p:txBody>
      </p:sp>
    </p:spTree>
    <p:extLst>
      <p:ext uri="{BB962C8B-B14F-4D97-AF65-F5344CB8AC3E}">
        <p14:creationId xmlns:p14="http://schemas.microsoft.com/office/powerpoint/2010/main" val="1802757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4EA2-411A-4985-99DD-889B4208490E}"/>
              </a:ext>
            </a:extLst>
          </p:cNvPr>
          <p:cNvSpPr>
            <a:spLocks noGrp="1"/>
          </p:cNvSpPr>
          <p:nvPr>
            <p:ph type="title"/>
          </p:nvPr>
        </p:nvSpPr>
        <p:spPr>
          <a:xfrm>
            <a:off x="478800" y="-45506"/>
            <a:ext cx="8229600" cy="857250"/>
          </a:xfrm>
        </p:spPr>
        <p:txBody>
          <a:bodyPr/>
          <a:lstStyle/>
          <a:p>
            <a:r>
              <a:rPr lang="en-AU" dirty="0"/>
              <a:t>Connectivity</a:t>
            </a:r>
          </a:p>
        </p:txBody>
      </p:sp>
      <p:sp>
        <p:nvSpPr>
          <p:cNvPr id="3" name="Content Placeholder 2">
            <a:extLst>
              <a:ext uri="{FF2B5EF4-FFF2-40B4-BE49-F238E27FC236}">
                <a16:creationId xmlns:a16="http://schemas.microsoft.com/office/drawing/2014/main" id="{0398E518-3E05-40B6-9A2E-81F9AA99B8C6}"/>
              </a:ext>
            </a:extLst>
          </p:cNvPr>
          <p:cNvSpPr>
            <a:spLocks noGrp="1"/>
          </p:cNvSpPr>
          <p:nvPr>
            <p:ph idx="1"/>
          </p:nvPr>
        </p:nvSpPr>
        <p:spPr>
          <a:xfrm>
            <a:off x="457200" y="699658"/>
            <a:ext cx="8229600" cy="1352844"/>
          </a:xfrm>
        </p:spPr>
        <p:txBody>
          <a:bodyPr>
            <a:normAutofit lnSpcReduction="10000"/>
          </a:bodyPr>
          <a:lstStyle/>
          <a:p>
            <a:pPr marL="0" indent="0">
              <a:buNone/>
            </a:pPr>
            <a:r>
              <a:rPr lang="en-AU" sz="2800" dirty="0"/>
              <a:t>“improve population resilience to disturbance, increase metapopulation viability, promote genetic diversity and maintain energetic pathways among ecosystems”</a:t>
            </a:r>
          </a:p>
        </p:txBody>
      </p:sp>
      <p:sp>
        <p:nvSpPr>
          <p:cNvPr id="4" name="TextBox 3">
            <a:extLst>
              <a:ext uri="{FF2B5EF4-FFF2-40B4-BE49-F238E27FC236}">
                <a16:creationId xmlns:a16="http://schemas.microsoft.com/office/drawing/2014/main" id="{5A606BC0-551C-424A-9FF3-AE5B8B32DA5D}"/>
              </a:ext>
            </a:extLst>
          </p:cNvPr>
          <p:cNvSpPr txBox="1"/>
          <p:nvPr/>
        </p:nvSpPr>
        <p:spPr>
          <a:xfrm>
            <a:off x="2443396" y="4759376"/>
            <a:ext cx="6693108" cy="369332"/>
          </a:xfrm>
          <a:prstGeom prst="rect">
            <a:avLst/>
          </a:prstGeom>
          <a:noFill/>
        </p:spPr>
        <p:txBody>
          <a:bodyPr wrap="square" rtlCol="0">
            <a:spAutoFit/>
          </a:bodyPr>
          <a:lstStyle/>
          <a:p>
            <a:r>
              <a:rPr lang="en-AU" dirty="0"/>
              <a:t>Daigle et al. (2020) Methods </a:t>
            </a:r>
            <a:r>
              <a:rPr lang="en-AU" dirty="0" err="1"/>
              <a:t>Ecol</a:t>
            </a:r>
            <a:r>
              <a:rPr lang="en-AU" dirty="0"/>
              <a:t> </a:t>
            </a:r>
            <a:r>
              <a:rPr lang="en-AU" dirty="0" err="1"/>
              <a:t>Evol</a:t>
            </a:r>
            <a:r>
              <a:rPr lang="en-AU" dirty="0"/>
              <a:t>, DOI:10.1111/2041-210X.13349</a:t>
            </a:r>
          </a:p>
        </p:txBody>
      </p:sp>
      <p:pic>
        <p:nvPicPr>
          <p:cNvPr id="17" name="Picture 6" descr="http://phylopic.org/assets/images/submissions/b9d5547b-773c-46c8-841a-0846ff7f09ab.thumb.png">
            <a:extLst>
              <a:ext uri="{FF2B5EF4-FFF2-40B4-BE49-F238E27FC236}">
                <a16:creationId xmlns:a16="http://schemas.microsoft.com/office/drawing/2014/main" id="{FA5DB4A8-857D-4F73-9557-E9D413A562D2}"/>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705614" y="22579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CDADCB9-D60E-4CFD-B319-041DBC8E75F6}"/>
              </a:ext>
            </a:extLst>
          </p:cNvPr>
          <p:cNvSpPr txBox="1"/>
          <p:nvPr/>
        </p:nvSpPr>
        <p:spPr>
          <a:xfrm>
            <a:off x="3331656" y="1963082"/>
            <a:ext cx="3710762" cy="400110"/>
          </a:xfrm>
          <a:prstGeom prst="rect">
            <a:avLst/>
          </a:prstGeom>
          <a:noFill/>
        </p:spPr>
        <p:txBody>
          <a:bodyPr wrap="square" rtlCol="0">
            <a:spAutoFit/>
          </a:bodyPr>
          <a:lstStyle/>
          <a:p>
            <a:r>
              <a:rPr lang="en-AU" sz="2000" b="1" dirty="0"/>
              <a:t>Between-reserve connectivity</a:t>
            </a:r>
          </a:p>
        </p:txBody>
      </p:sp>
      <p:grpSp>
        <p:nvGrpSpPr>
          <p:cNvPr id="15" name="Group 14">
            <a:extLst>
              <a:ext uri="{FF2B5EF4-FFF2-40B4-BE49-F238E27FC236}">
                <a16:creationId xmlns:a16="http://schemas.microsoft.com/office/drawing/2014/main" id="{A6DCFEDF-6136-4477-9737-268A20FE74C6}"/>
              </a:ext>
            </a:extLst>
          </p:cNvPr>
          <p:cNvGrpSpPr/>
          <p:nvPr/>
        </p:nvGrpSpPr>
        <p:grpSpPr>
          <a:xfrm>
            <a:off x="457200" y="2324429"/>
            <a:ext cx="4137285" cy="2383680"/>
            <a:chOff x="457200" y="2326169"/>
            <a:chExt cx="4137285" cy="2383680"/>
          </a:xfrm>
        </p:grpSpPr>
        <p:sp>
          <p:nvSpPr>
            <p:cNvPr id="6" name="Rectangle 5">
              <a:extLst>
                <a:ext uri="{FF2B5EF4-FFF2-40B4-BE49-F238E27FC236}">
                  <a16:creationId xmlns:a16="http://schemas.microsoft.com/office/drawing/2014/main" id="{E8AB9794-4A3F-4C39-B028-4A656DF8A420}"/>
                </a:ext>
              </a:extLst>
            </p:cNvPr>
            <p:cNvSpPr/>
            <p:nvPr/>
          </p:nvSpPr>
          <p:spPr>
            <a:xfrm>
              <a:off x="457200" y="2391449"/>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9" name="Picture 6" descr="http://phylopic.org/assets/images/submissions/b9d5547b-773c-46c8-841a-0846ff7f09ab.thumb.png">
              <a:extLst>
                <a:ext uri="{FF2B5EF4-FFF2-40B4-BE49-F238E27FC236}">
                  <a16:creationId xmlns:a16="http://schemas.microsoft.com/office/drawing/2014/main" id="{949867A0-D9EC-4804-A146-903965512B2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94195" y="232616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phylopic.org/assets/images/submissions/416ec8c6-0ed1-4c9f-b4a4-8c1ef6496e84.thumb.png">
              <a:extLst>
                <a:ext uri="{FF2B5EF4-FFF2-40B4-BE49-F238E27FC236}">
                  <a16:creationId xmlns:a16="http://schemas.microsoft.com/office/drawing/2014/main" id="{72FA92B8-6F03-4944-9F41-997BA31B4C65}"/>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34669" y="255892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phylopic.org/assets/images/submissions/416ec8c6-0ed1-4c9f-b4a4-8c1ef6496e84.thumb.png">
              <a:extLst>
                <a:ext uri="{FF2B5EF4-FFF2-40B4-BE49-F238E27FC236}">
                  <a16:creationId xmlns:a16="http://schemas.microsoft.com/office/drawing/2014/main" id="{24958F09-4F47-4FC4-8D7C-43757822F836}"/>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161304" y="2616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phylopic.org/assets/images/submissions/b9d5547b-773c-46c8-841a-0846ff7f09ab.thumb.png">
              <a:extLst>
                <a:ext uri="{FF2B5EF4-FFF2-40B4-BE49-F238E27FC236}">
                  <a16:creationId xmlns:a16="http://schemas.microsoft.com/office/drawing/2014/main" id="{4E751531-CB5C-4A98-88FB-FB8A84561A3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678517" y="265254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a:extLst>
                <a:ext uri="{FF2B5EF4-FFF2-40B4-BE49-F238E27FC236}">
                  <a16:creationId xmlns:a16="http://schemas.microsoft.com/office/drawing/2014/main" id="{DADE6914-550F-49A4-B2A7-882B39E7F1D6}"/>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80988" y="285190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4459EFB2-BE22-42F2-87B9-AA9553994D4D}"/>
                </a:ext>
              </a:extLst>
            </p:cNvPr>
            <p:cNvSpPr/>
            <p:nvPr/>
          </p:nvSpPr>
          <p:spPr>
            <a:xfrm>
              <a:off x="574675" y="2490926"/>
              <a:ext cx="1405326" cy="106385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44" name="Picture 2" descr="http://phylopic.org/assets/images/submissions/416ec8c6-0ed1-4c9f-b4a4-8c1ef6496e84.thumb.png">
              <a:extLst>
                <a:ext uri="{FF2B5EF4-FFF2-40B4-BE49-F238E27FC236}">
                  <a16:creationId xmlns:a16="http://schemas.microsoft.com/office/drawing/2014/main" id="{D69368D7-3601-47BB-B76B-11A6B7E64012}"/>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74400" y="3831957"/>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http://phylopic.org/assets/images/submissions/b9d5547b-773c-46c8-841a-0846ff7f09ab.thumb.png">
              <a:extLst>
                <a:ext uri="{FF2B5EF4-FFF2-40B4-BE49-F238E27FC236}">
                  <a16:creationId xmlns:a16="http://schemas.microsoft.com/office/drawing/2014/main" id="{8B7167A5-493A-406F-A239-085FBABF24FF}"/>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705614" y="360109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http://phylopic.org/assets/images/submissions/b9d5547b-773c-46c8-841a-0846ff7f09ab.thumb.png">
              <a:extLst>
                <a:ext uri="{FF2B5EF4-FFF2-40B4-BE49-F238E27FC236}">
                  <a16:creationId xmlns:a16="http://schemas.microsoft.com/office/drawing/2014/main" id="{40EC1E26-8A25-41A9-A15A-9A34BDB025F1}"/>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595305" y="397117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1028FC34-51F6-4CD6-BAC8-2DCC759C7B51}"/>
                </a:ext>
              </a:extLst>
            </p:cNvPr>
            <p:cNvSpPr/>
            <p:nvPr/>
          </p:nvSpPr>
          <p:spPr>
            <a:xfrm>
              <a:off x="2053652" y="3563748"/>
              <a:ext cx="2540833" cy="1143163"/>
            </a:xfrm>
            <a:custGeom>
              <a:avLst/>
              <a:gdLst>
                <a:gd name="connsiteX0" fmla="*/ 0 w 2540833"/>
                <a:gd name="connsiteY0" fmla="*/ 1143163 h 1143163"/>
                <a:gd name="connsiteX1" fmla="*/ 292309 w 2540833"/>
                <a:gd name="connsiteY1" fmla="*/ 348685 h 1143163"/>
                <a:gd name="connsiteX2" fmla="*/ 861935 w 2540833"/>
                <a:gd name="connsiteY2" fmla="*/ 48882 h 1143163"/>
                <a:gd name="connsiteX3" fmla="*/ 2540833 w 2540833"/>
                <a:gd name="connsiteY3" fmla="*/ 3911 h 1143163"/>
              </a:gdLst>
              <a:ahLst/>
              <a:cxnLst>
                <a:cxn ang="0">
                  <a:pos x="connsiteX0" y="connsiteY0"/>
                </a:cxn>
                <a:cxn ang="0">
                  <a:pos x="connsiteX1" y="connsiteY1"/>
                </a:cxn>
                <a:cxn ang="0">
                  <a:pos x="connsiteX2" y="connsiteY2"/>
                </a:cxn>
                <a:cxn ang="0">
                  <a:pos x="connsiteX3" y="connsiteY3"/>
                </a:cxn>
              </a:cxnLst>
              <a:rect l="l" t="t" r="r" b="b"/>
              <a:pathLst>
                <a:path w="2540833" h="1143163">
                  <a:moveTo>
                    <a:pt x="0" y="1143163"/>
                  </a:moveTo>
                  <a:cubicBezTo>
                    <a:pt x="74326" y="837114"/>
                    <a:pt x="148653" y="531065"/>
                    <a:pt x="292309" y="348685"/>
                  </a:cubicBezTo>
                  <a:cubicBezTo>
                    <a:pt x="435965" y="166305"/>
                    <a:pt x="487181" y="106344"/>
                    <a:pt x="861935" y="48882"/>
                  </a:cubicBezTo>
                  <a:cubicBezTo>
                    <a:pt x="1236689" y="-8580"/>
                    <a:pt x="1888761" y="-2335"/>
                    <a:pt x="2540833" y="3911"/>
                  </a:cubicBezTo>
                </a:path>
              </a:pathLst>
            </a:custGeom>
            <a:noFill/>
            <a:ln w="762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a:extLst>
                <a:ext uri="{FF2B5EF4-FFF2-40B4-BE49-F238E27FC236}">
                  <a16:creationId xmlns:a16="http://schemas.microsoft.com/office/drawing/2014/main" id="{014F2DE1-BE84-4E48-8BBE-5CFB655EEBF1}"/>
                </a:ext>
              </a:extLst>
            </p:cNvPr>
            <p:cNvSpPr/>
            <p:nvPr/>
          </p:nvSpPr>
          <p:spPr>
            <a:xfrm>
              <a:off x="3000339" y="3745377"/>
              <a:ext cx="1410549" cy="90529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4" name="Group 73">
            <a:extLst>
              <a:ext uri="{FF2B5EF4-FFF2-40B4-BE49-F238E27FC236}">
                <a16:creationId xmlns:a16="http://schemas.microsoft.com/office/drawing/2014/main" id="{F70C6403-C30D-43F0-A76E-3C3A3A7E4308}"/>
              </a:ext>
            </a:extLst>
          </p:cNvPr>
          <p:cNvGrpSpPr/>
          <p:nvPr/>
        </p:nvGrpSpPr>
        <p:grpSpPr>
          <a:xfrm>
            <a:off x="4762405" y="2324429"/>
            <a:ext cx="4137285" cy="2383680"/>
            <a:chOff x="457200" y="2326169"/>
            <a:chExt cx="4137285" cy="2383680"/>
          </a:xfrm>
        </p:grpSpPr>
        <p:sp>
          <p:nvSpPr>
            <p:cNvPr id="75" name="Rectangle 74">
              <a:extLst>
                <a:ext uri="{FF2B5EF4-FFF2-40B4-BE49-F238E27FC236}">
                  <a16:creationId xmlns:a16="http://schemas.microsoft.com/office/drawing/2014/main" id="{C772D05B-D383-4D27-9BE4-41949000A277}"/>
                </a:ext>
              </a:extLst>
            </p:cNvPr>
            <p:cNvSpPr/>
            <p:nvPr/>
          </p:nvSpPr>
          <p:spPr>
            <a:xfrm>
              <a:off x="457200" y="2391449"/>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76" name="Picture 6" descr="http://phylopic.org/assets/images/submissions/b9d5547b-773c-46c8-841a-0846ff7f09ab.thumb.png">
              <a:extLst>
                <a:ext uri="{FF2B5EF4-FFF2-40B4-BE49-F238E27FC236}">
                  <a16:creationId xmlns:a16="http://schemas.microsoft.com/office/drawing/2014/main" id="{BC139AD6-1D7F-47DD-94C6-708CA7C6A3D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94195" y="232616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http://phylopic.org/assets/images/submissions/416ec8c6-0ed1-4c9f-b4a4-8c1ef6496e84.thumb.png">
              <a:extLst>
                <a:ext uri="{FF2B5EF4-FFF2-40B4-BE49-F238E27FC236}">
                  <a16:creationId xmlns:a16="http://schemas.microsoft.com/office/drawing/2014/main" id="{CEE36F51-22A7-43D0-96F6-59BA2C9709D4}"/>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34669" y="255892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http://phylopic.org/assets/images/submissions/416ec8c6-0ed1-4c9f-b4a4-8c1ef6496e84.thumb.png">
              <a:extLst>
                <a:ext uri="{FF2B5EF4-FFF2-40B4-BE49-F238E27FC236}">
                  <a16:creationId xmlns:a16="http://schemas.microsoft.com/office/drawing/2014/main" id="{750FD0CC-517D-41E2-9D55-23485F190191}"/>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161304" y="2616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http://phylopic.org/assets/images/submissions/b9d5547b-773c-46c8-841a-0846ff7f09ab.thumb.png">
              <a:extLst>
                <a:ext uri="{FF2B5EF4-FFF2-40B4-BE49-F238E27FC236}">
                  <a16:creationId xmlns:a16="http://schemas.microsoft.com/office/drawing/2014/main" id="{BF9DCFCD-8F7C-4E1F-838D-991C48092588}"/>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678517" y="265254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http://phylopic.org/assets/images/submissions/b9d5547b-773c-46c8-841a-0846ff7f09ab.thumb.png">
              <a:extLst>
                <a:ext uri="{FF2B5EF4-FFF2-40B4-BE49-F238E27FC236}">
                  <a16:creationId xmlns:a16="http://schemas.microsoft.com/office/drawing/2014/main" id="{5FA77405-1A6A-4F82-9AD4-98C0672394D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80988" y="285190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5BBB1431-9DE2-4EEE-B915-0766FFBCDFB0}"/>
                </a:ext>
              </a:extLst>
            </p:cNvPr>
            <p:cNvSpPr/>
            <p:nvPr/>
          </p:nvSpPr>
          <p:spPr>
            <a:xfrm>
              <a:off x="3074400" y="2472881"/>
              <a:ext cx="1410549" cy="90529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2" name="Rectangle 81">
              <a:extLst>
                <a:ext uri="{FF2B5EF4-FFF2-40B4-BE49-F238E27FC236}">
                  <a16:creationId xmlns:a16="http://schemas.microsoft.com/office/drawing/2014/main" id="{73C69C38-CCEC-44EF-AF9C-C55A90A67E72}"/>
                </a:ext>
              </a:extLst>
            </p:cNvPr>
            <p:cNvSpPr/>
            <p:nvPr/>
          </p:nvSpPr>
          <p:spPr>
            <a:xfrm>
              <a:off x="574675" y="2490926"/>
              <a:ext cx="1405326" cy="106385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83" name="Picture 2" descr="http://phylopic.org/assets/images/submissions/416ec8c6-0ed1-4c9f-b4a4-8c1ef6496e84.thumb.png">
              <a:extLst>
                <a:ext uri="{FF2B5EF4-FFF2-40B4-BE49-F238E27FC236}">
                  <a16:creationId xmlns:a16="http://schemas.microsoft.com/office/drawing/2014/main" id="{4F59FCA5-CF73-41BB-BB49-DDDA0CD07063}"/>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74400" y="3831957"/>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http://phylopic.org/assets/images/submissions/b9d5547b-773c-46c8-841a-0846ff7f09ab.thumb.png">
              <a:extLst>
                <a:ext uri="{FF2B5EF4-FFF2-40B4-BE49-F238E27FC236}">
                  <a16:creationId xmlns:a16="http://schemas.microsoft.com/office/drawing/2014/main" id="{EB76C499-3E55-469E-B154-50E623200DAE}"/>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705614" y="360109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http://phylopic.org/assets/images/submissions/b9d5547b-773c-46c8-841a-0846ff7f09ab.thumb.png">
              <a:extLst>
                <a:ext uri="{FF2B5EF4-FFF2-40B4-BE49-F238E27FC236}">
                  <a16:creationId xmlns:a16="http://schemas.microsoft.com/office/drawing/2014/main" id="{F8F7CDC3-32B0-4229-838A-3432E6B5D36A}"/>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595305" y="397117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86" name="Freeform: Shape 85">
              <a:extLst>
                <a:ext uri="{FF2B5EF4-FFF2-40B4-BE49-F238E27FC236}">
                  <a16:creationId xmlns:a16="http://schemas.microsoft.com/office/drawing/2014/main" id="{6355B614-1B0B-45AB-8138-84BB212D5CC4}"/>
                </a:ext>
              </a:extLst>
            </p:cNvPr>
            <p:cNvSpPr/>
            <p:nvPr/>
          </p:nvSpPr>
          <p:spPr>
            <a:xfrm>
              <a:off x="2053652" y="3563748"/>
              <a:ext cx="2540833" cy="1143163"/>
            </a:xfrm>
            <a:custGeom>
              <a:avLst/>
              <a:gdLst>
                <a:gd name="connsiteX0" fmla="*/ 0 w 2540833"/>
                <a:gd name="connsiteY0" fmla="*/ 1143163 h 1143163"/>
                <a:gd name="connsiteX1" fmla="*/ 292309 w 2540833"/>
                <a:gd name="connsiteY1" fmla="*/ 348685 h 1143163"/>
                <a:gd name="connsiteX2" fmla="*/ 861935 w 2540833"/>
                <a:gd name="connsiteY2" fmla="*/ 48882 h 1143163"/>
                <a:gd name="connsiteX3" fmla="*/ 2540833 w 2540833"/>
                <a:gd name="connsiteY3" fmla="*/ 3911 h 1143163"/>
              </a:gdLst>
              <a:ahLst/>
              <a:cxnLst>
                <a:cxn ang="0">
                  <a:pos x="connsiteX0" y="connsiteY0"/>
                </a:cxn>
                <a:cxn ang="0">
                  <a:pos x="connsiteX1" y="connsiteY1"/>
                </a:cxn>
                <a:cxn ang="0">
                  <a:pos x="connsiteX2" y="connsiteY2"/>
                </a:cxn>
                <a:cxn ang="0">
                  <a:pos x="connsiteX3" y="connsiteY3"/>
                </a:cxn>
              </a:cxnLst>
              <a:rect l="l" t="t" r="r" b="b"/>
              <a:pathLst>
                <a:path w="2540833" h="1143163">
                  <a:moveTo>
                    <a:pt x="0" y="1143163"/>
                  </a:moveTo>
                  <a:cubicBezTo>
                    <a:pt x="74326" y="837114"/>
                    <a:pt x="148653" y="531065"/>
                    <a:pt x="292309" y="348685"/>
                  </a:cubicBezTo>
                  <a:cubicBezTo>
                    <a:pt x="435965" y="166305"/>
                    <a:pt x="487181" y="106344"/>
                    <a:pt x="861935" y="48882"/>
                  </a:cubicBezTo>
                  <a:cubicBezTo>
                    <a:pt x="1236689" y="-8580"/>
                    <a:pt x="1888761" y="-2335"/>
                    <a:pt x="2540833" y="3911"/>
                  </a:cubicBezTo>
                </a:path>
              </a:pathLst>
            </a:custGeom>
            <a:noFill/>
            <a:ln w="762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48" name="Multiply 46">
            <a:extLst>
              <a:ext uri="{FF2B5EF4-FFF2-40B4-BE49-F238E27FC236}">
                <a16:creationId xmlns:a16="http://schemas.microsoft.com/office/drawing/2014/main" id="{1DB1ACBB-F1F1-4F32-927B-CD152463344E}"/>
              </a:ext>
            </a:extLst>
          </p:cNvPr>
          <p:cNvSpPr/>
          <p:nvPr/>
        </p:nvSpPr>
        <p:spPr>
          <a:xfrm>
            <a:off x="577698" y="3590050"/>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47" name="Picture 2" descr="http://www.clker.com/cliparts/2/k/n/l/C/Q/transparent-green-checkmark-md.png">
            <a:extLst>
              <a:ext uri="{FF2B5EF4-FFF2-40B4-BE49-F238E27FC236}">
                <a16:creationId xmlns:a16="http://schemas.microsoft.com/office/drawing/2014/main" id="{5124E996-FE20-4A0C-99AE-93C457AB52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5962" y="3733178"/>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64CF014-2806-463F-B3F1-EE2FA13FE2C9}"/>
              </a:ext>
            </a:extLst>
          </p:cNvPr>
          <p:cNvSpPr txBox="1"/>
          <p:nvPr/>
        </p:nvSpPr>
        <p:spPr>
          <a:xfrm>
            <a:off x="338736" y="4740862"/>
            <a:ext cx="1177565" cy="369332"/>
          </a:xfrm>
          <a:prstGeom prst="rect">
            <a:avLst/>
          </a:prstGeom>
          <a:noFill/>
        </p:spPr>
        <p:txBody>
          <a:bodyPr wrap="square" rtlCol="0">
            <a:spAutoFit/>
          </a:bodyPr>
          <a:lstStyle/>
          <a:p>
            <a:r>
              <a:rPr lang="en-AU" dirty="0"/>
              <a:t>Highway</a:t>
            </a:r>
          </a:p>
        </p:txBody>
      </p:sp>
      <p:cxnSp>
        <p:nvCxnSpPr>
          <p:cNvPr id="20" name="Straight Arrow Connector 19">
            <a:extLst>
              <a:ext uri="{FF2B5EF4-FFF2-40B4-BE49-F238E27FC236}">
                <a16:creationId xmlns:a16="http://schemas.microsoft.com/office/drawing/2014/main" id="{C19C81FB-8D38-4E16-BE56-1B594AB1A251}"/>
              </a:ext>
            </a:extLst>
          </p:cNvPr>
          <p:cNvCxnSpPr/>
          <p:nvPr/>
        </p:nvCxnSpPr>
        <p:spPr>
          <a:xfrm flipV="1">
            <a:off x="1277338" y="4467579"/>
            <a:ext cx="702663" cy="5029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0608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CBFC-3DBB-4C57-8B01-165308DC6DC8}"/>
              </a:ext>
            </a:extLst>
          </p:cNvPr>
          <p:cNvSpPr>
            <a:spLocks noGrp="1"/>
          </p:cNvSpPr>
          <p:nvPr>
            <p:ph type="title"/>
          </p:nvPr>
        </p:nvSpPr>
        <p:spPr>
          <a:xfrm>
            <a:off x="457200" y="-96983"/>
            <a:ext cx="8229600" cy="857250"/>
          </a:xfrm>
        </p:spPr>
        <p:txBody>
          <a:bodyPr/>
          <a:lstStyle/>
          <a:p>
            <a:r>
              <a:rPr lang="en-AU" dirty="0"/>
              <a:t>Representation targets</a:t>
            </a:r>
          </a:p>
        </p:txBody>
      </p:sp>
      <p:sp>
        <p:nvSpPr>
          <p:cNvPr id="21" name="Content Placeholder 2"/>
          <p:cNvSpPr>
            <a:spLocks noGrp="1"/>
          </p:cNvSpPr>
          <p:nvPr>
            <p:ph idx="1"/>
          </p:nvPr>
        </p:nvSpPr>
        <p:spPr>
          <a:xfrm>
            <a:off x="100800" y="640080"/>
            <a:ext cx="8942400" cy="528321"/>
          </a:xfrm>
        </p:spPr>
        <p:txBody>
          <a:bodyPr>
            <a:normAutofit/>
          </a:bodyPr>
          <a:lstStyle/>
          <a:p>
            <a:pPr marL="0" indent="0" algn="ctr">
              <a:buNone/>
            </a:pPr>
            <a:r>
              <a:rPr lang="en-AU" sz="2400" dirty="0" smtClean="0"/>
              <a:t>Minimum coverage of features by the prioritization</a:t>
            </a:r>
            <a:endParaRPr lang="en-AU" sz="2400" dirty="0"/>
          </a:p>
        </p:txBody>
      </p:sp>
      <p:sp>
        <p:nvSpPr>
          <p:cNvPr id="22" name="Content Placeholder 2">
            <a:extLst>
              <a:ext uri="{FF2B5EF4-FFF2-40B4-BE49-F238E27FC236}">
                <a16:creationId xmlns:a16="http://schemas.microsoft.com/office/drawing/2014/main" id="{6F99DBBD-9987-48E5-8C4B-516DAC42278C}"/>
              </a:ext>
            </a:extLst>
          </p:cNvPr>
          <p:cNvSpPr txBox="1">
            <a:spLocks/>
          </p:cNvSpPr>
          <p:nvPr/>
        </p:nvSpPr>
        <p:spPr>
          <a:xfrm>
            <a:off x="205739" y="1127761"/>
            <a:ext cx="8837461" cy="37185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300" b="1" dirty="0" smtClean="0">
                <a:solidFill>
                  <a:srgbClr val="FFFF00"/>
                </a:solidFill>
              </a:rPr>
              <a:t>Policy</a:t>
            </a:r>
            <a:r>
              <a:rPr lang="en-AU" sz="2300" dirty="0" smtClean="0"/>
              <a:t> “</a:t>
            </a:r>
            <a:r>
              <a:rPr lang="en-AU" sz="2300" dirty="0"/>
              <a:t>As a habitat-specific target, we used 17% of the total number of PUs where the respective habitat occurs, adopting Aichi target </a:t>
            </a:r>
            <a:r>
              <a:rPr lang="en-AU" sz="2300" dirty="0" smtClean="0"/>
              <a:t>11”</a:t>
            </a:r>
            <a:endParaRPr lang="en-AU" sz="2300" dirty="0"/>
          </a:p>
          <a:p>
            <a:endParaRPr lang="en-AU" sz="2300" dirty="0"/>
          </a:p>
        </p:txBody>
      </p:sp>
      <p:sp>
        <p:nvSpPr>
          <p:cNvPr id="25" name="Rectangle 24"/>
          <p:cNvSpPr/>
          <p:nvPr/>
        </p:nvSpPr>
        <p:spPr>
          <a:xfrm>
            <a:off x="6266448" y="4892507"/>
            <a:ext cx="2877552" cy="215445"/>
          </a:xfrm>
          <a:prstGeom prst="rect">
            <a:avLst/>
          </a:prstGeom>
        </p:spPr>
        <p:txBody>
          <a:bodyPr wrap="square">
            <a:spAutoFit/>
          </a:bodyPr>
          <a:lstStyle/>
          <a:p>
            <a:r>
              <a:rPr lang="en-AU" sz="800" dirty="0"/>
              <a:t>Jung </a:t>
            </a:r>
            <a:r>
              <a:rPr lang="en-AU" sz="800" i="1" dirty="0"/>
              <a:t>et al. </a:t>
            </a:r>
            <a:r>
              <a:rPr lang="en-AU" sz="800" dirty="0"/>
              <a:t>(2021) Nat </a:t>
            </a:r>
            <a:r>
              <a:rPr lang="en-AU" sz="800" dirty="0" err="1"/>
              <a:t>Ecol</a:t>
            </a:r>
            <a:r>
              <a:rPr lang="en-AU" sz="800" dirty="0"/>
              <a:t> </a:t>
            </a:r>
            <a:r>
              <a:rPr lang="en-AU" sz="800" dirty="0" err="1"/>
              <a:t>Evol</a:t>
            </a:r>
            <a:r>
              <a:rPr lang="en-AU" sz="800" dirty="0"/>
              <a:t> DO:10.1038/s41559-021-01528-7</a:t>
            </a:r>
          </a:p>
        </p:txBody>
      </p:sp>
      <p:sp>
        <p:nvSpPr>
          <p:cNvPr id="26" name="TextBox 25"/>
          <p:cNvSpPr txBox="1"/>
          <p:nvPr/>
        </p:nvSpPr>
        <p:spPr>
          <a:xfrm>
            <a:off x="0" y="4892507"/>
            <a:ext cx="3058160" cy="215444"/>
          </a:xfrm>
          <a:prstGeom prst="rect">
            <a:avLst/>
          </a:prstGeom>
          <a:noFill/>
        </p:spPr>
        <p:txBody>
          <a:bodyPr wrap="square" rtlCol="0">
            <a:spAutoFit/>
          </a:bodyPr>
          <a:lstStyle/>
          <a:p>
            <a:r>
              <a:rPr lang="en-AU" sz="800" dirty="0" err="1" smtClean="0"/>
              <a:t>Friedrichs</a:t>
            </a:r>
            <a:r>
              <a:rPr lang="en-AU" sz="800" dirty="0" smtClean="0"/>
              <a:t> et al. (2018) </a:t>
            </a:r>
            <a:r>
              <a:rPr lang="en-AU" sz="800" dirty="0" err="1" smtClean="0"/>
              <a:t>Plos</a:t>
            </a:r>
            <a:r>
              <a:rPr lang="en-AU" sz="800" dirty="0" smtClean="0"/>
              <a:t> ONE</a:t>
            </a:r>
            <a:r>
              <a:rPr lang="en-AU" sz="800" dirty="0"/>
              <a:t>, DOI:10.1371/journal.pone.0208264</a:t>
            </a:r>
          </a:p>
        </p:txBody>
      </p:sp>
      <p:sp>
        <p:nvSpPr>
          <p:cNvPr id="27" name="TextBox 26"/>
          <p:cNvSpPr txBox="1"/>
          <p:nvPr/>
        </p:nvSpPr>
        <p:spPr>
          <a:xfrm>
            <a:off x="3218106" y="4892507"/>
            <a:ext cx="2888396" cy="215444"/>
          </a:xfrm>
          <a:prstGeom prst="rect">
            <a:avLst/>
          </a:prstGeom>
          <a:noFill/>
        </p:spPr>
        <p:txBody>
          <a:bodyPr wrap="square" rtlCol="0">
            <a:spAutoFit/>
          </a:bodyPr>
          <a:lstStyle/>
          <a:p>
            <a:r>
              <a:rPr lang="en-AU" sz="800" dirty="0" smtClean="0"/>
              <a:t>Taylor </a:t>
            </a:r>
            <a:r>
              <a:rPr lang="en-AU" sz="800" i="1" dirty="0" smtClean="0"/>
              <a:t>et al. </a:t>
            </a:r>
            <a:r>
              <a:rPr lang="en-AU" sz="800" dirty="0"/>
              <a:t>(</a:t>
            </a:r>
            <a:r>
              <a:rPr lang="en-AU" sz="800" dirty="0" smtClean="0"/>
              <a:t>2017) </a:t>
            </a:r>
            <a:r>
              <a:rPr lang="en-AU" sz="800" dirty="0" err="1" smtClean="0"/>
              <a:t>Plos</a:t>
            </a:r>
            <a:r>
              <a:rPr lang="en-AU" sz="800" dirty="0" smtClean="0"/>
              <a:t> ONE,</a:t>
            </a:r>
            <a:r>
              <a:rPr lang="en-AU" sz="800" dirty="0"/>
              <a:t> </a:t>
            </a:r>
            <a:r>
              <a:rPr lang="en-AU" sz="800" dirty="0" smtClean="0"/>
              <a:t>DOI:10.1371/journal.pone.0169629</a:t>
            </a:r>
            <a:endParaRPr lang="en-AU" sz="800" dirty="0"/>
          </a:p>
        </p:txBody>
      </p:sp>
    </p:spTree>
    <p:extLst>
      <p:ext uri="{BB962C8B-B14F-4D97-AF65-F5344CB8AC3E}">
        <p14:creationId xmlns:p14="http://schemas.microsoft.com/office/powerpoint/2010/main" val="15752049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CBFC-3DBB-4C57-8B01-165308DC6DC8}"/>
              </a:ext>
            </a:extLst>
          </p:cNvPr>
          <p:cNvSpPr>
            <a:spLocks noGrp="1"/>
          </p:cNvSpPr>
          <p:nvPr>
            <p:ph type="title"/>
          </p:nvPr>
        </p:nvSpPr>
        <p:spPr>
          <a:xfrm>
            <a:off x="457200" y="-96983"/>
            <a:ext cx="8229600" cy="857250"/>
          </a:xfrm>
        </p:spPr>
        <p:txBody>
          <a:bodyPr/>
          <a:lstStyle/>
          <a:p>
            <a:r>
              <a:rPr lang="en-AU" dirty="0"/>
              <a:t>Representation targets</a:t>
            </a:r>
          </a:p>
        </p:txBody>
      </p:sp>
      <p:sp>
        <p:nvSpPr>
          <p:cNvPr id="21" name="Content Placeholder 2"/>
          <p:cNvSpPr>
            <a:spLocks noGrp="1"/>
          </p:cNvSpPr>
          <p:nvPr>
            <p:ph idx="1"/>
          </p:nvPr>
        </p:nvSpPr>
        <p:spPr>
          <a:xfrm>
            <a:off x="100800" y="640080"/>
            <a:ext cx="8942400" cy="528321"/>
          </a:xfrm>
        </p:spPr>
        <p:txBody>
          <a:bodyPr>
            <a:normAutofit/>
          </a:bodyPr>
          <a:lstStyle/>
          <a:p>
            <a:pPr marL="0" indent="0" algn="ctr">
              <a:buNone/>
            </a:pPr>
            <a:r>
              <a:rPr lang="en-AU" sz="2400" dirty="0" smtClean="0"/>
              <a:t>Minimum coverage of features by the prioritization</a:t>
            </a:r>
            <a:endParaRPr lang="en-AU" sz="2400" dirty="0"/>
          </a:p>
        </p:txBody>
      </p:sp>
      <p:sp>
        <p:nvSpPr>
          <p:cNvPr id="22" name="Content Placeholder 2">
            <a:extLst>
              <a:ext uri="{FF2B5EF4-FFF2-40B4-BE49-F238E27FC236}">
                <a16:creationId xmlns:a16="http://schemas.microsoft.com/office/drawing/2014/main" id="{6F99DBBD-9987-48E5-8C4B-516DAC42278C}"/>
              </a:ext>
            </a:extLst>
          </p:cNvPr>
          <p:cNvSpPr txBox="1">
            <a:spLocks/>
          </p:cNvSpPr>
          <p:nvPr/>
        </p:nvSpPr>
        <p:spPr>
          <a:xfrm>
            <a:off x="205739" y="1127761"/>
            <a:ext cx="8837461" cy="37185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300" b="1" dirty="0" smtClean="0">
                <a:solidFill>
                  <a:srgbClr val="FFFF00"/>
                </a:solidFill>
              </a:rPr>
              <a:t>Policy</a:t>
            </a:r>
            <a:r>
              <a:rPr lang="en-AU" sz="2300" dirty="0" smtClean="0"/>
              <a:t> “</a:t>
            </a:r>
            <a:r>
              <a:rPr lang="en-AU" sz="2300" dirty="0"/>
              <a:t>As a habitat-specific target, we used 17% of the total number of PUs where the respective habitat occurs, adopting Aichi target </a:t>
            </a:r>
            <a:r>
              <a:rPr lang="en-AU" sz="2300" dirty="0" smtClean="0"/>
              <a:t>11”</a:t>
            </a:r>
            <a:endParaRPr lang="en-AU" sz="2300" dirty="0"/>
          </a:p>
          <a:p>
            <a:r>
              <a:rPr lang="en-AU" sz="2300" b="1" dirty="0" smtClean="0">
                <a:solidFill>
                  <a:srgbClr val="FFFF00"/>
                </a:solidFill>
              </a:rPr>
              <a:t>Statistical models</a:t>
            </a:r>
            <a:r>
              <a:rPr lang="en-AU" sz="2300" dirty="0" smtClean="0"/>
              <a:t> “</a:t>
            </a:r>
            <a:r>
              <a:rPr lang="en-AU" sz="2300" dirty="0"/>
              <a:t>We modelled […] scenarios based on […] the [population viability analysis] by Todd </a:t>
            </a:r>
            <a:r>
              <a:rPr lang="en-AU" sz="2300" i="1" dirty="0"/>
              <a:t>et al</a:t>
            </a:r>
            <a:r>
              <a:rPr lang="en-AU" sz="2300" dirty="0"/>
              <a:t>. (2016). The reserve scenarios were based on the protected area required to achieve a less than 5% chance of the </a:t>
            </a:r>
            <a:r>
              <a:rPr lang="en-AU" sz="2300" dirty="0" err="1"/>
              <a:t>Leadbeater’s</a:t>
            </a:r>
            <a:r>
              <a:rPr lang="en-AU" sz="2300" dirty="0"/>
              <a:t> Possum population falling to (or below) 500 or fewer adult females in 40 </a:t>
            </a:r>
            <a:r>
              <a:rPr lang="en-AU" sz="2300" dirty="0" smtClean="0"/>
              <a:t>generations ”</a:t>
            </a:r>
            <a:endParaRPr lang="en-AU" sz="2300" dirty="0"/>
          </a:p>
          <a:p>
            <a:endParaRPr lang="en-AU" sz="2300" dirty="0"/>
          </a:p>
        </p:txBody>
      </p:sp>
      <p:sp>
        <p:nvSpPr>
          <p:cNvPr id="25" name="Rectangle 24"/>
          <p:cNvSpPr/>
          <p:nvPr/>
        </p:nvSpPr>
        <p:spPr>
          <a:xfrm>
            <a:off x="6266448" y="4892507"/>
            <a:ext cx="2877552" cy="215445"/>
          </a:xfrm>
          <a:prstGeom prst="rect">
            <a:avLst/>
          </a:prstGeom>
        </p:spPr>
        <p:txBody>
          <a:bodyPr wrap="square">
            <a:spAutoFit/>
          </a:bodyPr>
          <a:lstStyle/>
          <a:p>
            <a:r>
              <a:rPr lang="en-AU" sz="800" dirty="0"/>
              <a:t>Jung </a:t>
            </a:r>
            <a:r>
              <a:rPr lang="en-AU" sz="800" i="1" dirty="0"/>
              <a:t>et al. </a:t>
            </a:r>
            <a:r>
              <a:rPr lang="en-AU" sz="800" dirty="0"/>
              <a:t>(2021) Nat </a:t>
            </a:r>
            <a:r>
              <a:rPr lang="en-AU" sz="800" dirty="0" err="1"/>
              <a:t>Ecol</a:t>
            </a:r>
            <a:r>
              <a:rPr lang="en-AU" sz="800" dirty="0"/>
              <a:t> </a:t>
            </a:r>
            <a:r>
              <a:rPr lang="en-AU" sz="800" dirty="0" err="1"/>
              <a:t>Evol</a:t>
            </a:r>
            <a:r>
              <a:rPr lang="en-AU" sz="800" dirty="0"/>
              <a:t> DO:10.1038/s41559-021-01528-7</a:t>
            </a:r>
          </a:p>
        </p:txBody>
      </p:sp>
      <p:sp>
        <p:nvSpPr>
          <p:cNvPr id="26" name="TextBox 25"/>
          <p:cNvSpPr txBox="1"/>
          <p:nvPr/>
        </p:nvSpPr>
        <p:spPr>
          <a:xfrm>
            <a:off x="0" y="4892507"/>
            <a:ext cx="3058160" cy="215444"/>
          </a:xfrm>
          <a:prstGeom prst="rect">
            <a:avLst/>
          </a:prstGeom>
          <a:noFill/>
        </p:spPr>
        <p:txBody>
          <a:bodyPr wrap="square" rtlCol="0">
            <a:spAutoFit/>
          </a:bodyPr>
          <a:lstStyle/>
          <a:p>
            <a:r>
              <a:rPr lang="en-AU" sz="800" dirty="0" err="1" smtClean="0"/>
              <a:t>Friedrichs</a:t>
            </a:r>
            <a:r>
              <a:rPr lang="en-AU" sz="800" dirty="0" smtClean="0"/>
              <a:t> et al. (2018) </a:t>
            </a:r>
            <a:r>
              <a:rPr lang="en-AU" sz="800" dirty="0" err="1" smtClean="0"/>
              <a:t>Plos</a:t>
            </a:r>
            <a:r>
              <a:rPr lang="en-AU" sz="800" dirty="0" smtClean="0"/>
              <a:t> ONE</a:t>
            </a:r>
            <a:r>
              <a:rPr lang="en-AU" sz="800" dirty="0"/>
              <a:t>, DOI:10.1371/journal.pone.0208264</a:t>
            </a:r>
          </a:p>
        </p:txBody>
      </p:sp>
      <p:sp>
        <p:nvSpPr>
          <p:cNvPr id="27" name="TextBox 26"/>
          <p:cNvSpPr txBox="1"/>
          <p:nvPr/>
        </p:nvSpPr>
        <p:spPr>
          <a:xfrm>
            <a:off x="3218106" y="4892507"/>
            <a:ext cx="2888396" cy="215444"/>
          </a:xfrm>
          <a:prstGeom prst="rect">
            <a:avLst/>
          </a:prstGeom>
          <a:noFill/>
        </p:spPr>
        <p:txBody>
          <a:bodyPr wrap="square" rtlCol="0">
            <a:spAutoFit/>
          </a:bodyPr>
          <a:lstStyle/>
          <a:p>
            <a:r>
              <a:rPr lang="en-AU" sz="800" dirty="0" smtClean="0"/>
              <a:t>Taylor </a:t>
            </a:r>
            <a:r>
              <a:rPr lang="en-AU" sz="800" i="1" dirty="0" smtClean="0"/>
              <a:t>et al. </a:t>
            </a:r>
            <a:r>
              <a:rPr lang="en-AU" sz="800" dirty="0"/>
              <a:t>(</a:t>
            </a:r>
            <a:r>
              <a:rPr lang="en-AU" sz="800" dirty="0" smtClean="0"/>
              <a:t>2017) </a:t>
            </a:r>
            <a:r>
              <a:rPr lang="en-AU" sz="800" dirty="0" err="1" smtClean="0"/>
              <a:t>Plos</a:t>
            </a:r>
            <a:r>
              <a:rPr lang="en-AU" sz="800" dirty="0" smtClean="0"/>
              <a:t> ONE,</a:t>
            </a:r>
            <a:r>
              <a:rPr lang="en-AU" sz="800" dirty="0"/>
              <a:t> </a:t>
            </a:r>
            <a:r>
              <a:rPr lang="en-AU" sz="800" dirty="0" smtClean="0"/>
              <a:t>DOI:10.1371/journal.pone.0169629</a:t>
            </a:r>
            <a:endParaRPr lang="en-AU" sz="800" dirty="0"/>
          </a:p>
        </p:txBody>
      </p:sp>
    </p:spTree>
    <p:extLst>
      <p:ext uri="{BB962C8B-B14F-4D97-AF65-F5344CB8AC3E}">
        <p14:creationId xmlns:p14="http://schemas.microsoft.com/office/powerpoint/2010/main" val="1339231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CBFC-3DBB-4C57-8B01-165308DC6DC8}"/>
              </a:ext>
            </a:extLst>
          </p:cNvPr>
          <p:cNvSpPr>
            <a:spLocks noGrp="1"/>
          </p:cNvSpPr>
          <p:nvPr>
            <p:ph type="title"/>
          </p:nvPr>
        </p:nvSpPr>
        <p:spPr>
          <a:xfrm>
            <a:off x="457200" y="-96983"/>
            <a:ext cx="8229600" cy="857250"/>
          </a:xfrm>
        </p:spPr>
        <p:txBody>
          <a:bodyPr/>
          <a:lstStyle/>
          <a:p>
            <a:r>
              <a:rPr lang="en-AU" dirty="0"/>
              <a:t>Representation targets</a:t>
            </a:r>
          </a:p>
        </p:txBody>
      </p:sp>
      <p:sp>
        <p:nvSpPr>
          <p:cNvPr id="21" name="Content Placeholder 2"/>
          <p:cNvSpPr>
            <a:spLocks noGrp="1"/>
          </p:cNvSpPr>
          <p:nvPr>
            <p:ph idx="1"/>
          </p:nvPr>
        </p:nvSpPr>
        <p:spPr>
          <a:xfrm>
            <a:off x="100800" y="640080"/>
            <a:ext cx="8942400" cy="528321"/>
          </a:xfrm>
        </p:spPr>
        <p:txBody>
          <a:bodyPr>
            <a:normAutofit/>
          </a:bodyPr>
          <a:lstStyle/>
          <a:p>
            <a:pPr marL="0" indent="0" algn="ctr">
              <a:buNone/>
            </a:pPr>
            <a:r>
              <a:rPr lang="en-AU" sz="2400" dirty="0" smtClean="0"/>
              <a:t>Minimum coverage of features by the prioritization</a:t>
            </a:r>
            <a:endParaRPr lang="en-AU" sz="2400" dirty="0"/>
          </a:p>
        </p:txBody>
      </p:sp>
      <p:sp>
        <p:nvSpPr>
          <p:cNvPr id="22" name="Content Placeholder 2">
            <a:extLst>
              <a:ext uri="{FF2B5EF4-FFF2-40B4-BE49-F238E27FC236}">
                <a16:creationId xmlns:a16="http://schemas.microsoft.com/office/drawing/2014/main" id="{6F99DBBD-9987-48E5-8C4B-516DAC42278C}"/>
              </a:ext>
            </a:extLst>
          </p:cNvPr>
          <p:cNvSpPr txBox="1">
            <a:spLocks/>
          </p:cNvSpPr>
          <p:nvPr/>
        </p:nvSpPr>
        <p:spPr>
          <a:xfrm>
            <a:off x="205739" y="1127761"/>
            <a:ext cx="8837461" cy="37185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300" b="1" dirty="0" smtClean="0">
                <a:solidFill>
                  <a:srgbClr val="FFFF00"/>
                </a:solidFill>
              </a:rPr>
              <a:t>Policy</a:t>
            </a:r>
            <a:r>
              <a:rPr lang="en-AU" sz="2300" dirty="0" smtClean="0"/>
              <a:t> “</a:t>
            </a:r>
            <a:r>
              <a:rPr lang="en-AU" sz="2300" dirty="0"/>
              <a:t>As a habitat-specific target, we used 17% of the total number of PUs where the respective habitat occurs, adopting Aichi target </a:t>
            </a:r>
            <a:r>
              <a:rPr lang="en-AU" sz="2300" dirty="0" smtClean="0"/>
              <a:t>11”</a:t>
            </a:r>
            <a:endParaRPr lang="en-AU" sz="2300" dirty="0"/>
          </a:p>
          <a:p>
            <a:r>
              <a:rPr lang="en-AU" sz="2300" b="1" dirty="0" smtClean="0">
                <a:solidFill>
                  <a:srgbClr val="FFFF00"/>
                </a:solidFill>
              </a:rPr>
              <a:t>Statistical models</a:t>
            </a:r>
            <a:r>
              <a:rPr lang="en-AU" sz="2300" dirty="0" smtClean="0"/>
              <a:t> “</a:t>
            </a:r>
            <a:r>
              <a:rPr lang="en-AU" sz="2300" dirty="0"/>
              <a:t>We modelled […] scenarios based on […] the [population viability analysis] by Todd </a:t>
            </a:r>
            <a:r>
              <a:rPr lang="en-AU" sz="2300" i="1" dirty="0"/>
              <a:t>et al</a:t>
            </a:r>
            <a:r>
              <a:rPr lang="en-AU" sz="2300" dirty="0"/>
              <a:t>. (2016). The reserve scenarios were based on the protected area required to achieve a less than 5% chance of the </a:t>
            </a:r>
            <a:r>
              <a:rPr lang="en-AU" sz="2300" dirty="0" err="1"/>
              <a:t>Leadbeater’s</a:t>
            </a:r>
            <a:r>
              <a:rPr lang="en-AU" sz="2300" dirty="0"/>
              <a:t> Possum population falling to (or below) 500 or fewer adult females in 40 </a:t>
            </a:r>
            <a:r>
              <a:rPr lang="en-AU" sz="2300" dirty="0" smtClean="0"/>
              <a:t>generations ”</a:t>
            </a:r>
            <a:endParaRPr lang="en-AU" sz="2300" dirty="0"/>
          </a:p>
          <a:p>
            <a:r>
              <a:rPr lang="en-AU" sz="2300" b="1" dirty="0" smtClean="0">
                <a:solidFill>
                  <a:srgbClr val="FFFF00"/>
                </a:solidFill>
              </a:rPr>
              <a:t>Export thresholds</a:t>
            </a:r>
            <a:r>
              <a:rPr lang="en-AU" sz="2300" dirty="0" smtClean="0"/>
              <a:t> “We </a:t>
            </a:r>
            <a:r>
              <a:rPr lang="en-AU" sz="2300" dirty="0"/>
              <a:t>set species targets to conserving the minimum amount of species’ habitat necessary to qualify it for the conservation status ‘Least Concern’ following IUCN Red List criteria</a:t>
            </a:r>
            <a:r>
              <a:rPr lang="en-AU" sz="2300" dirty="0" smtClean="0"/>
              <a:t>”</a:t>
            </a:r>
            <a:endParaRPr lang="en-AU" sz="2300" dirty="0"/>
          </a:p>
          <a:p>
            <a:endParaRPr lang="en-AU" sz="2300" dirty="0"/>
          </a:p>
        </p:txBody>
      </p:sp>
      <p:sp>
        <p:nvSpPr>
          <p:cNvPr id="25" name="Rectangle 24"/>
          <p:cNvSpPr/>
          <p:nvPr/>
        </p:nvSpPr>
        <p:spPr>
          <a:xfrm>
            <a:off x="6266448" y="4892507"/>
            <a:ext cx="2877552" cy="215445"/>
          </a:xfrm>
          <a:prstGeom prst="rect">
            <a:avLst/>
          </a:prstGeom>
        </p:spPr>
        <p:txBody>
          <a:bodyPr wrap="square">
            <a:spAutoFit/>
          </a:bodyPr>
          <a:lstStyle/>
          <a:p>
            <a:r>
              <a:rPr lang="en-AU" sz="800" dirty="0"/>
              <a:t>Jung </a:t>
            </a:r>
            <a:r>
              <a:rPr lang="en-AU" sz="800" i="1" dirty="0"/>
              <a:t>et al. </a:t>
            </a:r>
            <a:r>
              <a:rPr lang="en-AU" sz="800" dirty="0"/>
              <a:t>(2021) Nat </a:t>
            </a:r>
            <a:r>
              <a:rPr lang="en-AU" sz="800" dirty="0" err="1"/>
              <a:t>Ecol</a:t>
            </a:r>
            <a:r>
              <a:rPr lang="en-AU" sz="800" dirty="0"/>
              <a:t> </a:t>
            </a:r>
            <a:r>
              <a:rPr lang="en-AU" sz="800" dirty="0" err="1"/>
              <a:t>Evol</a:t>
            </a:r>
            <a:r>
              <a:rPr lang="en-AU" sz="800" dirty="0"/>
              <a:t> DO:10.1038/s41559-021-01528-7</a:t>
            </a:r>
          </a:p>
        </p:txBody>
      </p:sp>
      <p:sp>
        <p:nvSpPr>
          <p:cNvPr id="26" name="TextBox 25"/>
          <p:cNvSpPr txBox="1"/>
          <p:nvPr/>
        </p:nvSpPr>
        <p:spPr>
          <a:xfrm>
            <a:off x="0" y="4892507"/>
            <a:ext cx="3058160" cy="215444"/>
          </a:xfrm>
          <a:prstGeom prst="rect">
            <a:avLst/>
          </a:prstGeom>
          <a:noFill/>
        </p:spPr>
        <p:txBody>
          <a:bodyPr wrap="square" rtlCol="0">
            <a:spAutoFit/>
          </a:bodyPr>
          <a:lstStyle/>
          <a:p>
            <a:r>
              <a:rPr lang="en-AU" sz="800" dirty="0" err="1" smtClean="0"/>
              <a:t>Friedrichs</a:t>
            </a:r>
            <a:r>
              <a:rPr lang="en-AU" sz="800" dirty="0" smtClean="0"/>
              <a:t> et al. (2018) </a:t>
            </a:r>
            <a:r>
              <a:rPr lang="en-AU" sz="800" dirty="0" err="1" smtClean="0"/>
              <a:t>Plos</a:t>
            </a:r>
            <a:r>
              <a:rPr lang="en-AU" sz="800" dirty="0" smtClean="0"/>
              <a:t> ONE</a:t>
            </a:r>
            <a:r>
              <a:rPr lang="en-AU" sz="800" dirty="0"/>
              <a:t>, DOI:10.1371/journal.pone.0208264</a:t>
            </a:r>
          </a:p>
        </p:txBody>
      </p:sp>
      <p:sp>
        <p:nvSpPr>
          <p:cNvPr id="27" name="TextBox 26"/>
          <p:cNvSpPr txBox="1"/>
          <p:nvPr/>
        </p:nvSpPr>
        <p:spPr>
          <a:xfrm>
            <a:off x="3218106" y="4892507"/>
            <a:ext cx="2888396" cy="215444"/>
          </a:xfrm>
          <a:prstGeom prst="rect">
            <a:avLst/>
          </a:prstGeom>
          <a:noFill/>
        </p:spPr>
        <p:txBody>
          <a:bodyPr wrap="square" rtlCol="0">
            <a:spAutoFit/>
          </a:bodyPr>
          <a:lstStyle/>
          <a:p>
            <a:r>
              <a:rPr lang="en-AU" sz="800" dirty="0" smtClean="0"/>
              <a:t>Taylor </a:t>
            </a:r>
            <a:r>
              <a:rPr lang="en-AU" sz="800" i="1" dirty="0" smtClean="0"/>
              <a:t>et al. </a:t>
            </a:r>
            <a:r>
              <a:rPr lang="en-AU" sz="800" dirty="0"/>
              <a:t>(</a:t>
            </a:r>
            <a:r>
              <a:rPr lang="en-AU" sz="800" dirty="0" smtClean="0"/>
              <a:t>2017) </a:t>
            </a:r>
            <a:r>
              <a:rPr lang="en-AU" sz="800" dirty="0" err="1" smtClean="0"/>
              <a:t>Plos</a:t>
            </a:r>
            <a:r>
              <a:rPr lang="en-AU" sz="800" dirty="0" smtClean="0"/>
              <a:t> ONE,</a:t>
            </a:r>
            <a:r>
              <a:rPr lang="en-AU" sz="800" dirty="0"/>
              <a:t> </a:t>
            </a:r>
            <a:r>
              <a:rPr lang="en-AU" sz="800" dirty="0" smtClean="0"/>
              <a:t>DOI:10.1371/journal.pone.0169629</a:t>
            </a:r>
            <a:endParaRPr lang="en-AU" sz="800" dirty="0"/>
          </a:p>
        </p:txBody>
      </p:sp>
    </p:spTree>
    <p:extLst>
      <p:ext uri="{BB962C8B-B14F-4D97-AF65-F5344CB8AC3E}">
        <p14:creationId xmlns:p14="http://schemas.microsoft.com/office/powerpoint/2010/main" val="20233121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2E0A-3A57-404B-AA25-E4900D3B25C9}"/>
              </a:ext>
            </a:extLst>
          </p:cNvPr>
          <p:cNvSpPr>
            <a:spLocks noGrp="1"/>
          </p:cNvSpPr>
          <p:nvPr>
            <p:ph type="title"/>
          </p:nvPr>
        </p:nvSpPr>
        <p:spPr>
          <a:xfrm>
            <a:off x="404212" y="207995"/>
            <a:ext cx="8229600" cy="857250"/>
          </a:xfrm>
        </p:spPr>
        <p:txBody>
          <a:bodyPr/>
          <a:lstStyle/>
          <a:p>
            <a:r>
              <a:rPr lang="en-AU" dirty="0"/>
              <a:t>Decision support tools</a:t>
            </a:r>
          </a:p>
        </p:txBody>
      </p:sp>
      <p:pic>
        <p:nvPicPr>
          <p:cNvPr id="4" name="Picture 6">
            <a:extLst>
              <a:ext uri="{FF2B5EF4-FFF2-40B4-BE49-F238E27FC236}">
                <a16:creationId xmlns:a16="http://schemas.microsoft.com/office/drawing/2014/main" id="{115CD3FB-98B3-40C9-9974-17A14A776E3A}"/>
              </a:ext>
            </a:extLst>
          </p:cNvPr>
          <p:cNvPicPr/>
          <p:nvPr/>
        </p:nvPicPr>
        <p:blipFill>
          <a:blip r:embed="rId2"/>
          <a:stretch/>
        </p:blipFill>
        <p:spPr>
          <a:xfrm>
            <a:off x="989349" y="2088035"/>
            <a:ext cx="973411" cy="970014"/>
          </a:xfrm>
          <a:prstGeom prst="rect">
            <a:avLst/>
          </a:prstGeom>
          <a:ln>
            <a:noFill/>
          </a:ln>
        </p:spPr>
      </p:pic>
      <p:pic>
        <p:nvPicPr>
          <p:cNvPr id="5" name="Picture 2">
            <a:extLst>
              <a:ext uri="{FF2B5EF4-FFF2-40B4-BE49-F238E27FC236}">
                <a16:creationId xmlns:a16="http://schemas.microsoft.com/office/drawing/2014/main" id="{C416B607-2AFC-4462-A86C-BC1C5C9C15D7}"/>
              </a:ext>
            </a:extLst>
          </p:cNvPr>
          <p:cNvPicPr/>
          <p:nvPr/>
        </p:nvPicPr>
        <p:blipFill>
          <a:blip r:embed="rId3"/>
          <a:stretch/>
        </p:blipFill>
        <p:spPr>
          <a:xfrm>
            <a:off x="3041927" y="2093342"/>
            <a:ext cx="2818800" cy="959400"/>
          </a:xfrm>
          <a:prstGeom prst="rect">
            <a:avLst/>
          </a:prstGeom>
          <a:ln>
            <a:noFill/>
          </a:ln>
        </p:spPr>
      </p:pic>
      <p:pic>
        <p:nvPicPr>
          <p:cNvPr id="1026" name="Picture 2">
            <a:extLst>
              <a:ext uri="{FF2B5EF4-FFF2-40B4-BE49-F238E27FC236}">
                <a16:creationId xmlns:a16="http://schemas.microsoft.com/office/drawing/2014/main" id="{F765EDB3-E77D-40F5-907B-AE390B2E7D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8177" y="1965434"/>
            <a:ext cx="1060977" cy="12152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2AE0050-7BB5-4BBE-BC86-3F8F7EF84A10}"/>
              </a:ext>
            </a:extLst>
          </p:cNvPr>
          <p:cNvSpPr txBox="1"/>
          <p:nvPr/>
        </p:nvSpPr>
        <p:spPr>
          <a:xfrm>
            <a:off x="404212" y="3149547"/>
            <a:ext cx="2365642" cy="646331"/>
          </a:xfrm>
          <a:prstGeom prst="rect">
            <a:avLst/>
          </a:prstGeom>
          <a:noFill/>
        </p:spPr>
        <p:txBody>
          <a:bodyPr wrap="square" rtlCol="0">
            <a:spAutoFit/>
          </a:bodyPr>
          <a:lstStyle/>
          <a:p>
            <a:pPr algn="ctr"/>
            <a:r>
              <a:rPr lang="en-AU" dirty="0" smtClean="0"/>
              <a:t>www.github.com/cbig/zonation-core/releases</a:t>
            </a:r>
            <a:endParaRPr lang="en-AU" dirty="0"/>
          </a:p>
        </p:txBody>
      </p:sp>
      <p:sp>
        <p:nvSpPr>
          <p:cNvPr id="8" name="TextBox 7">
            <a:extLst>
              <a:ext uri="{FF2B5EF4-FFF2-40B4-BE49-F238E27FC236}">
                <a16:creationId xmlns:a16="http://schemas.microsoft.com/office/drawing/2014/main" id="{821646A0-7913-46BA-9AB2-DCFD7849AB82}"/>
              </a:ext>
            </a:extLst>
          </p:cNvPr>
          <p:cNvSpPr txBox="1"/>
          <p:nvPr/>
        </p:nvSpPr>
        <p:spPr>
          <a:xfrm>
            <a:off x="3126857" y="3153764"/>
            <a:ext cx="2648941" cy="369332"/>
          </a:xfrm>
          <a:prstGeom prst="rect">
            <a:avLst/>
          </a:prstGeom>
          <a:noFill/>
        </p:spPr>
        <p:txBody>
          <a:bodyPr wrap="square" rtlCol="0">
            <a:spAutoFit/>
          </a:bodyPr>
          <a:lstStyle/>
          <a:p>
            <a:r>
              <a:rPr lang="en-AU" dirty="0" smtClean="0"/>
              <a:t>www.marxansolutions.org</a:t>
            </a:r>
            <a:endParaRPr lang="en-AU" dirty="0"/>
          </a:p>
        </p:txBody>
      </p:sp>
      <p:sp>
        <p:nvSpPr>
          <p:cNvPr id="9" name="TextBox 8">
            <a:extLst>
              <a:ext uri="{FF2B5EF4-FFF2-40B4-BE49-F238E27FC236}">
                <a16:creationId xmlns:a16="http://schemas.microsoft.com/office/drawing/2014/main" id="{3E76FD63-A38E-4821-B8F0-976344CAD6E0}"/>
              </a:ext>
            </a:extLst>
          </p:cNvPr>
          <p:cNvSpPr txBox="1"/>
          <p:nvPr/>
        </p:nvSpPr>
        <p:spPr>
          <a:xfrm>
            <a:off x="6771855" y="3153764"/>
            <a:ext cx="1914946" cy="369332"/>
          </a:xfrm>
          <a:prstGeom prst="rect">
            <a:avLst/>
          </a:prstGeom>
          <a:noFill/>
        </p:spPr>
        <p:txBody>
          <a:bodyPr wrap="square" rtlCol="0">
            <a:spAutoFit/>
          </a:bodyPr>
          <a:lstStyle/>
          <a:p>
            <a:r>
              <a:rPr lang="en-AU" dirty="0" smtClean="0"/>
              <a:t>www.prioritizr.net</a:t>
            </a:r>
            <a:endParaRPr lang="en-AU" dirty="0"/>
          </a:p>
        </p:txBody>
      </p:sp>
      <p:sp>
        <p:nvSpPr>
          <p:cNvPr id="7" name="TextBox 6">
            <a:extLst>
              <a:ext uri="{FF2B5EF4-FFF2-40B4-BE49-F238E27FC236}">
                <a16:creationId xmlns:a16="http://schemas.microsoft.com/office/drawing/2014/main" id="{DFBDE739-F399-46DA-9F47-40B04DC81027}"/>
              </a:ext>
            </a:extLst>
          </p:cNvPr>
          <p:cNvSpPr txBox="1"/>
          <p:nvPr/>
        </p:nvSpPr>
        <p:spPr>
          <a:xfrm>
            <a:off x="944380" y="1589279"/>
            <a:ext cx="1018381" cy="376154"/>
          </a:xfrm>
          <a:prstGeom prst="rect">
            <a:avLst/>
          </a:prstGeom>
          <a:noFill/>
        </p:spPr>
        <p:txBody>
          <a:bodyPr wrap="square" rtlCol="0">
            <a:spAutoFit/>
          </a:bodyPr>
          <a:lstStyle/>
          <a:p>
            <a:r>
              <a:rPr lang="en-AU" dirty="0"/>
              <a:t>Zonation</a:t>
            </a:r>
          </a:p>
        </p:txBody>
      </p:sp>
      <p:sp>
        <p:nvSpPr>
          <p:cNvPr id="11" name="TextBox 10">
            <a:extLst>
              <a:ext uri="{FF2B5EF4-FFF2-40B4-BE49-F238E27FC236}">
                <a16:creationId xmlns:a16="http://schemas.microsoft.com/office/drawing/2014/main" id="{0159FD64-9A4A-41E5-BB8B-E07837E08DDE}"/>
              </a:ext>
            </a:extLst>
          </p:cNvPr>
          <p:cNvSpPr txBox="1"/>
          <p:nvPr/>
        </p:nvSpPr>
        <p:spPr>
          <a:xfrm>
            <a:off x="7120773" y="1589279"/>
            <a:ext cx="1018381" cy="376154"/>
          </a:xfrm>
          <a:prstGeom prst="rect">
            <a:avLst/>
          </a:prstGeom>
          <a:noFill/>
        </p:spPr>
        <p:txBody>
          <a:bodyPr wrap="square" rtlCol="0">
            <a:spAutoFit/>
          </a:bodyPr>
          <a:lstStyle/>
          <a:p>
            <a:r>
              <a:rPr lang="en-AU" dirty="0" err="1" smtClean="0"/>
              <a:t>prioritizr</a:t>
            </a:r>
            <a:endParaRPr lang="en-AU" dirty="0"/>
          </a:p>
        </p:txBody>
      </p:sp>
      <p:sp>
        <p:nvSpPr>
          <p:cNvPr id="12" name="TextBox 11">
            <a:extLst>
              <a:ext uri="{FF2B5EF4-FFF2-40B4-BE49-F238E27FC236}">
                <a16:creationId xmlns:a16="http://schemas.microsoft.com/office/drawing/2014/main" id="{31E7FC8A-C452-4B24-AD62-BFEEDCDDB2DF}"/>
              </a:ext>
            </a:extLst>
          </p:cNvPr>
          <p:cNvSpPr txBox="1"/>
          <p:nvPr/>
        </p:nvSpPr>
        <p:spPr>
          <a:xfrm>
            <a:off x="3987107" y="1589279"/>
            <a:ext cx="928440" cy="369332"/>
          </a:xfrm>
          <a:prstGeom prst="rect">
            <a:avLst/>
          </a:prstGeom>
          <a:noFill/>
        </p:spPr>
        <p:txBody>
          <a:bodyPr wrap="square" rtlCol="0">
            <a:spAutoFit/>
          </a:bodyPr>
          <a:lstStyle/>
          <a:p>
            <a:r>
              <a:rPr lang="en-AU" dirty="0" err="1"/>
              <a:t>Marxan</a:t>
            </a:r>
            <a:endParaRPr lang="en-AU" dirty="0"/>
          </a:p>
        </p:txBody>
      </p:sp>
    </p:spTree>
    <p:extLst>
      <p:ext uri="{BB962C8B-B14F-4D97-AF65-F5344CB8AC3E}">
        <p14:creationId xmlns:p14="http://schemas.microsoft.com/office/powerpoint/2010/main" val="39790454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91679"/>
            <a:ext cx="8229600" cy="857250"/>
          </a:xfrm>
        </p:spPr>
        <p:txBody>
          <a:bodyPr/>
          <a:lstStyle/>
          <a:p>
            <a:r>
              <a:rPr lang="en-AU" dirty="0" err="1" smtClean="0">
                <a:latin typeface="Courier New" panose="02070309020205020404" pitchFamily="49" charset="0"/>
                <a:cs typeface="Courier New" panose="02070309020205020404" pitchFamily="49" charset="0"/>
              </a:rPr>
              <a:t>prioritizr</a:t>
            </a:r>
            <a:endParaRPr lang="en-AU" dirty="0">
              <a:latin typeface="Courier New" panose="02070309020205020404" pitchFamily="49" charset="0"/>
              <a:cs typeface="Courier New" panose="02070309020205020404" pitchFamily="49" charset="0"/>
            </a:endParaRPr>
          </a:p>
        </p:txBody>
      </p:sp>
      <p:pic>
        <p:nvPicPr>
          <p:cNvPr id="1026" name="Picture 2" descr="logo_lar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9600" y="1541851"/>
            <a:ext cx="2490227" cy="28587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18060" y="1063229"/>
            <a:ext cx="5320800" cy="3970318"/>
          </a:xfrm>
          <a:prstGeom prst="rect">
            <a:avLst/>
          </a:prstGeom>
          <a:noFill/>
        </p:spPr>
        <p:txBody>
          <a:bodyPr wrap="square" rtlCol="0">
            <a:spAutoFit/>
          </a:bodyPr>
          <a:lstStyle/>
          <a:p>
            <a:pPr marL="285750" indent="-285750">
              <a:buFont typeface="Arial" panose="020B0604020202020204" pitchFamily="34" charset="0"/>
              <a:buChar char="•"/>
            </a:pPr>
            <a:r>
              <a:rPr lang="en-AU" sz="3600" dirty="0"/>
              <a:t>Design your problem</a:t>
            </a:r>
          </a:p>
          <a:p>
            <a:pPr marL="285750" indent="-285750">
              <a:buFont typeface="Arial" panose="020B0604020202020204" pitchFamily="34" charset="0"/>
              <a:buChar char="•"/>
            </a:pPr>
            <a:endParaRPr lang="en-AU" sz="3600" dirty="0" smtClean="0"/>
          </a:p>
          <a:p>
            <a:pPr marL="285750" indent="-285750">
              <a:buFont typeface="Arial" panose="020B0604020202020204" pitchFamily="34" charset="0"/>
              <a:buChar char="•"/>
            </a:pPr>
            <a:r>
              <a:rPr lang="en-AU" sz="3600" dirty="0" smtClean="0"/>
              <a:t>Human readable code</a:t>
            </a:r>
            <a:endParaRPr lang="en-AU" sz="3600" dirty="0"/>
          </a:p>
          <a:p>
            <a:pPr marL="285750" indent="-285750">
              <a:buFont typeface="Arial" panose="020B0604020202020204" pitchFamily="34" charset="0"/>
              <a:buChar char="•"/>
            </a:pPr>
            <a:endParaRPr lang="en-AU" sz="3600" dirty="0" smtClean="0"/>
          </a:p>
          <a:p>
            <a:pPr marL="285750" indent="-285750">
              <a:buFont typeface="Arial" panose="020B0604020202020204" pitchFamily="34" charset="0"/>
              <a:buChar char="•"/>
            </a:pPr>
            <a:r>
              <a:rPr lang="en-AU" sz="3600" dirty="0" smtClean="0"/>
              <a:t>Guaranteed quality</a:t>
            </a:r>
            <a:endParaRPr lang="en-AU" sz="3600" dirty="0"/>
          </a:p>
          <a:p>
            <a:pPr marL="285750" indent="-285750">
              <a:buFont typeface="Arial" panose="020B0604020202020204" pitchFamily="34" charset="0"/>
              <a:buChar char="•"/>
            </a:pPr>
            <a:endParaRPr lang="en-AU" sz="3600" dirty="0"/>
          </a:p>
          <a:p>
            <a:pPr marL="285750" indent="-285750">
              <a:buFont typeface="Arial" panose="020B0604020202020204" pitchFamily="34" charset="0"/>
              <a:buChar char="•"/>
            </a:pPr>
            <a:r>
              <a:rPr lang="en-AU" sz="3600" dirty="0"/>
              <a:t>S</a:t>
            </a:r>
            <a:r>
              <a:rPr lang="en-AU" sz="3600" dirty="0" smtClean="0"/>
              <a:t>olve it fast</a:t>
            </a:r>
          </a:p>
        </p:txBody>
      </p:sp>
    </p:spTree>
    <p:extLst>
      <p:ext uri="{BB962C8B-B14F-4D97-AF65-F5344CB8AC3E}">
        <p14:creationId xmlns:p14="http://schemas.microsoft.com/office/powerpoint/2010/main" val="1314087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D1F4-7DFB-4CD9-A9C5-1F8B8A002BBD}"/>
              </a:ext>
            </a:extLst>
          </p:cNvPr>
          <p:cNvSpPr>
            <a:spLocks noGrp="1"/>
          </p:cNvSpPr>
          <p:nvPr>
            <p:ph type="title"/>
          </p:nvPr>
        </p:nvSpPr>
        <p:spPr/>
        <p:txBody>
          <a:bodyPr>
            <a:noAutofit/>
          </a:bodyPr>
          <a:lstStyle/>
          <a:p>
            <a:r>
              <a:rPr lang="en-AU" sz="3600" dirty="0">
                <a:latin typeface="Arial" panose="020B0604020202020204" pitchFamily="34" charset="0"/>
                <a:cs typeface="Arial" panose="020B0604020202020204" pitchFamily="34" charset="0"/>
              </a:rPr>
              <a:t>Systematic conservation planning</a:t>
            </a:r>
          </a:p>
        </p:txBody>
      </p:sp>
      <p:sp>
        <p:nvSpPr>
          <p:cNvPr id="3" name="Content Placeholder 2">
            <a:extLst>
              <a:ext uri="{FF2B5EF4-FFF2-40B4-BE49-F238E27FC236}">
                <a16:creationId xmlns:a16="http://schemas.microsoft.com/office/drawing/2014/main" id="{C31FDCD0-C622-48E1-9B48-9D334B11330E}"/>
              </a:ext>
            </a:extLst>
          </p:cNvPr>
          <p:cNvSpPr>
            <a:spLocks noGrp="1"/>
          </p:cNvSpPr>
          <p:nvPr>
            <p:ph idx="1"/>
          </p:nvPr>
        </p:nvSpPr>
        <p:spPr/>
        <p:txBody>
          <a:bodyPr>
            <a:normAutofit/>
          </a:bodyPr>
          <a:lstStyle/>
          <a:p>
            <a:pPr marL="0" indent="0" algn="ctr">
              <a:buNone/>
            </a:pPr>
            <a:r>
              <a:rPr lang="en-AU" sz="3600" b="0" i="0" dirty="0">
                <a:effectLst/>
                <a:latin typeface="+mj-lt"/>
              </a:rPr>
              <a:t>“Systematic conservation planning aims to provide a </a:t>
            </a:r>
            <a:r>
              <a:rPr lang="en-AU" sz="3600" b="0" i="0" u="sng" dirty="0">
                <a:effectLst/>
                <a:latin typeface="+mj-lt"/>
              </a:rPr>
              <a:t>rigorous</a:t>
            </a:r>
            <a:r>
              <a:rPr lang="en-AU" sz="3600" b="0" i="0" dirty="0">
                <a:effectLst/>
                <a:latin typeface="+mj-lt"/>
              </a:rPr>
              <a:t>, </a:t>
            </a:r>
            <a:r>
              <a:rPr lang="en-AU" sz="3600" b="0" i="0" u="sng" dirty="0">
                <a:effectLst/>
                <a:latin typeface="+mj-lt"/>
              </a:rPr>
              <a:t>repeatable</a:t>
            </a:r>
            <a:r>
              <a:rPr lang="en-AU" sz="3600" b="0" i="0" dirty="0">
                <a:effectLst/>
                <a:latin typeface="+mj-lt"/>
              </a:rPr>
              <a:t>, and </a:t>
            </a:r>
            <a:r>
              <a:rPr lang="en-AU" sz="3600" b="0" i="0" u="sng" dirty="0">
                <a:effectLst/>
                <a:latin typeface="+mj-lt"/>
              </a:rPr>
              <a:t>structured approach </a:t>
            </a:r>
            <a:r>
              <a:rPr lang="en-AU" sz="3600" b="0" i="0" dirty="0">
                <a:effectLst/>
                <a:latin typeface="+mj-lt"/>
              </a:rPr>
              <a:t>for designing new protected areas that </a:t>
            </a:r>
            <a:r>
              <a:rPr lang="en-AU" sz="3600" b="0" i="0" u="sng" dirty="0">
                <a:effectLst/>
                <a:latin typeface="+mj-lt"/>
              </a:rPr>
              <a:t>efficiently</a:t>
            </a:r>
            <a:r>
              <a:rPr lang="en-AU" sz="3600" b="0" i="0" dirty="0">
                <a:effectLst/>
                <a:latin typeface="+mj-lt"/>
              </a:rPr>
              <a:t> meet </a:t>
            </a:r>
            <a:r>
              <a:rPr lang="en-AU" sz="3600" b="0" i="0" u="sng" dirty="0">
                <a:effectLst/>
                <a:latin typeface="+mj-lt"/>
              </a:rPr>
              <a:t>conservation objectives</a:t>
            </a:r>
            <a:r>
              <a:rPr lang="en-AU" sz="3600" b="0" i="0" dirty="0">
                <a:effectLst/>
                <a:latin typeface="+mj-lt"/>
              </a:rPr>
              <a:t>”</a:t>
            </a:r>
            <a:endParaRPr lang="en-AU" sz="3600" dirty="0">
              <a:latin typeface="+mj-lt"/>
            </a:endParaRPr>
          </a:p>
        </p:txBody>
      </p:sp>
      <p:sp>
        <p:nvSpPr>
          <p:cNvPr id="4" name="TextBox 3">
            <a:extLst>
              <a:ext uri="{FF2B5EF4-FFF2-40B4-BE49-F238E27FC236}">
                <a16:creationId xmlns:a16="http://schemas.microsoft.com/office/drawing/2014/main" id="{15D1148F-D019-443D-A838-6D5F743EFA10}"/>
              </a:ext>
            </a:extLst>
          </p:cNvPr>
          <p:cNvSpPr txBox="1"/>
          <p:nvPr/>
        </p:nvSpPr>
        <p:spPr>
          <a:xfrm>
            <a:off x="5084618" y="4835723"/>
            <a:ext cx="4010891" cy="307777"/>
          </a:xfrm>
          <a:prstGeom prst="rect">
            <a:avLst/>
          </a:prstGeom>
          <a:noFill/>
        </p:spPr>
        <p:txBody>
          <a:bodyPr wrap="square" rtlCol="0">
            <a:spAutoFit/>
          </a:bodyPr>
          <a:lstStyle/>
          <a:p>
            <a:r>
              <a:rPr lang="en-AU" sz="1400" dirty="0"/>
              <a:t>Schuster et al. (2020) </a:t>
            </a:r>
            <a:r>
              <a:rPr lang="en-AU" sz="1400" dirty="0" err="1"/>
              <a:t>PeerJ</a:t>
            </a:r>
            <a:r>
              <a:rPr lang="en-AU" sz="1400" dirty="0"/>
              <a:t>, DOI:10.7717/peerj.9258</a:t>
            </a:r>
          </a:p>
        </p:txBody>
      </p:sp>
      <p:sp>
        <p:nvSpPr>
          <p:cNvPr id="5" name="TextBox 4">
            <a:extLst>
              <a:ext uri="{FF2B5EF4-FFF2-40B4-BE49-F238E27FC236}">
                <a16:creationId xmlns:a16="http://schemas.microsoft.com/office/drawing/2014/main" id="{15D1148F-D019-443D-A838-6D5F743EFA10}"/>
              </a:ext>
            </a:extLst>
          </p:cNvPr>
          <p:cNvSpPr txBox="1"/>
          <p:nvPr/>
        </p:nvSpPr>
        <p:spPr>
          <a:xfrm>
            <a:off x="727364" y="4835723"/>
            <a:ext cx="4468091" cy="307777"/>
          </a:xfrm>
          <a:prstGeom prst="rect">
            <a:avLst/>
          </a:prstGeom>
          <a:noFill/>
        </p:spPr>
        <p:txBody>
          <a:bodyPr wrap="square" rtlCol="0">
            <a:spAutoFit/>
          </a:bodyPr>
          <a:lstStyle/>
          <a:p>
            <a:r>
              <a:rPr lang="en-AU" sz="1400" dirty="0" err="1" smtClean="0"/>
              <a:t>Margules</a:t>
            </a:r>
            <a:r>
              <a:rPr lang="en-AU" sz="1400" dirty="0" smtClean="0"/>
              <a:t> &amp; </a:t>
            </a:r>
            <a:r>
              <a:rPr lang="en-AU" sz="1400" dirty="0" err="1" smtClean="0"/>
              <a:t>Pressey</a:t>
            </a:r>
            <a:r>
              <a:rPr lang="en-AU" sz="1400" dirty="0" smtClean="0"/>
              <a:t> (2000) Nature</a:t>
            </a:r>
            <a:r>
              <a:rPr lang="en-AU" sz="1400" dirty="0"/>
              <a:t>, DOI:10.1038/35012251</a:t>
            </a:r>
            <a:endParaRPr lang="en-AU" sz="1400" dirty="0"/>
          </a:p>
        </p:txBody>
      </p:sp>
    </p:spTree>
    <p:extLst>
      <p:ext uri="{BB962C8B-B14F-4D97-AF65-F5344CB8AC3E}">
        <p14:creationId xmlns:p14="http://schemas.microsoft.com/office/powerpoint/2010/main" val="3932705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4683211" y="1210962"/>
            <a:ext cx="4253464" cy="3719384"/>
          </a:xfrm>
          <a:prstGeom prst="rect">
            <a:avLst/>
          </a:prstGeom>
          <a:solidFill>
            <a:srgbClr val="4F4E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p:nvSpPr>
        <p:spPr>
          <a:xfrm>
            <a:off x="419622" y="1331302"/>
            <a:ext cx="330103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Biodiversity data</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TextBox 8"/>
          <p:cNvSpPr txBox="1"/>
          <p:nvPr/>
        </p:nvSpPr>
        <p:spPr>
          <a:xfrm>
            <a:off x="419622" y="2165415"/>
            <a:ext cx="292817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Economic data</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TextBox 9"/>
          <p:cNvSpPr txBox="1"/>
          <p:nvPr/>
        </p:nvSpPr>
        <p:spPr>
          <a:xfrm>
            <a:off x="427209" y="3833642"/>
            <a:ext cx="408419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Problem formulation</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extBox 1"/>
          <p:cNvSpPr txBox="1"/>
          <p:nvPr/>
        </p:nvSpPr>
        <p:spPr>
          <a:xfrm>
            <a:off x="5518797" y="1331302"/>
            <a:ext cx="258628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Prepare</a:t>
            </a:r>
            <a:r>
              <a:rPr kumimoji="0" lang="en-AU" sz="3600" b="0" i="0" u="none" strike="noStrike" kern="1200" cap="none" spc="0" normalizeH="0" noProof="0" dirty="0" smtClean="0">
                <a:ln>
                  <a:noFill/>
                </a:ln>
                <a:solidFill>
                  <a:prstClr val="white"/>
                </a:solidFill>
                <a:effectLst/>
                <a:uLnTx/>
                <a:uFillTx/>
                <a:latin typeface="Calibri"/>
                <a:ea typeface="+mn-ea"/>
                <a:cs typeface="+mn-cs"/>
              </a:rPr>
              <a:t> </a:t>
            </a: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data</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p:nvPr/>
        </p:nvSpPr>
        <p:spPr>
          <a:xfrm>
            <a:off x="5331567" y="2532307"/>
            <a:ext cx="286738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Solve problem</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TextBox 6"/>
          <p:cNvSpPr txBox="1"/>
          <p:nvPr/>
        </p:nvSpPr>
        <p:spPr>
          <a:xfrm>
            <a:off x="4804777" y="4148135"/>
            <a:ext cx="122116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Maps</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TextBox 7"/>
          <p:cNvSpPr txBox="1"/>
          <p:nvPr/>
        </p:nvSpPr>
        <p:spPr>
          <a:xfrm>
            <a:off x="7103225" y="4148135"/>
            <a:ext cx="183345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Statistics</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9" name="Straight Arrow Connector 18"/>
          <p:cNvCxnSpPr>
            <a:stCxn id="2" idx="2"/>
            <a:endCxn id="5" idx="0"/>
          </p:cNvCxnSpPr>
          <p:nvPr/>
        </p:nvCxnSpPr>
        <p:spPr>
          <a:xfrm>
            <a:off x="6765261" y="1977633"/>
            <a:ext cx="0" cy="55467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2"/>
            <a:endCxn id="7" idx="0"/>
          </p:cNvCxnSpPr>
          <p:nvPr/>
        </p:nvCxnSpPr>
        <p:spPr>
          <a:xfrm flipH="1">
            <a:off x="5415361" y="3178638"/>
            <a:ext cx="1349900" cy="96949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8" idx="0"/>
          </p:cNvCxnSpPr>
          <p:nvPr/>
        </p:nvCxnSpPr>
        <p:spPr>
          <a:xfrm>
            <a:off x="6765261" y="3178638"/>
            <a:ext cx="1254690" cy="96949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45" name="Picture 2"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8066" y="1658"/>
            <a:ext cx="1324396" cy="1516930"/>
          </a:xfrm>
          <a:prstGeom prst="rect">
            <a:avLst/>
          </a:prstGeom>
          <a:noFill/>
          <a:extLst>
            <a:ext uri="{909E8E84-426E-40DD-AFC4-6F175D3DCCD1}">
              <a14:hiddenFill xmlns:a14="http://schemas.microsoft.com/office/drawing/2010/main">
                <a:solidFill>
                  <a:srgbClr val="FFFFFF"/>
                </a:solidFill>
              </a14:hiddenFill>
            </a:ext>
          </a:extLst>
        </p:spPr>
      </p:pic>
      <p:sp>
        <p:nvSpPr>
          <p:cNvPr id="28" name="Title 1">
            <a:extLst>
              <a:ext uri="{FF2B5EF4-FFF2-40B4-BE49-F238E27FC236}">
                <a16:creationId xmlns:a16="http://schemas.microsoft.com/office/drawing/2014/main" id="{646D2E0A-3A57-404B-AA25-E4900D3B25C9}"/>
              </a:ext>
            </a:extLst>
          </p:cNvPr>
          <p:cNvSpPr txBox="1">
            <a:spLocks/>
          </p:cNvSpPr>
          <p:nvPr/>
        </p:nvSpPr>
        <p:spPr>
          <a:xfrm>
            <a:off x="50113" y="248163"/>
            <a:ext cx="4838386" cy="85725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latin typeface="Arial" panose="020B0604020202020204" pitchFamily="34" charset="0"/>
                <a:cs typeface="Arial" panose="020B0604020202020204" pitchFamily="34" charset="0"/>
              </a:rPr>
              <a:t>Package workflow</a:t>
            </a:r>
            <a:endParaRPr lang="en-AU" dirty="0">
              <a:latin typeface="Arial" panose="020B0604020202020204" pitchFamily="34" charset="0"/>
              <a:cs typeface="Arial" panose="020B0604020202020204" pitchFamily="34" charset="0"/>
            </a:endParaRPr>
          </a:p>
        </p:txBody>
      </p:sp>
      <p:cxnSp>
        <p:nvCxnSpPr>
          <p:cNvPr id="30" name="Straight Arrow Connector 29"/>
          <p:cNvCxnSpPr>
            <a:endCxn id="2" idx="1"/>
          </p:cNvCxnSpPr>
          <p:nvPr/>
        </p:nvCxnSpPr>
        <p:spPr>
          <a:xfrm>
            <a:off x="3720654" y="1654468"/>
            <a:ext cx="1798143"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378370" y="1758769"/>
            <a:ext cx="2140427" cy="79428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6" idx="3"/>
          </p:cNvCxnSpPr>
          <p:nvPr/>
        </p:nvCxnSpPr>
        <p:spPr>
          <a:xfrm flipV="1">
            <a:off x="3200404" y="1842251"/>
            <a:ext cx="2415918" cy="148044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27209" y="2999528"/>
            <a:ext cx="277319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Land use data</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8" name="Straight Arrow Connector 37"/>
          <p:cNvCxnSpPr>
            <a:stCxn id="10" idx="3"/>
          </p:cNvCxnSpPr>
          <p:nvPr/>
        </p:nvCxnSpPr>
        <p:spPr>
          <a:xfrm flipV="1">
            <a:off x="4511404" y="1884680"/>
            <a:ext cx="1201093" cy="227212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465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4683211" y="1210962"/>
            <a:ext cx="4253464" cy="3719384"/>
          </a:xfrm>
          <a:prstGeom prst="rect">
            <a:avLst/>
          </a:prstGeom>
          <a:solidFill>
            <a:srgbClr val="4F4E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p:nvSpPr>
        <p:spPr>
          <a:xfrm>
            <a:off x="419622" y="1331302"/>
            <a:ext cx="330103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Biodiversity data</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TextBox 8"/>
          <p:cNvSpPr txBox="1"/>
          <p:nvPr/>
        </p:nvSpPr>
        <p:spPr>
          <a:xfrm>
            <a:off x="419622" y="2165415"/>
            <a:ext cx="292817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Economic data</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TextBox 9"/>
          <p:cNvSpPr txBox="1"/>
          <p:nvPr/>
        </p:nvSpPr>
        <p:spPr>
          <a:xfrm>
            <a:off x="427209" y="3833642"/>
            <a:ext cx="408419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Problem formulation</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p:nvPr/>
        </p:nvSpPr>
        <p:spPr>
          <a:xfrm>
            <a:off x="5331567" y="2532307"/>
            <a:ext cx="286738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Solve problem</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TextBox 6"/>
          <p:cNvSpPr txBox="1"/>
          <p:nvPr/>
        </p:nvSpPr>
        <p:spPr>
          <a:xfrm>
            <a:off x="4804777" y="4148135"/>
            <a:ext cx="122116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Maps</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TextBox 7"/>
          <p:cNvSpPr txBox="1"/>
          <p:nvPr/>
        </p:nvSpPr>
        <p:spPr>
          <a:xfrm>
            <a:off x="7103225" y="4148135"/>
            <a:ext cx="183345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Statistics</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9" name="Straight Arrow Connector 18"/>
          <p:cNvCxnSpPr>
            <a:stCxn id="2" idx="2"/>
            <a:endCxn id="5" idx="0"/>
          </p:cNvCxnSpPr>
          <p:nvPr/>
        </p:nvCxnSpPr>
        <p:spPr>
          <a:xfrm>
            <a:off x="6765261" y="1977633"/>
            <a:ext cx="0" cy="55467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2"/>
            <a:endCxn id="7" idx="0"/>
          </p:cNvCxnSpPr>
          <p:nvPr/>
        </p:nvCxnSpPr>
        <p:spPr>
          <a:xfrm flipH="1">
            <a:off x="5415361" y="3178638"/>
            <a:ext cx="1349900" cy="96949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8" idx="0"/>
          </p:cNvCxnSpPr>
          <p:nvPr/>
        </p:nvCxnSpPr>
        <p:spPr>
          <a:xfrm>
            <a:off x="6765261" y="3178638"/>
            <a:ext cx="1254690" cy="96949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2"/>
            <a:endCxn id="36" idx="1"/>
          </p:cNvCxnSpPr>
          <p:nvPr/>
        </p:nvCxnSpPr>
        <p:spPr>
          <a:xfrm rot="5400000" flipH="1">
            <a:off x="3487694" y="262209"/>
            <a:ext cx="1471772" cy="7592742"/>
          </a:xfrm>
          <a:prstGeom prst="bentConnector4">
            <a:avLst>
              <a:gd name="adj1" fmla="val -15532"/>
              <a:gd name="adj2" fmla="val 10301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7" idx="2"/>
            <a:endCxn id="3" idx="1"/>
          </p:cNvCxnSpPr>
          <p:nvPr/>
        </p:nvCxnSpPr>
        <p:spPr>
          <a:xfrm rot="5400000" flipH="1">
            <a:off x="1347493" y="726598"/>
            <a:ext cx="3139998" cy="4995739"/>
          </a:xfrm>
          <a:prstGeom prst="bentConnector4">
            <a:avLst>
              <a:gd name="adj1" fmla="val -7280"/>
              <a:gd name="adj2" fmla="val 104576"/>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8" idx="2"/>
            <a:endCxn id="9" idx="1"/>
          </p:cNvCxnSpPr>
          <p:nvPr/>
        </p:nvCxnSpPr>
        <p:spPr>
          <a:xfrm rot="5400000" flipH="1">
            <a:off x="3066844" y="-158640"/>
            <a:ext cx="2305885" cy="7600329"/>
          </a:xfrm>
          <a:prstGeom prst="bentConnector4">
            <a:avLst>
              <a:gd name="adj1" fmla="val -9914"/>
              <a:gd name="adj2" fmla="val 103008"/>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8" idx="2"/>
            <a:endCxn id="3" idx="1"/>
          </p:cNvCxnSpPr>
          <p:nvPr/>
        </p:nvCxnSpPr>
        <p:spPr>
          <a:xfrm rot="5400000" flipH="1">
            <a:off x="2649788" y="-575697"/>
            <a:ext cx="3139998" cy="7600329"/>
          </a:xfrm>
          <a:prstGeom prst="bentConnector4">
            <a:avLst>
              <a:gd name="adj1" fmla="val -7280"/>
              <a:gd name="adj2" fmla="val 103008"/>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45" name="Picture 2"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8066" y="1658"/>
            <a:ext cx="1324396" cy="1516930"/>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427209" y="2999528"/>
            <a:ext cx="277319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Land use data</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7" name="Elbow Connector 36"/>
          <p:cNvCxnSpPr>
            <a:endCxn id="10" idx="1"/>
          </p:cNvCxnSpPr>
          <p:nvPr/>
        </p:nvCxnSpPr>
        <p:spPr>
          <a:xfrm rot="10800000">
            <a:off x="427209" y="4156808"/>
            <a:ext cx="7592742" cy="872392"/>
          </a:xfrm>
          <a:prstGeom prst="bentConnector3">
            <a:avLst>
              <a:gd name="adj1" fmla="val 10301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646D2E0A-3A57-404B-AA25-E4900D3B25C9}"/>
              </a:ext>
            </a:extLst>
          </p:cNvPr>
          <p:cNvSpPr txBox="1">
            <a:spLocks/>
          </p:cNvSpPr>
          <p:nvPr/>
        </p:nvSpPr>
        <p:spPr>
          <a:xfrm>
            <a:off x="50113" y="248163"/>
            <a:ext cx="4838386" cy="85725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latin typeface="Arial" panose="020B0604020202020204" pitchFamily="34" charset="0"/>
                <a:cs typeface="Arial" panose="020B0604020202020204" pitchFamily="34" charset="0"/>
              </a:rPr>
              <a:t>Package workflow</a:t>
            </a:r>
            <a:endParaRPr lang="en-AU" dirty="0">
              <a:latin typeface="Arial" panose="020B0604020202020204" pitchFamily="34" charset="0"/>
              <a:cs typeface="Arial" panose="020B0604020202020204" pitchFamily="34" charset="0"/>
            </a:endParaRPr>
          </a:p>
        </p:txBody>
      </p:sp>
      <p:sp>
        <p:nvSpPr>
          <p:cNvPr id="39" name="TextBox 38"/>
          <p:cNvSpPr txBox="1"/>
          <p:nvPr/>
        </p:nvSpPr>
        <p:spPr>
          <a:xfrm>
            <a:off x="5518797" y="1331302"/>
            <a:ext cx="258628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Prepare</a:t>
            </a:r>
            <a:r>
              <a:rPr kumimoji="0" lang="en-AU" sz="3600" b="0" i="0" u="none" strike="noStrike" kern="1200" cap="none" spc="0" normalizeH="0" noProof="0" dirty="0" smtClean="0">
                <a:ln>
                  <a:noFill/>
                </a:ln>
                <a:solidFill>
                  <a:prstClr val="white"/>
                </a:solidFill>
                <a:effectLst/>
                <a:uLnTx/>
                <a:uFillTx/>
                <a:latin typeface="Calibri"/>
                <a:ea typeface="+mn-ea"/>
                <a:cs typeface="+mn-cs"/>
              </a:rPr>
              <a:t> </a:t>
            </a: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data</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40" name="Straight Arrow Connector 39"/>
          <p:cNvCxnSpPr>
            <a:endCxn id="39" idx="1"/>
          </p:cNvCxnSpPr>
          <p:nvPr/>
        </p:nvCxnSpPr>
        <p:spPr>
          <a:xfrm>
            <a:off x="3720654" y="1654468"/>
            <a:ext cx="1798143"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3378370" y="1758769"/>
            <a:ext cx="2140427" cy="79428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200404" y="1842251"/>
            <a:ext cx="2415918" cy="148044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511404" y="1884680"/>
            <a:ext cx="1201093" cy="227212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3501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0000" y="1653540"/>
            <a:ext cx="8643960" cy="2705100"/>
          </a:xfrm>
          <a:prstGeom prst="rect">
            <a:avLst/>
          </a:prstGeom>
          <a:solidFill>
            <a:srgbClr val="4F4E62"/>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180000" y="91679"/>
            <a:ext cx="8784000" cy="857250"/>
          </a:xfrm>
        </p:spPr>
        <p:txBody>
          <a:bodyPr>
            <a:normAutofit/>
          </a:bodyPr>
          <a:lstStyle/>
          <a:p>
            <a:r>
              <a:rPr lang="en-AU" dirty="0" smtClean="0"/>
              <a:t>Design your problem</a:t>
            </a:r>
            <a:endParaRPr lang="en-AU" dirty="0"/>
          </a:p>
        </p:txBody>
      </p:sp>
      <p:sp>
        <p:nvSpPr>
          <p:cNvPr id="7" name="Content Placeholder 2"/>
          <p:cNvSpPr txBox="1">
            <a:spLocks/>
          </p:cNvSpPr>
          <p:nvPr/>
        </p:nvSpPr>
        <p:spPr>
          <a:xfrm>
            <a:off x="180000" y="1021079"/>
            <a:ext cx="8643960" cy="38481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400" u="sng" dirty="0" smtClean="0"/>
              <a:t>Goal</a:t>
            </a:r>
            <a:r>
              <a:rPr lang="en-AU" sz="2400" dirty="0" smtClean="0"/>
              <a:t>: what is our vision for the future?</a:t>
            </a:r>
          </a:p>
          <a:p>
            <a:pPr marL="0" indent="0">
              <a:buNone/>
            </a:pPr>
            <a:endParaRPr lang="en-AU" sz="1200" dirty="0" smtClean="0"/>
          </a:p>
          <a:p>
            <a:r>
              <a:rPr lang="en-AU" sz="2400" u="sng" dirty="0" smtClean="0"/>
              <a:t>Objective</a:t>
            </a:r>
            <a:r>
              <a:rPr lang="en-AU" sz="2400" dirty="0" smtClean="0"/>
              <a:t>: primary quantity we should maximize/minimize?</a:t>
            </a:r>
          </a:p>
          <a:p>
            <a:r>
              <a:rPr lang="en-AU" sz="2400" u="sng" dirty="0" smtClean="0"/>
              <a:t>Penalties</a:t>
            </a:r>
            <a:r>
              <a:rPr lang="en-AU" sz="2400" dirty="0" smtClean="0"/>
              <a:t>: additional quantities we should minimize/maximize?</a:t>
            </a:r>
          </a:p>
          <a:p>
            <a:r>
              <a:rPr lang="en-AU" sz="2400" u="sng" dirty="0" smtClean="0"/>
              <a:t>Targets</a:t>
            </a:r>
            <a:r>
              <a:rPr lang="en-AU" sz="2400" dirty="0" smtClean="0"/>
              <a:t>: what is the minimum desirable amount of each feature? </a:t>
            </a:r>
          </a:p>
          <a:p>
            <a:r>
              <a:rPr lang="en-AU" sz="2400" u="sng" dirty="0" smtClean="0"/>
              <a:t>Constraints</a:t>
            </a:r>
            <a:r>
              <a:rPr lang="en-AU" sz="2400" dirty="0" smtClean="0"/>
              <a:t>: what limits our ability to implement actions in certain planning units, or certain combinations of planning units?</a:t>
            </a:r>
          </a:p>
          <a:p>
            <a:r>
              <a:rPr lang="en-AU" sz="2400" u="sng" dirty="0" smtClean="0"/>
              <a:t>Decisions</a:t>
            </a:r>
            <a:r>
              <a:rPr lang="en-AU" sz="2400" dirty="0" smtClean="0"/>
              <a:t>: what type of action(s) can we implement?</a:t>
            </a:r>
            <a:endParaRPr lang="en-AU" sz="2400" dirty="0"/>
          </a:p>
        </p:txBody>
      </p:sp>
      <p:cxnSp>
        <p:nvCxnSpPr>
          <p:cNvPr id="9" name="Elbow Connector 8"/>
          <p:cNvCxnSpPr/>
          <p:nvPr/>
        </p:nvCxnSpPr>
        <p:spPr>
          <a:xfrm rot="10800000">
            <a:off x="5455922" y="1264920"/>
            <a:ext cx="3055618" cy="472440"/>
          </a:xfrm>
          <a:prstGeom prst="bentConnector3">
            <a:avLst>
              <a:gd name="adj1" fmla="val 125"/>
            </a:avLst>
          </a:prstGeom>
          <a:ln w="57150">
            <a:solidFill>
              <a:srgbClr val="FFFF00"/>
            </a:solidFill>
            <a:round/>
            <a:tailEnd type="triangle"/>
          </a:ln>
        </p:spPr>
        <p:style>
          <a:lnRef idx="1">
            <a:schemeClr val="accent1"/>
          </a:lnRef>
          <a:fillRef idx="0">
            <a:schemeClr val="accent1"/>
          </a:fillRef>
          <a:effectRef idx="0">
            <a:schemeClr val="accent1"/>
          </a:effectRef>
          <a:fontRef idx="minor">
            <a:schemeClr val="tx1"/>
          </a:fontRef>
        </p:style>
      </p:cxnSp>
      <p:pic>
        <p:nvPicPr>
          <p:cNvPr id="36" name="Picture 2"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842" y="3843301"/>
            <a:ext cx="1002118" cy="11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9189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grpSp>
        <p:nvGrpSpPr>
          <p:cNvPr id="35" name="Group 34">
            <a:extLst>
              <a:ext uri="{FF2B5EF4-FFF2-40B4-BE49-F238E27FC236}">
                <a16:creationId xmlns:a16="http://schemas.microsoft.com/office/drawing/2014/main" id="{F406AB6E-F8A4-4161-8F11-0ED1D175D65F}"/>
              </a:ext>
            </a:extLst>
          </p:cNvPr>
          <p:cNvGrpSpPr/>
          <p:nvPr/>
        </p:nvGrpSpPr>
        <p:grpSpPr>
          <a:xfrm>
            <a:off x="5303520" y="1797703"/>
            <a:ext cx="3689940" cy="2947710"/>
            <a:chOff x="5303520" y="1527540"/>
            <a:chExt cx="3689940" cy="2947710"/>
          </a:xfrm>
        </p:grpSpPr>
        <p:grpSp>
          <p:nvGrpSpPr>
            <p:cNvPr id="37" name="Group 36">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41" name="Group 40">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44" name="Rectangle 43">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Oval 44">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46" name="Picture 45">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47" name="Group 46">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63" name="Oval 62">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64" name="Picture 63">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48" name="Oval 47">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49" name="Picture 48">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50" name="Oval 49">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51" name="Picture 50">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52" name="Oval 51">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Oval 52">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54" name="Group 53">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61" name="Oval 60">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62" name="Picture 61">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55" name="Oval 54">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56" name="Group 55">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58" name="Oval 57">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59" name="Picture 58">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60" name="Picture 59">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57" name="Picture 56">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42" name="Picture 41">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43" name="Picture 42">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38" name="Picture 37">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pic>
          <p:nvPicPr>
            <p:cNvPr id="39" name="Picture 38">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2985604"/>
              <a:ext cx="378320" cy="378320"/>
            </a:xfrm>
            <a:prstGeom prst="rect">
              <a:avLst/>
            </a:prstGeom>
          </p:spPr>
        </p:pic>
        <p:pic>
          <p:nvPicPr>
            <p:cNvPr id="40" name="Picture 39">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702181"/>
              <a:ext cx="431572" cy="431572"/>
            </a:xfrm>
            <a:prstGeom prst="rect">
              <a:avLst/>
            </a:prstGeom>
          </p:spPr>
        </p:pic>
      </p:grpSp>
      <p:sp>
        <p:nvSpPr>
          <p:cNvPr id="65" name="TextBox 64"/>
          <p:cNvSpPr txBox="1"/>
          <p:nvPr/>
        </p:nvSpPr>
        <p:spPr>
          <a:xfrm>
            <a:off x="5329858" y="1210568"/>
            <a:ext cx="3733282" cy="584775"/>
          </a:xfrm>
          <a:prstGeom prst="rect">
            <a:avLst/>
          </a:prstGeom>
          <a:noFill/>
        </p:spPr>
        <p:txBody>
          <a:bodyPr wrap="square" rtlCol="0">
            <a:spAutoFit/>
          </a:bodyPr>
          <a:lstStyle/>
          <a:p>
            <a:r>
              <a:rPr lang="en-AU" sz="3200" dirty="0">
                <a:solidFill>
                  <a:srgbClr val="FFFF00"/>
                </a:solidFill>
              </a:rPr>
              <a:t>What’s the solution?</a:t>
            </a:r>
          </a:p>
        </p:txBody>
      </p:sp>
      <p:sp>
        <p:nvSpPr>
          <p:cNvPr id="68"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a:solidFill>
                  <a:prstClr val="white"/>
                </a:solidFill>
              </a:rPr>
              <a:t># </a:t>
            </a:r>
            <a:r>
              <a:rPr lang="en-AU" sz="3000" dirty="0" smtClean="0">
                <a:solidFill>
                  <a:prstClr val="white"/>
                </a:solidFill>
              </a:rPr>
              <a:t>islands</a:t>
            </a:r>
            <a:endParaRPr kumimoji="0" lang="en-AU" sz="1600" b="0" i="0" u="none" strike="noStrike" kern="1200" cap="none" spc="0" normalizeH="0" baseline="0" noProof="0" dirty="0" smtClean="0">
              <a:ln>
                <a:noFill/>
              </a:ln>
              <a:solidFill>
                <a:prstClr val="white"/>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a:solidFill>
                  <a:prstClr val="white"/>
                </a:solidFill>
              </a:rPr>
              <a:t> </a:t>
            </a:r>
            <a:r>
              <a:rPr lang="en-AU" sz="3000" dirty="0" smtClean="0">
                <a:solidFill>
                  <a:prstClr val="white"/>
                </a:solidFill>
              </a:rPr>
              <a:t>   ≥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smtClean="0">
                <a:solidFill>
                  <a:srgbClr val="00B050"/>
                </a:solidFill>
                <a:latin typeface="Calibri"/>
              </a:rPr>
              <a:t>    </a:t>
            </a:r>
            <a:r>
              <a:rPr lang="en-AU" sz="3000" dirty="0">
                <a:latin typeface="Calibri"/>
              </a:rPr>
              <a:t>n</a:t>
            </a:r>
            <a:r>
              <a:rPr lang="en-AU" sz="3000" dirty="0" smtClean="0">
                <a:latin typeface="Calibri"/>
              </a:rPr>
              <a:t>one</a:t>
            </a: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(binary)</a:t>
            </a:r>
            <a:endParaRPr lang="en-AU" sz="3000" dirty="0">
              <a:latin typeface="Calibri"/>
            </a:endParaRPr>
          </a:p>
        </p:txBody>
      </p:sp>
    </p:spTree>
    <p:extLst>
      <p:ext uri="{BB962C8B-B14F-4D97-AF65-F5344CB8AC3E}">
        <p14:creationId xmlns:p14="http://schemas.microsoft.com/office/powerpoint/2010/main" val="936437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406AB6E-F8A4-4161-8F11-0ED1D175D65F}"/>
              </a:ext>
            </a:extLst>
          </p:cNvPr>
          <p:cNvGrpSpPr/>
          <p:nvPr/>
        </p:nvGrpSpPr>
        <p:grpSpPr>
          <a:xfrm>
            <a:off x="5303520" y="1797703"/>
            <a:ext cx="3689940" cy="2947710"/>
            <a:chOff x="5303520" y="1527540"/>
            <a:chExt cx="3689940" cy="2947710"/>
          </a:xfrm>
        </p:grpSpPr>
        <p:grpSp>
          <p:nvGrpSpPr>
            <p:cNvPr id="6" name="Group 5">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10" name="Group 9">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13" name="Rectangle 12">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16" name="Group 15">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32" name="Oval 31">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3" name="Picture 32">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7" name="Oval 16">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19" name="Oval 18">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 name="Picture 19">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21" name="Oval 20">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30" name="Oval 29">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1" name="Picture 30">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24" name="Oval 23">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5" name="Group 24">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27" name="Oval 26">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8" name="Picture 27">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9" name="Picture 28">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26" name="Picture 25">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11" name="Picture 10">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12" name="Picture 11">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7" name="Picture 6">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grpSp>
      <p:sp>
        <p:nvSpPr>
          <p:cNvPr id="35" name="TextBox 34"/>
          <p:cNvSpPr txBox="1"/>
          <p:nvPr/>
        </p:nvSpPr>
        <p:spPr>
          <a:xfrm>
            <a:off x="5303521" y="1210568"/>
            <a:ext cx="3689940" cy="584775"/>
          </a:xfrm>
          <a:prstGeom prst="rect">
            <a:avLst/>
          </a:prstGeom>
          <a:noFill/>
        </p:spPr>
        <p:txBody>
          <a:bodyPr wrap="square" rtlCol="0">
            <a:spAutoFit/>
          </a:bodyPr>
          <a:lstStyle/>
          <a:p>
            <a:pPr algn="ctr"/>
            <a:r>
              <a:rPr lang="en-AU" sz="3200" dirty="0" smtClean="0">
                <a:solidFill>
                  <a:srgbClr val="FFFF00"/>
                </a:solidFill>
              </a:rPr>
              <a:t>Prioritization</a:t>
            </a:r>
            <a:endParaRPr lang="en-AU" sz="3200" dirty="0">
              <a:solidFill>
                <a:srgbClr val="FFFF00"/>
              </a:solidFill>
            </a:endParaRPr>
          </a:p>
        </p:txBody>
      </p:sp>
      <p:sp>
        <p:nvSpPr>
          <p:cNvPr id="40"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a:solidFill>
                  <a:prstClr val="white"/>
                </a:solidFill>
              </a:rPr>
              <a:t># </a:t>
            </a:r>
            <a:r>
              <a:rPr lang="en-AU" sz="3000" dirty="0" smtClean="0">
                <a:solidFill>
                  <a:prstClr val="white"/>
                </a:solidFill>
              </a:rPr>
              <a:t>islands</a:t>
            </a:r>
            <a:endParaRPr kumimoji="0" lang="en-AU" sz="1600" b="0" i="0" u="none" strike="noStrike" kern="1200" cap="none" spc="0" normalizeH="0" baseline="0" noProof="0" dirty="0" smtClean="0">
              <a:ln>
                <a:noFill/>
              </a:ln>
              <a:solidFill>
                <a:prstClr val="white"/>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a:solidFill>
                  <a:prstClr val="white"/>
                </a:solidFill>
              </a:rPr>
              <a:t> </a:t>
            </a:r>
            <a:r>
              <a:rPr lang="en-AU" sz="3000" dirty="0" smtClean="0">
                <a:solidFill>
                  <a:prstClr val="white"/>
                </a:solidFill>
              </a:rPr>
              <a:t>   ≥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smtClean="0">
                <a:solidFill>
                  <a:srgbClr val="00B050"/>
                </a:solidFill>
                <a:latin typeface="Calibri"/>
              </a:rPr>
              <a:t>    </a:t>
            </a:r>
            <a:r>
              <a:rPr lang="en-AU" sz="3000" dirty="0">
                <a:latin typeface="Calibri"/>
              </a:rPr>
              <a:t>n</a:t>
            </a:r>
            <a:r>
              <a:rPr lang="en-AU" sz="3000" dirty="0" smtClean="0">
                <a:latin typeface="Calibri"/>
              </a:rPr>
              <a:t>one</a:t>
            </a: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(binary)</a:t>
            </a:r>
            <a:endParaRPr lang="en-AU" sz="3000" dirty="0">
              <a:latin typeface="Calibri"/>
            </a:endParaRPr>
          </a:p>
        </p:txBody>
      </p:sp>
      <p:sp>
        <p:nvSpPr>
          <p:cNvPr id="41"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pic>
        <p:nvPicPr>
          <p:cNvPr id="44" name="Picture 43">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3255767"/>
            <a:ext cx="378320" cy="378320"/>
          </a:xfrm>
          <a:prstGeom prst="rect">
            <a:avLst/>
          </a:prstGeom>
        </p:spPr>
      </p:pic>
      <p:pic>
        <p:nvPicPr>
          <p:cNvPr id="45" name="Picture 44">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972344"/>
            <a:ext cx="431572" cy="431572"/>
          </a:xfrm>
          <a:prstGeom prst="rect">
            <a:avLst/>
          </a:prstGeom>
        </p:spPr>
      </p:pic>
    </p:spTree>
    <p:extLst>
      <p:ext uri="{BB962C8B-B14F-4D97-AF65-F5344CB8AC3E}">
        <p14:creationId xmlns:p14="http://schemas.microsoft.com/office/powerpoint/2010/main" val="2946930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406AB6E-F8A4-4161-8F11-0ED1D175D65F}"/>
              </a:ext>
            </a:extLst>
          </p:cNvPr>
          <p:cNvGrpSpPr/>
          <p:nvPr/>
        </p:nvGrpSpPr>
        <p:grpSpPr>
          <a:xfrm>
            <a:off x="5303520" y="1796400"/>
            <a:ext cx="3689940" cy="2948400"/>
            <a:chOff x="5303520" y="1527540"/>
            <a:chExt cx="3689940" cy="2947710"/>
          </a:xfrm>
        </p:grpSpPr>
        <p:grpSp>
          <p:nvGrpSpPr>
            <p:cNvPr id="6" name="Group 5">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10" name="Group 9">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13" name="Rectangle 12">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16" name="Group 15">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32" name="Oval 31">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3" name="Picture 32">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7" name="Oval 16">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19" name="Oval 18">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 name="Picture 19">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21" name="Oval 20">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w="76200">
                  <a:solidFill>
                    <a:srgbClr val="00F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w="76200">
                  <a:solidFill>
                    <a:srgbClr val="00F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30" name="Oval 29">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1" name="Picture 30">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24" name="Oval 23">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5" name="Group 24">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27" name="Oval 26">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8" name="Picture 27">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9" name="Picture 28">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26" name="Picture 25">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11" name="Picture 10">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12" name="Picture 11">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7" name="Picture 6">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grpSp>
      <p:sp>
        <p:nvSpPr>
          <p:cNvPr id="38"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a:solidFill>
                  <a:prstClr val="white"/>
                </a:solidFill>
              </a:rPr>
              <a:t># </a:t>
            </a:r>
            <a:r>
              <a:rPr lang="en-AU" sz="3000" dirty="0" smtClean="0">
                <a:solidFill>
                  <a:prstClr val="white"/>
                </a:solidFill>
              </a:rPr>
              <a:t>islands</a:t>
            </a:r>
            <a:endParaRPr kumimoji="0" lang="en-AU" sz="1600" b="0" i="0" u="none" strike="noStrike" kern="1200" cap="none" spc="0" normalizeH="0" baseline="0" noProof="0" dirty="0" smtClean="0">
              <a:ln>
                <a:noFill/>
              </a:ln>
              <a:solidFill>
                <a:prstClr val="white"/>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a:solidFill>
                  <a:prstClr val="white"/>
                </a:solidFill>
              </a:rPr>
              <a:t> </a:t>
            </a:r>
            <a:r>
              <a:rPr lang="en-AU" sz="3000" dirty="0" smtClean="0">
                <a:solidFill>
                  <a:prstClr val="white"/>
                </a:solidFill>
              </a:rPr>
              <a:t>   ≥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smtClean="0">
                <a:solidFill>
                  <a:srgbClr val="00B050"/>
                </a:solidFill>
                <a:latin typeface="Calibri"/>
              </a:rPr>
              <a:t>    existing reserves</a:t>
            </a:r>
            <a:r>
              <a:rPr lang="en-AU" sz="3000" dirty="0" smtClean="0">
                <a:latin typeface="Calibri"/>
              </a:rPr>
              <a:t> (locked in)</a:t>
            </a: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(binary)</a:t>
            </a:r>
            <a:endParaRPr lang="en-AU" sz="3000" dirty="0">
              <a:latin typeface="Calibri"/>
            </a:endParaRPr>
          </a:p>
        </p:txBody>
      </p:sp>
      <p:sp>
        <p:nvSpPr>
          <p:cNvPr id="39"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sp>
        <p:nvSpPr>
          <p:cNvPr id="41" name="TextBox 40"/>
          <p:cNvSpPr txBox="1"/>
          <p:nvPr/>
        </p:nvSpPr>
        <p:spPr>
          <a:xfrm>
            <a:off x="5329858" y="1210568"/>
            <a:ext cx="3733282" cy="584775"/>
          </a:xfrm>
          <a:prstGeom prst="rect">
            <a:avLst/>
          </a:prstGeom>
          <a:noFill/>
        </p:spPr>
        <p:txBody>
          <a:bodyPr wrap="square" rtlCol="0">
            <a:spAutoFit/>
          </a:bodyPr>
          <a:lstStyle/>
          <a:p>
            <a:r>
              <a:rPr lang="en-AU" sz="3200" dirty="0">
                <a:solidFill>
                  <a:srgbClr val="FFFF00"/>
                </a:solidFill>
              </a:rPr>
              <a:t>What’s the solution?</a:t>
            </a:r>
          </a:p>
        </p:txBody>
      </p:sp>
      <p:pic>
        <p:nvPicPr>
          <p:cNvPr id="42" name="Picture 41">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3255767"/>
            <a:ext cx="378320" cy="378320"/>
          </a:xfrm>
          <a:prstGeom prst="rect">
            <a:avLst/>
          </a:prstGeom>
        </p:spPr>
      </p:pic>
      <p:pic>
        <p:nvPicPr>
          <p:cNvPr id="43" name="Picture 42">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972344"/>
            <a:ext cx="431572" cy="431572"/>
          </a:xfrm>
          <a:prstGeom prst="rect">
            <a:avLst/>
          </a:prstGeom>
        </p:spPr>
      </p:pic>
    </p:spTree>
    <p:extLst>
      <p:ext uri="{BB962C8B-B14F-4D97-AF65-F5344CB8AC3E}">
        <p14:creationId xmlns:p14="http://schemas.microsoft.com/office/powerpoint/2010/main" val="741789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406AB6E-F8A4-4161-8F11-0ED1D175D65F}"/>
              </a:ext>
            </a:extLst>
          </p:cNvPr>
          <p:cNvGrpSpPr/>
          <p:nvPr/>
        </p:nvGrpSpPr>
        <p:grpSpPr>
          <a:xfrm>
            <a:off x="5303520" y="1796400"/>
            <a:ext cx="3689940" cy="2948400"/>
            <a:chOff x="5303520" y="1527540"/>
            <a:chExt cx="3689940" cy="2947710"/>
          </a:xfrm>
        </p:grpSpPr>
        <p:grpSp>
          <p:nvGrpSpPr>
            <p:cNvPr id="6" name="Group 5">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10" name="Group 9">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13" name="Rectangle 12">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16" name="Group 15">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32" name="Oval 31">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3" name="Picture 32">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7" name="Oval 16">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19" name="Oval 18">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 name="Picture 19">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21" name="Oval 20">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30" name="Oval 29">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1" name="Picture 30">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24" name="Oval 23">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5" name="Group 24">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27" name="Oval 26">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8" name="Picture 27">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9" name="Picture 28">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26" name="Picture 25">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11" name="Picture 10">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12" name="Picture 11">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7" name="Picture 6">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grpSp>
      <p:sp>
        <p:nvSpPr>
          <p:cNvPr id="35"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a:solidFill>
                  <a:prstClr val="white"/>
                </a:solidFill>
              </a:rPr>
              <a:t># </a:t>
            </a:r>
            <a:r>
              <a:rPr lang="en-AU" sz="3000" dirty="0" smtClean="0">
                <a:solidFill>
                  <a:prstClr val="white"/>
                </a:solidFill>
              </a:rPr>
              <a:t>islands</a:t>
            </a:r>
            <a:endParaRPr kumimoji="0" lang="en-AU" sz="1600" b="0" i="0" u="none" strike="noStrike" kern="1200" cap="none" spc="0" normalizeH="0" baseline="0" noProof="0" dirty="0" smtClean="0">
              <a:ln>
                <a:noFill/>
              </a:ln>
              <a:solidFill>
                <a:prstClr val="white"/>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a:solidFill>
                  <a:prstClr val="white"/>
                </a:solidFill>
              </a:rPr>
              <a:t> </a:t>
            </a:r>
            <a:r>
              <a:rPr lang="en-AU" sz="3000" dirty="0" smtClean="0">
                <a:solidFill>
                  <a:prstClr val="white"/>
                </a:solidFill>
              </a:rPr>
              <a:t>   ≥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a:solidFill>
                  <a:srgbClr val="00B050"/>
                </a:solidFill>
              </a:rPr>
              <a:t>    </a:t>
            </a:r>
            <a:r>
              <a:rPr lang="en-AU" sz="3000" dirty="0" smtClean="0">
                <a:solidFill>
                  <a:srgbClr val="00B050"/>
                </a:solidFill>
              </a:rPr>
              <a:t>existing </a:t>
            </a:r>
            <a:r>
              <a:rPr lang="en-AU" sz="3000" dirty="0">
                <a:solidFill>
                  <a:srgbClr val="00B050"/>
                </a:solidFill>
              </a:rPr>
              <a:t>reserves</a:t>
            </a:r>
            <a:r>
              <a:rPr lang="en-AU" sz="3000" dirty="0"/>
              <a:t> (locked in)</a:t>
            </a:r>
            <a:endParaRPr lang="en-AU" sz="3000" dirty="0" smtClean="0">
              <a:latin typeface="Calibri"/>
            </a:endParaRP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(binary)</a:t>
            </a:r>
            <a:endParaRPr lang="en-AU" sz="3000" dirty="0">
              <a:latin typeface="Calibri"/>
            </a:endParaRPr>
          </a:p>
        </p:txBody>
      </p:sp>
      <p:sp>
        <p:nvSpPr>
          <p:cNvPr id="38"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sp>
        <p:nvSpPr>
          <p:cNvPr id="40" name="TextBox 39"/>
          <p:cNvSpPr txBox="1"/>
          <p:nvPr/>
        </p:nvSpPr>
        <p:spPr>
          <a:xfrm>
            <a:off x="5303521" y="1210568"/>
            <a:ext cx="3689940" cy="584775"/>
          </a:xfrm>
          <a:prstGeom prst="rect">
            <a:avLst/>
          </a:prstGeom>
          <a:noFill/>
        </p:spPr>
        <p:txBody>
          <a:bodyPr wrap="square" rtlCol="0">
            <a:spAutoFit/>
          </a:bodyPr>
          <a:lstStyle/>
          <a:p>
            <a:pPr algn="ctr"/>
            <a:r>
              <a:rPr lang="en-AU" sz="3200" dirty="0" smtClean="0">
                <a:solidFill>
                  <a:srgbClr val="FFFF00"/>
                </a:solidFill>
              </a:rPr>
              <a:t>Prioritization</a:t>
            </a:r>
            <a:endParaRPr lang="en-AU" sz="3200" dirty="0">
              <a:solidFill>
                <a:srgbClr val="FFFF00"/>
              </a:solidFill>
            </a:endParaRPr>
          </a:p>
        </p:txBody>
      </p:sp>
      <p:pic>
        <p:nvPicPr>
          <p:cNvPr id="41" name="Picture 40">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3255767"/>
            <a:ext cx="378320" cy="378320"/>
          </a:xfrm>
          <a:prstGeom prst="rect">
            <a:avLst/>
          </a:prstGeom>
        </p:spPr>
      </p:pic>
      <p:pic>
        <p:nvPicPr>
          <p:cNvPr id="42" name="Picture 41">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972344"/>
            <a:ext cx="431572" cy="431572"/>
          </a:xfrm>
          <a:prstGeom prst="rect">
            <a:avLst/>
          </a:prstGeom>
        </p:spPr>
      </p:pic>
    </p:spTree>
    <p:extLst>
      <p:ext uri="{BB962C8B-B14F-4D97-AF65-F5344CB8AC3E}">
        <p14:creationId xmlns:p14="http://schemas.microsoft.com/office/powerpoint/2010/main" val="730913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406AB6E-F8A4-4161-8F11-0ED1D175D65F}"/>
              </a:ext>
            </a:extLst>
          </p:cNvPr>
          <p:cNvGrpSpPr/>
          <p:nvPr/>
        </p:nvGrpSpPr>
        <p:grpSpPr>
          <a:xfrm>
            <a:off x="5303520" y="1796400"/>
            <a:ext cx="3689940" cy="2948400"/>
            <a:chOff x="5303520" y="1527540"/>
            <a:chExt cx="3689940" cy="2947710"/>
          </a:xfrm>
        </p:grpSpPr>
        <p:grpSp>
          <p:nvGrpSpPr>
            <p:cNvPr id="6" name="Group 5">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10" name="Group 9">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13" name="Rectangle 12">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16" name="Group 15">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32" name="Oval 31">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3" name="Picture 32">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7" name="Oval 16">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19" name="Oval 18">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 name="Picture 19">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21" name="Oval 20">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w="76200">
                  <a:solidFill>
                    <a:srgbClr val="00F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w="76200">
                  <a:solidFill>
                    <a:srgbClr val="00F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30" name="Oval 29">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1" name="Picture 30">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24" name="Oval 23">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5" name="Group 24">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27" name="Oval 26">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8" name="Picture 27">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9" name="Picture 28">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26" name="Picture 25">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11" name="Picture 10">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12" name="Picture 11">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7" name="Picture 6">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grpSp>
      <p:grpSp>
        <p:nvGrpSpPr>
          <p:cNvPr id="50" name="Group 49"/>
          <p:cNvGrpSpPr/>
          <p:nvPr/>
        </p:nvGrpSpPr>
        <p:grpSpPr>
          <a:xfrm>
            <a:off x="6327812" y="3902521"/>
            <a:ext cx="277688" cy="259467"/>
            <a:chOff x="5501964" y="-582040"/>
            <a:chExt cx="373746" cy="349222"/>
          </a:xfrm>
        </p:grpSpPr>
        <p:sp>
          <p:nvSpPr>
            <p:cNvPr id="4" name="Rectangle 3"/>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Oval 4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Oval 4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56" name="Group 55"/>
          <p:cNvGrpSpPr/>
          <p:nvPr/>
        </p:nvGrpSpPr>
        <p:grpSpPr>
          <a:xfrm>
            <a:off x="6352792" y="4185520"/>
            <a:ext cx="277688" cy="259467"/>
            <a:chOff x="5501964" y="-582040"/>
            <a:chExt cx="373746" cy="349222"/>
          </a:xfrm>
        </p:grpSpPr>
        <p:sp>
          <p:nvSpPr>
            <p:cNvPr id="57" name="Rectangle 5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Oval 5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Oval 5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0" name="Picture 5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61" name="Group 60"/>
          <p:cNvGrpSpPr/>
          <p:nvPr/>
        </p:nvGrpSpPr>
        <p:grpSpPr>
          <a:xfrm>
            <a:off x="6107538" y="4378732"/>
            <a:ext cx="277688" cy="259467"/>
            <a:chOff x="5501964" y="-582040"/>
            <a:chExt cx="373746" cy="349222"/>
          </a:xfrm>
        </p:grpSpPr>
        <p:sp>
          <p:nvSpPr>
            <p:cNvPr id="62" name="Rectangle 6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Oval 6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Oval 6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66" name="Group 65"/>
          <p:cNvGrpSpPr/>
          <p:nvPr/>
        </p:nvGrpSpPr>
        <p:grpSpPr>
          <a:xfrm>
            <a:off x="6278815" y="2048012"/>
            <a:ext cx="277688" cy="259467"/>
            <a:chOff x="5501964" y="-582040"/>
            <a:chExt cx="373746" cy="349222"/>
          </a:xfrm>
        </p:grpSpPr>
        <p:sp>
          <p:nvSpPr>
            <p:cNvPr id="67" name="Rectangle 6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Oval 6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Oval 6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0" name="Picture 6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71" name="Group 70"/>
          <p:cNvGrpSpPr/>
          <p:nvPr/>
        </p:nvGrpSpPr>
        <p:grpSpPr>
          <a:xfrm>
            <a:off x="6246876" y="2343532"/>
            <a:ext cx="277688" cy="259467"/>
            <a:chOff x="5501964" y="-582040"/>
            <a:chExt cx="373746" cy="349222"/>
          </a:xfrm>
        </p:grpSpPr>
        <p:sp>
          <p:nvSpPr>
            <p:cNvPr id="72" name="Rectangle 7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Oval 7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Oval 7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5" name="Picture 7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76" name="Group 75"/>
          <p:cNvGrpSpPr/>
          <p:nvPr/>
        </p:nvGrpSpPr>
        <p:grpSpPr>
          <a:xfrm>
            <a:off x="8605942" y="2201038"/>
            <a:ext cx="277688" cy="259467"/>
            <a:chOff x="5501964" y="-582040"/>
            <a:chExt cx="373746" cy="349222"/>
          </a:xfrm>
        </p:grpSpPr>
        <p:sp>
          <p:nvSpPr>
            <p:cNvPr id="77" name="Rectangle 7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Oval 7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Oval 7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0" name="Picture 7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81" name="Group 80"/>
          <p:cNvGrpSpPr/>
          <p:nvPr/>
        </p:nvGrpSpPr>
        <p:grpSpPr>
          <a:xfrm>
            <a:off x="8607305" y="2519622"/>
            <a:ext cx="277688" cy="259467"/>
            <a:chOff x="5501964" y="-582040"/>
            <a:chExt cx="373746" cy="349222"/>
          </a:xfrm>
        </p:grpSpPr>
        <p:sp>
          <p:nvSpPr>
            <p:cNvPr id="82" name="Rectangle 8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Oval 8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 name="Oval 8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5" name="Picture 8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86" name="Group 85"/>
          <p:cNvGrpSpPr/>
          <p:nvPr/>
        </p:nvGrpSpPr>
        <p:grpSpPr>
          <a:xfrm>
            <a:off x="6737938" y="3334013"/>
            <a:ext cx="277688" cy="259467"/>
            <a:chOff x="5501964" y="-582040"/>
            <a:chExt cx="373746" cy="349222"/>
          </a:xfrm>
        </p:grpSpPr>
        <p:sp>
          <p:nvSpPr>
            <p:cNvPr id="87" name="Rectangle 8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 name="Oval 8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Oval 8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0" name="Picture 8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sp>
        <p:nvSpPr>
          <p:cNvPr id="91" name="TextBox 90"/>
          <p:cNvSpPr txBox="1"/>
          <p:nvPr/>
        </p:nvSpPr>
        <p:spPr>
          <a:xfrm>
            <a:off x="5329858" y="1210568"/>
            <a:ext cx="3733282" cy="584775"/>
          </a:xfrm>
          <a:prstGeom prst="rect">
            <a:avLst/>
          </a:prstGeom>
          <a:noFill/>
        </p:spPr>
        <p:txBody>
          <a:bodyPr wrap="square" rtlCol="0">
            <a:spAutoFit/>
          </a:bodyPr>
          <a:lstStyle/>
          <a:p>
            <a:r>
              <a:rPr lang="en-AU" sz="3200" dirty="0">
                <a:solidFill>
                  <a:srgbClr val="FFFF00"/>
                </a:solidFill>
              </a:rPr>
              <a:t>What’s the solution?</a:t>
            </a:r>
          </a:p>
        </p:txBody>
      </p:sp>
      <p:sp>
        <p:nvSpPr>
          <p:cNvPr id="92"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smtClean="0">
                <a:solidFill>
                  <a:schemeClr val="tx1">
                    <a:lumMod val="50000"/>
                  </a:schemeClr>
                </a:solidFill>
              </a:rPr>
              <a:t>opportunity cost</a:t>
            </a:r>
            <a:endParaRPr kumimoji="0" lang="en-AU" sz="1600" b="0" i="0" u="none" strike="noStrike" kern="1200" cap="none" spc="0" normalizeH="0" baseline="0" noProof="0" dirty="0" smtClean="0">
              <a:ln>
                <a:noFill/>
              </a:ln>
              <a:solidFill>
                <a:schemeClr val="tx1">
                  <a:lumMod val="50000"/>
                </a:schemeClr>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smtClean="0">
                <a:solidFill>
                  <a:prstClr val="white"/>
                </a:solidFill>
              </a:rPr>
              <a:t>    ≥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smtClean="0">
                <a:solidFill>
                  <a:srgbClr val="00B050"/>
                </a:solidFill>
                <a:latin typeface="Calibri"/>
              </a:rPr>
              <a:t>    </a:t>
            </a:r>
            <a:r>
              <a:rPr lang="en-AU" sz="3000" dirty="0">
                <a:solidFill>
                  <a:srgbClr val="00B050"/>
                </a:solidFill>
              </a:rPr>
              <a:t>existing reserves</a:t>
            </a:r>
            <a:r>
              <a:rPr lang="en-AU" sz="3000" dirty="0"/>
              <a:t> (locked in)</a:t>
            </a:r>
            <a:endParaRPr lang="en-AU" sz="3000" dirty="0" smtClean="0">
              <a:latin typeface="Calibri"/>
            </a:endParaRP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(binary)</a:t>
            </a:r>
            <a:endParaRPr lang="en-AU" sz="3000" dirty="0">
              <a:latin typeface="Calibri"/>
            </a:endParaRPr>
          </a:p>
        </p:txBody>
      </p:sp>
      <p:sp>
        <p:nvSpPr>
          <p:cNvPr id="93"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pic>
        <p:nvPicPr>
          <p:cNvPr id="99" name="Picture 98">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3255767"/>
            <a:ext cx="378320" cy="378320"/>
          </a:xfrm>
          <a:prstGeom prst="rect">
            <a:avLst/>
          </a:prstGeom>
        </p:spPr>
      </p:pic>
      <p:pic>
        <p:nvPicPr>
          <p:cNvPr id="100" name="Picture 99">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972344"/>
            <a:ext cx="431572" cy="431572"/>
          </a:xfrm>
          <a:prstGeom prst="rect">
            <a:avLst/>
          </a:prstGeom>
        </p:spPr>
      </p:pic>
    </p:spTree>
    <p:extLst>
      <p:ext uri="{BB962C8B-B14F-4D97-AF65-F5344CB8AC3E}">
        <p14:creationId xmlns:p14="http://schemas.microsoft.com/office/powerpoint/2010/main" val="2642005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406AB6E-F8A4-4161-8F11-0ED1D175D65F}"/>
              </a:ext>
            </a:extLst>
          </p:cNvPr>
          <p:cNvGrpSpPr/>
          <p:nvPr/>
        </p:nvGrpSpPr>
        <p:grpSpPr>
          <a:xfrm>
            <a:off x="5303520" y="1796400"/>
            <a:ext cx="3689940" cy="2948400"/>
            <a:chOff x="5303520" y="1527540"/>
            <a:chExt cx="3689940" cy="2947710"/>
          </a:xfrm>
        </p:grpSpPr>
        <p:grpSp>
          <p:nvGrpSpPr>
            <p:cNvPr id="6" name="Group 5">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10" name="Group 9">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13" name="Rectangle 12">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16" name="Group 15">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32" name="Oval 31">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3" name="Picture 32">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7" name="Oval 16">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19" name="Oval 18">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 name="Picture 19">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21" name="Oval 20">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30" name="Oval 29">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1" name="Picture 30">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24" name="Oval 23">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5" name="Group 24">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27" name="Oval 26">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8" name="Picture 27">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9" name="Picture 28">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26" name="Picture 25">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11" name="Picture 10">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12" name="Picture 11">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7" name="Picture 6">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grpSp>
      <p:grpSp>
        <p:nvGrpSpPr>
          <p:cNvPr id="50" name="Group 49"/>
          <p:cNvGrpSpPr/>
          <p:nvPr/>
        </p:nvGrpSpPr>
        <p:grpSpPr>
          <a:xfrm>
            <a:off x="6327812" y="3902521"/>
            <a:ext cx="277688" cy="259467"/>
            <a:chOff x="5501964" y="-582040"/>
            <a:chExt cx="373746" cy="349222"/>
          </a:xfrm>
        </p:grpSpPr>
        <p:sp>
          <p:nvSpPr>
            <p:cNvPr id="4" name="Rectangle 3"/>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Oval 4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Oval 4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56" name="Group 55"/>
          <p:cNvGrpSpPr/>
          <p:nvPr/>
        </p:nvGrpSpPr>
        <p:grpSpPr>
          <a:xfrm>
            <a:off x="6352792" y="4185520"/>
            <a:ext cx="277688" cy="259467"/>
            <a:chOff x="5501964" y="-582040"/>
            <a:chExt cx="373746" cy="349222"/>
          </a:xfrm>
        </p:grpSpPr>
        <p:sp>
          <p:nvSpPr>
            <p:cNvPr id="57" name="Rectangle 5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Oval 5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Oval 5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0" name="Picture 5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61" name="Group 60"/>
          <p:cNvGrpSpPr/>
          <p:nvPr/>
        </p:nvGrpSpPr>
        <p:grpSpPr>
          <a:xfrm>
            <a:off x="6107538" y="4378732"/>
            <a:ext cx="277688" cy="259467"/>
            <a:chOff x="5501964" y="-582040"/>
            <a:chExt cx="373746" cy="349222"/>
          </a:xfrm>
        </p:grpSpPr>
        <p:sp>
          <p:nvSpPr>
            <p:cNvPr id="62" name="Rectangle 6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Oval 6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Oval 6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66" name="Group 65"/>
          <p:cNvGrpSpPr/>
          <p:nvPr/>
        </p:nvGrpSpPr>
        <p:grpSpPr>
          <a:xfrm>
            <a:off x="6278815" y="2048012"/>
            <a:ext cx="277688" cy="259467"/>
            <a:chOff x="5501964" y="-582040"/>
            <a:chExt cx="373746" cy="349222"/>
          </a:xfrm>
        </p:grpSpPr>
        <p:sp>
          <p:nvSpPr>
            <p:cNvPr id="67" name="Rectangle 6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Oval 6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Oval 6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0" name="Picture 6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71" name="Group 70"/>
          <p:cNvGrpSpPr/>
          <p:nvPr/>
        </p:nvGrpSpPr>
        <p:grpSpPr>
          <a:xfrm>
            <a:off x="6246876" y="2343532"/>
            <a:ext cx="277688" cy="259467"/>
            <a:chOff x="5501964" y="-582040"/>
            <a:chExt cx="373746" cy="349222"/>
          </a:xfrm>
        </p:grpSpPr>
        <p:sp>
          <p:nvSpPr>
            <p:cNvPr id="72" name="Rectangle 7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Oval 7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Oval 7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5" name="Picture 7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76" name="Group 75"/>
          <p:cNvGrpSpPr/>
          <p:nvPr/>
        </p:nvGrpSpPr>
        <p:grpSpPr>
          <a:xfrm>
            <a:off x="8605942" y="2201038"/>
            <a:ext cx="277688" cy="259467"/>
            <a:chOff x="5501964" y="-582040"/>
            <a:chExt cx="373746" cy="349222"/>
          </a:xfrm>
        </p:grpSpPr>
        <p:sp>
          <p:nvSpPr>
            <p:cNvPr id="77" name="Rectangle 7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Oval 7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Oval 7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0" name="Picture 7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81" name="Group 80"/>
          <p:cNvGrpSpPr/>
          <p:nvPr/>
        </p:nvGrpSpPr>
        <p:grpSpPr>
          <a:xfrm>
            <a:off x="8607305" y="2519622"/>
            <a:ext cx="277688" cy="259467"/>
            <a:chOff x="5501964" y="-582040"/>
            <a:chExt cx="373746" cy="349222"/>
          </a:xfrm>
        </p:grpSpPr>
        <p:sp>
          <p:nvSpPr>
            <p:cNvPr id="82" name="Rectangle 8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Oval 8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 name="Oval 8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5" name="Picture 8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86" name="Group 85"/>
          <p:cNvGrpSpPr/>
          <p:nvPr/>
        </p:nvGrpSpPr>
        <p:grpSpPr>
          <a:xfrm>
            <a:off x="6737938" y="3334013"/>
            <a:ext cx="277688" cy="259467"/>
            <a:chOff x="5501964" y="-582040"/>
            <a:chExt cx="373746" cy="349222"/>
          </a:xfrm>
        </p:grpSpPr>
        <p:sp>
          <p:nvSpPr>
            <p:cNvPr id="87" name="Rectangle 8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 name="Oval 8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Oval 8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0" name="Picture 8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sp>
        <p:nvSpPr>
          <p:cNvPr id="92"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smtClean="0">
                <a:solidFill>
                  <a:schemeClr val="tx1">
                    <a:lumMod val="50000"/>
                  </a:schemeClr>
                </a:solidFill>
              </a:rPr>
              <a:t>opportunity cost</a:t>
            </a:r>
            <a:endParaRPr kumimoji="0" lang="en-AU" sz="1600" b="0" i="0" u="none" strike="noStrike" kern="1200" cap="none" spc="0" normalizeH="0" baseline="0" noProof="0" dirty="0" smtClean="0">
              <a:ln>
                <a:noFill/>
              </a:ln>
              <a:solidFill>
                <a:schemeClr val="tx1">
                  <a:lumMod val="50000"/>
                </a:schemeClr>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smtClean="0">
                <a:solidFill>
                  <a:prstClr val="white"/>
                </a:solidFill>
              </a:rPr>
              <a:t>    ≥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smtClean="0">
                <a:solidFill>
                  <a:srgbClr val="00B050"/>
                </a:solidFill>
                <a:latin typeface="Calibri"/>
              </a:rPr>
              <a:t>    </a:t>
            </a:r>
            <a:r>
              <a:rPr lang="en-AU" sz="3000" dirty="0">
                <a:solidFill>
                  <a:srgbClr val="00B050"/>
                </a:solidFill>
              </a:rPr>
              <a:t>existing reserves</a:t>
            </a:r>
            <a:r>
              <a:rPr lang="en-AU" sz="3000" dirty="0"/>
              <a:t> (locked in)</a:t>
            </a:r>
            <a:endParaRPr lang="en-AU" sz="3000" dirty="0" smtClean="0">
              <a:latin typeface="Calibri"/>
            </a:endParaRP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(binary)</a:t>
            </a:r>
            <a:endParaRPr lang="en-AU" sz="3000" dirty="0">
              <a:latin typeface="Calibri"/>
            </a:endParaRPr>
          </a:p>
        </p:txBody>
      </p:sp>
      <p:sp>
        <p:nvSpPr>
          <p:cNvPr id="93"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sp>
        <p:nvSpPr>
          <p:cNvPr id="94" name="TextBox 93"/>
          <p:cNvSpPr txBox="1"/>
          <p:nvPr/>
        </p:nvSpPr>
        <p:spPr>
          <a:xfrm>
            <a:off x="5303521" y="1210568"/>
            <a:ext cx="3689940" cy="584775"/>
          </a:xfrm>
          <a:prstGeom prst="rect">
            <a:avLst/>
          </a:prstGeom>
          <a:noFill/>
        </p:spPr>
        <p:txBody>
          <a:bodyPr wrap="square" rtlCol="0">
            <a:spAutoFit/>
          </a:bodyPr>
          <a:lstStyle/>
          <a:p>
            <a:pPr algn="ctr"/>
            <a:r>
              <a:rPr lang="en-AU" sz="3200" dirty="0" smtClean="0">
                <a:solidFill>
                  <a:srgbClr val="FFFF00"/>
                </a:solidFill>
              </a:rPr>
              <a:t>Prioritization</a:t>
            </a:r>
            <a:endParaRPr lang="en-AU" sz="3200" dirty="0">
              <a:solidFill>
                <a:srgbClr val="FFFF00"/>
              </a:solidFill>
            </a:endParaRPr>
          </a:p>
        </p:txBody>
      </p:sp>
      <p:pic>
        <p:nvPicPr>
          <p:cNvPr id="95" name="Picture 94">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3255767"/>
            <a:ext cx="378320" cy="378320"/>
          </a:xfrm>
          <a:prstGeom prst="rect">
            <a:avLst/>
          </a:prstGeom>
        </p:spPr>
      </p:pic>
      <p:pic>
        <p:nvPicPr>
          <p:cNvPr id="96" name="Picture 95">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972344"/>
            <a:ext cx="431572" cy="431572"/>
          </a:xfrm>
          <a:prstGeom prst="rect">
            <a:avLst/>
          </a:prstGeom>
        </p:spPr>
      </p:pic>
    </p:spTree>
    <p:extLst>
      <p:ext uri="{BB962C8B-B14F-4D97-AF65-F5344CB8AC3E}">
        <p14:creationId xmlns:p14="http://schemas.microsoft.com/office/powerpoint/2010/main" val="1271813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panose="020B0604020202020204" pitchFamily="34" charset="0"/>
                <a:cs typeface="Arial" panose="020B0604020202020204" pitchFamily="34" charset="0"/>
              </a:rPr>
              <a:t>Human-readable code</a:t>
            </a:r>
          </a:p>
        </p:txBody>
      </p:sp>
      <p:sp>
        <p:nvSpPr>
          <p:cNvPr id="9" name="TextBox 8"/>
          <p:cNvSpPr txBox="1"/>
          <p:nvPr/>
        </p:nvSpPr>
        <p:spPr>
          <a:xfrm>
            <a:off x="791343" y="1201859"/>
            <a:ext cx="2313775" cy="523220"/>
          </a:xfrm>
          <a:prstGeom prst="rect">
            <a:avLst/>
          </a:prstGeom>
          <a:noFill/>
        </p:spPr>
        <p:txBody>
          <a:bodyPr wrap="none" rtlCol="0">
            <a:spAutoFit/>
          </a:bodyPr>
          <a:lstStyle/>
          <a:p>
            <a:r>
              <a:rPr lang="en-AU" sz="2800" dirty="0" smtClean="0"/>
              <a:t>Mental model </a:t>
            </a:r>
            <a:endParaRPr lang="en-AU" sz="2800" dirty="0"/>
          </a:p>
        </p:txBody>
      </p:sp>
      <p:sp>
        <p:nvSpPr>
          <p:cNvPr id="7" name="Content Placeholder 2"/>
          <p:cNvSpPr txBox="1">
            <a:spLocks/>
          </p:cNvSpPr>
          <p:nvPr/>
        </p:nvSpPr>
        <p:spPr>
          <a:xfrm>
            <a:off x="78840" y="1766580"/>
            <a:ext cx="3738780" cy="3034020"/>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problem &lt;- data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objective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penalties +</a:t>
            </a:r>
          </a:p>
          <a:p>
            <a:pPr marL="0" indent="0">
              <a:buFont typeface="Arial" pitchFamily="34" charse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          targets +</a:t>
            </a:r>
          </a:p>
          <a:p>
            <a:pPr marL="0" indent="0">
              <a:buFont typeface="Arial" pitchFamily="34" charse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          constraints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decision type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solver</a:t>
            </a:r>
          </a:p>
          <a:p>
            <a:pPr marL="0" indent="0">
              <a:buFont typeface="Arial" pitchFamily="34" charset="0"/>
              <a:buNone/>
            </a:pPr>
            <a:endParaRPr lang="en-AU" sz="1800" dirty="0" smtClean="0">
              <a:latin typeface="Courier New" panose="02070309020205020404" pitchFamily="49" charset="0"/>
              <a:cs typeface="Courier New" panose="02070309020205020404" pitchFamily="49" charset="0"/>
            </a:endParaRP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solution &lt;- solve(problem)</a:t>
            </a:r>
            <a:endParaRPr lang="en-AU"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18787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16096" y="1435600"/>
            <a:ext cx="7711808" cy="32959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Oval 5"/>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1320848" y="1700905"/>
            <a:ext cx="1657509" cy="1137638"/>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261661" y="1768812"/>
            <a:ext cx="1657509" cy="1137638"/>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5718192" y="1787502"/>
            <a:ext cx="1651732" cy="1133672"/>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6153557" y="1987260"/>
            <a:ext cx="1651732" cy="1133672"/>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6674830" y="1855408"/>
            <a:ext cx="1651732" cy="1133672"/>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p:nvSpPr>
        <p:spPr>
          <a:xfrm>
            <a:off x="7500696" y="464585"/>
            <a:ext cx="143930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800" b="0" i="1" u="none" strike="noStrike" kern="1200" cap="none" spc="0" normalizeH="0" baseline="0" noProof="0" dirty="0">
                <a:ln>
                  <a:noFill/>
                </a:ln>
                <a:solidFill>
                  <a:prstClr val="white"/>
                </a:solidFill>
                <a:effectLst/>
                <a:uLnTx/>
                <a:uFillTx/>
                <a:latin typeface="Calibri"/>
                <a:ea typeface="+mn-ea"/>
                <a:cs typeface="+mn-cs"/>
              </a:rPr>
              <a:t>Features</a:t>
            </a:r>
          </a:p>
        </p:txBody>
      </p:sp>
      <p:cxnSp>
        <p:nvCxnSpPr>
          <p:cNvPr id="7" name="Straight Arrow Connector 6"/>
          <p:cNvCxnSpPr>
            <a:stCxn id="3" idx="2"/>
          </p:cNvCxnSpPr>
          <p:nvPr/>
        </p:nvCxnSpPr>
        <p:spPr>
          <a:xfrm flipH="1">
            <a:off x="7682400" y="987805"/>
            <a:ext cx="537949" cy="99945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EAAEC9CE-8590-423E-AF4B-881F239D1AA7}"/>
              </a:ext>
            </a:extLst>
          </p:cNvPr>
          <p:cNvSpPr txBox="1">
            <a:spLocks/>
          </p:cNvSpPr>
          <p:nvPr/>
        </p:nvSpPr>
        <p:spPr>
          <a:xfrm>
            <a:off x="575531" y="6967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a:t>Reserve selection</a:t>
            </a:r>
          </a:p>
        </p:txBody>
      </p:sp>
    </p:spTree>
    <p:extLst>
      <p:ext uri="{BB962C8B-B14F-4D97-AF65-F5344CB8AC3E}">
        <p14:creationId xmlns:p14="http://schemas.microsoft.com/office/powerpoint/2010/main" val="1099039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panose="020B0604020202020204" pitchFamily="34" charset="0"/>
                <a:cs typeface="Arial" panose="020B0604020202020204" pitchFamily="34" charset="0"/>
              </a:rPr>
              <a:t>Human-readable code</a:t>
            </a:r>
          </a:p>
        </p:txBody>
      </p:sp>
      <p:sp>
        <p:nvSpPr>
          <p:cNvPr id="4" name="Content Placeholder 2"/>
          <p:cNvSpPr txBox="1">
            <a:spLocks/>
          </p:cNvSpPr>
          <p:nvPr/>
        </p:nvSpPr>
        <p:spPr>
          <a:xfrm>
            <a:off x="3924300" y="1764060"/>
            <a:ext cx="5135880" cy="303654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AU" sz="1800" dirty="0">
                <a:latin typeface="Courier New" panose="02070309020205020404" pitchFamily="49" charset="0"/>
                <a:cs typeface="Courier New" panose="02070309020205020404" pitchFamily="49" charset="0"/>
              </a:rPr>
              <a:t>p</a:t>
            </a:r>
            <a:r>
              <a:rPr lang="en-AU" sz="1800" dirty="0" smtClean="0">
                <a:latin typeface="Courier New" panose="02070309020205020404" pitchFamily="49" charset="0"/>
                <a:cs typeface="Courier New" panose="02070309020205020404" pitchFamily="49" charset="0"/>
              </a:rPr>
              <a:t> &lt;- problem(areas, feats) %&gt;%</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a:t>
            </a:r>
            <a:r>
              <a:rPr lang="en-AU" sz="1800" dirty="0" err="1" smtClean="0">
                <a:uFill>
                  <a:solidFill>
                    <a:srgbClr val="FF0000"/>
                  </a:solidFill>
                </a:uFill>
                <a:latin typeface="Courier New" panose="02070309020205020404" pitchFamily="49" charset="0"/>
                <a:cs typeface="Courier New" panose="02070309020205020404" pitchFamily="49" charset="0"/>
              </a:rPr>
              <a:t>add_min_set_objective</a:t>
            </a:r>
            <a:r>
              <a:rPr lang="en-AU" sz="1800" dirty="0" smtClean="0">
                <a:uFill>
                  <a:solidFill>
                    <a:srgbClr val="FF0000"/>
                  </a:solidFill>
                </a:uFill>
                <a:latin typeface="Courier New" panose="02070309020205020404" pitchFamily="49" charset="0"/>
                <a:cs typeface="Courier New" panose="02070309020205020404" pitchFamily="49" charset="0"/>
              </a:rPr>
              <a:t>()</a:t>
            </a:r>
            <a:r>
              <a:rPr lang="en-AU" sz="1800" dirty="0" smtClean="0">
                <a:latin typeface="Courier New" panose="02070309020205020404" pitchFamily="49" charset="0"/>
                <a:cs typeface="Courier New" panose="02070309020205020404" pitchFamily="49" charset="0"/>
              </a:rPr>
              <a:t> %&gt;%</a:t>
            </a:r>
          </a:p>
          <a:p>
            <a:pPr marL="0" indent="0">
              <a:buNone/>
            </a:pPr>
            <a:r>
              <a:rPr lang="en-AU" sz="1800" dirty="0" smtClean="0">
                <a:latin typeface="Courier New" panose="02070309020205020404" pitchFamily="49" charset="0"/>
                <a:cs typeface="Courier New" panose="02070309020205020404" pitchFamily="49" charset="0"/>
              </a:rPr>
              <a:t> </a:t>
            </a:r>
            <a:r>
              <a:rPr lang="en-AU" sz="1800" dirty="0" err="1">
                <a:latin typeface="Courier New" panose="02070309020205020404" pitchFamily="49" charset="0"/>
                <a:cs typeface="Courier New" panose="02070309020205020404" pitchFamily="49" charset="0"/>
              </a:rPr>
              <a:t>add_boundary_penalties</a:t>
            </a:r>
            <a:r>
              <a:rPr lang="en-AU" sz="1800" dirty="0">
                <a:latin typeface="Courier New" panose="02070309020205020404" pitchFamily="49" charset="0"/>
                <a:cs typeface="Courier New" panose="02070309020205020404" pitchFamily="49" charset="0"/>
              </a:rPr>
              <a:t>(5) %&gt;%</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a:t>
            </a:r>
            <a:r>
              <a:rPr lang="en-AU" sz="1800" dirty="0" err="1" smtClean="0">
                <a:latin typeface="Courier New" panose="02070309020205020404" pitchFamily="49" charset="0"/>
                <a:cs typeface="Courier New" panose="02070309020205020404" pitchFamily="49" charset="0"/>
              </a:rPr>
              <a:t>add_relative_targets</a:t>
            </a:r>
            <a:r>
              <a:rPr lang="en-AU" sz="1800" dirty="0" smtClean="0">
                <a:latin typeface="Courier New" panose="02070309020205020404" pitchFamily="49" charset="0"/>
                <a:cs typeface="Courier New" panose="02070309020205020404" pitchFamily="49" charset="0"/>
              </a:rPr>
              <a:t>(0.1) %&gt;%</a:t>
            </a:r>
          </a:p>
          <a:p>
            <a:pPr marL="0" indent="0">
              <a:buFont typeface="Arial" pitchFamily="34" charset="0"/>
              <a:buNone/>
            </a:pPr>
            <a:r>
              <a:rPr lang="en-AU" sz="1800" dirty="0">
                <a:latin typeface="Courier New" panose="02070309020205020404" pitchFamily="49" charset="0"/>
                <a:cs typeface="Courier New" panose="02070309020205020404" pitchFamily="49" charset="0"/>
              </a:rPr>
              <a:t> </a:t>
            </a:r>
            <a:r>
              <a:rPr lang="en-AU" sz="1800" dirty="0" err="1" smtClean="0">
                <a:latin typeface="Courier New" panose="02070309020205020404" pitchFamily="49" charset="0"/>
                <a:cs typeface="Courier New" panose="02070309020205020404" pitchFamily="49" charset="0"/>
              </a:rPr>
              <a:t>add_locked_in_constraints</a:t>
            </a:r>
            <a:r>
              <a:rPr lang="en-AU" sz="1800" dirty="0" smtClean="0">
                <a:latin typeface="Courier New" panose="02070309020205020404" pitchFamily="49" charset="0"/>
                <a:cs typeface="Courier New" panose="02070309020205020404" pitchFamily="49" charset="0"/>
              </a:rPr>
              <a:t>(“pa”) %&gt;%</a:t>
            </a:r>
          </a:p>
          <a:p>
            <a:pPr marL="0" indent="0">
              <a:buFont typeface="Arial" pitchFamily="34" charset="0"/>
              <a:buNone/>
            </a:pPr>
            <a:r>
              <a:rPr lang="en-AU" sz="1800" dirty="0" smtClean="0">
                <a:uFill>
                  <a:solidFill>
                    <a:srgbClr val="FF0000"/>
                  </a:solidFill>
                </a:uFill>
                <a:latin typeface="Courier New" panose="02070309020205020404" pitchFamily="49" charset="0"/>
                <a:cs typeface="Courier New" panose="02070309020205020404" pitchFamily="49" charset="0"/>
              </a:rPr>
              <a:t> </a:t>
            </a:r>
            <a:r>
              <a:rPr lang="en-AU" sz="1800" dirty="0" err="1" smtClean="0">
                <a:uFill>
                  <a:solidFill>
                    <a:srgbClr val="FF0000"/>
                  </a:solidFill>
                </a:uFill>
                <a:latin typeface="Courier New" panose="02070309020205020404" pitchFamily="49" charset="0"/>
                <a:cs typeface="Courier New" panose="02070309020205020404" pitchFamily="49" charset="0"/>
              </a:rPr>
              <a:t>add_binary_decisions</a:t>
            </a:r>
            <a:r>
              <a:rPr lang="en-AU" sz="1800" dirty="0" smtClean="0">
                <a:uFill>
                  <a:solidFill>
                    <a:srgbClr val="FF0000"/>
                  </a:solidFill>
                </a:uFill>
                <a:latin typeface="Courier New" panose="02070309020205020404" pitchFamily="49" charset="0"/>
                <a:cs typeface="Courier New" panose="02070309020205020404" pitchFamily="49" charset="0"/>
              </a:rPr>
              <a:t>()</a:t>
            </a:r>
            <a:r>
              <a:rPr lang="en-AU" sz="1800" dirty="0" smtClean="0">
                <a:latin typeface="Courier New" panose="02070309020205020404" pitchFamily="49" charset="0"/>
                <a:cs typeface="Courier New" panose="02070309020205020404" pitchFamily="49" charset="0"/>
              </a:rPr>
              <a:t> %&gt;%</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a:t>
            </a:r>
            <a:r>
              <a:rPr lang="en-AU" sz="1800" dirty="0" err="1" smtClean="0">
                <a:uFill>
                  <a:solidFill>
                    <a:srgbClr val="FF0000"/>
                  </a:solidFill>
                </a:uFill>
                <a:latin typeface="Courier New" panose="02070309020205020404" pitchFamily="49" charset="0"/>
                <a:cs typeface="Courier New" panose="02070309020205020404" pitchFamily="49" charset="0"/>
              </a:rPr>
              <a:t>add_cbc_solver</a:t>
            </a:r>
            <a:r>
              <a:rPr lang="en-AU" sz="1800" dirty="0" smtClean="0">
                <a:uFill>
                  <a:solidFill>
                    <a:srgbClr val="FF0000"/>
                  </a:solidFill>
                </a:uFill>
                <a:latin typeface="Courier New" panose="02070309020205020404" pitchFamily="49" charset="0"/>
                <a:cs typeface="Courier New" panose="02070309020205020404" pitchFamily="49" charset="0"/>
              </a:rPr>
              <a:t>()</a:t>
            </a:r>
          </a:p>
          <a:p>
            <a:pPr marL="0" indent="0">
              <a:buFont typeface="Arial" pitchFamily="34" charset="0"/>
              <a:buNone/>
            </a:pPr>
            <a:endParaRPr lang="en-AU" sz="1800" dirty="0">
              <a:latin typeface="Courier New" panose="02070309020205020404" pitchFamily="49" charset="0"/>
              <a:cs typeface="Courier New" panose="02070309020205020404" pitchFamily="49" charset="0"/>
            </a:endParaRPr>
          </a:p>
          <a:p>
            <a:pPr marL="0" indent="0">
              <a:buFont typeface="Arial" pitchFamily="34" charset="0"/>
              <a:buNone/>
            </a:pPr>
            <a:r>
              <a:rPr lang="en-AU" sz="1800" dirty="0">
                <a:latin typeface="Courier New" panose="02070309020205020404" pitchFamily="49" charset="0"/>
                <a:cs typeface="Courier New" panose="02070309020205020404" pitchFamily="49" charset="0"/>
              </a:rPr>
              <a:t>s</a:t>
            </a:r>
            <a:r>
              <a:rPr lang="en-AU" sz="1800" dirty="0" smtClean="0">
                <a:latin typeface="Courier New" panose="02070309020205020404" pitchFamily="49" charset="0"/>
                <a:cs typeface="Courier New" panose="02070309020205020404" pitchFamily="49" charset="0"/>
              </a:rPr>
              <a:t>olution &lt;- solve(p)</a:t>
            </a:r>
          </a:p>
        </p:txBody>
      </p:sp>
      <p:sp>
        <p:nvSpPr>
          <p:cNvPr id="6" name="TextBox 5"/>
          <p:cNvSpPr txBox="1"/>
          <p:nvPr/>
        </p:nvSpPr>
        <p:spPr>
          <a:xfrm>
            <a:off x="5887748" y="1201859"/>
            <a:ext cx="1208985" cy="523220"/>
          </a:xfrm>
          <a:prstGeom prst="rect">
            <a:avLst/>
          </a:prstGeom>
          <a:noFill/>
        </p:spPr>
        <p:txBody>
          <a:bodyPr wrap="none" rtlCol="0">
            <a:spAutoFit/>
          </a:bodyPr>
          <a:lstStyle/>
          <a:p>
            <a:r>
              <a:rPr lang="en-AU" sz="2800" dirty="0" smtClean="0"/>
              <a:t>R Code</a:t>
            </a:r>
            <a:endParaRPr lang="en-AU" sz="2800" dirty="0"/>
          </a:p>
        </p:txBody>
      </p:sp>
      <p:sp>
        <p:nvSpPr>
          <p:cNvPr id="9" name="TextBox 8"/>
          <p:cNvSpPr txBox="1"/>
          <p:nvPr/>
        </p:nvSpPr>
        <p:spPr>
          <a:xfrm>
            <a:off x="791343" y="1201859"/>
            <a:ext cx="2313775" cy="523220"/>
          </a:xfrm>
          <a:prstGeom prst="rect">
            <a:avLst/>
          </a:prstGeom>
          <a:noFill/>
        </p:spPr>
        <p:txBody>
          <a:bodyPr wrap="none" rtlCol="0">
            <a:spAutoFit/>
          </a:bodyPr>
          <a:lstStyle/>
          <a:p>
            <a:r>
              <a:rPr lang="en-AU" sz="2800" dirty="0" smtClean="0"/>
              <a:t>Mental model </a:t>
            </a:r>
            <a:endParaRPr lang="en-AU" sz="2800" dirty="0"/>
          </a:p>
        </p:txBody>
      </p:sp>
      <p:sp>
        <p:nvSpPr>
          <p:cNvPr id="7" name="Content Placeholder 2"/>
          <p:cNvSpPr txBox="1">
            <a:spLocks/>
          </p:cNvSpPr>
          <p:nvPr/>
        </p:nvSpPr>
        <p:spPr>
          <a:xfrm>
            <a:off x="78840" y="1766580"/>
            <a:ext cx="3738780" cy="3034020"/>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problem &lt;- data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objective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penalties +</a:t>
            </a:r>
          </a:p>
          <a:p>
            <a:pPr marL="0" indent="0">
              <a:buFont typeface="Arial" pitchFamily="34" charse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          targets +</a:t>
            </a:r>
          </a:p>
          <a:p>
            <a:pPr marL="0" indent="0">
              <a:buFont typeface="Arial" pitchFamily="34" charse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          constraints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decision type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solver</a:t>
            </a:r>
          </a:p>
          <a:p>
            <a:pPr marL="0" indent="0">
              <a:buFont typeface="Arial" pitchFamily="34" charset="0"/>
              <a:buNone/>
            </a:pPr>
            <a:endParaRPr lang="en-AU" sz="1800" dirty="0" smtClean="0">
              <a:latin typeface="Courier New" panose="02070309020205020404" pitchFamily="49" charset="0"/>
              <a:cs typeface="Courier New" panose="02070309020205020404" pitchFamily="49" charset="0"/>
            </a:endParaRP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solution &lt;- solve(problem)</a:t>
            </a:r>
            <a:endParaRPr lang="en-AU"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00547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rot="16200000">
            <a:off x="-369720" y="2300700"/>
            <a:ext cx="1217160" cy="516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a:ln>
                  <a:noFill/>
                </a:ln>
                <a:solidFill>
                  <a:srgbClr val="FFFFFF"/>
                </a:solidFill>
                <a:effectLst/>
                <a:uLnTx/>
                <a:uFill>
                  <a:solidFill>
                    <a:srgbClr val="FFFFFF"/>
                  </a:solidFill>
                </a:uFill>
                <a:latin typeface="Calibri"/>
              </a:rPr>
              <a:t>Quality</a:t>
            </a:r>
            <a:endParaRPr kumimoji="0" lang="en-US" sz="1800" b="0" i="0" u="none" strike="noStrike" kern="1200" cap="none" spc="-1" normalizeH="0" baseline="0" noProof="0">
              <a:ln>
                <a:noFill/>
              </a:ln>
              <a:solidFill>
                <a:srgbClr val="FFFFFF"/>
              </a:solidFill>
              <a:effectLst/>
              <a:uLnTx/>
              <a:uFill>
                <a:solidFill>
                  <a:srgbClr val="FFFFFF"/>
                </a:solidFill>
              </a:uFill>
              <a:latin typeface="Arial"/>
            </a:endParaRPr>
          </a:p>
        </p:txBody>
      </p:sp>
      <p:pic>
        <p:nvPicPr>
          <p:cNvPr id="503" name="Picture 6"/>
          <p:cNvPicPr/>
          <p:nvPr/>
        </p:nvPicPr>
        <p:blipFill>
          <a:blip r:embed="rId2"/>
          <a:stretch/>
        </p:blipFill>
        <p:spPr>
          <a:xfrm>
            <a:off x="1136250" y="4284804"/>
            <a:ext cx="670140" cy="667801"/>
          </a:xfrm>
          <a:prstGeom prst="rect">
            <a:avLst/>
          </a:prstGeom>
          <a:ln>
            <a:noFill/>
          </a:ln>
        </p:spPr>
      </p:pic>
      <p:sp>
        <p:nvSpPr>
          <p:cNvPr id="504" name="CustomShape 2"/>
          <p:cNvSpPr/>
          <p:nvPr/>
        </p:nvSpPr>
        <p:spPr>
          <a:xfrm>
            <a:off x="834840" y="845836"/>
            <a:ext cx="1577160" cy="943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dirty="0">
                <a:ln>
                  <a:noFill/>
                </a:ln>
                <a:solidFill>
                  <a:srgbClr val="FFFFFF"/>
                </a:solidFill>
                <a:effectLst/>
                <a:uLnTx/>
                <a:uFill>
                  <a:solidFill>
                    <a:srgbClr val="FFFFFF"/>
                  </a:solidFill>
                </a:uFill>
                <a:latin typeface="Calibri"/>
              </a:rPr>
              <a:t>Heuristic</a:t>
            </a:r>
            <a:endParaRPr kumimoji="0" lang="en-US" sz="18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dirty="0" smtClean="0">
                <a:ln>
                  <a:noFill/>
                </a:ln>
                <a:solidFill>
                  <a:srgbClr val="FFFFFF"/>
                </a:solidFill>
                <a:effectLst/>
                <a:uLnTx/>
                <a:uFill>
                  <a:solidFill>
                    <a:srgbClr val="FFFFFF"/>
                  </a:solidFill>
                </a:uFill>
                <a:latin typeface="Calibri"/>
              </a:rPr>
              <a:t>algorithms</a:t>
            </a:r>
            <a:endParaRPr kumimoji="0" lang="en-US" sz="18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05" name="CustomShape 3"/>
          <p:cNvSpPr/>
          <p:nvPr/>
        </p:nvSpPr>
        <p:spPr>
          <a:xfrm flipV="1">
            <a:off x="850680" y="2625060"/>
            <a:ext cx="398520" cy="28260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06" name="Line 4"/>
          <p:cNvSpPr/>
          <p:nvPr/>
        </p:nvSpPr>
        <p:spPr>
          <a:xfrm>
            <a:off x="531360" y="1840980"/>
            <a:ext cx="360" cy="148680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07" name="Line 5"/>
          <p:cNvSpPr/>
          <p:nvPr/>
        </p:nvSpPr>
        <p:spPr>
          <a:xfrm>
            <a:off x="531360" y="3327780"/>
            <a:ext cx="2137320" cy="36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08" name="CustomShape 6"/>
          <p:cNvSpPr/>
          <p:nvPr/>
        </p:nvSpPr>
        <p:spPr>
          <a:xfrm>
            <a:off x="834840" y="3386580"/>
            <a:ext cx="1530000" cy="943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Different </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solutions</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09" name="Line 7"/>
          <p:cNvSpPr/>
          <p:nvPr/>
        </p:nvSpPr>
        <p:spPr>
          <a:xfrm flipH="1">
            <a:off x="1299960" y="2405460"/>
            <a:ext cx="115200" cy="381960"/>
          </a:xfrm>
          <a:prstGeom prst="line">
            <a:avLst/>
          </a:prstGeom>
          <a:ln w="57240">
            <a:solidFill>
              <a:srgbClr val="FF0000"/>
            </a:solidFill>
            <a:round/>
          </a:ln>
        </p:spPr>
        <p:style>
          <a:lnRef idx="1">
            <a:schemeClr val="accent1"/>
          </a:lnRef>
          <a:fillRef idx="0">
            <a:schemeClr val="accent1"/>
          </a:fillRef>
          <a:effectRef idx="0">
            <a:schemeClr val="accent1"/>
          </a:effectRef>
          <a:fontRef idx="minor"/>
        </p:style>
      </p:sp>
      <p:sp>
        <p:nvSpPr>
          <p:cNvPr id="510" name="CustomShape 8"/>
          <p:cNvSpPr/>
          <p:nvPr/>
        </p:nvSpPr>
        <p:spPr>
          <a:xfrm rot="6408000">
            <a:off x="1349640" y="2424540"/>
            <a:ext cx="243360" cy="209880"/>
          </a:xfrm>
          <a:prstGeom prst="triangle">
            <a:avLst>
              <a:gd name="adj" fmla="val 50000"/>
            </a:avLst>
          </a:prstGeom>
          <a:solidFill>
            <a:srgbClr val="FF0000"/>
          </a:solid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11" name="CustomShape 9"/>
          <p:cNvSpPr/>
          <p:nvPr/>
        </p:nvSpPr>
        <p:spPr>
          <a:xfrm>
            <a:off x="609480" y="2101980"/>
            <a:ext cx="2011320" cy="1155960"/>
          </a:xfrm>
          <a:custGeom>
            <a:avLst/>
            <a:gdLst/>
            <a:ahLst/>
            <a:cxnLst/>
            <a:rect l="l" t="t" r="r" b="b"/>
            <a:pathLst>
              <a:path w="2011680" h="1156254">
                <a:moveTo>
                  <a:pt x="0" y="1150158"/>
                </a:moveTo>
                <a:cubicBezTo>
                  <a:pt x="50800" y="1055162"/>
                  <a:pt x="101600" y="960166"/>
                  <a:pt x="182880" y="912414"/>
                </a:cubicBezTo>
                <a:cubicBezTo>
                  <a:pt x="264160" y="864662"/>
                  <a:pt x="400304" y="900222"/>
                  <a:pt x="487680" y="863646"/>
                </a:cubicBezTo>
                <a:cubicBezTo>
                  <a:pt x="575056" y="827070"/>
                  <a:pt x="632968" y="698038"/>
                  <a:pt x="707136" y="692958"/>
                </a:cubicBezTo>
                <a:cubicBezTo>
                  <a:pt x="781304" y="687878"/>
                  <a:pt x="871728" y="775254"/>
                  <a:pt x="932688" y="833166"/>
                </a:cubicBezTo>
                <a:cubicBezTo>
                  <a:pt x="993648" y="891078"/>
                  <a:pt x="1013968" y="1051606"/>
                  <a:pt x="1072896" y="1040430"/>
                </a:cubicBezTo>
                <a:cubicBezTo>
                  <a:pt x="1131824" y="1029254"/>
                  <a:pt x="1234440" y="885998"/>
                  <a:pt x="1286256" y="766110"/>
                </a:cubicBezTo>
                <a:cubicBezTo>
                  <a:pt x="1338072" y="646222"/>
                  <a:pt x="1334008" y="347518"/>
                  <a:pt x="1383792" y="321102"/>
                </a:cubicBezTo>
                <a:cubicBezTo>
                  <a:pt x="1433576" y="294686"/>
                  <a:pt x="1543304" y="533446"/>
                  <a:pt x="1584960" y="607614"/>
                </a:cubicBezTo>
                <a:cubicBezTo>
                  <a:pt x="1626616" y="681782"/>
                  <a:pt x="1607312" y="866694"/>
                  <a:pt x="1633728" y="766110"/>
                </a:cubicBezTo>
                <a:cubicBezTo>
                  <a:pt x="1660144" y="665526"/>
                  <a:pt x="1680464" y="-60914"/>
                  <a:pt x="1743456" y="4110"/>
                </a:cubicBezTo>
                <a:cubicBezTo>
                  <a:pt x="1806448" y="69134"/>
                  <a:pt x="1909064" y="612694"/>
                  <a:pt x="2011680" y="1156254"/>
                </a:cubicBezTo>
              </a:path>
            </a:pathLst>
          </a:custGeom>
          <a:noFill/>
          <a:ln w="38160">
            <a:solidFill>
              <a:schemeClr val="bg1"/>
            </a:solidFill>
            <a:round/>
          </a:ln>
        </p:spPr>
        <p:style>
          <a:lnRef idx="2">
            <a:schemeClr val="accent1">
              <a:shade val="50000"/>
            </a:schemeClr>
          </a:lnRef>
          <a:fillRef idx="1">
            <a:schemeClr val="accent1"/>
          </a:fillRef>
          <a:effectRef idx="0">
            <a:schemeClr val="accent1"/>
          </a:effectRef>
          <a:fontRef idx="minor"/>
        </p:style>
      </p:sp>
      <p:sp>
        <p:nvSpPr>
          <p:cNvPr id="512" name="CustomShape 10"/>
          <p:cNvSpPr/>
          <p:nvPr/>
        </p:nvSpPr>
        <p:spPr>
          <a:xfrm>
            <a:off x="628200" y="2913780"/>
            <a:ext cx="228960" cy="198360"/>
          </a:xfrm>
          <a:prstGeom prst="star5">
            <a:avLst>
              <a:gd name="adj" fmla="val 19098"/>
              <a:gd name="hf" fmla="val 105146"/>
              <a:gd name="vf" fmla="val 110557"/>
            </a:avLst>
          </a:prstGeom>
          <a:solidFill>
            <a:srgbClr val="002060"/>
          </a:solidFill>
          <a:ln>
            <a:solidFill>
              <a:srgbClr val="00B0F0"/>
            </a:solidFill>
            <a:round/>
          </a:ln>
        </p:spPr>
        <p:style>
          <a:lnRef idx="2">
            <a:schemeClr val="accent1">
              <a:shade val="50000"/>
            </a:schemeClr>
          </a:lnRef>
          <a:fillRef idx="1">
            <a:schemeClr val="accent1"/>
          </a:fillRef>
          <a:effectRef idx="0">
            <a:schemeClr val="accent1"/>
          </a:effectRef>
          <a:fontRef idx="minor"/>
        </p:style>
      </p:sp>
      <p:pic>
        <p:nvPicPr>
          <p:cNvPr id="513" name="Picture 2"/>
          <p:cNvPicPr/>
          <p:nvPr/>
        </p:nvPicPr>
        <p:blipFill>
          <a:blip r:embed="rId3"/>
          <a:stretch/>
        </p:blipFill>
        <p:spPr>
          <a:xfrm>
            <a:off x="3436143" y="4230973"/>
            <a:ext cx="2278380" cy="775464"/>
          </a:xfrm>
          <a:prstGeom prst="rect">
            <a:avLst/>
          </a:prstGeom>
          <a:ln>
            <a:noFill/>
          </a:ln>
        </p:spPr>
      </p:pic>
      <p:sp>
        <p:nvSpPr>
          <p:cNvPr id="514" name="CustomShape 11"/>
          <p:cNvSpPr/>
          <p:nvPr/>
        </p:nvSpPr>
        <p:spPr>
          <a:xfrm>
            <a:off x="3542760" y="820262"/>
            <a:ext cx="2287080" cy="943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dirty="0">
                <a:ln>
                  <a:noFill/>
                </a:ln>
                <a:solidFill>
                  <a:srgbClr val="FFFFFF"/>
                </a:solidFill>
                <a:effectLst/>
                <a:uLnTx/>
                <a:uFill>
                  <a:solidFill>
                    <a:srgbClr val="FFFFFF"/>
                  </a:solidFill>
                </a:uFill>
                <a:latin typeface="Calibri"/>
              </a:rPr>
              <a:t>Meta-heuristic</a:t>
            </a:r>
            <a:endParaRPr kumimoji="0" lang="en-US" sz="18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dirty="0">
                <a:ln>
                  <a:noFill/>
                </a:ln>
                <a:solidFill>
                  <a:srgbClr val="FFFFFF"/>
                </a:solidFill>
                <a:effectLst/>
                <a:uLnTx/>
                <a:uFill>
                  <a:solidFill>
                    <a:srgbClr val="FFFFFF"/>
                  </a:solidFill>
                </a:uFill>
                <a:latin typeface="Calibri"/>
              </a:rPr>
              <a:t>algorithms</a:t>
            </a:r>
            <a:endParaRPr kumimoji="0" lang="en-US" sz="18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15" name="CustomShape 12"/>
          <p:cNvSpPr/>
          <p:nvPr/>
        </p:nvSpPr>
        <p:spPr>
          <a:xfrm>
            <a:off x="3844800" y="3386580"/>
            <a:ext cx="1530000" cy="943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Different </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solutions</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16" name="Line 13"/>
          <p:cNvSpPr/>
          <p:nvPr/>
        </p:nvSpPr>
        <p:spPr>
          <a:xfrm>
            <a:off x="3541320" y="1840980"/>
            <a:ext cx="360" cy="148680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17" name="Line 14"/>
          <p:cNvSpPr/>
          <p:nvPr/>
        </p:nvSpPr>
        <p:spPr>
          <a:xfrm>
            <a:off x="3541320" y="3327780"/>
            <a:ext cx="2137320" cy="36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18" name="Line 15"/>
          <p:cNvSpPr/>
          <p:nvPr/>
        </p:nvSpPr>
        <p:spPr>
          <a:xfrm flipH="1">
            <a:off x="5004000" y="2023860"/>
            <a:ext cx="115560" cy="381960"/>
          </a:xfrm>
          <a:prstGeom prst="line">
            <a:avLst/>
          </a:prstGeom>
          <a:ln w="57240">
            <a:solidFill>
              <a:srgbClr val="FF0000"/>
            </a:solidFill>
            <a:round/>
          </a:ln>
        </p:spPr>
        <p:style>
          <a:lnRef idx="1">
            <a:schemeClr val="accent1"/>
          </a:lnRef>
          <a:fillRef idx="0">
            <a:schemeClr val="accent1"/>
          </a:fillRef>
          <a:effectRef idx="0">
            <a:schemeClr val="accent1"/>
          </a:effectRef>
          <a:fontRef idx="minor"/>
        </p:style>
      </p:sp>
      <p:sp>
        <p:nvSpPr>
          <p:cNvPr id="519" name="CustomShape 16"/>
          <p:cNvSpPr/>
          <p:nvPr/>
        </p:nvSpPr>
        <p:spPr>
          <a:xfrm rot="6408000">
            <a:off x="5053680" y="2042940"/>
            <a:ext cx="243360" cy="209880"/>
          </a:xfrm>
          <a:prstGeom prst="triangle">
            <a:avLst>
              <a:gd name="adj" fmla="val 50000"/>
            </a:avLst>
          </a:prstGeom>
          <a:solidFill>
            <a:srgbClr val="FF0000"/>
          </a:solid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20" name="CustomShape 17"/>
          <p:cNvSpPr/>
          <p:nvPr/>
        </p:nvSpPr>
        <p:spPr>
          <a:xfrm>
            <a:off x="3619440" y="2101980"/>
            <a:ext cx="2011320" cy="1155960"/>
          </a:xfrm>
          <a:custGeom>
            <a:avLst/>
            <a:gdLst/>
            <a:ahLst/>
            <a:cxnLst/>
            <a:rect l="l" t="t" r="r" b="b"/>
            <a:pathLst>
              <a:path w="2011680" h="1156254">
                <a:moveTo>
                  <a:pt x="0" y="1150158"/>
                </a:moveTo>
                <a:cubicBezTo>
                  <a:pt x="50800" y="1055162"/>
                  <a:pt x="101600" y="960166"/>
                  <a:pt x="182880" y="912414"/>
                </a:cubicBezTo>
                <a:cubicBezTo>
                  <a:pt x="264160" y="864662"/>
                  <a:pt x="400304" y="900222"/>
                  <a:pt x="487680" y="863646"/>
                </a:cubicBezTo>
                <a:cubicBezTo>
                  <a:pt x="575056" y="827070"/>
                  <a:pt x="632968" y="698038"/>
                  <a:pt x="707136" y="692958"/>
                </a:cubicBezTo>
                <a:cubicBezTo>
                  <a:pt x="781304" y="687878"/>
                  <a:pt x="871728" y="775254"/>
                  <a:pt x="932688" y="833166"/>
                </a:cubicBezTo>
                <a:cubicBezTo>
                  <a:pt x="993648" y="891078"/>
                  <a:pt x="1013968" y="1051606"/>
                  <a:pt x="1072896" y="1040430"/>
                </a:cubicBezTo>
                <a:cubicBezTo>
                  <a:pt x="1131824" y="1029254"/>
                  <a:pt x="1234440" y="885998"/>
                  <a:pt x="1286256" y="766110"/>
                </a:cubicBezTo>
                <a:cubicBezTo>
                  <a:pt x="1338072" y="646222"/>
                  <a:pt x="1334008" y="347518"/>
                  <a:pt x="1383792" y="321102"/>
                </a:cubicBezTo>
                <a:cubicBezTo>
                  <a:pt x="1433576" y="294686"/>
                  <a:pt x="1543304" y="533446"/>
                  <a:pt x="1584960" y="607614"/>
                </a:cubicBezTo>
                <a:cubicBezTo>
                  <a:pt x="1626616" y="681782"/>
                  <a:pt x="1607312" y="866694"/>
                  <a:pt x="1633728" y="766110"/>
                </a:cubicBezTo>
                <a:cubicBezTo>
                  <a:pt x="1660144" y="665526"/>
                  <a:pt x="1680464" y="-60914"/>
                  <a:pt x="1743456" y="4110"/>
                </a:cubicBezTo>
                <a:cubicBezTo>
                  <a:pt x="1806448" y="69134"/>
                  <a:pt x="1909064" y="612694"/>
                  <a:pt x="2011680" y="1156254"/>
                </a:cubicBezTo>
              </a:path>
            </a:pathLst>
          </a:custGeom>
          <a:noFill/>
          <a:ln w="38160">
            <a:solidFill>
              <a:schemeClr val="bg1"/>
            </a:solidFill>
            <a:round/>
          </a:ln>
        </p:spPr>
        <p:style>
          <a:lnRef idx="2">
            <a:schemeClr val="accent1">
              <a:shade val="50000"/>
            </a:schemeClr>
          </a:lnRef>
          <a:fillRef idx="1">
            <a:schemeClr val="accent1"/>
          </a:fillRef>
          <a:effectRef idx="0">
            <a:schemeClr val="accent1"/>
          </a:effectRef>
          <a:fontRef idx="minor"/>
        </p:style>
      </p:sp>
      <p:sp>
        <p:nvSpPr>
          <p:cNvPr id="521" name="CustomShape 18"/>
          <p:cNvSpPr/>
          <p:nvPr/>
        </p:nvSpPr>
        <p:spPr>
          <a:xfrm>
            <a:off x="3638160" y="2913780"/>
            <a:ext cx="228960" cy="198360"/>
          </a:xfrm>
          <a:prstGeom prst="star5">
            <a:avLst>
              <a:gd name="adj" fmla="val 19098"/>
              <a:gd name="hf" fmla="val 105146"/>
              <a:gd name="vf" fmla="val 110557"/>
            </a:avLst>
          </a:prstGeom>
          <a:solidFill>
            <a:srgbClr val="002060"/>
          </a:solid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522" name="CustomShape 19"/>
          <p:cNvSpPr/>
          <p:nvPr/>
        </p:nvSpPr>
        <p:spPr>
          <a:xfrm>
            <a:off x="4425120" y="2635860"/>
            <a:ext cx="276480" cy="24876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23" name="CustomShape 20"/>
          <p:cNvSpPr/>
          <p:nvPr/>
        </p:nvSpPr>
        <p:spPr>
          <a:xfrm flipV="1">
            <a:off x="4801320" y="2433900"/>
            <a:ext cx="80280" cy="40212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24" name="CustomShape 21"/>
          <p:cNvSpPr/>
          <p:nvPr/>
        </p:nvSpPr>
        <p:spPr>
          <a:xfrm flipV="1">
            <a:off x="3871440" y="2603100"/>
            <a:ext cx="398520" cy="28260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grpSp>
        <p:nvGrpSpPr>
          <p:cNvPr id="2" name="Group 1">
            <a:extLst>
              <a:ext uri="{FF2B5EF4-FFF2-40B4-BE49-F238E27FC236}">
                <a16:creationId xmlns:a16="http://schemas.microsoft.com/office/drawing/2014/main" id="{35E4A5BC-6D66-415A-B0AD-F10B1B0E035F}"/>
              </a:ext>
            </a:extLst>
          </p:cNvPr>
          <p:cNvGrpSpPr/>
          <p:nvPr/>
        </p:nvGrpSpPr>
        <p:grpSpPr>
          <a:xfrm>
            <a:off x="7813626" y="4297238"/>
            <a:ext cx="955576" cy="747801"/>
            <a:chOff x="6871320" y="4100940"/>
            <a:chExt cx="1225967" cy="959400"/>
          </a:xfrm>
        </p:grpSpPr>
        <p:sp>
          <p:nvSpPr>
            <p:cNvPr id="525" name="CustomShape 22"/>
            <p:cNvSpPr/>
            <p:nvPr/>
          </p:nvSpPr>
          <p:spPr>
            <a:xfrm>
              <a:off x="6874007" y="4100940"/>
              <a:ext cx="1223280" cy="95940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pic>
          <p:nvPicPr>
            <p:cNvPr id="527" name="Picture 8"/>
            <p:cNvPicPr/>
            <p:nvPr/>
          </p:nvPicPr>
          <p:blipFill rotWithShape="1">
            <a:blip r:embed="rId4"/>
            <a:srcRect t="25951" b="24004"/>
            <a:stretch/>
          </p:blipFill>
          <p:spPr>
            <a:xfrm>
              <a:off x="6871320" y="4153405"/>
              <a:ext cx="1223280" cy="359965"/>
            </a:xfrm>
            <a:prstGeom prst="rect">
              <a:avLst/>
            </a:prstGeom>
            <a:ln>
              <a:noFill/>
            </a:ln>
          </p:spPr>
        </p:pic>
        <p:pic>
          <p:nvPicPr>
            <p:cNvPr id="528" name="Picture 10"/>
            <p:cNvPicPr/>
            <p:nvPr/>
          </p:nvPicPr>
          <p:blipFill rotWithShape="1">
            <a:blip r:embed="rId5"/>
            <a:srcRect l="18120" r="13742" b="12233"/>
            <a:stretch/>
          </p:blipFill>
          <p:spPr>
            <a:xfrm>
              <a:off x="6967393" y="4545147"/>
              <a:ext cx="435894" cy="448982"/>
            </a:xfrm>
            <a:prstGeom prst="rect">
              <a:avLst/>
            </a:prstGeom>
            <a:ln>
              <a:noFill/>
            </a:ln>
          </p:spPr>
        </p:pic>
        <p:pic>
          <p:nvPicPr>
            <p:cNvPr id="529" name="Picture 12"/>
            <p:cNvPicPr/>
            <p:nvPr/>
          </p:nvPicPr>
          <p:blipFill>
            <a:blip r:embed="rId6"/>
            <a:stretch/>
          </p:blipFill>
          <p:spPr>
            <a:xfrm>
              <a:off x="7525853" y="4504824"/>
              <a:ext cx="523800" cy="523800"/>
            </a:xfrm>
            <a:prstGeom prst="rect">
              <a:avLst/>
            </a:prstGeom>
            <a:ln>
              <a:noFill/>
            </a:ln>
          </p:spPr>
        </p:pic>
      </p:grpSp>
      <p:sp>
        <p:nvSpPr>
          <p:cNvPr id="530" name="CustomShape 24"/>
          <p:cNvSpPr/>
          <p:nvPr/>
        </p:nvSpPr>
        <p:spPr>
          <a:xfrm>
            <a:off x="6263640" y="898903"/>
            <a:ext cx="2603280" cy="526054"/>
          </a:xfrm>
          <a:prstGeom prst="rect">
            <a:avLst/>
          </a:prstGeom>
          <a:noFill/>
          <a:ln>
            <a:noFill/>
          </a:ln>
        </p:spPr>
        <p:style>
          <a:lnRef idx="0">
            <a:scrgbClr r="0" g="0" b="0"/>
          </a:lnRef>
          <a:fillRef idx="0">
            <a:scrgbClr r="0" g="0" b="0"/>
          </a:fillRef>
          <a:effectRef idx="0">
            <a:scrgbClr r="0" g="0" b="0"/>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dirty="0">
                <a:ln>
                  <a:noFill/>
                </a:ln>
                <a:solidFill>
                  <a:srgbClr val="FFFFFF"/>
                </a:solidFill>
                <a:effectLst/>
                <a:uLnTx/>
                <a:uFill>
                  <a:solidFill>
                    <a:srgbClr val="FFFFFF"/>
                  </a:solidFill>
                </a:uFill>
                <a:latin typeface="Calibri"/>
              </a:rPr>
              <a:t>Exact </a:t>
            </a:r>
            <a:r>
              <a:rPr kumimoji="0" lang="en-US" sz="2800" b="0" i="0" u="none" strike="noStrike" kern="1200" cap="none" spc="-1" normalizeH="0" baseline="0" noProof="0" dirty="0" smtClean="0">
                <a:ln>
                  <a:noFill/>
                </a:ln>
                <a:solidFill>
                  <a:srgbClr val="FFFFFF"/>
                </a:solidFill>
                <a:effectLst/>
                <a:uLnTx/>
                <a:uFill>
                  <a:solidFill>
                    <a:srgbClr val="FFFFFF"/>
                  </a:solidFill>
                </a:uFill>
                <a:latin typeface="Calibri"/>
              </a:rPr>
              <a:t>algorithms</a:t>
            </a:r>
            <a:endParaRPr kumimoji="0" lang="en-US" sz="44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31" name="Line 25"/>
          <p:cNvSpPr/>
          <p:nvPr/>
        </p:nvSpPr>
        <p:spPr>
          <a:xfrm>
            <a:off x="6551280" y="1840980"/>
            <a:ext cx="360" cy="148680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32" name="Line 26"/>
          <p:cNvSpPr/>
          <p:nvPr/>
        </p:nvSpPr>
        <p:spPr>
          <a:xfrm>
            <a:off x="6551280" y="3327780"/>
            <a:ext cx="2137320" cy="36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33" name="CustomShape 27"/>
          <p:cNvSpPr/>
          <p:nvPr/>
        </p:nvSpPr>
        <p:spPr>
          <a:xfrm>
            <a:off x="6854760" y="3386580"/>
            <a:ext cx="1530000" cy="943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Different </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solutions</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34" name="Line 28"/>
          <p:cNvSpPr/>
          <p:nvPr/>
        </p:nvSpPr>
        <p:spPr>
          <a:xfrm flipH="1">
            <a:off x="8390880" y="1691940"/>
            <a:ext cx="115200" cy="382320"/>
          </a:xfrm>
          <a:prstGeom prst="line">
            <a:avLst/>
          </a:prstGeom>
          <a:ln w="57240">
            <a:solidFill>
              <a:srgbClr val="FF0000"/>
            </a:solidFill>
            <a:round/>
          </a:ln>
        </p:spPr>
        <p:style>
          <a:lnRef idx="1">
            <a:schemeClr val="accent1"/>
          </a:lnRef>
          <a:fillRef idx="0">
            <a:schemeClr val="accent1"/>
          </a:fillRef>
          <a:effectRef idx="0">
            <a:schemeClr val="accent1"/>
          </a:effectRef>
          <a:fontRef idx="minor"/>
        </p:style>
      </p:sp>
      <p:sp>
        <p:nvSpPr>
          <p:cNvPr id="535" name="CustomShape 29"/>
          <p:cNvSpPr/>
          <p:nvPr/>
        </p:nvSpPr>
        <p:spPr>
          <a:xfrm rot="6408000">
            <a:off x="8440560" y="1711020"/>
            <a:ext cx="243360" cy="209880"/>
          </a:xfrm>
          <a:prstGeom prst="triangle">
            <a:avLst>
              <a:gd name="adj" fmla="val 50000"/>
            </a:avLst>
          </a:prstGeom>
          <a:solidFill>
            <a:srgbClr val="FF0000"/>
          </a:solid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36" name="CustomShape 30"/>
          <p:cNvSpPr/>
          <p:nvPr/>
        </p:nvSpPr>
        <p:spPr>
          <a:xfrm>
            <a:off x="6629400" y="2101980"/>
            <a:ext cx="2011320" cy="1155960"/>
          </a:xfrm>
          <a:custGeom>
            <a:avLst/>
            <a:gdLst/>
            <a:ahLst/>
            <a:cxnLst/>
            <a:rect l="l" t="t" r="r" b="b"/>
            <a:pathLst>
              <a:path w="2011680" h="1156254">
                <a:moveTo>
                  <a:pt x="0" y="1150158"/>
                </a:moveTo>
                <a:cubicBezTo>
                  <a:pt x="50800" y="1055162"/>
                  <a:pt x="101600" y="960166"/>
                  <a:pt x="182880" y="912414"/>
                </a:cubicBezTo>
                <a:cubicBezTo>
                  <a:pt x="264160" y="864662"/>
                  <a:pt x="400304" y="900222"/>
                  <a:pt x="487680" y="863646"/>
                </a:cubicBezTo>
                <a:cubicBezTo>
                  <a:pt x="575056" y="827070"/>
                  <a:pt x="632968" y="698038"/>
                  <a:pt x="707136" y="692958"/>
                </a:cubicBezTo>
                <a:cubicBezTo>
                  <a:pt x="781304" y="687878"/>
                  <a:pt x="871728" y="775254"/>
                  <a:pt x="932688" y="833166"/>
                </a:cubicBezTo>
                <a:cubicBezTo>
                  <a:pt x="993648" y="891078"/>
                  <a:pt x="1013968" y="1051606"/>
                  <a:pt x="1072896" y="1040430"/>
                </a:cubicBezTo>
                <a:cubicBezTo>
                  <a:pt x="1131824" y="1029254"/>
                  <a:pt x="1234440" y="885998"/>
                  <a:pt x="1286256" y="766110"/>
                </a:cubicBezTo>
                <a:cubicBezTo>
                  <a:pt x="1338072" y="646222"/>
                  <a:pt x="1334008" y="347518"/>
                  <a:pt x="1383792" y="321102"/>
                </a:cubicBezTo>
                <a:cubicBezTo>
                  <a:pt x="1433576" y="294686"/>
                  <a:pt x="1543304" y="533446"/>
                  <a:pt x="1584960" y="607614"/>
                </a:cubicBezTo>
                <a:cubicBezTo>
                  <a:pt x="1626616" y="681782"/>
                  <a:pt x="1607312" y="866694"/>
                  <a:pt x="1633728" y="766110"/>
                </a:cubicBezTo>
                <a:cubicBezTo>
                  <a:pt x="1660144" y="665526"/>
                  <a:pt x="1680464" y="-60914"/>
                  <a:pt x="1743456" y="4110"/>
                </a:cubicBezTo>
                <a:cubicBezTo>
                  <a:pt x="1806448" y="69134"/>
                  <a:pt x="1909064" y="612694"/>
                  <a:pt x="2011680" y="1156254"/>
                </a:cubicBezTo>
              </a:path>
            </a:pathLst>
          </a:custGeom>
          <a:noFill/>
          <a:ln w="38160">
            <a:solidFill>
              <a:schemeClr val="bg1"/>
            </a:solidFill>
            <a:round/>
          </a:ln>
        </p:spPr>
        <p:style>
          <a:lnRef idx="2">
            <a:schemeClr val="accent1">
              <a:shade val="50000"/>
            </a:schemeClr>
          </a:lnRef>
          <a:fillRef idx="1">
            <a:schemeClr val="accent1"/>
          </a:fillRef>
          <a:effectRef idx="0">
            <a:schemeClr val="accent1"/>
          </a:effectRef>
          <a:fontRef idx="minor"/>
        </p:style>
      </p:sp>
      <p:sp>
        <p:nvSpPr>
          <p:cNvPr id="537" name="CustomShape 31"/>
          <p:cNvSpPr/>
          <p:nvPr/>
        </p:nvSpPr>
        <p:spPr>
          <a:xfrm>
            <a:off x="6648120" y="2913780"/>
            <a:ext cx="228960" cy="198360"/>
          </a:xfrm>
          <a:prstGeom prst="star5">
            <a:avLst>
              <a:gd name="adj" fmla="val 19098"/>
              <a:gd name="hf" fmla="val 105146"/>
              <a:gd name="vf" fmla="val 110557"/>
            </a:avLst>
          </a:prstGeom>
          <a:solidFill>
            <a:srgbClr val="002060"/>
          </a:solid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538" name="CustomShape 32"/>
          <p:cNvSpPr/>
          <p:nvPr/>
        </p:nvSpPr>
        <p:spPr>
          <a:xfrm flipV="1">
            <a:off x="6871320" y="2661060"/>
            <a:ext cx="406800" cy="19260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39" name="CustomShape 33"/>
          <p:cNvSpPr/>
          <p:nvPr/>
        </p:nvSpPr>
        <p:spPr>
          <a:xfrm flipV="1">
            <a:off x="7456320" y="2403300"/>
            <a:ext cx="437040" cy="30168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40" name="CustomShape 34"/>
          <p:cNvSpPr/>
          <p:nvPr/>
        </p:nvSpPr>
        <p:spPr>
          <a:xfrm flipV="1">
            <a:off x="7986240" y="2153460"/>
            <a:ext cx="286200" cy="19296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41" name="CustomShape 35"/>
          <p:cNvSpPr/>
          <p:nvPr/>
        </p:nvSpPr>
        <p:spPr>
          <a:xfrm>
            <a:off x="6150960" y="1353720"/>
            <a:ext cx="26290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 normalizeH="0" baseline="0" noProof="0" dirty="0">
                <a:ln>
                  <a:noFill/>
                </a:ln>
                <a:solidFill>
                  <a:srgbClr val="FFFF00"/>
                </a:solidFill>
                <a:effectLst/>
                <a:uLnTx/>
                <a:uFill>
                  <a:solidFill>
                    <a:srgbClr val="FFFFFF"/>
                  </a:solidFill>
                </a:uFill>
                <a:latin typeface="Calibri"/>
              </a:rPr>
              <a:t>Estimate of best </a:t>
            </a:r>
            <a:r>
              <a:rPr kumimoji="0" lang="en-US" sz="1800" b="0" i="0" u="none" strike="noStrike" kern="1200" cap="none" spc="-1" normalizeH="0" baseline="0" noProof="0" dirty="0" smtClean="0">
                <a:ln>
                  <a:noFill/>
                </a:ln>
                <a:solidFill>
                  <a:srgbClr val="FFFF00"/>
                </a:solidFill>
                <a:effectLst/>
                <a:uLnTx/>
                <a:uFill>
                  <a:solidFill>
                    <a:srgbClr val="FFFFFF"/>
                  </a:solidFill>
                </a:uFill>
                <a:latin typeface="Calibri"/>
              </a:rPr>
              <a:t>solution</a:t>
            </a:r>
            <a:endParaRPr kumimoji="0" lang="en-US" sz="18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42" name="Line 36"/>
          <p:cNvSpPr/>
          <p:nvPr/>
        </p:nvSpPr>
        <p:spPr>
          <a:xfrm>
            <a:off x="6633000" y="2028900"/>
            <a:ext cx="2085480" cy="360"/>
          </a:xfrm>
          <a:prstGeom prst="line">
            <a:avLst/>
          </a:prstGeom>
          <a:ln w="38160">
            <a:solidFill>
              <a:srgbClr val="FFFF00"/>
            </a:solidFill>
            <a:custDash>
              <a:ds d="400000" sp="300000"/>
            </a:custDash>
            <a:round/>
          </a:ln>
        </p:spPr>
        <p:style>
          <a:lnRef idx="1">
            <a:schemeClr val="accent1"/>
          </a:lnRef>
          <a:fillRef idx="0">
            <a:schemeClr val="accent1"/>
          </a:fillRef>
          <a:effectRef idx="0">
            <a:schemeClr val="accent1"/>
          </a:effectRef>
          <a:fontRef idx="minor"/>
        </p:style>
      </p:sp>
      <p:sp>
        <p:nvSpPr>
          <p:cNvPr id="543" name="CustomShape 37"/>
          <p:cNvSpPr/>
          <p:nvPr/>
        </p:nvSpPr>
        <p:spPr>
          <a:xfrm>
            <a:off x="6872760" y="1831980"/>
            <a:ext cx="1258200" cy="111960"/>
          </a:xfrm>
          <a:prstGeom prst="downArrow">
            <a:avLst>
              <a:gd name="adj1" fmla="val 50000"/>
              <a:gd name="adj2" fmla="val 50000"/>
            </a:avLst>
          </a:prstGeom>
          <a:solidFill>
            <a:srgbClr val="FFFF00"/>
          </a:solidFill>
          <a:ln>
            <a:solidFill>
              <a:srgbClr val="FFFF00"/>
            </a:solidFill>
            <a:round/>
          </a:ln>
        </p:spPr>
        <p:style>
          <a:lnRef idx="2">
            <a:schemeClr val="accent1">
              <a:shade val="50000"/>
            </a:schemeClr>
          </a:lnRef>
          <a:fillRef idx="1">
            <a:schemeClr val="accent1"/>
          </a:fillRef>
          <a:effectRef idx="0">
            <a:schemeClr val="accent1"/>
          </a:effectRef>
          <a:fontRef idx="minor"/>
        </p:style>
      </p:sp>
      <p:pic>
        <p:nvPicPr>
          <p:cNvPr id="44" name="Picture 2">
            <a:extLst>
              <a:ext uri="{FF2B5EF4-FFF2-40B4-BE49-F238E27FC236}">
                <a16:creationId xmlns:a16="http://schemas.microsoft.com/office/drawing/2014/main" id="{95C6CEF8-E409-417D-9C44-19A72013C0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8604" y="4137660"/>
            <a:ext cx="826975" cy="9471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89351" y="143422"/>
            <a:ext cx="4365298" cy="646331"/>
          </a:xfrm>
          <a:prstGeom prst="rect">
            <a:avLst/>
          </a:prstGeom>
        </p:spPr>
        <p:txBody>
          <a:bodyPr wrap="none">
            <a:spAutoFit/>
          </a:bodyPr>
          <a:lstStyle/>
          <a:p>
            <a:pPr algn="ctr"/>
            <a:r>
              <a:rPr lang="en-AU" sz="3600" b="1" dirty="0">
                <a:solidFill>
                  <a:schemeClr val="bg1"/>
                </a:solidFill>
              </a:rPr>
              <a:t>Guaranteed quality</a:t>
            </a:r>
          </a:p>
        </p:txBody>
      </p:sp>
      <p:sp>
        <p:nvSpPr>
          <p:cNvPr id="4" name="Right Arrow 3"/>
          <p:cNvSpPr/>
          <p:nvPr/>
        </p:nvSpPr>
        <p:spPr>
          <a:xfrm>
            <a:off x="7241725" y="4469854"/>
            <a:ext cx="535506" cy="3048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080" y="71120"/>
            <a:ext cx="3545840" cy="857250"/>
          </a:xfrm>
        </p:spPr>
        <p:txBody>
          <a:bodyPr/>
          <a:lstStyle/>
          <a:p>
            <a:r>
              <a:rPr lang="en-AU" dirty="0" smtClean="0">
                <a:latin typeface="Arial" panose="020B0604020202020204" pitchFamily="34" charset="0"/>
                <a:cs typeface="Arial" panose="020B0604020202020204" pitchFamily="34" charset="0"/>
              </a:rPr>
              <a:t>Solve it fast!</a:t>
            </a:r>
            <a:endParaRPr lang="en-AU" dirty="0">
              <a:latin typeface="Arial" panose="020B0604020202020204" pitchFamily="34" charset="0"/>
              <a:cs typeface="Arial" panose="020B0604020202020204" pitchFamily="34" charset="0"/>
            </a:endParaRPr>
          </a:p>
        </p:txBody>
      </p:sp>
      <p:grpSp>
        <p:nvGrpSpPr>
          <p:cNvPr id="6" name="Group 5"/>
          <p:cNvGrpSpPr/>
          <p:nvPr/>
        </p:nvGrpSpPr>
        <p:grpSpPr>
          <a:xfrm>
            <a:off x="765929" y="928370"/>
            <a:ext cx="7612143" cy="3748761"/>
            <a:chOff x="363457" y="928370"/>
            <a:chExt cx="7612143" cy="3748761"/>
          </a:xfrm>
        </p:grpSpPr>
        <p:sp>
          <p:nvSpPr>
            <p:cNvPr id="4" name="Rectangle 3"/>
            <p:cNvSpPr/>
            <p:nvPr/>
          </p:nvSpPr>
          <p:spPr>
            <a:xfrm>
              <a:off x="363457" y="928370"/>
              <a:ext cx="7612143" cy="37487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050" name="Picture 2" descr="Objective function value and time comparisons using a boundary penalty to achieve spatially compact solutions."/>
            <p:cNvPicPr>
              <a:picLocks noChangeAspect="1" noChangeArrowheads="1"/>
            </p:cNvPicPr>
            <p:nvPr/>
          </p:nvPicPr>
          <p:blipFill rotWithShape="1">
            <a:blip r:embed="rId2">
              <a:extLst>
                <a:ext uri="{28A0092B-C50C-407E-A947-70E740481C1C}">
                  <a14:useLocalDpi xmlns:a14="http://schemas.microsoft.com/office/drawing/2010/main" val="0"/>
                </a:ext>
              </a:extLst>
            </a:blip>
            <a:srcRect t="49467"/>
            <a:stretch/>
          </p:blipFill>
          <p:spPr bwMode="auto">
            <a:xfrm>
              <a:off x="363457" y="928370"/>
              <a:ext cx="6466365" cy="37487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bjective function value and time comparisons using a boundary penalty to achieve spatially compact solutions."/>
            <p:cNvPicPr>
              <a:picLocks noChangeAspect="1" noChangeArrowheads="1"/>
            </p:cNvPicPr>
            <p:nvPr/>
          </p:nvPicPr>
          <p:blipFill rotWithShape="1">
            <a:blip r:embed="rId2">
              <a:extLst>
                <a:ext uri="{28A0092B-C50C-407E-A947-70E740481C1C}">
                  <a14:useLocalDpi xmlns:a14="http://schemas.microsoft.com/office/drawing/2010/main" val="0"/>
                </a:ext>
              </a:extLst>
            </a:blip>
            <a:srcRect l="8655" t="2933" r="76354" b="65467"/>
            <a:stretch/>
          </p:blipFill>
          <p:spPr bwMode="auto">
            <a:xfrm>
              <a:off x="6977569" y="928370"/>
              <a:ext cx="989904" cy="23939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350000" y="2125345"/>
              <a:ext cx="243840" cy="3028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8" name="TextBox 7">
            <a:extLst>
              <a:ext uri="{FF2B5EF4-FFF2-40B4-BE49-F238E27FC236}">
                <a16:creationId xmlns:a16="http://schemas.microsoft.com/office/drawing/2014/main" id="{5A606BC0-551C-424A-9FF3-AE5B8B32DA5D}"/>
              </a:ext>
            </a:extLst>
          </p:cNvPr>
          <p:cNvSpPr txBox="1"/>
          <p:nvPr/>
        </p:nvSpPr>
        <p:spPr>
          <a:xfrm>
            <a:off x="4003040" y="4759376"/>
            <a:ext cx="5133464" cy="369332"/>
          </a:xfrm>
          <a:prstGeom prst="rect">
            <a:avLst/>
          </a:prstGeom>
          <a:noFill/>
        </p:spPr>
        <p:txBody>
          <a:bodyPr wrap="square" rtlCol="0">
            <a:spAutoFit/>
          </a:bodyPr>
          <a:lstStyle/>
          <a:p>
            <a:r>
              <a:rPr lang="en-AU" dirty="0" smtClean="0"/>
              <a:t>Schuster et </a:t>
            </a:r>
            <a:r>
              <a:rPr lang="en-AU" dirty="0"/>
              <a:t>al. (2020) </a:t>
            </a:r>
            <a:r>
              <a:rPr lang="en-AU" dirty="0" err="1" smtClean="0"/>
              <a:t>PeerJ</a:t>
            </a:r>
            <a:r>
              <a:rPr lang="en-AU" dirty="0"/>
              <a:t>, DOI:10.7717/peerj.9258</a:t>
            </a:r>
          </a:p>
        </p:txBody>
      </p:sp>
    </p:spTree>
    <p:extLst>
      <p:ext uri="{BB962C8B-B14F-4D97-AF65-F5344CB8AC3E}">
        <p14:creationId xmlns:p14="http://schemas.microsoft.com/office/powerpoint/2010/main" val="3514258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CBFC-3DBB-4C57-8B01-165308DC6DC8}"/>
              </a:ext>
            </a:extLst>
          </p:cNvPr>
          <p:cNvSpPr>
            <a:spLocks noGrp="1"/>
          </p:cNvSpPr>
          <p:nvPr>
            <p:ph type="title"/>
          </p:nvPr>
        </p:nvSpPr>
        <p:spPr>
          <a:xfrm>
            <a:off x="447040" y="75737"/>
            <a:ext cx="8229600" cy="970744"/>
          </a:xfrm>
        </p:spPr>
        <p:txBody>
          <a:bodyPr/>
          <a:lstStyle/>
          <a:p>
            <a:r>
              <a:rPr lang="en-AU" dirty="0" smtClean="0"/>
              <a:t>Getting help</a:t>
            </a:r>
            <a:endParaRPr lang="en-AU" dirty="0"/>
          </a:p>
        </p:txBody>
      </p:sp>
      <p:pic>
        <p:nvPicPr>
          <p:cNvPr id="3074" name="Picture 2" descr="undef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1210" y="1158240"/>
            <a:ext cx="2378330" cy="30988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elcome | R for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898" y="1158240"/>
            <a:ext cx="2089140" cy="313371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94201" y="4291950"/>
            <a:ext cx="2274533" cy="646331"/>
          </a:xfrm>
          <a:prstGeom prst="rect">
            <a:avLst/>
          </a:prstGeom>
        </p:spPr>
        <p:txBody>
          <a:bodyPr wrap="none">
            <a:spAutoFit/>
          </a:bodyPr>
          <a:lstStyle/>
          <a:p>
            <a:pPr algn="ctr"/>
            <a:r>
              <a:rPr lang="en-AU" dirty="0" smtClean="0"/>
              <a:t>Available for free:</a:t>
            </a:r>
          </a:p>
          <a:p>
            <a:r>
              <a:rPr lang="en-AU" dirty="0" smtClean="0"/>
              <a:t>https</a:t>
            </a:r>
            <a:r>
              <a:rPr lang="en-AU" dirty="0"/>
              <a:t>://</a:t>
            </a:r>
            <a:r>
              <a:rPr lang="en-AU" dirty="0" smtClean="0"/>
              <a:t>r4ds.had.co.nz</a:t>
            </a:r>
            <a:endParaRPr lang="en-AU" dirty="0"/>
          </a:p>
        </p:txBody>
      </p:sp>
      <p:pic>
        <p:nvPicPr>
          <p:cNvPr id="5" name="Picture 4"/>
          <p:cNvPicPr>
            <a:picLocks noChangeAspect="1"/>
          </p:cNvPicPr>
          <p:nvPr/>
        </p:nvPicPr>
        <p:blipFill rotWithShape="1">
          <a:blip r:embed="rId4"/>
          <a:srcRect t="8110" r="26750" b="9223"/>
          <a:stretch/>
        </p:blipFill>
        <p:spPr>
          <a:xfrm>
            <a:off x="172720" y="1158240"/>
            <a:ext cx="4145226" cy="2631440"/>
          </a:xfrm>
          <a:prstGeom prst="rect">
            <a:avLst/>
          </a:prstGeom>
        </p:spPr>
      </p:pic>
      <p:sp>
        <p:nvSpPr>
          <p:cNvPr id="13" name="Rectangle 12"/>
          <p:cNvSpPr/>
          <p:nvPr/>
        </p:nvSpPr>
        <p:spPr>
          <a:xfrm>
            <a:off x="100002" y="3891278"/>
            <a:ext cx="3785203" cy="1200329"/>
          </a:xfrm>
          <a:prstGeom prst="rect">
            <a:avLst/>
          </a:prstGeom>
        </p:spPr>
        <p:txBody>
          <a:bodyPr wrap="none">
            <a:spAutoFit/>
          </a:bodyPr>
          <a:lstStyle/>
          <a:p>
            <a:r>
              <a:rPr lang="en-AU" dirty="0" smtClean="0"/>
              <a:t>Manual, tutorials, news updates, </a:t>
            </a:r>
          </a:p>
          <a:p>
            <a:r>
              <a:rPr lang="en-AU" dirty="0" smtClean="0"/>
              <a:t>and links to code repository to submit </a:t>
            </a:r>
          </a:p>
          <a:p>
            <a:r>
              <a:rPr lang="en-AU" dirty="0" smtClean="0"/>
              <a:t>bug reports and ask questions:</a:t>
            </a:r>
          </a:p>
          <a:p>
            <a:r>
              <a:rPr lang="en-AU" dirty="0" smtClean="0"/>
              <a:t>https://prioritizr.net</a:t>
            </a:r>
            <a:endParaRPr lang="en-AU" dirty="0"/>
          </a:p>
        </p:txBody>
      </p:sp>
      <p:sp>
        <p:nvSpPr>
          <p:cNvPr id="14" name="Rectangle 13"/>
          <p:cNvSpPr/>
          <p:nvPr/>
        </p:nvSpPr>
        <p:spPr>
          <a:xfrm>
            <a:off x="7090950" y="4291950"/>
            <a:ext cx="1585690" cy="369332"/>
          </a:xfrm>
          <a:prstGeom prst="rect">
            <a:avLst/>
          </a:prstGeom>
        </p:spPr>
        <p:txBody>
          <a:bodyPr wrap="none">
            <a:spAutoFit/>
          </a:bodyPr>
          <a:lstStyle/>
          <a:p>
            <a:r>
              <a:rPr lang="en-AU" dirty="0" smtClean="0"/>
              <a:t>Amazing book!</a:t>
            </a:r>
            <a:endParaRPr lang="en-AU" dirty="0"/>
          </a:p>
        </p:txBody>
      </p:sp>
    </p:spTree>
    <p:extLst>
      <p:ext uri="{BB962C8B-B14F-4D97-AF65-F5344CB8AC3E}">
        <p14:creationId xmlns:p14="http://schemas.microsoft.com/office/powerpoint/2010/main" val="2043334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46D2E0A-3A57-404B-AA25-E4900D3B25C9}"/>
              </a:ext>
            </a:extLst>
          </p:cNvPr>
          <p:cNvSpPr txBox="1">
            <a:spLocks/>
          </p:cNvSpPr>
          <p:nvPr/>
        </p:nvSpPr>
        <p:spPr>
          <a:xfrm>
            <a:off x="538223" y="667715"/>
            <a:ext cx="8229600" cy="380807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8000" b="1" i="0" u="none" strike="noStrike" kern="1200" cap="none" spc="0" normalizeH="0" baseline="0" noProof="0" dirty="0" smtClean="0">
                <a:ln>
                  <a:noFill/>
                </a:ln>
                <a:solidFill>
                  <a:sysClr val="window" lastClr="FFFFFF"/>
                </a:solidFill>
                <a:effectLst/>
                <a:uLnTx/>
                <a:uFillTx/>
                <a:latin typeface="Arial" panose="020B0604020202020204" pitchFamily="34" charset="0"/>
                <a:ea typeface="+mj-ea"/>
                <a:cs typeface="Arial" panose="020B0604020202020204" pitchFamily="34" charset="0"/>
              </a:rPr>
              <a:t>DEMO</a:t>
            </a:r>
            <a:endParaRPr kumimoji="0" lang="en-AU" sz="8000" b="1"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679149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46D2E0A-3A57-404B-AA25-E4900D3B25C9}"/>
              </a:ext>
            </a:extLst>
          </p:cNvPr>
          <p:cNvSpPr txBox="1">
            <a:spLocks/>
          </p:cNvSpPr>
          <p:nvPr/>
        </p:nvSpPr>
        <p:spPr>
          <a:xfrm>
            <a:off x="538223" y="667715"/>
            <a:ext cx="8229600" cy="380807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8000" b="1" i="0" u="none" strike="noStrike" kern="1200" cap="none" spc="0" normalizeH="0" baseline="0" noProof="0" dirty="0" smtClean="0">
                <a:ln>
                  <a:noFill/>
                </a:ln>
                <a:solidFill>
                  <a:sysClr val="window" lastClr="FFFFFF"/>
                </a:solidFill>
                <a:effectLst/>
                <a:uLnTx/>
                <a:uFillTx/>
                <a:latin typeface="Arial" panose="020B0604020202020204" pitchFamily="34" charset="0"/>
                <a:ea typeface="+mj-ea"/>
                <a:cs typeface="Arial" panose="020B0604020202020204" pitchFamily="34" charset="0"/>
              </a:rPr>
              <a:t>Frequently</a:t>
            </a:r>
            <a:r>
              <a:rPr kumimoji="0" lang="en-AU" sz="8000" b="1" i="0" u="none" strike="noStrike" kern="1200" cap="none" spc="0" normalizeH="0" noProof="0" dirty="0" smtClean="0">
                <a:ln>
                  <a:noFill/>
                </a:ln>
                <a:solidFill>
                  <a:sysClr val="window" lastClr="FFFFFF"/>
                </a:solidFill>
                <a:effectLst/>
                <a:uLnTx/>
                <a:uFillTx/>
                <a:latin typeface="Arial" panose="020B0604020202020204" pitchFamily="34" charset="0"/>
                <a:ea typeface="+mj-ea"/>
                <a:cs typeface="Arial" panose="020B0604020202020204" pitchFamily="34" charset="0"/>
              </a:rPr>
              <a:t> asked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8000" b="1" i="0" u="none" strike="noStrike" kern="1200" cap="none" spc="0" normalizeH="0" noProof="0" dirty="0" smtClean="0">
                <a:ln>
                  <a:noFill/>
                </a:ln>
                <a:solidFill>
                  <a:sysClr val="window" lastClr="FFFFFF"/>
                </a:solidFill>
                <a:effectLst/>
                <a:uLnTx/>
                <a:uFillTx/>
                <a:latin typeface="Arial" panose="020B0604020202020204" pitchFamily="34" charset="0"/>
                <a:ea typeface="+mj-ea"/>
                <a:cs typeface="Arial" panose="020B0604020202020204" pitchFamily="34" charset="0"/>
              </a:rPr>
              <a:t>questions</a:t>
            </a:r>
            <a:endParaRPr kumimoji="0" lang="en-AU" sz="8000" b="1"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375816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B3C9-A110-4D4B-BFD1-96FE576D87D4}"/>
              </a:ext>
            </a:extLst>
          </p:cNvPr>
          <p:cNvSpPr>
            <a:spLocks noGrp="1"/>
          </p:cNvSpPr>
          <p:nvPr>
            <p:ph type="title"/>
          </p:nvPr>
        </p:nvSpPr>
        <p:spPr>
          <a:xfrm>
            <a:off x="190500" y="108626"/>
            <a:ext cx="8496300" cy="954603"/>
          </a:xfrm>
        </p:spPr>
        <p:txBody>
          <a:bodyPr>
            <a:noAutofit/>
          </a:bodyPr>
          <a:lstStyle/>
          <a:p>
            <a:r>
              <a:rPr lang="en-AU" sz="3600" dirty="0"/>
              <a:t>Can’t we just protect places with the greatest species richness/diversity?</a:t>
            </a:r>
          </a:p>
        </p:txBody>
      </p:sp>
      <p:sp>
        <p:nvSpPr>
          <p:cNvPr id="4" name="TextBox 3">
            <a:extLst>
              <a:ext uri="{FF2B5EF4-FFF2-40B4-BE49-F238E27FC236}">
                <a16:creationId xmlns:a16="http://schemas.microsoft.com/office/drawing/2014/main" id="{C56334FC-483E-4D0E-A5B3-EE099B564153}"/>
              </a:ext>
            </a:extLst>
          </p:cNvPr>
          <p:cNvSpPr txBox="1"/>
          <p:nvPr/>
        </p:nvSpPr>
        <p:spPr>
          <a:xfrm>
            <a:off x="105444" y="1374587"/>
            <a:ext cx="4139297" cy="2677656"/>
          </a:xfrm>
          <a:prstGeom prst="rect">
            <a:avLst/>
          </a:prstGeom>
          <a:noFill/>
        </p:spPr>
        <p:txBody>
          <a:bodyPr wrap="square" rtlCol="0">
            <a:spAutoFit/>
          </a:bodyPr>
          <a:lstStyle/>
          <a:p>
            <a:r>
              <a:rPr lang="en-AU" sz="2400" dirty="0"/>
              <a:t>Doesn’t account for:</a:t>
            </a:r>
          </a:p>
          <a:p>
            <a:pPr marL="342900" indent="-342900">
              <a:buFont typeface="Arial" panose="020B0604020202020204" pitchFamily="34" charset="0"/>
              <a:buChar char="•"/>
            </a:pPr>
            <a:r>
              <a:rPr lang="en-AU" sz="2400" dirty="0"/>
              <a:t>Costs</a:t>
            </a:r>
          </a:p>
          <a:p>
            <a:pPr marL="342900" indent="-342900">
              <a:buFont typeface="Arial" panose="020B0604020202020204" pitchFamily="34" charset="0"/>
              <a:buChar char="•"/>
            </a:pPr>
            <a:r>
              <a:rPr lang="en-AU" sz="2400" dirty="0"/>
              <a:t>Species’ requirements</a:t>
            </a:r>
          </a:p>
          <a:p>
            <a:pPr marL="342900" indent="-342900">
              <a:buFont typeface="Arial" panose="020B0604020202020204" pitchFamily="34" charset="0"/>
              <a:buChar char="•"/>
            </a:pPr>
            <a:r>
              <a:rPr lang="en-AU" sz="2400" dirty="0"/>
              <a:t>Connectivity</a:t>
            </a:r>
          </a:p>
          <a:p>
            <a:pPr marL="342900" indent="-342900">
              <a:buFont typeface="Arial" panose="020B0604020202020204" pitchFamily="34" charset="0"/>
              <a:buChar char="•"/>
            </a:pPr>
            <a:r>
              <a:rPr lang="en-AU" sz="2400" dirty="0"/>
              <a:t>Complementarity</a:t>
            </a:r>
          </a:p>
          <a:p>
            <a:pPr marL="342900" indent="-342900">
              <a:buFont typeface="Arial" panose="020B0604020202020204" pitchFamily="34" charset="0"/>
              <a:buChar char="•"/>
            </a:pPr>
            <a:r>
              <a:rPr lang="en-AU" sz="2400" dirty="0"/>
              <a:t>Stakeholder preferences</a:t>
            </a:r>
          </a:p>
          <a:p>
            <a:pPr marL="342900" indent="-342900">
              <a:buFont typeface="Arial" panose="020B0604020202020204" pitchFamily="34" charset="0"/>
              <a:buChar char="•"/>
            </a:pPr>
            <a:r>
              <a:rPr lang="en-AU" sz="2400" dirty="0" smtClean="0"/>
              <a:t>Previous </a:t>
            </a:r>
            <a:r>
              <a:rPr lang="en-AU" sz="2400" dirty="0"/>
              <a:t>conservation efforts</a:t>
            </a:r>
          </a:p>
        </p:txBody>
      </p:sp>
      <p:pic>
        <p:nvPicPr>
          <p:cNvPr id="5122" name="Picture 2" descr="Mapping the World&amp;#39;s Biodiversity">
            <a:extLst>
              <a:ext uri="{FF2B5EF4-FFF2-40B4-BE49-F238E27FC236}">
                <a16:creationId xmlns:a16="http://schemas.microsoft.com/office/drawing/2014/main" id="{860671E6-0B1E-4B74-BDAC-BFFC366F3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244" y="1482290"/>
            <a:ext cx="4678312" cy="25699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0A6111A-1441-4D7C-BEBF-7E4F82094F1E}"/>
              </a:ext>
            </a:extLst>
          </p:cNvPr>
          <p:cNvSpPr txBox="1"/>
          <p:nvPr/>
        </p:nvSpPr>
        <p:spPr>
          <a:xfrm>
            <a:off x="5883043" y="4416601"/>
            <a:ext cx="3214836" cy="369332"/>
          </a:xfrm>
          <a:prstGeom prst="rect">
            <a:avLst/>
          </a:prstGeom>
          <a:noFill/>
        </p:spPr>
        <p:txBody>
          <a:bodyPr wrap="square" rtlCol="0">
            <a:spAutoFit/>
          </a:bodyPr>
          <a:lstStyle/>
          <a:p>
            <a:r>
              <a:rPr lang="en-AU" dirty="0"/>
              <a:t>https://biodiversitymapping.org</a:t>
            </a:r>
          </a:p>
        </p:txBody>
      </p:sp>
      <p:sp>
        <p:nvSpPr>
          <p:cNvPr id="7" name="TextBox 6">
            <a:extLst>
              <a:ext uri="{FF2B5EF4-FFF2-40B4-BE49-F238E27FC236}">
                <a16:creationId xmlns:a16="http://schemas.microsoft.com/office/drawing/2014/main" id="{E076B8BC-1342-46B8-BA80-AADBFE85A548}"/>
              </a:ext>
            </a:extLst>
          </p:cNvPr>
          <p:cNvSpPr txBox="1"/>
          <p:nvPr/>
        </p:nvSpPr>
        <p:spPr>
          <a:xfrm>
            <a:off x="3590224" y="4774168"/>
            <a:ext cx="5755907" cy="369332"/>
          </a:xfrm>
          <a:prstGeom prst="rect">
            <a:avLst/>
          </a:prstGeom>
          <a:noFill/>
        </p:spPr>
        <p:txBody>
          <a:bodyPr wrap="square" rtlCol="0">
            <a:spAutoFit/>
          </a:bodyPr>
          <a:lstStyle/>
          <a:p>
            <a:r>
              <a:rPr lang="en-AU" dirty="0"/>
              <a:t>Brown et al. (2015) PNAS, DOI:10.1073/pnas.1509189112</a:t>
            </a:r>
          </a:p>
        </p:txBody>
      </p:sp>
    </p:spTree>
    <p:extLst>
      <p:ext uri="{BB962C8B-B14F-4D97-AF65-F5344CB8AC3E}">
        <p14:creationId xmlns:p14="http://schemas.microsoft.com/office/powerpoint/2010/main" val="3781266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B3C9-A110-4D4B-BFD1-96FE576D87D4}"/>
              </a:ext>
            </a:extLst>
          </p:cNvPr>
          <p:cNvSpPr>
            <a:spLocks noGrp="1"/>
          </p:cNvSpPr>
          <p:nvPr>
            <p:ph type="title"/>
          </p:nvPr>
        </p:nvSpPr>
        <p:spPr>
          <a:xfrm>
            <a:off x="347241" y="-1"/>
            <a:ext cx="8449519" cy="2384385"/>
          </a:xfrm>
        </p:spPr>
        <p:txBody>
          <a:bodyPr>
            <a:noAutofit/>
          </a:bodyPr>
          <a:lstStyle/>
          <a:p>
            <a:r>
              <a:rPr lang="en-AU" sz="3600" dirty="0" smtClean="0"/>
              <a:t>Biogeography says you get more species with larger area, so why not just maximize total amount of land inside protected areas?</a:t>
            </a:r>
            <a:endParaRPr lang="en-AU" sz="3600" dirty="0"/>
          </a:p>
        </p:txBody>
      </p:sp>
      <p:pic>
        <p:nvPicPr>
          <p:cNvPr id="8194" name="Picture 2" descr="Species-Area Relationships: Definition, Curve &amp;amp; Importance | Study.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931" y="2498377"/>
            <a:ext cx="3644138" cy="250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5489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5195" y="1227712"/>
            <a:ext cx="6435524" cy="3477875"/>
          </a:xfrm>
          <a:prstGeom prst="rect">
            <a:avLst/>
          </a:prstGeom>
        </p:spPr>
        <p:txBody>
          <a:bodyPr wrap="square">
            <a:spAutoFit/>
          </a:bodyPr>
          <a:lstStyle/>
          <a:p>
            <a:pPr marL="457200" indent="-457200">
              <a:buFont typeface="+mj-lt"/>
              <a:buAutoNum type="alphaLcParenR"/>
            </a:pPr>
            <a:r>
              <a:rPr lang="en-AU" sz="2000" dirty="0" smtClean="0">
                <a:latin typeface="Whitney-Book"/>
              </a:rPr>
              <a:t>Failure </a:t>
            </a:r>
            <a:r>
              <a:rPr lang="en-AU" sz="2000" dirty="0">
                <a:latin typeface="Whitney-Book"/>
              </a:rPr>
              <a:t>to protect highly </a:t>
            </a:r>
            <a:r>
              <a:rPr lang="en-AU" sz="2000" dirty="0" smtClean="0">
                <a:latin typeface="Whitney-Book"/>
              </a:rPr>
              <a:t>threatened, diverse</a:t>
            </a:r>
            <a:r>
              <a:rPr lang="en-AU" sz="2000" dirty="0">
                <a:latin typeface="Whitney-Book"/>
              </a:rPr>
              <a:t>, connected but small </a:t>
            </a:r>
            <a:r>
              <a:rPr lang="en-AU" sz="2000" dirty="0" smtClean="0">
                <a:latin typeface="Whitney-Book"/>
              </a:rPr>
              <a:t>areas</a:t>
            </a:r>
          </a:p>
          <a:p>
            <a:pPr marL="457200" indent="-457200">
              <a:buFont typeface="+mj-lt"/>
              <a:buAutoNum type="alphaLcParenR"/>
            </a:pPr>
            <a:r>
              <a:rPr lang="en-AU" sz="2000" dirty="0" smtClean="0">
                <a:latin typeface="Whitney-Book"/>
              </a:rPr>
              <a:t>Expansion </a:t>
            </a:r>
            <a:r>
              <a:rPr lang="en-AU" sz="2000" dirty="0">
                <a:latin typeface="Whitney-Book"/>
              </a:rPr>
              <a:t>results in delayed protection in areas </a:t>
            </a:r>
            <a:r>
              <a:rPr lang="en-AU" sz="2000" dirty="0" smtClean="0">
                <a:latin typeface="Whitney-Book"/>
              </a:rPr>
              <a:t>where protected area (PA) establishment </a:t>
            </a:r>
            <a:r>
              <a:rPr lang="en-AU" sz="2000" dirty="0">
                <a:latin typeface="Whitney-Book"/>
              </a:rPr>
              <a:t>could have had much higher biodiversity </a:t>
            </a:r>
            <a:r>
              <a:rPr lang="en-AU" sz="2000" dirty="0" smtClean="0">
                <a:latin typeface="Whitney-Book"/>
              </a:rPr>
              <a:t>benefits</a:t>
            </a:r>
          </a:p>
          <a:p>
            <a:pPr marL="457200" indent="-457200">
              <a:buFont typeface="+mj-lt"/>
              <a:buAutoNum type="alphaLcParenR"/>
            </a:pPr>
            <a:r>
              <a:rPr lang="en-AU" sz="2000" dirty="0" smtClean="0">
                <a:latin typeface="Whitney-Book"/>
              </a:rPr>
              <a:t>Protection </a:t>
            </a:r>
            <a:r>
              <a:rPr lang="en-AU" sz="2000" dirty="0">
                <a:latin typeface="Whitney-Book"/>
              </a:rPr>
              <a:t>of low-threat, unrepresentative areas, generating limited protective </a:t>
            </a:r>
            <a:r>
              <a:rPr lang="en-AU" sz="2000" dirty="0" smtClean="0">
                <a:latin typeface="Whitney-Book"/>
              </a:rPr>
              <a:t>effect</a:t>
            </a:r>
          </a:p>
          <a:p>
            <a:pPr marL="457200" indent="-457200">
              <a:buFont typeface="+mj-lt"/>
              <a:buAutoNum type="alphaLcParenR"/>
            </a:pPr>
            <a:r>
              <a:rPr lang="en-AU" sz="2000" dirty="0" smtClean="0">
                <a:latin typeface="Whitney-Book"/>
              </a:rPr>
              <a:t>Fails to account </a:t>
            </a:r>
            <a:r>
              <a:rPr lang="en-AU" sz="2000" dirty="0">
                <a:latin typeface="Whitney-Book"/>
              </a:rPr>
              <a:t>for resources allocated to PA </a:t>
            </a:r>
            <a:r>
              <a:rPr lang="en-AU" sz="2000" dirty="0" smtClean="0">
                <a:latin typeface="Whitney-Book"/>
              </a:rPr>
              <a:t>management; rewards lack of staff and equipment</a:t>
            </a:r>
          </a:p>
          <a:p>
            <a:pPr marL="457200" indent="-457200">
              <a:buFont typeface="+mj-lt"/>
              <a:buAutoNum type="alphaLcParenR"/>
            </a:pPr>
            <a:r>
              <a:rPr lang="en-AU" sz="2000" dirty="0" smtClean="0">
                <a:latin typeface="Whitney-Book"/>
              </a:rPr>
              <a:t>Biodiversity </a:t>
            </a:r>
            <a:r>
              <a:rPr lang="en-AU" sz="2000" dirty="0">
                <a:latin typeface="Whitney-Book"/>
              </a:rPr>
              <a:t>losses in a PA remain undetected, but the area is </a:t>
            </a:r>
            <a:r>
              <a:rPr lang="en-AU" sz="2000" dirty="0" smtClean="0">
                <a:latin typeface="Whitney-Book"/>
              </a:rPr>
              <a:t>celebrated as </a:t>
            </a:r>
            <a:r>
              <a:rPr lang="en-AU" sz="2000" dirty="0">
                <a:latin typeface="Whitney-Book"/>
              </a:rPr>
              <a:t>‘protected</a:t>
            </a:r>
            <a:r>
              <a:rPr lang="en-AU" sz="2000" dirty="0" smtClean="0">
                <a:latin typeface="Whitney-Book"/>
              </a:rPr>
              <a:t>’ </a:t>
            </a:r>
            <a:endParaRPr lang="en-AU" sz="2000" dirty="0">
              <a:latin typeface="Whitney-Book"/>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49979" b="66559"/>
          <a:stretch/>
        </p:blipFill>
        <p:spPr>
          <a:xfrm>
            <a:off x="6801800" y="3032832"/>
            <a:ext cx="2164981" cy="1630206"/>
          </a:xfrm>
          <a:prstGeom prst="rect">
            <a:avLst/>
          </a:prstGeom>
        </p:spPr>
      </p:pic>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r="49896" b="66559"/>
          <a:stretch/>
        </p:blipFill>
        <p:spPr>
          <a:xfrm>
            <a:off x="6798201" y="1227712"/>
            <a:ext cx="2168580" cy="1630206"/>
          </a:xfrm>
          <a:prstGeom prst="rect">
            <a:avLst/>
          </a:prstGeom>
        </p:spPr>
      </p:pic>
      <p:sp>
        <p:nvSpPr>
          <p:cNvPr id="8" name="Title 1">
            <a:extLst>
              <a:ext uri="{FF2B5EF4-FFF2-40B4-BE49-F238E27FC236}">
                <a16:creationId xmlns:a16="http://schemas.microsoft.com/office/drawing/2014/main" id="{B792B3C9-A110-4D4B-BFD1-96FE576D87D4}"/>
              </a:ext>
            </a:extLst>
          </p:cNvPr>
          <p:cNvSpPr>
            <a:spLocks noGrp="1"/>
          </p:cNvSpPr>
          <p:nvPr>
            <p:ph type="title"/>
          </p:nvPr>
        </p:nvSpPr>
        <p:spPr>
          <a:xfrm>
            <a:off x="0" y="0"/>
            <a:ext cx="9144000" cy="1111962"/>
          </a:xfrm>
        </p:spPr>
        <p:txBody>
          <a:bodyPr>
            <a:noAutofit/>
          </a:bodyPr>
          <a:lstStyle/>
          <a:p>
            <a:r>
              <a:rPr lang="en-AU" sz="3600" dirty="0" smtClean="0"/>
              <a:t>Focussing on protected area size creates perverse incentives</a:t>
            </a:r>
            <a:endParaRPr lang="en-AU" sz="3600" dirty="0"/>
          </a:p>
        </p:txBody>
      </p:sp>
      <p:sp>
        <p:nvSpPr>
          <p:cNvPr id="2" name="TextBox 1"/>
          <p:cNvSpPr txBox="1"/>
          <p:nvPr/>
        </p:nvSpPr>
        <p:spPr>
          <a:xfrm>
            <a:off x="2696902" y="4774168"/>
            <a:ext cx="6447098" cy="369332"/>
          </a:xfrm>
          <a:prstGeom prst="rect">
            <a:avLst/>
          </a:prstGeom>
          <a:noFill/>
        </p:spPr>
        <p:txBody>
          <a:bodyPr wrap="square" rtlCol="0">
            <a:spAutoFit/>
          </a:bodyPr>
          <a:lstStyle/>
          <a:p>
            <a:r>
              <a:rPr lang="en-AU" dirty="0" smtClean="0"/>
              <a:t>Barnes </a:t>
            </a:r>
            <a:r>
              <a:rPr lang="en-AU" i="1" dirty="0" smtClean="0"/>
              <a:t>et al. </a:t>
            </a:r>
            <a:r>
              <a:rPr lang="en-AU" dirty="0" smtClean="0"/>
              <a:t>(2018) Nat Eco </a:t>
            </a:r>
            <a:r>
              <a:rPr lang="en-AU" dirty="0" err="1" smtClean="0"/>
              <a:t>Evol</a:t>
            </a:r>
            <a:r>
              <a:rPr lang="en-AU" dirty="0"/>
              <a:t>, DOI:10.1038/s41559-018-0501-y</a:t>
            </a:r>
            <a:endParaRPr lang="en-AU" i="1" dirty="0"/>
          </a:p>
        </p:txBody>
      </p:sp>
    </p:spTree>
    <p:extLst>
      <p:ext uri="{BB962C8B-B14F-4D97-AF65-F5344CB8AC3E}">
        <p14:creationId xmlns:p14="http://schemas.microsoft.com/office/powerpoint/2010/main" val="20488328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3528" y="1458409"/>
            <a:ext cx="6273479" cy="2862322"/>
          </a:xfrm>
          <a:prstGeom prst="rect">
            <a:avLst/>
          </a:prstGeom>
        </p:spPr>
        <p:txBody>
          <a:bodyPr wrap="square">
            <a:spAutoFit/>
          </a:bodyPr>
          <a:lstStyle/>
          <a:p>
            <a:pPr marL="457200" indent="-457200">
              <a:buFont typeface="+mj-lt"/>
              <a:buAutoNum type="alphaLcParenR" startAt="6"/>
            </a:pPr>
            <a:r>
              <a:rPr lang="en-AU" sz="2000" dirty="0" smtClean="0">
                <a:latin typeface="Whitney-Book"/>
              </a:rPr>
              <a:t>Protected area (PA) </a:t>
            </a:r>
            <a:r>
              <a:rPr lang="en-AU" sz="2000" dirty="0">
                <a:latin typeface="Whitney-Book"/>
              </a:rPr>
              <a:t>expansion without associated increases in budget or staff capacity </a:t>
            </a:r>
            <a:r>
              <a:rPr lang="en-AU" sz="2000" dirty="0" smtClean="0">
                <a:latin typeface="Whitney-Book"/>
              </a:rPr>
              <a:t>reduces management </a:t>
            </a:r>
            <a:r>
              <a:rPr lang="en-AU" sz="2000" dirty="0">
                <a:latin typeface="Whitney-Book"/>
              </a:rPr>
              <a:t>capacity in situ and across the entire PA network. </a:t>
            </a:r>
          </a:p>
          <a:p>
            <a:pPr marL="342900" indent="-342900">
              <a:buFont typeface="+mj-lt"/>
              <a:buAutoNum type="alphaLcParenR" startAt="6"/>
            </a:pPr>
            <a:r>
              <a:rPr lang="en-AU" sz="2000" dirty="0" smtClean="0">
                <a:latin typeface="Whitney-Book"/>
              </a:rPr>
              <a:t>PA </a:t>
            </a:r>
            <a:r>
              <a:rPr lang="en-AU" sz="2000" dirty="0">
                <a:latin typeface="Whitney-Book"/>
              </a:rPr>
              <a:t>expansion </a:t>
            </a:r>
            <a:r>
              <a:rPr lang="en-AU" sz="2000" dirty="0" smtClean="0">
                <a:latin typeface="Whitney-Book"/>
              </a:rPr>
              <a:t>may induce </a:t>
            </a:r>
            <a:r>
              <a:rPr lang="en-AU" sz="2000" dirty="0">
                <a:latin typeface="Whitney-Book"/>
              </a:rPr>
              <a:t>apathy or resistance to establishing new </a:t>
            </a:r>
            <a:r>
              <a:rPr lang="en-AU" sz="2000" dirty="0" smtClean="0">
                <a:latin typeface="Whitney-Book"/>
              </a:rPr>
              <a:t>PAs.</a:t>
            </a:r>
          </a:p>
          <a:p>
            <a:pPr marL="342900" indent="-342900">
              <a:buFont typeface="+mj-lt"/>
              <a:buAutoNum type="alphaLcParenR" startAt="6"/>
            </a:pPr>
            <a:r>
              <a:rPr lang="en-AU" sz="2000" dirty="0" smtClean="0">
                <a:latin typeface="Whitney-Book"/>
              </a:rPr>
              <a:t>Poorly </a:t>
            </a:r>
            <a:r>
              <a:rPr lang="en-AU" sz="2000" dirty="0">
                <a:latin typeface="Whitney-Book"/>
              </a:rPr>
              <a:t>targeted expansions </a:t>
            </a:r>
            <a:r>
              <a:rPr lang="en-AU" sz="2000" dirty="0" smtClean="0">
                <a:latin typeface="Whitney-Book"/>
              </a:rPr>
              <a:t>result […]  in </a:t>
            </a:r>
            <a:r>
              <a:rPr lang="en-AU" sz="2000" dirty="0">
                <a:latin typeface="Whitney-Book"/>
              </a:rPr>
              <a:t>actions where biodiversity does not benefit, and limits opportunities for </a:t>
            </a:r>
            <a:r>
              <a:rPr lang="en-AU" sz="2000" dirty="0" smtClean="0">
                <a:latin typeface="Whitney-Book"/>
              </a:rPr>
              <a:t>conservation.</a:t>
            </a: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t="33638" r="49441"/>
          <a:stretch/>
        </p:blipFill>
        <p:spPr>
          <a:xfrm>
            <a:off x="6661320" y="1238058"/>
            <a:ext cx="2314114" cy="3421156"/>
          </a:xfrm>
          <a:prstGeom prst="rect">
            <a:avLst/>
          </a:prstGeom>
        </p:spPr>
      </p:pic>
      <p:sp>
        <p:nvSpPr>
          <p:cNvPr id="12" name="Title 1">
            <a:extLst>
              <a:ext uri="{FF2B5EF4-FFF2-40B4-BE49-F238E27FC236}">
                <a16:creationId xmlns:a16="http://schemas.microsoft.com/office/drawing/2014/main" id="{B792B3C9-A110-4D4B-BFD1-96FE576D87D4}"/>
              </a:ext>
            </a:extLst>
          </p:cNvPr>
          <p:cNvSpPr>
            <a:spLocks noGrp="1"/>
          </p:cNvSpPr>
          <p:nvPr>
            <p:ph type="title"/>
          </p:nvPr>
        </p:nvSpPr>
        <p:spPr>
          <a:xfrm>
            <a:off x="0" y="0"/>
            <a:ext cx="9144000" cy="1111962"/>
          </a:xfrm>
        </p:spPr>
        <p:txBody>
          <a:bodyPr>
            <a:noAutofit/>
          </a:bodyPr>
          <a:lstStyle/>
          <a:p>
            <a:r>
              <a:rPr lang="en-AU" sz="3600" dirty="0" smtClean="0"/>
              <a:t>Focussing on protected area size creates perverse incentives</a:t>
            </a:r>
            <a:endParaRPr lang="en-AU" sz="3600" dirty="0"/>
          </a:p>
        </p:txBody>
      </p:sp>
      <p:sp>
        <p:nvSpPr>
          <p:cNvPr id="13" name="TextBox 12"/>
          <p:cNvSpPr txBox="1"/>
          <p:nvPr/>
        </p:nvSpPr>
        <p:spPr>
          <a:xfrm>
            <a:off x="2696902" y="4774168"/>
            <a:ext cx="6447098" cy="369332"/>
          </a:xfrm>
          <a:prstGeom prst="rect">
            <a:avLst/>
          </a:prstGeom>
          <a:noFill/>
        </p:spPr>
        <p:txBody>
          <a:bodyPr wrap="square" rtlCol="0">
            <a:spAutoFit/>
          </a:bodyPr>
          <a:lstStyle/>
          <a:p>
            <a:r>
              <a:rPr lang="en-AU" dirty="0" smtClean="0"/>
              <a:t>Barnes </a:t>
            </a:r>
            <a:r>
              <a:rPr lang="en-AU" i="1" dirty="0" smtClean="0"/>
              <a:t>et al. </a:t>
            </a:r>
            <a:r>
              <a:rPr lang="en-AU" dirty="0" smtClean="0"/>
              <a:t>(2018) Nat Eco </a:t>
            </a:r>
            <a:r>
              <a:rPr lang="en-AU" dirty="0" err="1" smtClean="0"/>
              <a:t>Evol</a:t>
            </a:r>
            <a:r>
              <a:rPr lang="en-AU" dirty="0"/>
              <a:t>, DOI:10.1038/s41559-018-0501-y</a:t>
            </a:r>
            <a:endParaRPr lang="en-AU" i="1" dirty="0"/>
          </a:p>
        </p:txBody>
      </p:sp>
    </p:spTree>
    <p:extLst>
      <p:ext uri="{BB962C8B-B14F-4D97-AF65-F5344CB8AC3E}">
        <p14:creationId xmlns:p14="http://schemas.microsoft.com/office/powerpoint/2010/main" val="4034021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p:cNvSpPr/>
          <p:nvPr/>
        </p:nvSpPr>
        <p:spPr>
          <a:xfrm>
            <a:off x="1172974"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p:cNvSpPr/>
          <p:nvPr/>
        </p:nvSpPr>
        <p:spPr>
          <a:xfrm>
            <a:off x="666251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p:cNvSpPr/>
          <p:nvPr/>
        </p:nvSpPr>
        <p:spPr>
          <a:xfrm>
            <a:off x="208789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p:cNvSpPr/>
          <p:nvPr/>
        </p:nvSpPr>
        <p:spPr>
          <a:xfrm>
            <a:off x="3002823"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p:cNvSpPr/>
          <p:nvPr/>
        </p:nvSpPr>
        <p:spPr>
          <a:xfrm>
            <a:off x="39177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p:cNvSpPr/>
          <p:nvPr/>
        </p:nvSpPr>
        <p:spPr>
          <a:xfrm>
            <a:off x="4832671"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p:cNvSpPr/>
          <p:nvPr/>
        </p:nvSpPr>
        <p:spPr>
          <a:xfrm>
            <a:off x="5747595"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p:cNvSpPr/>
          <p:nvPr/>
        </p:nvSpPr>
        <p:spPr>
          <a:xfrm>
            <a:off x="75774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p:cNvSpPr/>
          <p:nvPr/>
        </p:nvSpPr>
        <p:spPr>
          <a:xfrm>
            <a:off x="1172974"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Rectangle 22"/>
          <p:cNvSpPr/>
          <p:nvPr/>
        </p:nvSpPr>
        <p:spPr>
          <a:xfrm>
            <a:off x="666251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p:cNvSpPr/>
          <p:nvPr/>
        </p:nvSpPr>
        <p:spPr>
          <a:xfrm>
            <a:off x="208789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p:cNvSpPr/>
          <p:nvPr/>
        </p:nvSpPr>
        <p:spPr>
          <a:xfrm>
            <a:off x="3002823"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Rectangle 25"/>
          <p:cNvSpPr/>
          <p:nvPr/>
        </p:nvSpPr>
        <p:spPr>
          <a:xfrm>
            <a:off x="39177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Rectangle 26"/>
          <p:cNvSpPr/>
          <p:nvPr/>
        </p:nvSpPr>
        <p:spPr>
          <a:xfrm>
            <a:off x="4832671"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Rectangle 27"/>
          <p:cNvSpPr/>
          <p:nvPr/>
        </p:nvSpPr>
        <p:spPr>
          <a:xfrm>
            <a:off x="5747595"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Rectangle 28"/>
          <p:cNvSpPr/>
          <p:nvPr/>
        </p:nvSpPr>
        <p:spPr>
          <a:xfrm>
            <a:off x="75774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0" name="Rectangle 29"/>
          <p:cNvSpPr/>
          <p:nvPr/>
        </p:nvSpPr>
        <p:spPr>
          <a:xfrm>
            <a:off x="1172974"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Rectangle 30"/>
          <p:cNvSpPr/>
          <p:nvPr/>
        </p:nvSpPr>
        <p:spPr>
          <a:xfrm>
            <a:off x="666251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Rectangle 31"/>
          <p:cNvSpPr/>
          <p:nvPr/>
        </p:nvSpPr>
        <p:spPr>
          <a:xfrm>
            <a:off x="208789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3" name="Rectangle 32"/>
          <p:cNvSpPr/>
          <p:nvPr/>
        </p:nvSpPr>
        <p:spPr>
          <a:xfrm>
            <a:off x="3002823"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Rectangle 33"/>
          <p:cNvSpPr/>
          <p:nvPr/>
        </p:nvSpPr>
        <p:spPr>
          <a:xfrm>
            <a:off x="39177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Rectangle 34"/>
          <p:cNvSpPr/>
          <p:nvPr/>
        </p:nvSpPr>
        <p:spPr>
          <a:xfrm>
            <a:off x="4832671"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p:cNvSpPr/>
          <p:nvPr/>
        </p:nvSpPr>
        <p:spPr>
          <a:xfrm>
            <a:off x="5747595"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p:cNvSpPr/>
          <p:nvPr/>
        </p:nvSpPr>
        <p:spPr>
          <a:xfrm>
            <a:off x="75774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p:cNvSpPr/>
          <p:nvPr/>
        </p:nvSpPr>
        <p:spPr>
          <a:xfrm>
            <a:off x="1172974"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Rectangle 38"/>
          <p:cNvSpPr/>
          <p:nvPr/>
        </p:nvSpPr>
        <p:spPr>
          <a:xfrm>
            <a:off x="666251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p:cNvSpPr/>
          <p:nvPr/>
        </p:nvSpPr>
        <p:spPr>
          <a:xfrm>
            <a:off x="208789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Rectangle 40"/>
          <p:cNvSpPr/>
          <p:nvPr/>
        </p:nvSpPr>
        <p:spPr>
          <a:xfrm>
            <a:off x="3002823"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2" name="Rectangle 41"/>
          <p:cNvSpPr/>
          <p:nvPr/>
        </p:nvSpPr>
        <p:spPr>
          <a:xfrm>
            <a:off x="39177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4832671"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p:cNvSpPr/>
          <p:nvPr/>
        </p:nvSpPr>
        <p:spPr>
          <a:xfrm>
            <a:off x="5747595"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44"/>
          <p:cNvSpPr/>
          <p:nvPr/>
        </p:nvSpPr>
        <p:spPr>
          <a:xfrm>
            <a:off x="75774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6" name="Rectangle 45"/>
          <p:cNvSpPr/>
          <p:nvPr/>
        </p:nvSpPr>
        <p:spPr>
          <a:xfrm>
            <a:off x="1146028"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7" name="Rectangle 46"/>
          <p:cNvSpPr/>
          <p:nvPr/>
        </p:nvSpPr>
        <p:spPr>
          <a:xfrm>
            <a:off x="6635573"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Rectangle 47"/>
          <p:cNvSpPr/>
          <p:nvPr/>
        </p:nvSpPr>
        <p:spPr>
          <a:xfrm>
            <a:off x="2060952"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9" name="Rectangle 48"/>
          <p:cNvSpPr/>
          <p:nvPr/>
        </p:nvSpPr>
        <p:spPr>
          <a:xfrm>
            <a:off x="2975877"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0" name="Rectangle 49"/>
          <p:cNvSpPr/>
          <p:nvPr/>
        </p:nvSpPr>
        <p:spPr>
          <a:xfrm>
            <a:off x="38908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1" name="Rectangle 50"/>
          <p:cNvSpPr/>
          <p:nvPr/>
        </p:nvSpPr>
        <p:spPr>
          <a:xfrm>
            <a:off x="4805725"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p:cNvSpPr/>
          <p:nvPr/>
        </p:nvSpPr>
        <p:spPr>
          <a:xfrm>
            <a:off x="5720649"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p:cNvSpPr/>
          <p:nvPr/>
        </p:nvSpPr>
        <p:spPr>
          <a:xfrm>
            <a:off x="75505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5" name="TextBox 54"/>
          <p:cNvSpPr txBox="1"/>
          <p:nvPr/>
        </p:nvSpPr>
        <p:spPr>
          <a:xfrm>
            <a:off x="7550501" y="170264"/>
            <a:ext cx="1523174"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1" strike="noStrike" kern="1200" cap="none" spc="0" normalizeH="0" baseline="0" noProof="0" dirty="0">
                <a:ln>
                  <a:noFill/>
                </a:ln>
                <a:solidFill>
                  <a:prstClr val="white"/>
                </a:solidFill>
                <a:effectLst/>
                <a:uLnTx/>
                <a:uFillTx/>
                <a:latin typeface="Calibri"/>
                <a:ea typeface="+mn-ea"/>
                <a:cs typeface="+mn-cs"/>
              </a:rPr>
              <a:t>Planning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1" strike="noStrike" kern="1200" cap="none" spc="0" normalizeH="0" baseline="0" noProof="0" dirty="0">
                <a:ln>
                  <a:noFill/>
                </a:ln>
                <a:solidFill>
                  <a:prstClr val="white"/>
                </a:solidFill>
                <a:effectLst/>
                <a:uLnTx/>
                <a:uFillTx/>
                <a:latin typeface="Calibri"/>
                <a:ea typeface="+mn-ea"/>
                <a:cs typeface="+mn-cs"/>
              </a:rPr>
              <a:t>units</a:t>
            </a:r>
          </a:p>
        </p:txBody>
      </p:sp>
      <p:cxnSp>
        <p:nvCxnSpPr>
          <p:cNvPr id="57" name="Straight Arrow Connector 56"/>
          <p:cNvCxnSpPr>
            <a:cxnSpLocks/>
            <a:stCxn id="55" idx="2"/>
          </p:cNvCxnSpPr>
          <p:nvPr/>
        </p:nvCxnSpPr>
        <p:spPr>
          <a:xfrm flipH="1">
            <a:off x="7917180" y="1124371"/>
            <a:ext cx="394908" cy="58855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itle 1">
            <a:extLst>
              <a:ext uri="{FF2B5EF4-FFF2-40B4-BE49-F238E27FC236}">
                <a16:creationId xmlns:a16="http://schemas.microsoft.com/office/drawing/2014/main" id="{EAAEC9CE-8590-423E-AF4B-881F239D1AA7}"/>
              </a:ext>
            </a:extLst>
          </p:cNvPr>
          <p:cNvSpPr txBox="1">
            <a:spLocks/>
          </p:cNvSpPr>
          <p:nvPr/>
        </p:nvSpPr>
        <p:spPr>
          <a:xfrm>
            <a:off x="575531" y="6967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a:t>Reserve selection</a:t>
            </a:r>
          </a:p>
        </p:txBody>
      </p:sp>
    </p:spTree>
    <p:extLst>
      <p:ext uri="{BB962C8B-B14F-4D97-AF65-F5344CB8AC3E}">
        <p14:creationId xmlns:p14="http://schemas.microsoft.com/office/powerpoint/2010/main" val="15193860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7156"/>
            <a:ext cx="6273479" cy="2862322"/>
          </a:xfrm>
          <a:prstGeom prst="rect">
            <a:avLst/>
          </a:prstGeom>
        </p:spPr>
        <p:txBody>
          <a:bodyPr wrap="square">
            <a:spAutoFit/>
          </a:bodyPr>
          <a:lstStyle/>
          <a:p>
            <a:pPr marL="342900" indent="-342900">
              <a:buFont typeface="+mj-lt"/>
              <a:buAutoNum type="alphaLcParenR" startAt="9"/>
            </a:pPr>
            <a:r>
              <a:rPr lang="en-AU" sz="2000" dirty="0" smtClean="0">
                <a:latin typeface="Whitney-Book"/>
              </a:rPr>
              <a:t>The real </a:t>
            </a:r>
            <a:r>
              <a:rPr lang="en-AU" sz="2000" dirty="0">
                <a:latin typeface="Whitney-Book"/>
              </a:rPr>
              <a:t>underlying values and objectives of halting biodiversity decline are subsumed by the </a:t>
            </a:r>
            <a:r>
              <a:rPr lang="en-AU" sz="2000" dirty="0" smtClean="0">
                <a:latin typeface="Whitney-Book"/>
              </a:rPr>
              <a:t>metric of just protecting more land</a:t>
            </a:r>
          </a:p>
          <a:p>
            <a:pPr marL="342900" indent="-342900">
              <a:buFont typeface="+mj-lt"/>
              <a:buAutoNum type="alphaLcParenR" startAt="9"/>
            </a:pPr>
            <a:r>
              <a:rPr lang="en-AU" sz="2000" dirty="0" smtClean="0">
                <a:latin typeface="Whitney-Book"/>
              </a:rPr>
              <a:t>As </a:t>
            </a:r>
            <a:r>
              <a:rPr lang="en-AU" sz="2000" dirty="0">
                <a:latin typeface="Whitney-Book"/>
              </a:rPr>
              <a:t>existing </a:t>
            </a:r>
            <a:r>
              <a:rPr lang="en-AU" sz="2000" dirty="0" smtClean="0">
                <a:latin typeface="Whitney-Book"/>
              </a:rPr>
              <a:t>protected area coverage targets are </a:t>
            </a:r>
            <a:r>
              <a:rPr lang="en-AU" sz="2000" dirty="0">
                <a:latin typeface="Whitney-Book"/>
              </a:rPr>
              <a:t>thresholds, perceptions of success are </a:t>
            </a:r>
            <a:r>
              <a:rPr lang="en-AU" sz="2000" dirty="0" smtClean="0">
                <a:latin typeface="Whitney-Book"/>
              </a:rPr>
              <a:t>binary, failing to account for continual improvements</a:t>
            </a:r>
          </a:p>
          <a:p>
            <a:pPr marL="342900" indent="-342900">
              <a:buFont typeface="+mj-lt"/>
              <a:buAutoNum type="alphaLcParenR" startAt="9"/>
            </a:pPr>
            <a:r>
              <a:rPr lang="en-AU" sz="2000" dirty="0" smtClean="0">
                <a:latin typeface="Whitney-Book"/>
              </a:rPr>
              <a:t> Any </a:t>
            </a:r>
            <a:r>
              <a:rPr lang="en-AU" sz="2000" dirty="0">
                <a:latin typeface="Whitney-Book"/>
              </a:rPr>
              <a:t>delay or misallocation of limited resources causes long-term harm that may </a:t>
            </a:r>
            <a:r>
              <a:rPr lang="en-AU" sz="2000" dirty="0" smtClean="0">
                <a:latin typeface="Whitney-Book"/>
              </a:rPr>
              <a:t>not be reversible at </a:t>
            </a:r>
            <a:r>
              <a:rPr lang="en-AU" sz="2000" dirty="0">
                <a:latin typeface="Whitney-Book"/>
              </a:rPr>
              <a:t>human timescales.</a:t>
            </a:r>
            <a:endParaRPr lang="en-AU" sz="2000"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9756" t="32926"/>
          <a:stretch/>
        </p:blipFill>
        <p:spPr>
          <a:xfrm>
            <a:off x="6536869" y="1181014"/>
            <a:ext cx="2343741" cy="3524102"/>
          </a:xfrm>
          <a:prstGeom prst="rect">
            <a:avLst/>
          </a:prstGeom>
        </p:spPr>
      </p:pic>
      <p:sp>
        <p:nvSpPr>
          <p:cNvPr id="8" name="TextBox 7"/>
          <p:cNvSpPr txBox="1"/>
          <p:nvPr/>
        </p:nvSpPr>
        <p:spPr>
          <a:xfrm>
            <a:off x="2696902" y="4774168"/>
            <a:ext cx="6447098" cy="369332"/>
          </a:xfrm>
          <a:prstGeom prst="rect">
            <a:avLst/>
          </a:prstGeom>
          <a:noFill/>
        </p:spPr>
        <p:txBody>
          <a:bodyPr wrap="square" rtlCol="0">
            <a:spAutoFit/>
          </a:bodyPr>
          <a:lstStyle/>
          <a:p>
            <a:r>
              <a:rPr lang="en-AU" dirty="0" smtClean="0"/>
              <a:t>Barnes </a:t>
            </a:r>
            <a:r>
              <a:rPr lang="en-AU" i="1" dirty="0" smtClean="0"/>
              <a:t>et al. </a:t>
            </a:r>
            <a:r>
              <a:rPr lang="en-AU" dirty="0" smtClean="0"/>
              <a:t>(2018) Nat Eco </a:t>
            </a:r>
            <a:r>
              <a:rPr lang="en-AU" dirty="0" err="1" smtClean="0"/>
              <a:t>Evol</a:t>
            </a:r>
            <a:r>
              <a:rPr lang="en-AU" dirty="0"/>
              <a:t>, DOI:10.1038/s41559-018-0501-y</a:t>
            </a:r>
            <a:endParaRPr lang="en-AU" i="1" dirty="0"/>
          </a:p>
        </p:txBody>
      </p:sp>
      <p:sp>
        <p:nvSpPr>
          <p:cNvPr id="12" name="Title 1">
            <a:extLst>
              <a:ext uri="{FF2B5EF4-FFF2-40B4-BE49-F238E27FC236}">
                <a16:creationId xmlns:a16="http://schemas.microsoft.com/office/drawing/2014/main" id="{B792B3C9-A110-4D4B-BFD1-96FE576D87D4}"/>
              </a:ext>
            </a:extLst>
          </p:cNvPr>
          <p:cNvSpPr>
            <a:spLocks noGrp="1"/>
          </p:cNvSpPr>
          <p:nvPr>
            <p:ph type="title"/>
          </p:nvPr>
        </p:nvSpPr>
        <p:spPr>
          <a:xfrm>
            <a:off x="0" y="0"/>
            <a:ext cx="9144000" cy="1111962"/>
          </a:xfrm>
        </p:spPr>
        <p:txBody>
          <a:bodyPr>
            <a:noAutofit/>
          </a:bodyPr>
          <a:lstStyle/>
          <a:p>
            <a:r>
              <a:rPr lang="en-AU" sz="3600" dirty="0" smtClean="0"/>
              <a:t>Focussing on protected area size creates perverse incentives</a:t>
            </a:r>
            <a:endParaRPr lang="en-AU" sz="3600" dirty="0"/>
          </a:p>
        </p:txBody>
      </p:sp>
    </p:spTree>
    <p:extLst>
      <p:ext uri="{BB962C8B-B14F-4D97-AF65-F5344CB8AC3E}">
        <p14:creationId xmlns:p14="http://schemas.microsoft.com/office/powerpoint/2010/main" val="24511407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792B3C9-A110-4D4B-BFD1-96FE576D87D4}"/>
              </a:ext>
            </a:extLst>
          </p:cNvPr>
          <p:cNvSpPr>
            <a:spLocks noGrp="1"/>
          </p:cNvSpPr>
          <p:nvPr>
            <p:ph type="title"/>
          </p:nvPr>
        </p:nvSpPr>
        <p:spPr>
          <a:xfrm>
            <a:off x="0" y="0"/>
            <a:ext cx="9144000" cy="1111962"/>
          </a:xfrm>
        </p:spPr>
        <p:txBody>
          <a:bodyPr>
            <a:noAutofit/>
          </a:bodyPr>
          <a:lstStyle/>
          <a:p>
            <a:r>
              <a:rPr lang="en-AU" sz="3600" dirty="0" smtClean="0"/>
              <a:t>Focussing on protected area size creates perverse incentives</a:t>
            </a:r>
            <a:endParaRPr lang="en-AU" sz="3600" dirty="0"/>
          </a:p>
        </p:txBody>
      </p:sp>
      <p:pic>
        <p:nvPicPr>
          <p:cNvPr id="2052" name="Picture 4" descr="Goodhart&amp;#39;s Law and the &amp;#39;tyranny of metrics&amp;#39; - Dream End St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915" y="1272781"/>
            <a:ext cx="4752090" cy="3575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5205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6E63-CDB6-463F-9FAF-B1D5920E9805}"/>
              </a:ext>
            </a:extLst>
          </p:cNvPr>
          <p:cNvSpPr>
            <a:spLocks noGrp="1"/>
          </p:cNvSpPr>
          <p:nvPr>
            <p:ph type="title"/>
          </p:nvPr>
        </p:nvSpPr>
        <p:spPr>
          <a:xfrm>
            <a:off x="1" y="0"/>
            <a:ext cx="4595148" cy="1585732"/>
          </a:xfrm>
        </p:spPr>
        <p:txBody>
          <a:bodyPr>
            <a:normAutofit fontScale="90000"/>
          </a:bodyPr>
          <a:lstStyle/>
          <a:p>
            <a:r>
              <a:rPr lang="en-AU" sz="2800" dirty="0" smtClean="0"/>
              <a:t>Can’t we just use a scoring system (formula) to rank candidate protected areas?</a:t>
            </a:r>
            <a:endParaRPr lang="en-AU" sz="2800" dirty="0"/>
          </a:p>
        </p:txBody>
      </p:sp>
      <p:sp>
        <p:nvSpPr>
          <p:cNvPr id="6" name="TextBox 5">
            <a:extLst>
              <a:ext uri="{FF2B5EF4-FFF2-40B4-BE49-F238E27FC236}">
                <a16:creationId xmlns:a16="http://schemas.microsoft.com/office/drawing/2014/main" id="{ACE0AC03-6343-46D9-82B5-4334B1627F55}"/>
              </a:ext>
            </a:extLst>
          </p:cNvPr>
          <p:cNvSpPr txBox="1"/>
          <p:nvPr/>
        </p:nvSpPr>
        <p:spPr>
          <a:xfrm>
            <a:off x="0" y="3850838"/>
            <a:ext cx="3761772" cy="646331"/>
          </a:xfrm>
          <a:prstGeom prst="rect">
            <a:avLst/>
          </a:prstGeom>
          <a:noFill/>
        </p:spPr>
        <p:txBody>
          <a:bodyPr wrap="square" rtlCol="0">
            <a:spAutoFit/>
          </a:bodyPr>
          <a:lstStyle/>
          <a:p>
            <a:r>
              <a:rPr lang="en-AU" dirty="0" smtClean="0"/>
              <a:t>Klein </a:t>
            </a:r>
            <a:r>
              <a:rPr lang="en-AU" i="1" dirty="0" smtClean="0"/>
              <a:t>et al.</a:t>
            </a:r>
            <a:r>
              <a:rPr lang="en-AU" dirty="0" smtClean="0"/>
              <a:t> (2014) Marine Policy, </a:t>
            </a:r>
          </a:p>
          <a:p>
            <a:r>
              <a:rPr lang="en-AU" dirty="0"/>
              <a:t>DOI:10.1016/j.marpol.2013.10.001</a:t>
            </a:r>
          </a:p>
        </p:txBody>
      </p:sp>
      <p:pic>
        <p:nvPicPr>
          <p:cNvPr id="7" name="Picture 6"/>
          <p:cNvPicPr>
            <a:picLocks noChangeAspect="1"/>
          </p:cNvPicPr>
          <p:nvPr/>
        </p:nvPicPr>
        <p:blipFill rotWithShape="1">
          <a:blip r:embed="rId2"/>
          <a:srcRect l="33867" t="19553" r="34594" b="17085"/>
          <a:stretch/>
        </p:blipFill>
        <p:spPr>
          <a:xfrm>
            <a:off x="4699322" y="132697"/>
            <a:ext cx="4352081" cy="4918205"/>
          </a:xfrm>
          <a:prstGeom prst="rect">
            <a:avLst/>
          </a:prstGeom>
        </p:spPr>
      </p:pic>
      <p:sp>
        <p:nvSpPr>
          <p:cNvPr id="8" name="TextBox 7">
            <a:extLst>
              <a:ext uri="{FF2B5EF4-FFF2-40B4-BE49-F238E27FC236}">
                <a16:creationId xmlns:a16="http://schemas.microsoft.com/office/drawing/2014/main" id="{ACE0AC03-6343-46D9-82B5-4334B1627F55}"/>
              </a:ext>
            </a:extLst>
          </p:cNvPr>
          <p:cNvSpPr txBox="1"/>
          <p:nvPr/>
        </p:nvSpPr>
        <p:spPr>
          <a:xfrm>
            <a:off x="1" y="4497169"/>
            <a:ext cx="3761772" cy="646331"/>
          </a:xfrm>
          <a:prstGeom prst="rect">
            <a:avLst/>
          </a:prstGeom>
          <a:noFill/>
        </p:spPr>
        <p:txBody>
          <a:bodyPr wrap="square" rtlCol="0">
            <a:spAutoFit/>
          </a:bodyPr>
          <a:lstStyle/>
          <a:p>
            <a:r>
              <a:rPr lang="en-AU" dirty="0" smtClean="0"/>
              <a:t>Klein </a:t>
            </a:r>
            <a:r>
              <a:rPr lang="en-AU" i="1" dirty="0" smtClean="0"/>
              <a:t>et al.</a:t>
            </a:r>
            <a:r>
              <a:rPr lang="en-AU" dirty="0" smtClean="0"/>
              <a:t> (2014) Marine Policy, </a:t>
            </a:r>
          </a:p>
          <a:p>
            <a:r>
              <a:rPr lang="en-AU" dirty="0" smtClean="0"/>
              <a:t>DOI:10.1016/j.marpol.2014.03.008</a:t>
            </a:r>
            <a:endParaRPr lang="en-AU" dirty="0"/>
          </a:p>
        </p:txBody>
      </p:sp>
      <p:sp>
        <p:nvSpPr>
          <p:cNvPr id="9" name="TextBox 8">
            <a:extLst>
              <a:ext uri="{FF2B5EF4-FFF2-40B4-BE49-F238E27FC236}">
                <a16:creationId xmlns:a16="http://schemas.microsoft.com/office/drawing/2014/main" id="{ACE0AC03-6343-46D9-82B5-4334B1627F55}"/>
              </a:ext>
            </a:extLst>
          </p:cNvPr>
          <p:cNvSpPr txBox="1"/>
          <p:nvPr/>
        </p:nvSpPr>
        <p:spPr>
          <a:xfrm>
            <a:off x="0" y="3262020"/>
            <a:ext cx="3761772" cy="646331"/>
          </a:xfrm>
          <a:prstGeom prst="rect">
            <a:avLst/>
          </a:prstGeom>
          <a:noFill/>
        </p:spPr>
        <p:txBody>
          <a:bodyPr wrap="square" rtlCol="0">
            <a:spAutoFit/>
          </a:bodyPr>
          <a:lstStyle/>
          <a:p>
            <a:r>
              <a:rPr lang="en-AU" dirty="0" smtClean="0"/>
              <a:t>Game </a:t>
            </a:r>
            <a:r>
              <a:rPr lang="en-AU" i="1" dirty="0" smtClean="0"/>
              <a:t>et al.</a:t>
            </a:r>
            <a:r>
              <a:rPr lang="en-AU" dirty="0" smtClean="0"/>
              <a:t> (2013) Cons </a:t>
            </a:r>
            <a:r>
              <a:rPr lang="en-AU" dirty="0" err="1" smtClean="0"/>
              <a:t>Biol</a:t>
            </a:r>
            <a:r>
              <a:rPr lang="en-AU" dirty="0" smtClean="0"/>
              <a:t>, </a:t>
            </a:r>
          </a:p>
          <a:p>
            <a:r>
              <a:rPr lang="en-AU" dirty="0"/>
              <a:t>DOI:10.1111/cobi.12051</a:t>
            </a:r>
          </a:p>
        </p:txBody>
      </p:sp>
    </p:spTree>
    <p:extLst>
      <p:ext uri="{BB962C8B-B14F-4D97-AF65-F5344CB8AC3E}">
        <p14:creationId xmlns:p14="http://schemas.microsoft.com/office/powerpoint/2010/main" val="28785397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E0AC03-6343-46D9-82B5-4334B1627F55}"/>
              </a:ext>
            </a:extLst>
          </p:cNvPr>
          <p:cNvSpPr txBox="1"/>
          <p:nvPr/>
        </p:nvSpPr>
        <p:spPr>
          <a:xfrm>
            <a:off x="5717894" y="4427721"/>
            <a:ext cx="3761772" cy="646331"/>
          </a:xfrm>
          <a:prstGeom prst="rect">
            <a:avLst/>
          </a:prstGeom>
          <a:noFill/>
        </p:spPr>
        <p:txBody>
          <a:bodyPr wrap="square" rtlCol="0">
            <a:spAutoFit/>
          </a:bodyPr>
          <a:lstStyle/>
          <a:p>
            <a:r>
              <a:rPr lang="en-AU" dirty="0" smtClean="0"/>
              <a:t>Klein </a:t>
            </a:r>
            <a:r>
              <a:rPr lang="en-AU" i="1" dirty="0" smtClean="0"/>
              <a:t>et al.</a:t>
            </a:r>
            <a:r>
              <a:rPr lang="en-AU" dirty="0" smtClean="0"/>
              <a:t> (2014) Marine Policy, </a:t>
            </a:r>
          </a:p>
          <a:p>
            <a:r>
              <a:rPr lang="en-AU" dirty="0"/>
              <a:t>DOI:10.1016/j.marpol.2013.10.001</a:t>
            </a:r>
          </a:p>
        </p:txBody>
      </p:sp>
      <p:pic>
        <p:nvPicPr>
          <p:cNvPr id="11266"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t="35479" b="34403"/>
          <a:stretch/>
        </p:blipFill>
        <p:spPr bwMode="auto">
          <a:xfrm>
            <a:off x="1004480" y="1238489"/>
            <a:ext cx="4713414" cy="29818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rot="16200000">
            <a:off x="-1343101" y="2581592"/>
            <a:ext cx="3609535" cy="923330"/>
          </a:xfrm>
          <a:prstGeom prst="rect">
            <a:avLst/>
          </a:prstGeom>
          <a:noFill/>
        </p:spPr>
        <p:txBody>
          <a:bodyPr wrap="square" rtlCol="0">
            <a:spAutoFit/>
          </a:bodyPr>
          <a:lstStyle/>
          <a:p>
            <a:pPr algn="ctr"/>
            <a:r>
              <a:rPr lang="en-AU" dirty="0" smtClean="0"/>
              <a:t>Proportion of remaining vegetation represented in candidate protected area networks 	</a:t>
            </a:r>
            <a:endParaRPr lang="en-AU" dirty="0"/>
          </a:p>
        </p:txBody>
      </p:sp>
      <p:pic>
        <p:nvPicPr>
          <p:cNvPr id="9"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t="95369" b="-35"/>
          <a:stretch/>
        </p:blipFill>
        <p:spPr bwMode="auto">
          <a:xfrm>
            <a:off x="1004480" y="4217626"/>
            <a:ext cx="4713414" cy="4619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56116" y="1238489"/>
            <a:ext cx="2777923" cy="1323439"/>
          </a:xfrm>
          <a:prstGeom prst="rect">
            <a:avLst/>
          </a:prstGeom>
          <a:noFill/>
        </p:spPr>
        <p:txBody>
          <a:bodyPr wrap="square" rtlCol="0">
            <a:spAutoFit/>
          </a:bodyPr>
          <a:lstStyle/>
          <a:p>
            <a:r>
              <a:rPr lang="en-AU" sz="2000" dirty="0" smtClean="0"/>
              <a:t>Plan for protected area network based on systematic conservation planning tool</a:t>
            </a:r>
            <a:endParaRPr lang="en-AU" sz="2000" dirty="0"/>
          </a:p>
        </p:txBody>
      </p:sp>
      <p:sp>
        <p:nvSpPr>
          <p:cNvPr id="10" name="TextBox 9"/>
          <p:cNvSpPr txBox="1"/>
          <p:nvPr/>
        </p:nvSpPr>
        <p:spPr>
          <a:xfrm>
            <a:off x="6256116" y="2729421"/>
            <a:ext cx="2656390" cy="1015663"/>
          </a:xfrm>
          <a:prstGeom prst="rect">
            <a:avLst/>
          </a:prstGeom>
          <a:noFill/>
        </p:spPr>
        <p:txBody>
          <a:bodyPr wrap="square" rtlCol="0">
            <a:spAutoFit/>
          </a:bodyPr>
          <a:lstStyle/>
          <a:p>
            <a:r>
              <a:rPr lang="en-AU" sz="2000" dirty="0" smtClean="0"/>
              <a:t>Plan for protected area network based on scoring system</a:t>
            </a:r>
            <a:endParaRPr lang="en-AU" sz="2000" dirty="0"/>
          </a:p>
        </p:txBody>
      </p:sp>
      <p:sp>
        <p:nvSpPr>
          <p:cNvPr id="12" name="Title 1">
            <a:extLst>
              <a:ext uri="{FF2B5EF4-FFF2-40B4-BE49-F238E27FC236}">
                <a16:creationId xmlns:a16="http://schemas.microsoft.com/office/drawing/2014/main" id="{9EF76E63-CDB6-463F-9FAF-B1D5920E9805}"/>
              </a:ext>
            </a:extLst>
          </p:cNvPr>
          <p:cNvSpPr>
            <a:spLocks noGrp="1"/>
          </p:cNvSpPr>
          <p:nvPr>
            <p:ph type="title"/>
          </p:nvPr>
        </p:nvSpPr>
        <p:spPr>
          <a:xfrm>
            <a:off x="0" y="0"/>
            <a:ext cx="9144000" cy="1070996"/>
          </a:xfrm>
        </p:spPr>
        <p:txBody>
          <a:bodyPr>
            <a:normAutofit/>
          </a:bodyPr>
          <a:lstStyle/>
          <a:p>
            <a:r>
              <a:rPr lang="en-AU" sz="2800" dirty="0" smtClean="0"/>
              <a:t>Can’t we just use a scoring system (formula) </a:t>
            </a:r>
            <a:br>
              <a:rPr lang="en-AU" sz="2800" dirty="0" smtClean="0"/>
            </a:br>
            <a:r>
              <a:rPr lang="en-AU" sz="2800" dirty="0" smtClean="0"/>
              <a:t>to rank candidate protected areas?</a:t>
            </a:r>
            <a:endParaRPr lang="en-AU" sz="2800" dirty="0"/>
          </a:p>
        </p:txBody>
      </p:sp>
      <p:sp>
        <p:nvSpPr>
          <p:cNvPr id="11" name="Rectangle 10"/>
          <p:cNvSpPr/>
          <p:nvPr/>
        </p:nvSpPr>
        <p:spPr>
          <a:xfrm>
            <a:off x="5918050" y="1375238"/>
            <a:ext cx="307585" cy="10468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6256116" y="3894072"/>
            <a:ext cx="2656390" cy="400110"/>
          </a:xfrm>
          <a:prstGeom prst="rect">
            <a:avLst/>
          </a:prstGeom>
          <a:noFill/>
        </p:spPr>
        <p:txBody>
          <a:bodyPr wrap="square" rtlCol="0">
            <a:spAutoFit/>
          </a:bodyPr>
          <a:lstStyle/>
          <a:p>
            <a:r>
              <a:rPr lang="en-AU" sz="2000" dirty="0" smtClean="0"/>
              <a:t>Representation target</a:t>
            </a:r>
            <a:endParaRPr lang="en-AU" sz="2000" dirty="0"/>
          </a:p>
        </p:txBody>
      </p:sp>
      <p:cxnSp>
        <p:nvCxnSpPr>
          <p:cNvPr id="19" name="Straight Connector 18"/>
          <p:cNvCxnSpPr/>
          <p:nvPr/>
        </p:nvCxnSpPr>
        <p:spPr>
          <a:xfrm>
            <a:off x="1382205" y="3042387"/>
            <a:ext cx="418550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892184" y="4098480"/>
            <a:ext cx="36393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918050" y="2852669"/>
            <a:ext cx="307585" cy="8152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p:cNvSpPr/>
          <p:nvPr/>
        </p:nvSpPr>
        <p:spPr>
          <a:xfrm>
            <a:off x="6017908" y="2908838"/>
            <a:ext cx="107867" cy="702902"/>
          </a:xfrm>
          <a:prstGeom prst="rect">
            <a:avLst/>
          </a:prstGeom>
          <a:solidFill>
            <a:srgbClr val="161616"/>
          </a:solid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l="9405" t="50754" r="88169" b="39856"/>
          <a:stretch/>
        </p:blipFill>
        <p:spPr bwMode="auto">
          <a:xfrm>
            <a:off x="6011475" y="1433848"/>
            <a:ext cx="114300" cy="929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5392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E0AC03-6343-46D9-82B5-4334B1627F55}"/>
              </a:ext>
            </a:extLst>
          </p:cNvPr>
          <p:cNvSpPr txBox="1"/>
          <p:nvPr/>
        </p:nvSpPr>
        <p:spPr>
          <a:xfrm>
            <a:off x="5717894" y="4427721"/>
            <a:ext cx="3761772" cy="646331"/>
          </a:xfrm>
          <a:prstGeom prst="rect">
            <a:avLst/>
          </a:prstGeom>
          <a:noFill/>
        </p:spPr>
        <p:txBody>
          <a:bodyPr wrap="square" rtlCol="0">
            <a:spAutoFit/>
          </a:bodyPr>
          <a:lstStyle/>
          <a:p>
            <a:r>
              <a:rPr lang="en-AU" dirty="0" smtClean="0"/>
              <a:t>Klein </a:t>
            </a:r>
            <a:r>
              <a:rPr lang="en-AU" i="1" dirty="0" smtClean="0"/>
              <a:t>et al.</a:t>
            </a:r>
            <a:r>
              <a:rPr lang="en-AU" dirty="0" smtClean="0"/>
              <a:t> (2014) Marine Policy, </a:t>
            </a:r>
          </a:p>
          <a:p>
            <a:r>
              <a:rPr lang="en-AU" dirty="0"/>
              <a:t>DOI:10.1016/j.marpol.2013.10.001</a:t>
            </a:r>
          </a:p>
        </p:txBody>
      </p:sp>
      <p:pic>
        <p:nvPicPr>
          <p:cNvPr id="11266"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t="35479" b="34403"/>
          <a:stretch/>
        </p:blipFill>
        <p:spPr bwMode="auto">
          <a:xfrm>
            <a:off x="1004480" y="1238489"/>
            <a:ext cx="4713414" cy="29818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rot="16200000">
            <a:off x="-1343101" y="2581592"/>
            <a:ext cx="3609535" cy="923330"/>
          </a:xfrm>
          <a:prstGeom prst="rect">
            <a:avLst/>
          </a:prstGeom>
          <a:noFill/>
        </p:spPr>
        <p:txBody>
          <a:bodyPr wrap="square" rtlCol="0">
            <a:spAutoFit/>
          </a:bodyPr>
          <a:lstStyle/>
          <a:p>
            <a:pPr algn="ctr"/>
            <a:r>
              <a:rPr lang="en-AU" dirty="0" smtClean="0"/>
              <a:t>Proportion of remaining vegetation represented in candidate protected area networks 	</a:t>
            </a:r>
            <a:endParaRPr lang="en-AU" dirty="0"/>
          </a:p>
        </p:txBody>
      </p:sp>
      <p:pic>
        <p:nvPicPr>
          <p:cNvPr id="9"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t="95369" b="-35"/>
          <a:stretch/>
        </p:blipFill>
        <p:spPr bwMode="auto">
          <a:xfrm>
            <a:off x="1004480" y="4217626"/>
            <a:ext cx="4713414" cy="4619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56116" y="1238489"/>
            <a:ext cx="2777923" cy="1323439"/>
          </a:xfrm>
          <a:prstGeom prst="rect">
            <a:avLst/>
          </a:prstGeom>
          <a:noFill/>
        </p:spPr>
        <p:txBody>
          <a:bodyPr wrap="square" rtlCol="0">
            <a:spAutoFit/>
          </a:bodyPr>
          <a:lstStyle/>
          <a:p>
            <a:r>
              <a:rPr lang="en-AU" sz="2000" dirty="0" smtClean="0"/>
              <a:t>Plan for protected area network based on systematic conservation planning tool</a:t>
            </a:r>
            <a:endParaRPr lang="en-AU" sz="2000" dirty="0"/>
          </a:p>
        </p:txBody>
      </p:sp>
      <p:sp>
        <p:nvSpPr>
          <p:cNvPr id="10" name="TextBox 9"/>
          <p:cNvSpPr txBox="1"/>
          <p:nvPr/>
        </p:nvSpPr>
        <p:spPr>
          <a:xfrm>
            <a:off x="6256116" y="2729421"/>
            <a:ext cx="2656390" cy="1015663"/>
          </a:xfrm>
          <a:prstGeom prst="rect">
            <a:avLst/>
          </a:prstGeom>
          <a:noFill/>
        </p:spPr>
        <p:txBody>
          <a:bodyPr wrap="square" rtlCol="0">
            <a:spAutoFit/>
          </a:bodyPr>
          <a:lstStyle/>
          <a:p>
            <a:r>
              <a:rPr lang="en-AU" sz="2000" dirty="0" smtClean="0"/>
              <a:t>Plan for protected area network based on scoring system</a:t>
            </a:r>
            <a:endParaRPr lang="en-AU" sz="2000" dirty="0"/>
          </a:p>
        </p:txBody>
      </p:sp>
      <p:sp>
        <p:nvSpPr>
          <p:cNvPr id="12" name="Title 1">
            <a:extLst>
              <a:ext uri="{FF2B5EF4-FFF2-40B4-BE49-F238E27FC236}">
                <a16:creationId xmlns:a16="http://schemas.microsoft.com/office/drawing/2014/main" id="{9EF76E63-CDB6-463F-9FAF-B1D5920E9805}"/>
              </a:ext>
            </a:extLst>
          </p:cNvPr>
          <p:cNvSpPr>
            <a:spLocks noGrp="1"/>
          </p:cNvSpPr>
          <p:nvPr>
            <p:ph type="title"/>
          </p:nvPr>
        </p:nvSpPr>
        <p:spPr>
          <a:xfrm>
            <a:off x="0" y="0"/>
            <a:ext cx="9144000" cy="1070996"/>
          </a:xfrm>
        </p:spPr>
        <p:txBody>
          <a:bodyPr>
            <a:normAutofit/>
          </a:bodyPr>
          <a:lstStyle/>
          <a:p>
            <a:r>
              <a:rPr lang="en-AU" sz="2800" dirty="0" smtClean="0"/>
              <a:t>Can’t we just use a scoring system (formula) </a:t>
            </a:r>
            <a:br>
              <a:rPr lang="en-AU" sz="2800" dirty="0" smtClean="0"/>
            </a:br>
            <a:r>
              <a:rPr lang="en-AU" sz="2800" dirty="0" smtClean="0"/>
              <a:t>to rank candidate protected areas?</a:t>
            </a:r>
            <a:endParaRPr lang="en-AU" sz="2800" dirty="0"/>
          </a:p>
        </p:txBody>
      </p:sp>
      <p:sp>
        <p:nvSpPr>
          <p:cNvPr id="11" name="Rectangle 10"/>
          <p:cNvSpPr/>
          <p:nvPr/>
        </p:nvSpPr>
        <p:spPr>
          <a:xfrm>
            <a:off x="5918050" y="1375238"/>
            <a:ext cx="307585" cy="10468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6256116" y="3894072"/>
            <a:ext cx="2656390" cy="400110"/>
          </a:xfrm>
          <a:prstGeom prst="rect">
            <a:avLst/>
          </a:prstGeom>
          <a:noFill/>
        </p:spPr>
        <p:txBody>
          <a:bodyPr wrap="square" rtlCol="0">
            <a:spAutoFit/>
          </a:bodyPr>
          <a:lstStyle/>
          <a:p>
            <a:r>
              <a:rPr lang="en-AU" sz="2000" dirty="0" smtClean="0"/>
              <a:t>Representation target</a:t>
            </a:r>
            <a:endParaRPr lang="en-AU" sz="2000" dirty="0"/>
          </a:p>
        </p:txBody>
      </p:sp>
      <p:cxnSp>
        <p:nvCxnSpPr>
          <p:cNvPr id="19" name="Straight Connector 18"/>
          <p:cNvCxnSpPr/>
          <p:nvPr/>
        </p:nvCxnSpPr>
        <p:spPr>
          <a:xfrm>
            <a:off x="1382205" y="3042387"/>
            <a:ext cx="418550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892184" y="4098480"/>
            <a:ext cx="36393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918050" y="2852669"/>
            <a:ext cx="307585" cy="8152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p:cNvSpPr/>
          <p:nvPr/>
        </p:nvSpPr>
        <p:spPr>
          <a:xfrm>
            <a:off x="6017908" y="2908838"/>
            <a:ext cx="107867" cy="702902"/>
          </a:xfrm>
          <a:prstGeom prst="rect">
            <a:avLst/>
          </a:prstGeom>
          <a:solidFill>
            <a:srgbClr val="161616"/>
          </a:solid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l="9405" t="50754" r="88169" b="39856"/>
          <a:stretch/>
        </p:blipFill>
        <p:spPr bwMode="auto">
          <a:xfrm>
            <a:off x="6011475" y="1433848"/>
            <a:ext cx="114300" cy="92964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3177540" y="3042387"/>
            <a:ext cx="464820" cy="1175239"/>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p:cNvSpPr/>
          <p:nvPr/>
        </p:nvSpPr>
        <p:spPr>
          <a:xfrm>
            <a:off x="3816650" y="3611741"/>
            <a:ext cx="388620" cy="605886"/>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5997442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6E63-CDB6-463F-9FAF-B1D5920E9805}"/>
              </a:ext>
            </a:extLst>
          </p:cNvPr>
          <p:cNvSpPr>
            <a:spLocks noGrp="1"/>
          </p:cNvSpPr>
          <p:nvPr>
            <p:ph type="title"/>
          </p:nvPr>
        </p:nvSpPr>
        <p:spPr>
          <a:xfrm>
            <a:off x="190500" y="205979"/>
            <a:ext cx="8496300" cy="857250"/>
          </a:xfrm>
        </p:spPr>
        <p:txBody>
          <a:bodyPr>
            <a:normAutofit fontScale="90000"/>
          </a:bodyPr>
          <a:lstStyle/>
          <a:p>
            <a:r>
              <a:rPr lang="en-AU" dirty="0" smtClean="0"/>
              <a:t>Look, I’m sure I could come up with a better formula?</a:t>
            </a:r>
            <a:endParaRPr lang="en-AU" dirty="0"/>
          </a:p>
        </p:txBody>
      </p:sp>
      <p:sp>
        <p:nvSpPr>
          <p:cNvPr id="3" name="Content Placeholder 2">
            <a:extLst>
              <a:ext uri="{FF2B5EF4-FFF2-40B4-BE49-F238E27FC236}">
                <a16:creationId xmlns:a16="http://schemas.microsoft.com/office/drawing/2014/main" id="{E23899B4-5650-413B-B8D0-5C1D0C849508}"/>
              </a:ext>
            </a:extLst>
          </p:cNvPr>
          <p:cNvSpPr>
            <a:spLocks noGrp="1"/>
          </p:cNvSpPr>
          <p:nvPr>
            <p:ph idx="1"/>
          </p:nvPr>
        </p:nvSpPr>
        <p:spPr>
          <a:xfrm>
            <a:off x="457200" y="1373406"/>
            <a:ext cx="8229600" cy="3394472"/>
          </a:xfrm>
        </p:spPr>
        <p:txBody>
          <a:bodyPr>
            <a:normAutofit lnSpcReduction="10000"/>
          </a:bodyPr>
          <a:lstStyle/>
          <a:p>
            <a:pPr marL="0" indent="0">
              <a:buNone/>
            </a:pPr>
            <a:r>
              <a:rPr lang="en-AU" dirty="0"/>
              <a:t>“A major drawback of a listing of priority areas on the basis of a single application of a formula is that there is no guarantee that the priority area second or third on the list might not duplicate the species, communities or habitats that could successfully be preserved in the first priority area.”</a:t>
            </a:r>
          </a:p>
        </p:txBody>
      </p:sp>
      <p:sp>
        <p:nvSpPr>
          <p:cNvPr id="4" name="TextBox 3">
            <a:extLst>
              <a:ext uri="{FF2B5EF4-FFF2-40B4-BE49-F238E27FC236}">
                <a16:creationId xmlns:a16="http://schemas.microsoft.com/office/drawing/2014/main" id="{ACE0AC03-6343-46D9-82B5-4334B1627F55}"/>
              </a:ext>
            </a:extLst>
          </p:cNvPr>
          <p:cNvSpPr txBox="1"/>
          <p:nvPr/>
        </p:nvSpPr>
        <p:spPr>
          <a:xfrm>
            <a:off x="2704701" y="4752855"/>
            <a:ext cx="6323798" cy="369332"/>
          </a:xfrm>
          <a:prstGeom prst="rect">
            <a:avLst/>
          </a:prstGeom>
          <a:noFill/>
        </p:spPr>
        <p:txBody>
          <a:bodyPr wrap="square" rtlCol="0">
            <a:spAutoFit/>
          </a:bodyPr>
          <a:lstStyle/>
          <a:p>
            <a:r>
              <a:rPr lang="en-AU" dirty="0"/>
              <a:t>Kirkpatrick (1983) Biol Cons, DOI: 10.1016/0006-3207(83)90056-3</a:t>
            </a:r>
          </a:p>
        </p:txBody>
      </p:sp>
    </p:spTree>
    <p:extLst>
      <p:ext uri="{BB962C8B-B14F-4D97-AF65-F5344CB8AC3E}">
        <p14:creationId xmlns:p14="http://schemas.microsoft.com/office/powerpoint/2010/main" val="11504219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BC2C-1F0C-477F-8C3B-A6DDBCCBF220}"/>
              </a:ext>
            </a:extLst>
          </p:cNvPr>
          <p:cNvSpPr>
            <a:spLocks noGrp="1"/>
          </p:cNvSpPr>
          <p:nvPr>
            <p:ph type="title"/>
          </p:nvPr>
        </p:nvSpPr>
        <p:spPr>
          <a:xfrm>
            <a:off x="63139" y="41980"/>
            <a:ext cx="9036015" cy="963146"/>
          </a:xfrm>
        </p:spPr>
        <p:txBody>
          <a:bodyPr>
            <a:normAutofit fontScale="90000"/>
          </a:bodyPr>
          <a:lstStyle/>
          <a:p>
            <a:r>
              <a:rPr lang="en-AU" sz="3600" dirty="0" smtClean="0"/>
              <a:t>Representation </a:t>
            </a:r>
            <a:r>
              <a:rPr lang="en-AU" sz="3600" dirty="0"/>
              <a:t>targets don’t seem </a:t>
            </a:r>
            <a:r>
              <a:rPr lang="en-AU" sz="3600" dirty="0" smtClean="0"/>
              <a:t>scientific</a:t>
            </a:r>
            <a:r>
              <a:rPr lang="en-AU" sz="3600" dirty="0"/>
              <a:t>, can’t the </a:t>
            </a:r>
            <a:r>
              <a:rPr lang="en-AU" sz="3600" dirty="0" smtClean="0"/>
              <a:t>algorithm optimize this for me?</a:t>
            </a:r>
            <a:endParaRPr lang="en-AU" sz="3600" dirty="0"/>
          </a:p>
        </p:txBody>
      </p:sp>
      <p:pic>
        <p:nvPicPr>
          <p:cNvPr id="5130" name="Picture 10" descr="Kakapo - Brent Stephenson"/>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365047" y="2652326"/>
            <a:ext cx="1242593" cy="930910"/>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134" name="Picture 14" descr="Heteromirafra archeri"/>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739882" y="2303202"/>
            <a:ext cx="920140" cy="689153"/>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138" name="Picture 18" descr="Holoaden bradei"/>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763716" y="1881089"/>
            <a:ext cx="960895" cy="721003"/>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140" name="Picture 20" descr="Megalobulimus grandis"/>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279963" y="2734194"/>
            <a:ext cx="842284" cy="632004"/>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8" name="Rectangle 7"/>
          <p:cNvSpPr/>
          <p:nvPr/>
        </p:nvSpPr>
        <p:spPr>
          <a:xfrm>
            <a:off x="1685033" y="4543828"/>
            <a:ext cx="5537200" cy="224018"/>
          </a:xfrm>
          <a:prstGeom prst="rect">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2797553" y="4284997"/>
            <a:ext cx="3312160" cy="244338"/>
          </a:xfrm>
          <a:prstGeom prst="rect">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4368149" y="1513840"/>
            <a:ext cx="170969" cy="2972049"/>
          </a:xfrm>
          <a:prstGeom prst="rect">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p:cNvSpPr/>
          <p:nvPr/>
        </p:nvSpPr>
        <p:spPr>
          <a:xfrm>
            <a:off x="1046480" y="1514286"/>
            <a:ext cx="6814307" cy="192325"/>
          </a:xfrm>
          <a:prstGeom prst="rect">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Flowchart: Delay 10"/>
          <p:cNvSpPr/>
          <p:nvPr/>
        </p:nvSpPr>
        <p:spPr>
          <a:xfrm rot="5400000">
            <a:off x="1892562" y="2245888"/>
            <a:ext cx="406400" cy="3347196"/>
          </a:xfrm>
          <a:prstGeom prst="flowChartDelay">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Flowchart: Delay 18"/>
          <p:cNvSpPr/>
          <p:nvPr/>
        </p:nvSpPr>
        <p:spPr>
          <a:xfrm rot="5400000">
            <a:off x="6608305" y="2245888"/>
            <a:ext cx="406400" cy="3347196"/>
          </a:xfrm>
          <a:prstGeom prst="flowChartDelay">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Connector 12"/>
          <p:cNvCxnSpPr/>
          <p:nvPr/>
        </p:nvCxnSpPr>
        <p:spPr>
          <a:xfrm flipV="1">
            <a:off x="422164" y="1752101"/>
            <a:ext cx="848302" cy="1964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3058295" y="1721104"/>
            <a:ext cx="711066" cy="1983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124897" y="1786160"/>
            <a:ext cx="804412" cy="1941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7772400" y="1752101"/>
            <a:ext cx="699694" cy="1964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144" name="Picture 24" descr="Lasiorhinus krefftii"/>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6390989" y="3030780"/>
            <a:ext cx="786951" cy="590485"/>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11927" y="4798565"/>
            <a:ext cx="7232073" cy="369332"/>
          </a:xfrm>
          <a:prstGeom prst="rect">
            <a:avLst/>
          </a:prstGeom>
          <a:noFill/>
        </p:spPr>
        <p:txBody>
          <a:bodyPr wrap="square" rtlCol="0">
            <a:spAutoFit/>
          </a:bodyPr>
          <a:lstStyle/>
          <a:p>
            <a:r>
              <a:rPr lang="en-AU" dirty="0" err="1" smtClean="0"/>
              <a:t>Carwardine</a:t>
            </a:r>
            <a:r>
              <a:rPr lang="en-AU" dirty="0" smtClean="0"/>
              <a:t> </a:t>
            </a:r>
            <a:r>
              <a:rPr lang="en-AU" i="1" dirty="0" smtClean="0"/>
              <a:t>et al. </a:t>
            </a:r>
            <a:r>
              <a:rPr lang="en-AU" dirty="0" smtClean="0"/>
              <a:t>(2009</a:t>
            </a:r>
            <a:r>
              <a:rPr lang="en-AU" dirty="0"/>
              <a:t>), Cons Lett, DOI:10.1111/j.1755-263X.2008.00042.x</a:t>
            </a:r>
            <a:endParaRPr lang="en-AU" i="1" dirty="0"/>
          </a:p>
        </p:txBody>
      </p:sp>
    </p:spTree>
    <p:extLst>
      <p:ext uri="{BB962C8B-B14F-4D97-AF65-F5344CB8AC3E}">
        <p14:creationId xmlns:p14="http://schemas.microsoft.com/office/powerpoint/2010/main" val="37272852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BC2C-1F0C-477F-8C3B-A6DDBCCBF220}"/>
              </a:ext>
            </a:extLst>
          </p:cNvPr>
          <p:cNvSpPr>
            <a:spLocks noGrp="1"/>
          </p:cNvSpPr>
          <p:nvPr>
            <p:ph type="title"/>
          </p:nvPr>
        </p:nvSpPr>
        <p:spPr>
          <a:xfrm>
            <a:off x="-53340" y="117079"/>
            <a:ext cx="9075420" cy="1170702"/>
          </a:xfrm>
        </p:spPr>
        <p:txBody>
          <a:bodyPr>
            <a:normAutofit fontScale="90000"/>
          </a:bodyPr>
          <a:lstStyle/>
          <a:p>
            <a:r>
              <a:rPr lang="en-AU" dirty="0" smtClean="0"/>
              <a:t>Zonation doesn’t use targets, doesn’t that make it more robust?</a:t>
            </a:r>
            <a:endParaRPr lang="en-AU" dirty="0"/>
          </a:p>
        </p:txBody>
      </p:sp>
      <p:pic>
        <p:nvPicPr>
          <p:cNvPr id="4098" name="Picture 2" descr="https://ars.els-cdn.com/content/image/1-s2.0-S0006320706003879-g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047" y="1918844"/>
            <a:ext cx="4122593" cy="28354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687" y="1628388"/>
            <a:ext cx="4202430" cy="3416320"/>
          </a:xfrm>
          <a:prstGeom prst="rect">
            <a:avLst/>
          </a:prstGeom>
          <a:noFill/>
        </p:spPr>
        <p:txBody>
          <a:bodyPr wrap="square" rtlCol="0">
            <a:spAutoFit/>
          </a:bodyPr>
          <a:lstStyle/>
          <a:p>
            <a:pPr marL="285750" indent="-285750">
              <a:buFont typeface="Arial" panose="020B0604020202020204" pitchFamily="34" charset="0"/>
              <a:buChar char="•"/>
            </a:pPr>
            <a:r>
              <a:rPr lang="en-AU" sz="2400" dirty="0" smtClean="0"/>
              <a:t>Zonation doesn’t use targets, but needs you to specify trade-off curves instead</a:t>
            </a:r>
          </a:p>
          <a:p>
            <a:pPr marL="285750" indent="-285750">
              <a:buFont typeface="Arial" panose="020B0604020202020204" pitchFamily="34" charset="0"/>
              <a:buChar char="•"/>
            </a:pPr>
            <a:r>
              <a:rPr lang="en-AU" sz="2400" dirty="0" smtClean="0"/>
              <a:t>These specify (1) how much worse covering X% of a species’ range is than Y%, and (2) how much worse loosing coverage of one species is compared to another</a:t>
            </a:r>
          </a:p>
        </p:txBody>
      </p:sp>
      <p:sp>
        <p:nvSpPr>
          <p:cNvPr id="4" name="TextBox 3"/>
          <p:cNvSpPr txBox="1"/>
          <p:nvPr/>
        </p:nvSpPr>
        <p:spPr>
          <a:xfrm>
            <a:off x="3124200" y="4822448"/>
            <a:ext cx="6019800" cy="369332"/>
          </a:xfrm>
          <a:prstGeom prst="rect">
            <a:avLst/>
          </a:prstGeom>
          <a:noFill/>
        </p:spPr>
        <p:txBody>
          <a:bodyPr wrap="square" rtlCol="0">
            <a:spAutoFit/>
          </a:bodyPr>
          <a:lstStyle/>
          <a:p>
            <a:r>
              <a:rPr lang="en-AU" dirty="0" err="1" smtClean="0"/>
              <a:t>Moilanen</a:t>
            </a:r>
            <a:r>
              <a:rPr lang="en-AU" dirty="0" smtClean="0"/>
              <a:t> (2007) </a:t>
            </a:r>
            <a:r>
              <a:rPr lang="en-AU" dirty="0" err="1" smtClean="0"/>
              <a:t>Biol</a:t>
            </a:r>
            <a:r>
              <a:rPr lang="en-AU" dirty="0" smtClean="0"/>
              <a:t> Cons</a:t>
            </a:r>
            <a:r>
              <a:rPr lang="en-AU" dirty="0"/>
              <a:t>, DOI:10.1016/j.biocon.2006.09.008</a:t>
            </a:r>
          </a:p>
        </p:txBody>
      </p:sp>
      <p:sp>
        <p:nvSpPr>
          <p:cNvPr id="5" name="TextBox 4"/>
          <p:cNvSpPr txBox="1"/>
          <p:nvPr/>
        </p:nvSpPr>
        <p:spPr>
          <a:xfrm>
            <a:off x="7315200" y="2636520"/>
            <a:ext cx="1066800" cy="646331"/>
          </a:xfrm>
          <a:prstGeom prst="rect">
            <a:avLst/>
          </a:prstGeom>
          <a:noFill/>
        </p:spPr>
        <p:txBody>
          <a:bodyPr wrap="square" rtlCol="0">
            <a:spAutoFit/>
          </a:bodyPr>
          <a:lstStyle/>
          <a:p>
            <a:r>
              <a:rPr lang="en-AU" dirty="0" smtClean="0">
                <a:solidFill>
                  <a:schemeClr val="bg1"/>
                </a:solidFill>
              </a:rPr>
              <a:t>Here now</a:t>
            </a:r>
            <a:endParaRPr lang="en-AU" dirty="0">
              <a:solidFill>
                <a:schemeClr val="bg1"/>
              </a:solidFill>
            </a:endParaRPr>
          </a:p>
        </p:txBody>
      </p:sp>
      <p:sp>
        <p:nvSpPr>
          <p:cNvPr id="7" name="TextBox 6"/>
          <p:cNvSpPr txBox="1"/>
          <p:nvPr/>
        </p:nvSpPr>
        <p:spPr>
          <a:xfrm>
            <a:off x="5730240" y="3458468"/>
            <a:ext cx="2735580" cy="646331"/>
          </a:xfrm>
          <a:prstGeom prst="rect">
            <a:avLst/>
          </a:prstGeom>
          <a:noFill/>
        </p:spPr>
        <p:txBody>
          <a:bodyPr wrap="square" rtlCol="0">
            <a:spAutoFit/>
          </a:bodyPr>
          <a:lstStyle/>
          <a:p>
            <a:r>
              <a:rPr lang="en-AU" dirty="0" smtClean="0">
                <a:solidFill>
                  <a:schemeClr val="bg1"/>
                </a:solidFill>
              </a:rPr>
              <a:t>How bad is removing a certain planning unit?</a:t>
            </a:r>
            <a:endParaRPr lang="en-AU" dirty="0">
              <a:solidFill>
                <a:schemeClr val="bg1"/>
              </a:solidFill>
            </a:endParaRPr>
          </a:p>
        </p:txBody>
      </p:sp>
      <p:cxnSp>
        <p:nvCxnSpPr>
          <p:cNvPr id="8" name="Straight Arrow Connector 7"/>
          <p:cNvCxnSpPr>
            <a:stCxn id="5" idx="1"/>
          </p:cNvCxnSpPr>
          <p:nvPr/>
        </p:nvCxnSpPr>
        <p:spPr>
          <a:xfrm flipH="1" flipV="1">
            <a:off x="6941820" y="2959685"/>
            <a:ext cx="37338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134100" y="3351047"/>
            <a:ext cx="563880" cy="1827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3794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BC2C-1F0C-477F-8C3B-A6DDBCCBF220}"/>
              </a:ext>
            </a:extLst>
          </p:cNvPr>
          <p:cNvSpPr>
            <a:spLocks noGrp="1"/>
          </p:cNvSpPr>
          <p:nvPr>
            <p:ph type="title"/>
          </p:nvPr>
        </p:nvSpPr>
        <p:spPr>
          <a:xfrm>
            <a:off x="0" y="238999"/>
            <a:ext cx="9075420" cy="812561"/>
          </a:xfrm>
        </p:spPr>
        <p:txBody>
          <a:bodyPr>
            <a:normAutofit fontScale="90000"/>
          </a:bodyPr>
          <a:lstStyle/>
          <a:p>
            <a:r>
              <a:rPr lang="en-AU" dirty="0" smtClean="0"/>
              <a:t>Zonation doesn’t use targets, doesn’t that make it more robust?</a:t>
            </a:r>
            <a:endParaRPr lang="en-AU" dirty="0"/>
          </a:p>
        </p:txBody>
      </p:sp>
      <p:sp>
        <p:nvSpPr>
          <p:cNvPr id="3" name="TextBox 2"/>
          <p:cNvSpPr txBox="1"/>
          <p:nvPr/>
        </p:nvSpPr>
        <p:spPr>
          <a:xfrm>
            <a:off x="5859780" y="1446911"/>
            <a:ext cx="3093720" cy="2308324"/>
          </a:xfrm>
          <a:prstGeom prst="rect">
            <a:avLst/>
          </a:prstGeom>
          <a:noFill/>
        </p:spPr>
        <p:txBody>
          <a:bodyPr wrap="square" rtlCol="0">
            <a:spAutoFit/>
          </a:bodyPr>
          <a:lstStyle/>
          <a:p>
            <a:r>
              <a:rPr lang="en-AU" sz="2400" dirty="0" smtClean="0"/>
              <a:t>Examples of different trade-off curves:</a:t>
            </a:r>
          </a:p>
          <a:p>
            <a:pPr marL="285750" indent="-285750">
              <a:buFont typeface="Arial" panose="020B0604020202020204" pitchFamily="34" charset="0"/>
              <a:buChar char="•"/>
            </a:pPr>
            <a:r>
              <a:rPr lang="en-AU" sz="2400" dirty="0" smtClean="0">
                <a:solidFill>
                  <a:srgbClr val="00B0F0"/>
                </a:solidFill>
              </a:rPr>
              <a:t>Rare species</a:t>
            </a:r>
          </a:p>
          <a:p>
            <a:pPr marL="285750" indent="-285750">
              <a:buFont typeface="Arial" panose="020B0604020202020204" pitchFamily="34" charset="0"/>
              <a:buChar char="•"/>
            </a:pPr>
            <a:r>
              <a:rPr lang="en-AU" sz="2400" dirty="0" smtClean="0">
                <a:solidFill>
                  <a:srgbClr val="00B050"/>
                </a:solidFill>
              </a:rPr>
              <a:t>Generalist species</a:t>
            </a:r>
          </a:p>
          <a:p>
            <a:pPr marL="285750" indent="-285750">
              <a:buFont typeface="Arial" panose="020B0604020202020204" pitchFamily="34" charset="0"/>
              <a:buChar char="•"/>
            </a:pPr>
            <a:r>
              <a:rPr lang="en-AU" sz="2400" dirty="0" smtClean="0">
                <a:solidFill>
                  <a:srgbClr val="D000A8"/>
                </a:solidFill>
              </a:rPr>
              <a:t>Culturally important species</a:t>
            </a:r>
            <a:endParaRPr lang="en-AU" sz="2400" dirty="0">
              <a:solidFill>
                <a:srgbClr val="D000A8"/>
              </a:solidFill>
            </a:endParaRPr>
          </a:p>
        </p:txBody>
      </p:sp>
      <p:cxnSp>
        <p:nvCxnSpPr>
          <p:cNvPr id="6" name="Straight Connector 5"/>
          <p:cNvCxnSpPr/>
          <p:nvPr/>
        </p:nvCxnSpPr>
        <p:spPr>
          <a:xfrm>
            <a:off x="822960" y="1562100"/>
            <a:ext cx="0" cy="278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22960" y="4343400"/>
            <a:ext cx="43053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59180" y="4701540"/>
            <a:ext cx="6126480" cy="369332"/>
          </a:xfrm>
          <a:prstGeom prst="rect">
            <a:avLst/>
          </a:prstGeom>
          <a:noFill/>
        </p:spPr>
        <p:txBody>
          <a:bodyPr wrap="square" rtlCol="0">
            <a:spAutoFit/>
          </a:bodyPr>
          <a:lstStyle/>
          <a:p>
            <a:r>
              <a:rPr lang="en-AU" dirty="0" smtClean="0"/>
              <a:t>Proportion of distribution remaining</a:t>
            </a:r>
            <a:endParaRPr lang="en-AU" dirty="0"/>
          </a:p>
        </p:txBody>
      </p:sp>
      <p:sp>
        <p:nvSpPr>
          <p:cNvPr id="12" name="TextBox 11"/>
          <p:cNvSpPr txBox="1"/>
          <p:nvPr/>
        </p:nvSpPr>
        <p:spPr>
          <a:xfrm rot="16200000">
            <a:off x="113848" y="2768084"/>
            <a:ext cx="806258" cy="369332"/>
          </a:xfrm>
          <a:prstGeom prst="rect">
            <a:avLst/>
          </a:prstGeom>
          <a:noFill/>
        </p:spPr>
        <p:txBody>
          <a:bodyPr wrap="square" rtlCol="0">
            <a:spAutoFit/>
          </a:bodyPr>
          <a:lstStyle/>
          <a:p>
            <a:r>
              <a:rPr lang="en-AU" dirty="0" smtClean="0"/>
              <a:t>Value</a:t>
            </a:r>
            <a:endParaRPr lang="en-AU" dirty="0"/>
          </a:p>
        </p:txBody>
      </p:sp>
      <p:sp>
        <p:nvSpPr>
          <p:cNvPr id="11" name="TextBox 10"/>
          <p:cNvSpPr txBox="1"/>
          <p:nvPr/>
        </p:nvSpPr>
        <p:spPr>
          <a:xfrm>
            <a:off x="822960" y="4372096"/>
            <a:ext cx="868680" cy="369332"/>
          </a:xfrm>
          <a:prstGeom prst="rect">
            <a:avLst/>
          </a:prstGeom>
          <a:noFill/>
        </p:spPr>
        <p:txBody>
          <a:bodyPr wrap="square" rtlCol="0">
            <a:spAutoFit/>
          </a:bodyPr>
          <a:lstStyle/>
          <a:p>
            <a:r>
              <a:rPr lang="en-AU" dirty="0" smtClean="0"/>
              <a:t>0%</a:t>
            </a:r>
            <a:endParaRPr lang="en-AU" dirty="0"/>
          </a:p>
        </p:txBody>
      </p:sp>
      <p:sp>
        <p:nvSpPr>
          <p:cNvPr id="14" name="TextBox 13"/>
          <p:cNvSpPr txBox="1"/>
          <p:nvPr/>
        </p:nvSpPr>
        <p:spPr>
          <a:xfrm>
            <a:off x="4594257" y="4368285"/>
            <a:ext cx="868680" cy="369332"/>
          </a:xfrm>
          <a:prstGeom prst="rect">
            <a:avLst/>
          </a:prstGeom>
          <a:noFill/>
        </p:spPr>
        <p:txBody>
          <a:bodyPr wrap="square" rtlCol="0">
            <a:spAutoFit/>
          </a:bodyPr>
          <a:lstStyle/>
          <a:p>
            <a:r>
              <a:rPr lang="en-AU" dirty="0" smtClean="0"/>
              <a:t>100%</a:t>
            </a:r>
            <a:endParaRPr lang="en-AU" dirty="0"/>
          </a:p>
        </p:txBody>
      </p:sp>
      <p:sp>
        <p:nvSpPr>
          <p:cNvPr id="15" name="TextBox 14"/>
          <p:cNvSpPr txBox="1"/>
          <p:nvPr/>
        </p:nvSpPr>
        <p:spPr>
          <a:xfrm>
            <a:off x="507032" y="4042652"/>
            <a:ext cx="388620" cy="369332"/>
          </a:xfrm>
          <a:prstGeom prst="rect">
            <a:avLst/>
          </a:prstGeom>
          <a:noFill/>
        </p:spPr>
        <p:txBody>
          <a:bodyPr wrap="square" rtlCol="0">
            <a:spAutoFit/>
          </a:bodyPr>
          <a:lstStyle/>
          <a:p>
            <a:r>
              <a:rPr lang="en-AU" dirty="0" smtClean="0"/>
              <a:t>0</a:t>
            </a:r>
            <a:endParaRPr lang="en-AU" dirty="0"/>
          </a:p>
        </p:txBody>
      </p:sp>
      <p:sp>
        <p:nvSpPr>
          <p:cNvPr id="16" name="TextBox 15"/>
          <p:cNvSpPr txBox="1"/>
          <p:nvPr/>
        </p:nvSpPr>
        <p:spPr>
          <a:xfrm>
            <a:off x="446373" y="1533405"/>
            <a:ext cx="510540" cy="369332"/>
          </a:xfrm>
          <a:prstGeom prst="rect">
            <a:avLst/>
          </a:prstGeom>
          <a:noFill/>
        </p:spPr>
        <p:txBody>
          <a:bodyPr wrap="square" rtlCol="0">
            <a:spAutoFit/>
          </a:bodyPr>
          <a:lstStyle/>
          <a:p>
            <a:r>
              <a:rPr lang="en-AU" dirty="0" smtClean="0"/>
              <a:t>1</a:t>
            </a:r>
            <a:endParaRPr lang="en-AU" dirty="0"/>
          </a:p>
        </p:txBody>
      </p:sp>
      <p:sp>
        <p:nvSpPr>
          <p:cNvPr id="17" name="TextBox 16"/>
          <p:cNvSpPr txBox="1"/>
          <p:nvPr/>
        </p:nvSpPr>
        <p:spPr>
          <a:xfrm>
            <a:off x="2541270" y="4372096"/>
            <a:ext cx="868680" cy="369332"/>
          </a:xfrm>
          <a:prstGeom prst="rect">
            <a:avLst/>
          </a:prstGeom>
          <a:noFill/>
        </p:spPr>
        <p:txBody>
          <a:bodyPr wrap="square" rtlCol="0">
            <a:spAutoFit/>
          </a:bodyPr>
          <a:lstStyle/>
          <a:p>
            <a:r>
              <a:rPr lang="en-AU" dirty="0" smtClean="0"/>
              <a:t>50%</a:t>
            </a:r>
            <a:endParaRPr lang="en-AU" dirty="0"/>
          </a:p>
        </p:txBody>
      </p:sp>
      <p:sp>
        <p:nvSpPr>
          <p:cNvPr id="24" name="Freeform 23"/>
          <p:cNvSpPr/>
          <p:nvPr/>
        </p:nvSpPr>
        <p:spPr>
          <a:xfrm>
            <a:off x="914400" y="1638300"/>
            <a:ext cx="4221480" cy="2651760"/>
          </a:xfrm>
          <a:custGeom>
            <a:avLst/>
            <a:gdLst>
              <a:gd name="connsiteX0" fmla="*/ 0 w 4221480"/>
              <a:gd name="connsiteY0" fmla="*/ 2651760 h 2651760"/>
              <a:gd name="connsiteX1" fmla="*/ 975360 w 4221480"/>
              <a:gd name="connsiteY1" fmla="*/ 1478280 h 2651760"/>
              <a:gd name="connsiteX2" fmla="*/ 4221480 w 4221480"/>
              <a:gd name="connsiteY2" fmla="*/ 0 h 2651760"/>
            </a:gdLst>
            <a:ahLst/>
            <a:cxnLst>
              <a:cxn ang="0">
                <a:pos x="connsiteX0" y="connsiteY0"/>
              </a:cxn>
              <a:cxn ang="0">
                <a:pos x="connsiteX1" y="connsiteY1"/>
              </a:cxn>
              <a:cxn ang="0">
                <a:pos x="connsiteX2" y="connsiteY2"/>
              </a:cxn>
            </a:cxnLst>
            <a:rect l="l" t="t" r="r" b="b"/>
            <a:pathLst>
              <a:path w="4221480" h="2651760">
                <a:moveTo>
                  <a:pt x="0" y="2651760"/>
                </a:moveTo>
                <a:cubicBezTo>
                  <a:pt x="135890" y="2286000"/>
                  <a:pt x="271780" y="1920240"/>
                  <a:pt x="975360" y="1478280"/>
                </a:cubicBezTo>
                <a:cubicBezTo>
                  <a:pt x="1678940" y="1036320"/>
                  <a:pt x="2950210" y="518160"/>
                  <a:pt x="4221480" y="0"/>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Freeform 28"/>
          <p:cNvSpPr/>
          <p:nvPr/>
        </p:nvSpPr>
        <p:spPr>
          <a:xfrm>
            <a:off x="914400" y="1611041"/>
            <a:ext cx="4229100" cy="2663779"/>
          </a:xfrm>
          <a:custGeom>
            <a:avLst/>
            <a:gdLst>
              <a:gd name="connsiteX0" fmla="*/ 0 w 4229100"/>
              <a:gd name="connsiteY0" fmla="*/ 2663779 h 2663779"/>
              <a:gd name="connsiteX1" fmla="*/ 53340 w 4229100"/>
              <a:gd name="connsiteY1" fmla="*/ 1337899 h 2663779"/>
              <a:gd name="connsiteX2" fmla="*/ 99060 w 4229100"/>
              <a:gd name="connsiteY2" fmla="*/ 240619 h 2663779"/>
              <a:gd name="connsiteX3" fmla="*/ 472440 w 4229100"/>
              <a:gd name="connsiteY3" fmla="*/ 50119 h 2663779"/>
              <a:gd name="connsiteX4" fmla="*/ 2438400 w 4229100"/>
              <a:gd name="connsiteY4" fmla="*/ 4399 h 2663779"/>
              <a:gd name="connsiteX5" fmla="*/ 4229100 w 4229100"/>
              <a:gd name="connsiteY5" fmla="*/ 4399 h 266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9100" h="2663779">
                <a:moveTo>
                  <a:pt x="0" y="2663779"/>
                </a:moveTo>
                <a:cubicBezTo>
                  <a:pt x="18415" y="2202769"/>
                  <a:pt x="36830" y="1741759"/>
                  <a:pt x="53340" y="1337899"/>
                </a:cubicBezTo>
                <a:cubicBezTo>
                  <a:pt x="69850" y="934039"/>
                  <a:pt x="29210" y="455249"/>
                  <a:pt x="99060" y="240619"/>
                </a:cubicBezTo>
                <a:cubicBezTo>
                  <a:pt x="168910" y="25989"/>
                  <a:pt x="82550" y="89489"/>
                  <a:pt x="472440" y="50119"/>
                </a:cubicBezTo>
                <a:cubicBezTo>
                  <a:pt x="862330" y="10749"/>
                  <a:pt x="1812290" y="12019"/>
                  <a:pt x="2438400" y="4399"/>
                </a:cubicBezTo>
                <a:cubicBezTo>
                  <a:pt x="3064510" y="-3221"/>
                  <a:pt x="3646805" y="589"/>
                  <a:pt x="4229100" y="4399"/>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2" name="Freeform 4101"/>
          <p:cNvSpPr/>
          <p:nvPr/>
        </p:nvSpPr>
        <p:spPr>
          <a:xfrm>
            <a:off x="952500" y="1684020"/>
            <a:ext cx="4198620" cy="2613660"/>
          </a:xfrm>
          <a:custGeom>
            <a:avLst/>
            <a:gdLst>
              <a:gd name="connsiteX0" fmla="*/ 0 w 4198620"/>
              <a:gd name="connsiteY0" fmla="*/ 2613660 h 2613660"/>
              <a:gd name="connsiteX1" fmla="*/ 2674620 w 4198620"/>
              <a:gd name="connsiteY1" fmla="*/ 2491740 h 2613660"/>
              <a:gd name="connsiteX2" fmla="*/ 3550920 w 4198620"/>
              <a:gd name="connsiteY2" fmla="*/ 2110740 h 2613660"/>
              <a:gd name="connsiteX3" fmla="*/ 3962400 w 4198620"/>
              <a:gd name="connsiteY3" fmla="*/ 1021080 h 2613660"/>
              <a:gd name="connsiteX4" fmla="*/ 4198620 w 4198620"/>
              <a:gd name="connsiteY4" fmla="*/ 0 h 2613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8620" h="2613660">
                <a:moveTo>
                  <a:pt x="0" y="2613660"/>
                </a:moveTo>
                <a:cubicBezTo>
                  <a:pt x="1041400" y="2594610"/>
                  <a:pt x="2082800" y="2575560"/>
                  <a:pt x="2674620" y="2491740"/>
                </a:cubicBezTo>
                <a:cubicBezTo>
                  <a:pt x="3266440" y="2407920"/>
                  <a:pt x="3336290" y="2355850"/>
                  <a:pt x="3550920" y="2110740"/>
                </a:cubicBezTo>
                <a:cubicBezTo>
                  <a:pt x="3765550" y="1865630"/>
                  <a:pt x="3854450" y="1372870"/>
                  <a:pt x="3962400" y="1021080"/>
                </a:cubicBezTo>
                <a:cubicBezTo>
                  <a:pt x="4070350" y="669290"/>
                  <a:pt x="4134485" y="334645"/>
                  <a:pt x="4198620" y="0"/>
                </a:cubicBezTo>
              </a:path>
            </a:pathLst>
          </a:custGeom>
          <a:noFill/>
          <a:ln>
            <a:solidFill>
              <a:srgbClr val="D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04" name="Straight Arrow Connector 4103"/>
          <p:cNvCxnSpPr/>
          <p:nvPr/>
        </p:nvCxnSpPr>
        <p:spPr>
          <a:xfrm flipH="1" flipV="1">
            <a:off x="4877377" y="3492223"/>
            <a:ext cx="881439" cy="507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05" name="TextBox 4104"/>
          <p:cNvSpPr txBox="1"/>
          <p:nvPr/>
        </p:nvSpPr>
        <p:spPr>
          <a:xfrm>
            <a:off x="5751195" y="3812861"/>
            <a:ext cx="2868930" cy="923330"/>
          </a:xfrm>
          <a:prstGeom prst="rect">
            <a:avLst/>
          </a:prstGeom>
          <a:noFill/>
        </p:spPr>
        <p:txBody>
          <a:bodyPr wrap="square" rtlCol="0">
            <a:spAutoFit/>
          </a:bodyPr>
          <a:lstStyle/>
          <a:p>
            <a:r>
              <a:rPr lang="en-AU" dirty="0" smtClean="0"/>
              <a:t>Going below ~90% coverage causes steep drop in performance</a:t>
            </a:r>
            <a:endParaRPr lang="en-AU" dirty="0"/>
          </a:p>
        </p:txBody>
      </p:sp>
      <p:sp>
        <p:nvSpPr>
          <p:cNvPr id="43" name="TextBox 42"/>
          <p:cNvSpPr txBox="1"/>
          <p:nvPr/>
        </p:nvSpPr>
        <p:spPr>
          <a:xfrm>
            <a:off x="1404636" y="1738074"/>
            <a:ext cx="2893695" cy="923330"/>
          </a:xfrm>
          <a:prstGeom prst="rect">
            <a:avLst/>
          </a:prstGeom>
          <a:noFill/>
        </p:spPr>
        <p:txBody>
          <a:bodyPr wrap="square" rtlCol="0">
            <a:spAutoFit/>
          </a:bodyPr>
          <a:lstStyle/>
          <a:p>
            <a:r>
              <a:rPr lang="en-AU" dirty="0" smtClean="0"/>
              <a:t>Only going below 5% coverage causes </a:t>
            </a:r>
          </a:p>
          <a:p>
            <a:r>
              <a:rPr lang="en-AU" dirty="0" smtClean="0"/>
              <a:t>steep drop</a:t>
            </a:r>
            <a:endParaRPr lang="en-AU" dirty="0"/>
          </a:p>
        </p:txBody>
      </p:sp>
      <p:sp>
        <p:nvSpPr>
          <p:cNvPr id="44" name="TextBox 43"/>
          <p:cNvSpPr txBox="1"/>
          <p:nvPr/>
        </p:nvSpPr>
        <p:spPr>
          <a:xfrm>
            <a:off x="2894346" y="2587466"/>
            <a:ext cx="2081212" cy="1477328"/>
          </a:xfrm>
          <a:prstGeom prst="rect">
            <a:avLst/>
          </a:prstGeom>
          <a:noFill/>
        </p:spPr>
        <p:txBody>
          <a:bodyPr wrap="square" rtlCol="0">
            <a:spAutoFit/>
          </a:bodyPr>
          <a:lstStyle/>
          <a:p>
            <a:r>
              <a:rPr lang="en-AU" dirty="0" smtClean="0"/>
              <a:t>Fairly steady decrease in performance with reduction in coverage</a:t>
            </a:r>
            <a:endParaRPr lang="en-AU" dirty="0"/>
          </a:p>
        </p:txBody>
      </p:sp>
      <p:cxnSp>
        <p:nvCxnSpPr>
          <p:cNvPr id="46" name="Straight Arrow Connector 45"/>
          <p:cNvCxnSpPr>
            <a:stCxn id="44" idx="1"/>
          </p:cNvCxnSpPr>
          <p:nvPr/>
        </p:nvCxnSpPr>
        <p:spPr>
          <a:xfrm flipH="1" flipV="1">
            <a:off x="2071235" y="3106521"/>
            <a:ext cx="823111" cy="2196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1138890" y="1738075"/>
            <a:ext cx="250506" cy="32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2828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E511-0ABF-4A42-96ED-845A79DB51EA}"/>
              </a:ext>
            </a:extLst>
          </p:cNvPr>
          <p:cNvSpPr>
            <a:spLocks noGrp="1"/>
          </p:cNvSpPr>
          <p:nvPr>
            <p:ph type="title"/>
          </p:nvPr>
        </p:nvSpPr>
        <p:spPr>
          <a:xfrm>
            <a:off x="0" y="0"/>
            <a:ext cx="9009246" cy="798674"/>
          </a:xfrm>
        </p:spPr>
        <p:txBody>
          <a:bodyPr>
            <a:normAutofit/>
          </a:bodyPr>
          <a:lstStyle/>
          <a:p>
            <a:r>
              <a:rPr lang="en-AU" sz="2800" dirty="0" smtClean="0"/>
              <a:t>You </a:t>
            </a:r>
            <a:r>
              <a:rPr lang="en-AU" sz="2800" dirty="0"/>
              <a:t>really think people will listen to a computer?</a:t>
            </a:r>
          </a:p>
        </p:txBody>
      </p:sp>
      <p:sp>
        <p:nvSpPr>
          <p:cNvPr id="4" name="TextBox 3">
            <a:extLst>
              <a:ext uri="{FF2B5EF4-FFF2-40B4-BE49-F238E27FC236}">
                <a16:creationId xmlns:a16="http://schemas.microsoft.com/office/drawing/2014/main" id="{E9EEC4DF-451D-4079-BE16-0363B70A1E56}"/>
              </a:ext>
            </a:extLst>
          </p:cNvPr>
          <p:cNvSpPr txBox="1"/>
          <p:nvPr/>
        </p:nvSpPr>
        <p:spPr>
          <a:xfrm>
            <a:off x="0" y="678154"/>
            <a:ext cx="9144000" cy="4154984"/>
          </a:xfrm>
          <a:prstGeom prst="rect">
            <a:avLst/>
          </a:prstGeom>
          <a:noFill/>
        </p:spPr>
        <p:txBody>
          <a:bodyPr wrap="square" rtlCol="0">
            <a:spAutoFit/>
          </a:bodyPr>
          <a:lstStyle/>
          <a:p>
            <a:r>
              <a:rPr lang="en-AU" sz="2400" dirty="0"/>
              <a:t>Systemic conservation planning </a:t>
            </a:r>
            <a:r>
              <a:rPr lang="en-AU" sz="2400" dirty="0" smtClean="0"/>
              <a:t>helps:</a:t>
            </a:r>
            <a:endParaRPr lang="en-AU" sz="2400" dirty="0"/>
          </a:p>
          <a:p>
            <a:pPr marL="285750" indent="-285750">
              <a:buFont typeface="Arial" panose="020B0604020202020204" pitchFamily="34" charset="0"/>
              <a:buChar char="•"/>
            </a:pPr>
            <a:r>
              <a:rPr lang="en-AU" sz="2400" dirty="0"/>
              <a:t>support decision </a:t>
            </a:r>
            <a:r>
              <a:rPr lang="en-AU" sz="2400" dirty="0" smtClean="0"/>
              <a:t>making – it doesn’t make decisions or dictate them</a:t>
            </a:r>
            <a:endParaRPr lang="en-AU" sz="2400" dirty="0"/>
          </a:p>
          <a:p>
            <a:pPr marL="285750" indent="-285750">
              <a:buFont typeface="Arial" panose="020B0604020202020204" pitchFamily="34" charset="0"/>
              <a:buChar char="•"/>
            </a:pPr>
            <a:r>
              <a:rPr lang="en-AU" sz="2400" dirty="0"/>
              <a:t>identify priority areas (just because the algorithm doesn’t say a place is a priority doesn’t necessarily mean it’s not important!)</a:t>
            </a:r>
          </a:p>
          <a:p>
            <a:pPr marL="285750" indent="-285750">
              <a:buFont typeface="Arial" panose="020B0604020202020204" pitchFamily="34" charset="0"/>
              <a:buChar char="•"/>
            </a:pPr>
            <a:r>
              <a:rPr lang="en-AU" sz="2400" dirty="0"/>
              <a:t>facilitate</a:t>
            </a:r>
            <a:r>
              <a:rPr lang="en-AU" sz="2400" i="1" dirty="0"/>
              <a:t> </a:t>
            </a:r>
            <a:r>
              <a:rPr lang="en-AU" sz="2400" dirty="0"/>
              <a:t>discussions between stakeholders by </a:t>
            </a:r>
            <a:r>
              <a:rPr lang="en-AU" sz="2400" dirty="0" smtClean="0"/>
              <a:t>navigating trade-offs</a:t>
            </a:r>
            <a:endParaRPr lang="en-AU" sz="2400" dirty="0"/>
          </a:p>
          <a:p>
            <a:pPr marL="285750" indent="-285750">
              <a:buFont typeface="Arial" panose="020B0604020202020204" pitchFamily="34" charset="0"/>
              <a:buChar char="•"/>
            </a:pPr>
            <a:r>
              <a:rPr lang="en-AU" sz="2400" dirty="0" smtClean="0"/>
              <a:t>land-use and sea-scape </a:t>
            </a:r>
            <a:r>
              <a:rPr lang="en-AU" sz="2400" dirty="0"/>
              <a:t>planning by considering multiple zones (e.g. prioritizing places for recreational fishing and </a:t>
            </a:r>
            <a:r>
              <a:rPr lang="en-AU" sz="2400" dirty="0" smtClean="0"/>
              <a:t>conservation) </a:t>
            </a:r>
            <a:endParaRPr lang="en-AU" sz="2400" dirty="0"/>
          </a:p>
          <a:p>
            <a:pPr marL="285750" indent="-285750">
              <a:buFont typeface="Arial" panose="020B0604020202020204" pitchFamily="34" charset="0"/>
              <a:buChar char="•"/>
            </a:pPr>
            <a:r>
              <a:rPr lang="en-AU" sz="2400" dirty="0"/>
              <a:t>real-world decision making, such as Great Barrier Reef (Australia), Gulf of California </a:t>
            </a:r>
            <a:r>
              <a:rPr lang="en-AU" sz="2400" dirty="0" smtClean="0"/>
              <a:t>(Mexico), </a:t>
            </a:r>
            <a:r>
              <a:rPr lang="en-AU" sz="2400" dirty="0"/>
              <a:t>Cape Floristic Region, (South Africa), and marine planning (Montserrat)</a:t>
            </a:r>
          </a:p>
          <a:p>
            <a:pPr marL="285750" indent="-285750">
              <a:buFont typeface="Arial" panose="020B0604020202020204" pitchFamily="34" charset="0"/>
              <a:buChar char="•"/>
            </a:pPr>
            <a:endParaRPr lang="en-AU" sz="2400" dirty="0"/>
          </a:p>
        </p:txBody>
      </p:sp>
      <p:sp>
        <p:nvSpPr>
          <p:cNvPr id="6" name="TextBox 5">
            <a:extLst>
              <a:ext uri="{FF2B5EF4-FFF2-40B4-BE49-F238E27FC236}">
                <a16:creationId xmlns:a16="http://schemas.microsoft.com/office/drawing/2014/main" id="{0E1BD032-682C-43FC-A94F-CB0914300AB6}"/>
              </a:ext>
            </a:extLst>
          </p:cNvPr>
          <p:cNvSpPr txBox="1"/>
          <p:nvPr/>
        </p:nvSpPr>
        <p:spPr>
          <a:xfrm>
            <a:off x="4235116" y="4312503"/>
            <a:ext cx="4976262" cy="830997"/>
          </a:xfrm>
          <a:prstGeom prst="rect">
            <a:avLst/>
          </a:prstGeom>
          <a:noFill/>
        </p:spPr>
        <p:txBody>
          <a:bodyPr wrap="square" rtlCol="0">
            <a:spAutoFit/>
          </a:bodyPr>
          <a:lstStyle/>
          <a:p>
            <a:r>
              <a:rPr lang="en-AU" sz="1200" dirty="0"/>
              <a:t>Cowling et al. (2003) Biol Cons, DOI:10.1016/S0006-3207(02)00425-1</a:t>
            </a:r>
          </a:p>
          <a:p>
            <a:r>
              <a:rPr lang="en-AU" sz="1200" dirty="0"/>
              <a:t>Álvarez-Romero et al. (2013) Aquatic </a:t>
            </a:r>
            <a:r>
              <a:rPr lang="en-AU" sz="1200" dirty="0" err="1"/>
              <a:t>Conserv</a:t>
            </a:r>
            <a:r>
              <a:rPr lang="en-AU" sz="1200" dirty="0"/>
              <a:t>, DOI:10.1002/aqc.2334</a:t>
            </a:r>
          </a:p>
          <a:p>
            <a:r>
              <a:rPr lang="en-AU" sz="1200" dirty="0"/>
              <a:t>Fernandes et al. (2005) </a:t>
            </a:r>
            <a:r>
              <a:rPr lang="en-AU" sz="1200" dirty="0" err="1"/>
              <a:t>Conserv</a:t>
            </a:r>
            <a:r>
              <a:rPr lang="en-AU" sz="1200" dirty="0"/>
              <a:t> Biol, DOI:10.1111/j.1523-1739.2005.00302.x</a:t>
            </a:r>
          </a:p>
          <a:p>
            <a:r>
              <a:rPr lang="en-AU" sz="1200" dirty="0"/>
              <a:t>Flower et al. (2020) </a:t>
            </a:r>
            <a:r>
              <a:rPr lang="en-AU" sz="1200" dirty="0" err="1"/>
              <a:t>Conserv</a:t>
            </a:r>
            <a:r>
              <a:rPr lang="en-AU" sz="1200" dirty="0"/>
              <a:t> Sci </a:t>
            </a:r>
            <a:r>
              <a:rPr lang="en-AU" sz="1200" dirty="0" err="1"/>
              <a:t>Prac</a:t>
            </a:r>
            <a:r>
              <a:rPr lang="en-AU" sz="1200" dirty="0"/>
              <a:t>, DOI:10.1111/csp2.158</a:t>
            </a:r>
          </a:p>
        </p:txBody>
      </p:sp>
    </p:spTree>
    <p:extLst>
      <p:ext uri="{BB962C8B-B14F-4D97-AF65-F5344CB8AC3E}">
        <p14:creationId xmlns:p14="http://schemas.microsoft.com/office/powerpoint/2010/main" val="734793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p:cNvSpPr/>
          <p:nvPr/>
        </p:nvSpPr>
        <p:spPr>
          <a:xfrm>
            <a:off x="1172974"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p:cNvSpPr/>
          <p:nvPr/>
        </p:nvSpPr>
        <p:spPr>
          <a:xfrm>
            <a:off x="666251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p:cNvSpPr/>
          <p:nvPr/>
        </p:nvSpPr>
        <p:spPr>
          <a:xfrm>
            <a:off x="208789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p:cNvSpPr/>
          <p:nvPr/>
        </p:nvSpPr>
        <p:spPr>
          <a:xfrm>
            <a:off x="3002823"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p:cNvSpPr/>
          <p:nvPr/>
        </p:nvSpPr>
        <p:spPr>
          <a:xfrm>
            <a:off x="39177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p:cNvSpPr/>
          <p:nvPr/>
        </p:nvSpPr>
        <p:spPr>
          <a:xfrm>
            <a:off x="4832671"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p:cNvSpPr/>
          <p:nvPr/>
        </p:nvSpPr>
        <p:spPr>
          <a:xfrm>
            <a:off x="5747595"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p:cNvSpPr/>
          <p:nvPr/>
        </p:nvSpPr>
        <p:spPr>
          <a:xfrm>
            <a:off x="75774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p:cNvSpPr/>
          <p:nvPr/>
        </p:nvSpPr>
        <p:spPr>
          <a:xfrm>
            <a:off x="1172974"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Rectangle 22"/>
          <p:cNvSpPr/>
          <p:nvPr/>
        </p:nvSpPr>
        <p:spPr>
          <a:xfrm>
            <a:off x="666251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p:cNvSpPr/>
          <p:nvPr/>
        </p:nvSpPr>
        <p:spPr>
          <a:xfrm>
            <a:off x="208789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p:cNvSpPr/>
          <p:nvPr/>
        </p:nvSpPr>
        <p:spPr>
          <a:xfrm>
            <a:off x="3002823"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Rectangle 25"/>
          <p:cNvSpPr/>
          <p:nvPr/>
        </p:nvSpPr>
        <p:spPr>
          <a:xfrm>
            <a:off x="39177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Rectangle 26"/>
          <p:cNvSpPr/>
          <p:nvPr/>
        </p:nvSpPr>
        <p:spPr>
          <a:xfrm>
            <a:off x="4832671"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Rectangle 27"/>
          <p:cNvSpPr/>
          <p:nvPr/>
        </p:nvSpPr>
        <p:spPr>
          <a:xfrm>
            <a:off x="5747595"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Rectangle 28"/>
          <p:cNvSpPr/>
          <p:nvPr/>
        </p:nvSpPr>
        <p:spPr>
          <a:xfrm>
            <a:off x="75774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0" name="Rectangle 29"/>
          <p:cNvSpPr/>
          <p:nvPr/>
        </p:nvSpPr>
        <p:spPr>
          <a:xfrm>
            <a:off x="1172974"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Rectangle 30"/>
          <p:cNvSpPr/>
          <p:nvPr/>
        </p:nvSpPr>
        <p:spPr>
          <a:xfrm>
            <a:off x="666251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Rectangle 31"/>
          <p:cNvSpPr/>
          <p:nvPr/>
        </p:nvSpPr>
        <p:spPr>
          <a:xfrm>
            <a:off x="208789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3" name="Rectangle 32"/>
          <p:cNvSpPr/>
          <p:nvPr/>
        </p:nvSpPr>
        <p:spPr>
          <a:xfrm>
            <a:off x="3002823"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Rectangle 33"/>
          <p:cNvSpPr/>
          <p:nvPr/>
        </p:nvSpPr>
        <p:spPr>
          <a:xfrm>
            <a:off x="39177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Rectangle 34"/>
          <p:cNvSpPr/>
          <p:nvPr/>
        </p:nvSpPr>
        <p:spPr>
          <a:xfrm>
            <a:off x="4832671"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p:cNvSpPr/>
          <p:nvPr/>
        </p:nvSpPr>
        <p:spPr>
          <a:xfrm>
            <a:off x="5747595"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p:cNvSpPr/>
          <p:nvPr/>
        </p:nvSpPr>
        <p:spPr>
          <a:xfrm>
            <a:off x="75774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p:cNvSpPr/>
          <p:nvPr/>
        </p:nvSpPr>
        <p:spPr>
          <a:xfrm>
            <a:off x="1172974"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Rectangle 38"/>
          <p:cNvSpPr/>
          <p:nvPr/>
        </p:nvSpPr>
        <p:spPr>
          <a:xfrm>
            <a:off x="666251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p:cNvSpPr/>
          <p:nvPr/>
        </p:nvSpPr>
        <p:spPr>
          <a:xfrm>
            <a:off x="208789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Rectangle 40"/>
          <p:cNvSpPr/>
          <p:nvPr/>
        </p:nvSpPr>
        <p:spPr>
          <a:xfrm>
            <a:off x="3002823"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2" name="Rectangle 41"/>
          <p:cNvSpPr/>
          <p:nvPr/>
        </p:nvSpPr>
        <p:spPr>
          <a:xfrm>
            <a:off x="39177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4832671"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p:cNvSpPr/>
          <p:nvPr/>
        </p:nvSpPr>
        <p:spPr>
          <a:xfrm>
            <a:off x="5747595"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44"/>
          <p:cNvSpPr/>
          <p:nvPr/>
        </p:nvSpPr>
        <p:spPr>
          <a:xfrm>
            <a:off x="75774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6" name="Rectangle 45"/>
          <p:cNvSpPr/>
          <p:nvPr/>
        </p:nvSpPr>
        <p:spPr>
          <a:xfrm>
            <a:off x="1146028"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7" name="Rectangle 46"/>
          <p:cNvSpPr/>
          <p:nvPr/>
        </p:nvSpPr>
        <p:spPr>
          <a:xfrm>
            <a:off x="6635573"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Rectangle 47"/>
          <p:cNvSpPr/>
          <p:nvPr/>
        </p:nvSpPr>
        <p:spPr>
          <a:xfrm>
            <a:off x="2060952"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9" name="Rectangle 48"/>
          <p:cNvSpPr/>
          <p:nvPr/>
        </p:nvSpPr>
        <p:spPr>
          <a:xfrm>
            <a:off x="2975877"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0" name="Rectangle 49"/>
          <p:cNvSpPr/>
          <p:nvPr/>
        </p:nvSpPr>
        <p:spPr>
          <a:xfrm>
            <a:off x="38908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1" name="Rectangle 50"/>
          <p:cNvSpPr/>
          <p:nvPr/>
        </p:nvSpPr>
        <p:spPr>
          <a:xfrm>
            <a:off x="4805725"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p:cNvSpPr/>
          <p:nvPr/>
        </p:nvSpPr>
        <p:spPr>
          <a:xfrm>
            <a:off x="5720649"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p:cNvSpPr/>
          <p:nvPr/>
        </p:nvSpPr>
        <p:spPr>
          <a:xfrm>
            <a:off x="75505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p:cNvSpPr txBox="1"/>
          <p:nvPr/>
        </p:nvSpPr>
        <p:spPr>
          <a:xfrm>
            <a:off x="716400" y="799200"/>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55" name="TextBox 54"/>
          <p:cNvSpPr txBox="1"/>
          <p:nvPr/>
        </p:nvSpPr>
        <p:spPr>
          <a:xfrm>
            <a:off x="232235" y="1798013"/>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57" name="TextBox 56"/>
          <p:cNvSpPr txBox="1"/>
          <p:nvPr/>
        </p:nvSpPr>
        <p:spPr>
          <a:xfrm>
            <a:off x="177665" y="3455677"/>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58" name="TextBox 57"/>
          <p:cNvSpPr txBox="1"/>
          <p:nvPr/>
        </p:nvSpPr>
        <p:spPr>
          <a:xfrm>
            <a:off x="7623013" y="692420"/>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59" name="TextBox 58"/>
          <p:cNvSpPr txBox="1"/>
          <p:nvPr/>
        </p:nvSpPr>
        <p:spPr>
          <a:xfrm>
            <a:off x="8478657" y="1542993"/>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60" name="TextBox 59"/>
          <p:cNvSpPr txBox="1"/>
          <p:nvPr/>
        </p:nvSpPr>
        <p:spPr>
          <a:xfrm>
            <a:off x="8571183" y="3241312"/>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62" name="Title 1">
            <a:extLst>
              <a:ext uri="{FF2B5EF4-FFF2-40B4-BE49-F238E27FC236}">
                <a16:creationId xmlns:a16="http://schemas.microsoft.com/office/drawing/2014/main" id="{EAAEC9CE-8590-423E-AF4B-881F239D1AA7}"/>
              </a:ext>
            </a:extLst>
          </p:cNvPr>
          <p:cNvSpPr txBox="1">
            <a:spLocks/>
          </p:cNvSpPr>
          <p:nvPr/>
        </p:nvSpPr>
        <p:spPr>
          <a:xfrm>
            <a:off x="575531" y="6967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a:t>Reserve selection</a:t>
            </a:r>
          </a:p>
        </p:txBody>
      </p:sp>
    </p:spTree>
    <p:extLst>
      <p:ext uri="{BB962C8B-B14F-4D97-AF65-F5344CB8AC3E}">
        <p14:creationId xmlns:p14="http://schemas.microsoft.com/office/powerpoint/2010/main" val="17487752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51461" y="1845320"/>
            <a:ext cx="4773109" cy="23453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53340" y="205979"/>
            <a:ext cx="8633460" cy="975121"/>
          </a:xfrm>
        </p:spPr>
        <p:txBody>
          <a:bodyPr>
            <a:normAutofit fontScale="90000"/>
          </a:bodyPr>
          <a:lstStyle/>
          <a:p>
            <a:r>
              <a:rPr lang="en-AU" dirty="0" smtClean="0"/>
              <a:t>Isn’t conservation planning just something Australian’s do?</a:t>
            </a:r>
            <a:endParaRPr lang="en-AU" dirty="0"/>
          </a:p>
        </p:txBody>
      </p:sp>
      <p:pic>
        <p:nvPicPr>
          <p:cNvPr id="1026" name="Picture 2" descr="Fig. 2"/>
          <p:cNvPicPr>
            <a:picLocks noChangeAspect="1" noChangeArrowheads="1"/>
          </p:cNvPicPr>
          <p:nvPr/>
        </p:nvPicPr>
        <p:blipFill rotWithShape="1">
          <a:blip r:embed="rId3">
            <a:extLst>
              <a:ext uri="{28A0092B-C50C-407E-A947-70E740481C1C}">
                <a14:useLocalDpi xmlns:a14="http://schemas.microsoft.com/office/drawing/2010/main" val="0"/>
              </a:ext>
            </a:extLst>
          </a:blip>
          <a:srcRect b="5142"/>
          <a:stretch/>
        </p:blipFill>
        <p:spPr bwMode="auto">
          <a:xfrm>
            <a:off x="473935" y="1893337"/>
            <a:ext cx="4328159" cy="20173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71899" y="4774168"/>
            <a:ext cx="6972101" cy="369332"/>
          </a:xfrm>
          <a:prstGeom prst="rect">
            <a:avLst/>
          </a:prstGeom>
        </p:spPr>
        <p:txBody>
          <a:bodyPr wrap="none">
            <a:spAutoFit/>
          </a:bodyPr>
          <a:lstStyle/>
          <a:p>
            <a:r>
              <a:rPr lang="en-AU" dirty="0"/>
              <a:t>Ribeiro &amp; </a:t>
            </a:r>
            <a:r>
              <a:rPr lang="en-AU" dirty="0" err="1"/>
              <a:t>Atadeu</a:t>
            </a:r>
            <a:r>
              <a:rPr lang="en-AU" dirty="0"/>
              <a:t> </a:t>
            </a:r>
            <a:r>
              <a:rPr lang="en-AU" dirty="0" smtClean="0"/>
              <a:t>(2019) J. Nat. </a:t>
            </a:r>
            <a:r>
              <a:rPr lang="en-AU" dirty="0" err="1" smtClean="0"/>
              <a:t>Conserv</a:t>
            </a:r>
            <a:r>
              <a:rPr lang="en-AU" dirty="0"/>
              <a:t>., DOI:10.1016/j.jnc.2019.125714</a:t>
            </a:r>
          </a:p>
        </p:txBody>
      </p:sp>
      <p:grpSp>
        <p:nvGrpSpPr>
          <p:cNvPr id="7" name="Group 6"/>
          <p:cNvGrpSpPr/>
          <p:nvPr/>
        </p:nvGrpSpPr>
        <p:grpSpPr>
          <a:xfrm>
            <a:off x="5146489" y="1852435"/>
            <a:ext cx="3837491" cy="2351594"/>
            <a:chOff x="4890303" y="2091929"/>
            <a:chExt cx="3570791" cy="2188162"/>
          </a:xfrm>
        </p:grpSpPr>
        <p:pic>
          <p:nvPicPr>
            <p:cNvPr id="1028" name="Picture 4" descr="Fig. 1"/>
            <p:cNvPicPr>
              <a:picLocks noChangeAspect="1" noChangeArrowheads="1"/>
            </p:cNvPicPr>
            <p:nvPr/>
          </p:nvPicPr>
          <p:blipFill rotWithShape="1">
            <a:blip r:embed="rId4">
              <a:extLst>
                <a:ext uri="{28A0092B-C50C-407E-A947-70E740481C1C}">
                  <a14:useLocalDpi xmlns:a14="http://schemas.microsoft.com/office/drawing/2010/main" val="0"/>
                </a:ext>
              </a:extLst>
            </a:blip>
            <a:srcRect l="903" t="36823" r="54877" b="37033"/>
            <a:stretch/>
          </p:blipFill>
          <p:spPr bwMode="auto">
            <a:xfrm>
              <a:off x="4890303" y="2091929"/>
              <a:ext cx="3570791" cy="218816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890303" y="2091929"/>
              <a:ext cx="298917" cy="225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8" name="Rectangle 7"/>
          <p:cNvSpPr/>
          <p:nvPr/>
        </p:nvSpPr>
        <p:spPr>
          <a:xfrm>
            <a:off x="373380" y="3858965"/>
            <a:ext cx="4773109" cy="369332"/>
          </a:xfrm>
          <a:prstGeom prst="rect">
            <a:avLst/>
          </a:prstGeom>
        </p:spPr>
        <p:txBody>
          <a:bodyPr wrap="square">
            <a:spAutoFit/>
          </a:bodyPr>
          <a:lstStyle/>
          <a:p>
            <a:r>
              <a:rPr lang="en-AU" dirty="0">
                <a:solidFill>
                  <a:schemeClr val="bg1"/>
                </a:solidFill>
              </a:rPr>
              <a:t>N° of highly-cited </a:t>
            </a:r>
            <a:r>
              <a:rPr lang="en-AU" dirty="0" smtClean="0">
                <a:solidFill>
                  <a:schemeClr val="bg1"/>
                </a:solidFill>
              </a:rPr>
              <a:t>papers, based on study area</a:t>
            </a:r>
            <a:endParaRPr lang="en-AU" dirty="0">
              <a:solidFill>
                <a:schemeClr val="bg1"/>
              </a:solidFill>
            </a:endParaRPr>
          </a:p>
        </p:txBody>
      </p:sp>
    </p:spTree>
    <p:extLst>
      <p:ext uri="{BB962C8B-B14F-4D97-AF65-F5344CB8AC3E}">
        <p14:creationId xmlns:p14="http://schemas.microsoft.com/office/powerpoint/2010/main" val="2271253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Oval 6"/>
          <p:cNvSpPr/>
          <p:nvPr/>
        </p:nvSpPr>
        <p:spPr>
          <a:xfrm>
            <a:off x="4106111" y="3337822"/>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Oval 7"/>
          <p:cNvSpPr/>
          <p:nvPr/>
        </p:nvSpPr>
        <p:spPr>
          <a:xfrm>
            <a:off x="1321101" y="1712924"/>
            <a:ext cx="1657378" cy="1137883"/>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Oval 8"/>
          <p:cNvSpPr/>
          <p:nvPr/>
        </p:nvSpPr>
        <p:spPr>
          <a:xfrm>
            <a:off x="1801929" y="1900238"/>
            <a:ext cx="1657378" cy="1137883"/>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Oval 9"/>
          <p:cNvSpPr/>
          <p:nvPr/>
        </p:nvSpPr>
        <p:spPr>
          <a:xfrm>
            <a:off x="2261840" y="1780844"/>
            <a:ext cx="1657378" cy="1137883"/>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Oval 10"/>
          <p:cNvSpPr/>
          <p:nvPr/>
        </p:nvSpPr>
        <p:spPr>
          <a:xfrm>
            <a:off x="5718101" y="1799538"/>
            <a:ext cx="1651602" cy="1133917"/>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Oval 11"/>
          <p:cNvSpPr/>
          <p:nvPr/>
        </p:nvSpPr>
        <p:spPr>
          <a:xfrm>
            <a:off x="6153432" y="1999339"/>
            <a:ext cx="1651602" cy="1133917"/>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Oval 12"/>
          <p:cNvSpPr/>
          <p:nvPr/>
        </p:nvSpPr>
        <p:spPr>
          <a:xfrm>
            <a:off x="6674665" y="1867458"/>
            <a:ext cx="1651602" cy="1133917"/>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Rectangle 13"/>
          <p:cNvSpPr/>
          <p:nvPr/>
        </p:nvSpPr>
        <p:spPr>
          <a:xfrm>
            <a:off x="1172974"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Rectangle 14"/>
          <p:cNvSpPr/>
          <p:nvPr/>
        </p:nvSpPr>
        <p:spPr>
          <a:xfrm>
            <a:off x="666251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Rectangle 15"/>
          <p:cNvSpPr/>
          <p:nvPr/>
        </p:nvSpPr>
        <p:spPr>
          <a:xfrm>
            <a:off x="208789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Rectangle 16"/>
          <p:cNvSpPr/>
          <p:nvPr/>
        </p:nvSpPr>
        <p:spPr>
          <a:xfrm>
            <a:off x="3002823"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Rectangle 17"/>
          <p:cNvSpPr/>
          <p:nvPr/>
        </p:nvSpPr>
        <p:spPr>
          <a:xfrm>
            <a:off x="39177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Rectangle 18"/>
          <p:cNvSpPr/>
          <p:nvPr/>
        </p:nvSpPr>
        <p:spPr>
          <a:xfrm>
            <a:off x="4832671"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Rectangle 19"/>
          <p:cNvSpPr/>
          <p:nvPr/>
        </p:nvSpPr>
        <p:spPr>
          <a:xfrm>
            <a:off x="5747595"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Rectangle 20"/>
          <p:cNvSpPr/>
          <p:nvPr/>
        </p:nvSpPr>
        <p:spPr>
          <a:xfrm>
            <a:off x="75774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Rectangle 21"/>
          <p:cNvSpPr/>
          <p:nvPr/>
        </p:nvSpPr>
        <p:spPr>
          <a:xfrm>
            <a:off x="1172974"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Rectangle 22"/>
          <p:cNvSpPr/>
          <p:nvPr/>
        </p:nvSpPr>
        <p:spPr>
          <a:xfrm>
            <a:off x="666251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Rectangle 23"/>
          <p:cNvSpPr/>
          <p:nvPr/>
        </p:nvSpPr>
        <p:spPr>
          <a:xfrm>
            <a:off x="208789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5" name="Rectangle 24"/>
          <p:cNvSpPr/>
          <p:nvPr/>
        </p:nvSpPr>
        <p:spPr>
          <a:xfrm>
            <a:off x="3002823"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Rectangle 25"/>
          <p:cNvSpPr/>
          <p:nvPr/>
        </p:nvSpPr>
        <p:spPr>
          <a:xfrm>
            <a:off x="39177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Rectangle 26"/>
          <p:cNvSpPr/>
          <p:nvPr/>
        </p:nvSpPr>
        <p:spPr>
          <a:xfrm>
            <a:off x="4832671"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Rectangle 27"/>
          <p:cNvSpPr/>
          <p:nvPr/>
        </p:nvSpPr>
        <p:spPr>
          <a:xfrm>
            <a:off x="5747595"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9" name="Rectangle 28"/>
          <p:cNvSpPr/>
          <p:nvPr/>
        </p:nvSpPr>
        <p:spPr>
          <a:xfrm>
            <a:off x="75774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0" name="Rectangle 29"/>
          <p:cNvSpPr/>
          <p:nvPr/>
        </p:nvSpPr>
        <p:spPr>
          <a:xfrm>
            <a:off x="1172974"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Rectangle 30"/>
          <p:cNvSpPr/>
          <p:nvPr/>
        </p:nvSpPr>
        <p:spPr>
          <a:xfrm>
            <a:off x="666251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2" name="Rectangle 31"/>
          <p:cNvSpPr/>
          <p:nvPr/>
        </p:nvSpPr>
        <p:spPr>
          <a:xfrm>
            <a:off x="208789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3" name="Rectangle 32"/>
          <p:cNvSpPr/>
          <p:nvPr/>
        </p:nvSpPr>
        <p:spPr>
          <a:xfrm>
            <a:off x="3002823"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4" name="Rectangle 33"/>
          <p:cNvSpPr/>
          <p:nvPr/>
        </p:nvSpPr>
        <p:spPr>
          <a:xfrm>
            <a:off x="3917747" y="3473547"/>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5" name="Rectangle 34"/>
          <p:cNvSpPr/>
          <p:nvPr/>
        </p:nvSpPr>
        <p:spPr>
          <a:xfrm>
            <a:off x="4832671"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6" name="Rectangle 35"/>
          <p:cNvSpPr/>
          <p:nvPr/>
        </p:nvSpPr>
        <p:spPr>
          <a:xfrm>
            <a:off x="5747595"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7" name="Rectangle 36"/>
          <p:cNvSpPr/>
          <p:nvPr/>
        </p:nvSpPr>
        <p:spPr>
          <a:xfrm>
            <a:off x="7577447"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8" name="Rectangle 37"/>
          <p:cNvSpPr/>
          <p:nvPr/>
        </p:nvSpPr>
        <p:spPr>
          <a:xfrm>
            <a:off x="1172974"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9" name="Rectangle 38"/>
          <p:cNvSpPr/>
          <p:nvPr/>
        </p:nvSpPr>
        <p:spPr>
          <a:xfrm>
            <a:off x="666251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0" name="Rectangle 39"/>
          <p:cNvSpPr/>
          <p:nvPr/>
        </p:nvSpPr>
        <p:spPr>
          <a:xfrm>
            <a:off x="208789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1" name="Rectangle 40"/>
          <p:cNvSpPr/>
          <p:nvPr/>
        </p:nvSpPr>
        <p:spPr>
          <a:xfrm>
            <a:off x="3002823"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2" name="Rectangle 41"/>
          <p:cNvSpPr/>
          <p:nvPr/>
        </p:nvSpPr>
        <p:spPr>
          <a:xfrm>
            <a:off x="39177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3" name="Rectangle 42"/>
          <p:cNvSpPr/>
          <p:nvPr/>
        </p:nvSpPr>
        <p:spPr>
          <a:xfrm>
            <a:off x="4832671"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4" name="Rectangle 43"/>
          <p:cNvSpPr/>
          <p:nvPr/>
        </p:nvSpPr>
        <p:spPr>
          <a:xfrm>
            <a:off x="5747595"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5" name="Rectangle 44"/>
          <p:cNvSpPr/>
          <p:nvPr/>
        </p:nvSpPr>
        <p:spPr>
          <a:xfrm>
            <a:off x="75774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6" name="Rectangle 45"/>
          <p:cNvSpPr/>
          <p:nvPr/>
        </p:nvSpPr>
        <p:spPr>
          <a:xfrm>
            <a:off x="1146028"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7" name="Rectangle 46"/>
          <p:cNvSpPr/>
          <p:nvPr/>
        </p:nvSpPr>
        <p:spPr>
          <a:xfrm>
            <a:off x="6635573"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8" name="Rectangle 47"/>
          <p:cNvSpPr/>
          <p:nvPr/>
        </p:nvSpPr>
        <p:spPr>
          <a:xfrm>
            <a:off x="2060952"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9" name="Rectangle 48"/>
          <p:cNvSpPr/>
          <p:nvPr/>
        </p:nvSpPr>
        <p:spPr>
          <a:xfrm>
            <a:off x="2975877"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0" name="Rectangle 49"/>
          <p:cNvSpPr/>
          <p:nvPr/>
        </p:nvSpPr>
        <p:spPr>
          <a:xfrm>
            <a:off x="38908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1" name="Rectangle 50"/>
          <p:cNvSpPr/>
          <p:nvPr/>
        </p:nvSpPr>
        <p:spPr>
          <a:xfrm>
            <a:off x="4805725"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2" name="Rectangle 51"/>
          <p:cNvSpPr/>
          <p:nvPr/>
        </p:nvSpPr>
        <p:spPr>
          <a:xfrm>
            <a:off x="5720649"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3" name="Rectangle 52"/>
          <p:cNvSpPr/>
          <p:nvPr/>
        </p:nvSpPr>
        <p:spPr>
          <a:xfrm>
            <a:off x="75505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5" name="Title 1">
            <a:extLst>
              <a:ext uri="{FF2B5EF4-FFF2-40B4-BE49-F238E27FC236}">
                <a16:creationId xmlns:a16="http://schemas.microsoft.com/office/drawing/2014/main" id="{EAAEC9CE-8590-423E-AF4B-881F239D1AA7}"/>
              </a:ext>
            </a:extLst>
          </p:cNvPr>
          <p:cNvSpPr txBox="1">
            <a:spLocks/>
          </p:cNvSpPr>
          <p:nvPr/>
        </p:nvSpPr>
        <p:spPr>
          <a:xfrm>
            <a:off x="575531" y="6967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a:t>Reserve selection</a:t>
            </a:r>
          </a:p>
        </p:txBody>
      </p:sp>
      <p:sp>
        <p:nvSpPr>
          <p:cNvPr id="57" name="TextBox 56"/>
          <p:cNvSpPr txBox="1"/>
          <p:nvPr/>
        </p:nvSpPr>
        <p:spPr>
          <a:xfrm>
            <a:off x="6472011" y="925635"/>
            <a:ext cx="2056910"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1" strike="noStrike" kern="1200" cap="none" spc="0" normalizeH="0" baseline="0" noProof="0" dirty="0" smtClean="0">
                <a:ln>
                  <a:noFill/>
                </a:ln>
                <a:solidFill>
                  <a:srgbClr val="FFFF00"/>
                </a:solidFill>
                <a:effectLst/>
                <a:uLnTx/>
                <a:uFillTx/>
                <a:latin typeface="Calibri"/>
                <a:ea typeface="+mn-ea"/>
                <a:cs typeface="+mn-cs"/>
              </a:rPr>
              <a:t>Prioritization</a:t>
            </a:r>
            <a:endParaRPr kumimoji="0" lang="en-AU" sz="2800" b="0" i="1" strike="noStrike" kern="1200" cap="none" spc="0" normalizeH="0" baseline="0" noProof="0" dirty="0">
              <a:ln>
                <a:noFill/>
              </a:ln>
              <a:solidFill>
                <a:srgbClr val="FFFF00"/>
              </a:solidFill>
              <a:effectLst/>
              <a:uLnTx/>
              <a:uFillTx/>
              <a:latin typeface="Calibri"/>
              <a:ea typeface="+mn-ea"/>
              <a:cs typeface="+mn-cs"/>
            </a:endParaRPr>
          </a:p>
        </p:txBody>
      </p:sp>
    </p:spTree>
    <p:extLst>
      <p:ext uri="{BB962C8B-B14F-4D97-AF65-F5344CB8AC3E}">
        <p14:creationId xmlns:p14="http://schemas.microsoft.com/office/powerpoint/2010/main" val="2543792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003" y="1085001"/>
            <a:ext cx="4278869" cy="3602249"/>
          </a:xfrm>
        </p:spPr>
        <p:txBody>
          <a:bodyPr>
            <a:noAutofit/>
          </a:bodyPr>
          <a:lstStyle/>
          <a:p>
            <a:r>
              <a:rPr lang="en-AU" sz="4000" dirty="0"/>
              <a:t>Comprehensive</a:t>
            </a:r>
          </a:p>
          <a:p>
            <a:r>
              <a:rPr lang="en-AU" sz="4000" dirty="0"/>
              <a:t>Adequate</a:t>
            </a:r>
          </a:p>
          <a:p>
            <a:r>
              <a:rPr lang="en-AU" sz="4000" dirty="0"/>
              <a:t>Representative</a:t>
            </a:r>
          </a:p>
          <a:p>
            <a:r>
              <a:rPr lang="en-AU" sz="4000" dirty="0"/>
              <a:t>Efficient</a:t>
            </a:r>
          </a:p>
        </p:txBody>
      </p:sp>
      <p:pic>
        <p:nvPicPr>
          <p:cNvPr id="7176" name="Picture 8" descr="http://phylopic.org/assets/images/submissions/b8daba4a-be30-4fd6-9457-e9f868eef84c.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391463" y="4754507"/>
            <a:ext cx="57525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err="1">
                <a:ln>
                  <a:noFill/>
                </a:ln>
                <a:solidFill>
                  <a:prstClr val="white"/>
                </a:solidFill>
                <a:effectLst/>
                <a:uLnTx/>
                <a:uFillTx/>
                <a:latin typeface="Calibri"/>
                <a:ea typeface="+mn-ea"/>
                <a:cs typeface="+mn-cs"/>
              </a:rPr>
              <a:t>Kukkala</a:t>
            </a:r>
            <a:r>
              <a:rPr kumimoji="0" lang="en-AU" sz="1800" b="0" i="0" u="none" strike="noStrike" kern="1200" cap="none" spc="0" normalizeH="0" baseline="0" noProof="0" dirty="0">
                <a:ln>
                  <a:noFill/>
                </a:ln>
                <a:solidFill>
                  <a:prstClr val="white"/>
                </a:solidFill>
                <a:effectLst/>
                <a:uLnTx/>
                <a:uFillTx/>
                <a:latin typeface="Calibri"/>
                <a:ea typeface="+mn-ea"/>
                <a:cs typeface="+mn-cs"/>
              </a:rPr>
              <a:t> &amp; </a:t>
            </a:r>
            <a:r>
              <a:rPr kumimoji="0" lang="en-AU" sz="1800" b="0" i="0" u="none" strike="noStrike" kern="1200" cap="none" spc="0" normalizeH="0" baseline="0" noProof="0" dirty="0" err="1">
                <a:ln>
                  <a:noFill/>
                </a:ln>
                <a:solidFill>
                  <a:prstClr val="white"/>
                </a:solidFill>
                <a:effectLst/>
                <a:uLnTx/>
                <a:uFillTx/>
                <a:latin typeface="Calibri"/>
                <a:ea typeface="+mn-ea"/>
                <a:cs typeface="+mn-cs"/>
              </a:rPr>
              <a:t>Moilanen</a:t>
            </a:r>
            <a:r>
              <a:rPr kumimoji="0" lang="en-AU" sz="1800" b="0" i="0" u="none" strike="noStrike" kern="1200" cap="none" spc="0" normalizeH="0" baseline="0" noProof="0" dirty="0">
                <a:ln>
                  <a:noFill/>
                </a:ln>
                <a:solidFill>
                  <a:prstClr val="white"/>
                </a:solidFill>
                <a:effectLst/>
                <a:uLnTx/>
                <a:uFillTx/>
                <a:latin typeface="Calibri"/>
                <a:ea typeface="+mn-ea"/>
                <a:cs typeface="+mn-cs"/>
              </a:rPr>
              <a:t> </a:t>
            </a:r>
            <a:r>
              <a:rPr lang="en-AU" dirty="0">
                <a:solidFill>
                  <a:prstClr val="white"/>
                </a:solidFill>
                <a:latin typeface="Calibri"/>
              </a:rPr>
              <a:t>(</a:t>
            </a:r>
            <a:r>
              <a:rPr kumimoji="0" lang="en-AU" sz="1800" b="0" i="0" u="none" strike="noStrike" kern="1200" cap="none" spc="0" normalizeH="0" baseline="0" noProof="0" dirty="0">
                <a:ln>
                  <a:noFill/>
                </a:ln>
                <a:solidFill>
                  <a:prstClr val="white"/>
                </a:solidFill>
                <a:effectLst/>
                <a:uLnTx/>
                <a:uFillTx/>
                <a:latin typeface="Calibri"/>
                <a:ea typeface="+mn-ea"/>
                <a:cs typeface="+mn-cs"/>
              </a:rPr>
              <a:t>2013) Biol Rev, doi:10.1111/brv.12008</a:t>
            </a:r>
          </a:p>
        </p:txBody>
      </p:sp>
      <p:sp>
        <p:nvSpPr>
          <p:cNvPr id="8" name="Title 1">
            <a:extLst>
              <a:ext uri="{FF2B5EF4-FFF2-40B4-BE49-F238E27FC236}">
                <a16:creationId xmlns:a16="http://schemas.microsoft.com/office/drawing/2014/main" id="{4D8FB524-2B79-46E8-9ADD-93E266370C07}"/>
              </a:ext>
            </a:extLst>
          </p:cNvPr>
          <p:cNvSpPr>
            <a:spLocks noGrp="1"/>
          </p:cNvSpPr>
          <p:nvPr>
            <p:ph type="title"/>
          </p:nvPr>
        </p:nvSpPr>
        <p:spPr>
          <a:xfrm>
            <a:off x="457200" y="73899"/>
            <a:ext cx="8229600" cy="857250"/>
          </a:xfrm>
        </p:spPr>
        <p:txBody>
          <a:bodyPr/>
          <a:lstStyle/>
          <a:p>
            <a:r>
              <a:rPr lang="en-AU" dirty="0">
                <a:latin typeface="Arial" panose="020B0604020202020204" pitchFamily="34" charset="0"/>
                <a:cs typeface="Arial" panose="020B0604020202020204" pitchFamily="34" charset="0"/>
              </a:rPr>
              <a:t>CARE Principles</a:t>
            </a:r>
          </a:p>
        </p:txBody>
      </p:sp>
    </p:spTree>
    <p:extLst>
      <p:ext uri="{BB962C8B-B14F-4D97-AF65-F5344CB8AC3E}">
        <p14:creationId xmlns:p14="http://schemas.microsoft.com/office/powerpoint/2010/main" val="2989485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a:latin typeface="Arial" panose="020B0604020202020204" pitchFamily="34" charset="0"/>
                <a:cs typeface="Arial" panose="020B0604020202020204" pitchFamily="34" charset="0"/>
              </a:rPr>
              <a:t>CARE Principles</a:t>
            </a:r>
          </a:p>
        </p:txBody>
      </p:sp>
      <p:sp>
        <p:nvSpPr>
          <p:cNvPr id="3" name="Content Placeholder 2"/>
          <p:cNvSpPr>
            <a:spLocks noGrp="1"/>
          </p:cNvSpPr>
          <p:nvPr>
            <p:ph idx="1"/>
          </p:nvPr>
        </p:nvSpPr>
        <p:spPr>
          <a:xfrm>
            <a:off x="134003" y="1085001"/>
            <a:ext cx="4278869" cy="3602249"/>
          </a:xfrm>
        </p:spPr>
        <p:txBody>
          <a:bodyPr>
            <a:noAutofit/>
          </a:bodyPr>
          <a:lstStyle/>
          <a:p>
            <a:r>
              <a:rPr lang="en-AU" sz="4000" b="1" u="sng" dirty="0"/>
              <a:t>Comprehensive</a:t>
            </a:r>
            <a:endParaRPr lang="en-AU" sz="4000" u="sng" dirty="0"/>
          </a:p>
          <a:p>
            <a:r>
              <a:rPr lang="en-AU" sz="4000" dirty="0"/>
              <a:t>Adequate</a:t>
            </a:r>
          </a:p>
          <a:p>
            <a:r>
              <a:rPr lang="en-AU" sz="4000" dirty="0"/>
              <a:t>Representative</a:t>
            </a:r>
          </a:p>
          <a:p>
            <a:r>
              <a:rPr lang="en-AU" sz="4000" dirty="0"/>
              <a:t>Efficient</a:t>
            </a:r>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TextBox 61"/>
          <p:cNvSpPr txBox="1"/>
          <p:nvPr/>
        </p:nvSpPr>
        <p:spPr>
          <a:xfrm>
            <a:off x="5547360" y="2678109"/>
            <a:ext cx="140583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prstClr val="white"/>
                </a:solidFill>
                <a:effectLst/>
                <a:uLnTx/>
                <a:uFillTx/>
                <a:latin typeface="Calibri"/>
                <a:ea typeface="+mn-ea"/>
                <a:cs typeface="+mn-cs"/>
              </a:rPr>
              <a:t>versus</a:t>
            </a:r>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547360" y="1328263"/>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597400" y="164435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293360" y="1740270"/>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626482" y="119017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716118" y="1787173"/>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903318" y="1829435"/>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822905" y="1190172"/>
            <a:ext cx="484071" cy="484071"/>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p:cNvSpPr/>
          <p:nvPr/>
        </p:nvSpPr>
        <p:spPr>
          <a:xfrm>
            <a:off x="4382714" y="3331493"/>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6" name="Rectangle 85"/>
          <p:cNvSpPr/>
          <p:nvPr/>
        </p:nvSpPr>
        <p:spPr>
          <a:xfrm>
            <a:off x="6719514" y="3468414"/>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8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807649" y="3580827"/>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561274" y="3596527"/>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611314" y="391261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307274" y="4008534"/>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640396" y="3458436"/>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730032" y="405543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917232" y="4097699"/>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836819" y="3458436"/>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96" name="Multiply 95"/>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971444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003" y="1085001"/>
            <a:ext cx="4278869" cy="3602249"/>
          </a:xfrm>
        </p:spPr>
        <p:txBody>
          <a:bodyPr>
            <a:noAutofit/>
          </a:bodyPr>
          <a:lstStyle/>
          <a:p>
            <a:r>
              <a:rPr lang="en-AU" sz="4000" dirty="0"/>
              <a:t>Comprehensive</a:t>
            </a:r>
          </a:p>
          <a:p>
            <a:r>
              <a:rPr lang="en-AU" sz="4000" b="1" u="sng" dirty="0"/>
              <a:t>Adequate</a:t>
            </a:r>
          </a:p>
          <a:p>
            <a:r>
              <a:rPr lang="en-AU" sz="4000" dirty="0"/>
              <a:t>Representative</a:t>
            </a:r>
          </a:p>
          <a:p>
            <a:r>
              <a:rPr lang="en-AU" sz="4000" dirty="0"/>
              <a:t>Efficient</a:t>
            </a:r>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TextBox 61"/>
          <p:cNvSpPr txBox="1"/>
          <p:nvPr/>
        </p:nvSpPr>
        <p:spPr>
          <a:xfrm>
            <a:off x="5547360" y="2678109"/>
            <a:ext cx="140583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prstClr val="white"/>
                </a:solidFill>
                <a:effectLst/>
                <a:uLnTx/>
                <a:uFillTx/>
                <a:latin typeface="Calibri"/>
                <a:ea typeface="+mn-ea"/>
                <a:cs typeface="+mn-cs"/>
              </a:rPr>
              <a:t>versus</a:t>
            </a:r>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8953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423655" y="1826738"/>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44650" y="184856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343895" y="1613098"/>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412872" y="332444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p:cNvSpPr/>
          <p:nvPr/>
        </p:nvSpPr>
        <p:spPr>
          <a:xfrm>
            <a:off x="6780152" y="3461361"/>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1"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939407" y="35737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467727" y="4087949"/>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88722" y="410977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387967" y="3874309"/>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26" name="Multiply 25"/>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Title 1">
            <a:extLst>
              <a:ext uri="{FF2B5EF4-FFF2-40B4-BE49-F238E27FC236}">
                <a16:creationId xmlns:a16="http://schemas.microsoft.com/office/drawing/2014/main" id="{F98BBDAE-9BE0-4023-B274-CDE81D77E359}"/>
              </a:ext>
            </a:extLst>
          </p:cNvPr>
          <p:cNvSpPr>
            <a:spLocks noGrp="1"/>
          </p:cNvSpPr>
          <p:nvPr>
            <p:ph type="title"/>
          </p:nvPr>
        </p:nvSpPr>
        <p:spPr>
          <a:xfrm>
            <a:off x="457200" y="73899"/>
            <a:ext cx="8229600" cy="857250"/>
          </a:xfrm>
        </p:spPr>
        <p:txBody>
          <a:bodyPr/>
          <a:lstStyle/>
          <a:p>
            <a:r>
              <a:rPr lang="en-AU" dirty="0">
                <a:latin typeface="Arial" panose="020B0604020202020204" pitchFamily="34" charset="0"/>
                <a:cs typeface="Arial" panose="020B0604020202020204" pitchFamily="34" charset="0"/>
              </a:rPr>
              <a:t>CARE Principles</a:t>
            </a:r>
          </a:p>
        </p:txBody>
      </p:sp>
    </p:spTree>
    <p:extLst>
      <p:ext uri="{BB962C8B-B14F-4D97-AF65-F5344CB8AC3E}">
        <p14:creationId xmlns:p14="http://schemas.microsoft.com/office/powerpoint/2010/main" val="901040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7292</TotalTime>
  <Words>1887</Words>
  <Application>Microsoft Office PowerPoint</Application>
  <PresentationFormat>On-screen Show (16:9)</PresentationFormat>
  <Paragraphs>342</Paragraphs>
  <Slides>50</Slides>
  <Notes>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50</vt:i4>
      </vt:variant>
    </vt:vector>
  </HeadingPairs>
  <TitlesOfParts>
    <vt:vector size="62" baseType="lpstr">
      <vt:lpstr>Arial</vt:lpstr>
      <vt:lpstr>Calibri</vt:lpstr>
      <vt:lpstr>Courier New</vt:lpstr>
      <vt:lpstr>DejaVu Sans</vt:lpstr>
      <vt:lpstr>Symbol</vt:lpstr>
      <vt:lpstr>Times New Roman</vt:lpstr>
      <vt:lpstr>Whitney-Book</vt:lpstr>
      <vt:lpstr>Wingdings</vt:lpstr>
      <vt:lpstr>Office Theme</vt:lpstr>
      <vt:lpstr>1_Office Theme</vt:lpstr>
      <vt:lpstr>2_Office Theme</vt:lpstr>
      <vt:lpstr>3_Office Theme</vt:lpstr>
      <vt:lpstr>PowerPoint Presentation</vt:lpstr>
      <vt:lpstr>Systematic conservation planning</vt:lpstr>
      <vt:lpstr>PowerPoint Presentation</vt:lpstr>
      <vt:lpstr>PowerPoint Presentation</vt:lpstr>
      <vt:lpstr>PowerPoint Presentation</vt:lpstr>
      <vt:lpstr>PowerPoint Presentation</vt:lpstr>
      <vt:lpstr>CARE Principles</vt:lpstr>
      <vt:lpstr>CARE Principles</vt:lpstr>
      <vt:lpstr>CARE Principles</vt:lpstr>
      <vt:lpstr>CARE Principles</vt:lpstr>
      <vt:lpstr>CARE Principles</vt:lpstr>
      <vt:lpstr>Principle of complementarity</vt:lpstr>
      <vt:lpstr>Connectivity</vt:lpstr>
      <vt:lpstr>Connectivity</vt:lpstr>
      <vt:lpstr>Representation targets</vt:lpstr>
      <vt:lpstr>Representation targets</vt:lpstr>
      <vt:lpstr>Representation targets</vt:lpstr>
      <vt:lpstr>Decision support tools</vt:lpstr>
      <vt:lpstr>prioritizr</vt:lpstr>
      <vt:lpstr>PowerPoint Presentation</vt:lpstr>
      <vt:lpstr>PowerPoint Presentation</vt:lpstr>
      <vt:lpstr>Design your problem</vt:lpstr>
      <vt:lpstr>PowerPoint Presentation</vt:lpstr>
      <vt:lpstr>PowerPoint Presentation</vt:lpstr>
      <vt:lpstr>PowerPoint Presentation</vt:lpstr>
      <vt:lpstr>PowerPoint Presentation</vt:lpstr>
      <vt:lpstr>PowerPoint Presentation</vt:lpstr>
      <vt:lpstr>PowerPoint Presentation</vt:lpstr>
      <vt:lpstr>Human-readable code</vt:lpstr>
      <vt:lpstr>Human-readable code</vt:lpstr>
      <vt:lpstr>PowerPoint Presentation</vt:lpstr>
      <vt:lpstr>Solve it fast!</vt:lpstr>
      <vt:lpstr>Getting help</vt:lpstr>
      <vt:lpstr>PowerPoint Presentation</vt:lpstr>
      <vt:lpstr>PowerPoint Presentation</vt:lpstr>
      <vt:lpstr>Can’t we just protect places with the greatest species richness/diversity?</vt:lpstr>
      <vt:lpstr>Biogeography says you get more species with larger area, so why not just maximize total amount of land inside protected areas?</vt:lpstr>
      <vt:lpstr>Focussing on protected area size creates perverse incentives</vt:lpstr>
      <vt:lpstr>Focussing on protected area size creates perverse incentives</vt:lpstr>
      <vt:lpstr>Focussing on protected area size creates perverse incentives</vt:lpstr>
      <vt:lpstr>Focussing on protected area size creates perverse incentives</vt:lpstr>
      <vt:lpstr>Can’t we just use a scoring system (formula) to rank candidate protected areas?</vt:lpstr>
      <vt:lpstr>Can’t we just use a scoring system (formula)  to rank candidate protected areas?</vt:lpstr>
      <vt:lpstr>Can’t we just use a scoring system (formula)  to rank candidate protected areas?</vt:lpstr>
      <vt:lpstr>Look, I’m sure I could come up with a better formula?</vt:lpstr>
      <vt:lpstr>Representation targets don’t seem scientific, can’t the algorithm optimize this for me?</vt:lpstr>
      <vt:lpstr>Zonation doesn’t use targets, doesn’t that make it more robust?</vt:lpstr>
      <vt:lpstr>Zonation doesn’t use targets, doesn’t that make it more robust?</vt:lpstr>
      <vt:lpstr>You really think people will listen to a computer?</vt:lpstr>
      <vt:lpstr>Isn’t conservation planning just something Australian’s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Conserving evolutionary processes</dc:title>
  <dc:subject/>
  <dc:creator>Jeff Hanson Local Admin</dc:creator>
  <dc:description/>
  <cp:lastModifiedBy>Jeffrey Owen Hanson</cp:lastModifiedBy>
  <cp:revision>2245</cp:revision>
  <dcterms:created xsi:type="dcterms:W3CDTF">2006-08-16T00:00:00Z</dcterms:created>
  <dcterms:modified xsi:type="dcterms:W3CDTF">2021-11-23T19:42:06Z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68</vt:i4>
  </property>
</Properties>
</file>