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77" r:id="rId8"/>
    <p:sldId id="262" r:id="rId9"/>
    <p:sldId id="263" r:id="rId10"/>
    <p:sldId id="264" r:id="rId11"/>
    <p:sldId id="265" r:id="rId12"/>
    <p:sldId id="268" r:id="rId13"/>
    <p:sldId id="269" r:id="rId14"/>
    <p:sldId id="270" r:id="rId15"/>
    <p:sldId id="271" r:id="rId16"/>
    <p:sldId id="27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7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19" name="Date Placeholder 18"/>
          <p:cNvSpPr>
            <a:spLocks noGrp="1"/>
          </p:cNvSpPr>
          <p:nvPr>
            <p:ph type="dt" sz="half" idx="10"/>
          </p:nvPr>
        </p:nvSpPr>
        <p:spPr/>
        <p:txBody>
          <a:bodyPr/>
          <a:lstStyle/>
          <a:p>
            <a:fld id="{5B8C58DF-CBBC-4142-B4AD-63BC173DDB6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lstStyle>
          <a:p>
            <a:r>
              <a:rPr kumimoji="0" lang="en-US"/>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8C58DF-CBBC-4142-B4AD-63BC173DDB6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5B8C58DF-CBBC-4142-B4AD-63BC173DDB6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B8C58DF-CBBC-4142-B4AD-63BC173DDB6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lstStyle>
          <a:p>
            <a:r>
              <a:rPr kumimoji="0" lang="en-US"/>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5B8C58DF-CBBC-4142-B4AD-63BC173DDB6A}" type="datetimeFigureOut">
              <a:rPr lang="en-IN" smtClean="0"/>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45AC5930-0FF5-4932-9FD7-A23F38A9EB5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459637" y="3978111"/>
            <a:ext cx="6033155" cy="860425"/>
          </a:xfrm>
        </p:spPr>
        <p:txBody>
          <a:bodyPr>
            <a:normAutofit fontScale="90000"/>
          </a:bodyPr>
          <a:lstStyle/>
          <a:p>
            <a:br>
              <a:rPr lang="en-US" dirty="0">
                <a:solidFill>
                  <a:schemeClr val="accent2"/>
                </a:solidFill>
              </a:rPr>
            </a:br>
            <a:br>
              <a:rPr lang="en-US" dirty="0">
                <a:solidFill>
                  <a:schemeClr val="accent2"/>
                </a:solidFill>
              </a:rPr>
            </a:br>
            <a:br>
              <a:rPr lang="en-US" dirty="0">
                <a:solidFill>
                  <a:schemeClr val="accent2"/>
                </a:solidFill>
              </a:rPr>
            </a:br>
            <a:br>
              <a:rPr lang="en-US" dirty="0">
                <a:solidFill>
                  <a:schemeClr val="accent2"/>
                </a:solidFill>
              </a:rPr>
            </a:br>
            <a:br>
              <a:rPr lang="en-US" dirty="0">
                <a:solidFill>
                  <a:schemeClr val="accent2"/>
                </a:solidFill>
              </a:rPr>
            </a:br>
            <a:br>
              <a:rPr lang="en-US" dirty="0">
                <a:solidFill>
                  <a:schemeClr val="accent2"/>
                </a:solidFill>
              </a:rPr>
            </a:br>
            <a:r>
              <a:rPr lang="en-US" dirty="0">
                <a:solidFill>
                  <a:schemeClr val="accent2"/>
                </a:solidFill>
              </a:rPr>
              <a:t>    </a:t>
            </a:r>
            <a:br>
              <a:rPr lang="en-US" dirty="0">
                <a:solidFill>
                  <a:schemeClr val="accent2"/>
                </a:solidFill>
              </a:rPr>
            </a:br>
            <a:br>
              <a:rPr lang="en-US" dirty="0">
                <a:solidFill>
                  <a:schemeClr val="accent2"/>
                </a:solidFill>
              </a:rPr>
            </a:br>
            <a:r>
              <a:rPr lang="en-US" dirty="0">
                <a:solidFill>
                  <a:schemeClr val="accent2"/>
                </a:solidFill>
              </a:rPr>
              <a:t>FAKE NEWS DETECTION</a:t>
            </a:r>
            <a:endParaRPr lang="en-IN" dirty="0">
              <a:solidFill>
                <a:schemeClr val="accent2"/>
              </a:solidFill>
            </a:endParaRPr>
          </a:p>
        </p:txBody>
      </p:sp>
      <p:sp>
        <p:nvSpPr>
          <p:cNvPr id="3" name="Subtitle 2"/>
          <p:cNvSpPr>
            <a:spLocks noGrp="1"/>
          </p:cNvSpPr>
          <p:nvPr>
            <p:ph type="subTitle" idx="4294967295"/>
          </p:nvPr>
        </p:nvSpPr>
        <p:spPr>
          <a:xfrm>
            <a:off x="7748905" y="4944745"/>
            <a:ext cx="3785870" cy="1276985"/>
          </a:xfrm>
        </p:spPr>
        <p:txBody>
          <a:bodyPr>
            <a:noAutofit/>
          </a:bodyPr>
          <a:lstStyle/>
          <a:p>
            <a:pPr marL="0" indent="0" algn="just">
              <a:buNone/>
            </a:pPr>
            <a:r>
              <a:rPr lang="en-IN" altLang="en-US" sz="2000" b="1" dirty="0">
                <a:solidFill>
                  <a:srgbClr val="FF0000"/>
                </a:solidFill>
              </a:rPr>
              <a:t>Priya Patidar</a:t>
            </a:r>
            <a:endParaRPr lang="en-US" sz="2000" b="1" dirty="0">
              <a:solidFill>
                <a:srgbClr val="FF0000"/>
              </a:solidFill>
            </a:endParaRPr>
          </a:p>
          <a:p>
            <a:pPr marL="0" indent="0" algn="just">
              <a:buNone/>
            </a:pPr>
            <a:r>
              <a:rPr lang="en-US" sz="2000" b="1" dirty="0">
                <a:solidFill>
                  <a:srgbClr val="FF0000"/>
                </a:solidFill>
              </a:rPr>
              <a:t>BATCH -</a:t>
            </a:r>
            <a:r>
              <a:rPr lang="en-IN" altLang="en-US" sz="2000" b="1" dirty="0">
                <a:solidFill>
                  <a:srgbClr val="FF0000"/>
                </a:solidFill>
              </a:rPr>
              <a:t>30</a:t>
            </a:r>
            <a:endParaRPr lang="en-US" sz="2000" b="1" dirty="0">
              <a:solidFill>
                <a:srgbClr val="FF0000"/>
              </a:solidFill>
            </a:endParaRPr>
          </a:p>
          <a:p>
            <a:pPr marL="0" indent="0" algn="just">
              <a:buNone/>
            </a:pPr>
            <a:r>
              <a:rPr lang="en-US" sz="2000" b="1" dirty="0">
                <a:solidFill>
                  <a:srgbClr val="FF0000"/>
                </a:solidFill>
              </a:rPr>
              <a:t>SME-</a:t>
            </a:r>
            <a:r>
              <a:rPr lang="en-IN" altLang="en-US" sz="2000" b="1" dirty="0">
                <a:solidFill>
                  <a:srgbClr val="FF0000"/>
                </a:solidFill>
              </a:rPr>
              <a:t> Mohd.Kashif Sir</a:t>
            </a:r>
            <a:endParaRPr lang="en-US" sz="2000" b="1" dirty="0">
              <a:solidFill>
                <a:srgbClr val="FF0000"/>
              </a:solidFill>
            </a:endParaRPr>
          </a:p>
          <a:p>
            <a:pPr marL="0" indent="0" algn="just">
              <a:buNone/>
            </a:pPr>
            <a:endParaRPr lang="en-US" sz="1200" b="1" dirty="0">
              <a:solidFill>
                <a:srgbClr val="FF0000"/>
              </a:solidFill>
            </a:endParaRPr>
          </a:p>
        </p:txBody>
      </p:sp>
      <p:pic>
        <p:nvPicPr>
          <p:cNvPr id="100" name="Picture 99"/>
          <p:cNvPicPr/>
          <p:nvPr/>
        </p:nvPicPr>
        <p:blipFill>
          <a:blip r:embed="rId1"/>
          <a:stretch>
            <a:fillRect/>
          </a:stretch>
        </p:blipFill>
        <p:spPr>
          <a:xfrm>
            <a:off x="1555115" y="1075690"/>
            <a:ext cx="9081770" cy="29025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526073" y="801520"/>
            <a:ext cx="11139854" cy="93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no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200" b="1" i="0" u="none" strike="noStrike" kern="1200" cap="none" normalizeH="0" baseline="0" dirty="0">
                <a:ln>
                  <a:noFill/>
                </a:ln>
                <a:solidFill>
                  <a:schemeClr val="accent2">
                    <a:lumMod val="75000"/>
                  </a:schemeClr>
                </a:solidFill>
                <a:effectLst/>
                <a:latin typeface="+mj-lt"/>
                <a:ea typeface="+mj-ea"/>
                <a:cs typeface="+mj-cs"/>
              </a:rPr>
              <a:t>Finally, we can see the counts of actual data and data after pre-processing</a:t>
            </a:r>
            <a:endParaRPr kumimoji="0" lang="en-US" altLang="en-US" sz="3200" b="1" i="0" u="none" strike="noStrike" kern="1200" cap="none" normalizeH="0" baseline="0" dirty="0">
              <a:ln>
                <a:noFill/>
              </a:ln>
              <a:solidFill>
                <a:schemeClr val="accent2">
                  <a:lumMod val="75000"/>
                </a:schemeClr>
              </a:solidFill>
              <a:effectLst/>
              <a:latin typeface="+mj-lt"/>
              <a:ea typeface="+mj-ea"/>
              <a:cs typeface="+mj-cs"/>
            </a:endParaRPr>
          </a:p>
        </p:txBody>
      </p:sp>
      <p:pic>
        <p:nvPicPr>
          <p:cNvPr id="2049" name="Picture 68"/>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746289" y="2147560"/>
            <a:ext cx="10699422" cy="3908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1618" y="-890244"/>
            <a:ext cx="10171521" cy="4319244"/>
          </a:xfrm>
        </p:spPr>
        <p:txBody>
          <a:bodyPr vert="horz" lIns="91440" tIns="45720" rIns="91440" bIns="45720" rtlCol="0" anchor="ctr">
            <a:normAutofit/>
          </a:bodyPr>
          <a:lstStyle/>
          <a:p>
            <a:pPr algn="ctr"/>
            <a:r>
              <a:rPr lang="en-US" sz="4800" kern="1200" dirty="0">
                <a:solidFill>
                  <a:schemeClr val="accent2">
                    <a:lumMod val="75000"/>
                  </a:schemeClr>
                </a:solidFill>
                <a:latin typeface="+mj-lt"/>
                <a:ea typeface="+mj-ea"/>
                <a:cs typeface="+mj-cs"/>
              </a:rPr>
              <a:t>Word Cloud for Fake News for News Column</a:t>
            </a:r>
            <a:endParaRPr lang="en-US" sz="4800" kern="1200" dirty="0">
              <a:solidFill>
                <a:schemeClr val="accent2">
                  <a:lumMod val="75000"/>
                </a:schemeClr>
              </a:solidFill>
              <a:latin typeface="+mj-lt"/>
              <a:ea typeface="+mj-ea"/>
              <a:cs typeface="+mj-cs"/>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32605" y="2433484"/>
            <a:ext cx="8389856" cy="37791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2072" y="433632"/>
            <a:ext cx="10730845" cy="2179851"/>
          </a:xfrm>
        </p:spPr>
        <p:txBody>
          <a:bodyPr vert="horz" lIns="91440" tIns="45720" rIns="91440" bIns="45720" rtlCol="0" anchor="ctr">
            <a:normAutofit/>
          </a:bodyPr>
          <a:lstStyle/>
          <a:p>
            <a:pPr algn="ctr"/>
            <a:r>
              <a:rPr lang="en-US" sz="4800" kern="1200" dirty="0">
                <a:solidFill>
                  <a:schemeClr val="accent2">
                    <a:lumMod val="75000"/>
                  </a:schemeClr>
                </a:solidFill>
                <a:latin typeface="+mj-lt"/>
                <a:ea typeface="+mj-ea"/>
                <a:cs typeface="+mj-cs"/>
              </a:rPr>
              <a:t>Word Cloud for Fake News for Headline Column</a:t>
            </a:r>
            <a:endParaRPr lang="en-US" sz="4800" kern="1200" dirty="0">
              <a:solidFill>
                <a:schemeClr val="accent2">
                  <a:lumMod val="75000"/>
                </a:schemeClr>
              </a:solidFill>
              <a:latin typeface="+mj-lt"/>
              <a:ea typeface="+mj-ea"/>
              <a:cs typeface="+mj-cs"/>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1155" y="2721688"/>
            <a:ext cx="9132680" cy="3393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58945" y="554053"/>
            <a:ext cx="10385195" cy="1463675"/>
          </a:xfrm>
        </p:spPr>
        <p:txBody>
          <a:bodyPr vert="horz" lIns="91440" tIns="45720" rIns="91440" bIns="45720" rtlCol="0" anchor="ctr">
            <a:normAutofit/>
          </a:bodyPr>
          <a:lstStyle/>
          <a:p>
            <a:r>
              <a:rPr lang="en-US" sz="1900" b="1" kern="1200" dirty="0">
                <a:solidFill>
                  <a:schemeClr val="accent2">
                    <a:lumMod val="75000"/>
                  </a:schemeClr>
                </a:solidFill>
                <a:effectLst/>
                <a:latin typeface="+mj-lt"/>
                <a:ea typeface="+mj-ea"/>
                <a:cs typeface="+mj-cs"/>
              </a:rPr>
              <a:t>Next, I have vectorized using </a:t>
            </a:r>
            <a:r>
              <a:rPr lang="en-US" sz="1900" b="1" kern="1200" dirty="0" err="1">
                <a:solidFill>
                  <a:schemeClr val="accent2">
                    <a:lumMod val="75000"/>
                  </a:schemeClr>
                </a:solidFill>
                <a:effectLst/>
                <a:latin typeface="+mj-lt"/>
                <a:ea typeface="+mj-ea"/>
                <a:cs typeface="+mj-cs"/>
              </a:rPr>
              <a:t>tf-idf</a:t>
            </a:r>
            <a:r>
              <a:rPr lang="en-US" sz="1900" b="1" kern="1200" dirty="0">
                <a:solidFill>
                  <a:schemeClr val="accent2">
                    <a:lumMod val="75000"/>
                  </a:schemeClr>
                </a:solidFill>
                <a:effectLst/>
                <a:latin typeface="+mj-lt"/>
                <a:ea typeface="+mj-ea"/>
                <a:cs typeface="+mj-cs"/>
              </a:rPr>
              <a:t> vectorizer so that words are arranged in a 2-d area based on similarity or difference in their meaning.</a:t>
            </a:r>
            <a:endParaRPr lang="en-US" sz="1900" b="1" kern="1200" dirty="0">
              <a:solidFill>
                <a:schemeClr val="accent2">
                  <a:lumMod val="75000"/>
                </a:schemeClr>
              </a:solidFill>
              <a:effectLst/>
              <a:latin typeface="+mj-lt"/>
              <a:ea typeface="+mj-ea"/>
              <a:cs typeface="+mj-cs"/>
            </a:endParaRPr>
          </a:p>
        </p:txBody>
      </p:sp>
      <p:sp>
        <p:nvSpPr>
          <p:cNvPr id="5" name="TextBox 4"/>
          <p:cNvSpPr txBox="1"/>
          <p:nvPr/>
        </p:nvSpPr>
        <p:spPr>
          <a:xfrm>
            <a:off x="1058945" y="1705223"/>
            <a:ext cx="9877183"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chemeClr val="accent2">
                    <a:lumMod val="75000"/>
                  </a:schemeClr>
                </a:solidFill>
                <a:effectLst/>
              </a:rPr>
              <a:t>Also, prepared X and y variables for model building</a:t>
            </a:r>
            <a:endParaRPr lang="en-US" sz="2200" b="1" dirty="0">
              <a:solidFill>
                <a:schemeClr val="accent2">
                  <a:lumMod val="75000"/>
                </a:schemeClr>
              </a:solidFill>
              <a:effectLst/>
            </a:endParaRPr>
          </a:p>
        </p:txBody>
      </p:sp>
      <p:pic>
        <p:nvPicPr>
          <p:cNvPr id="8" name="Picture 7"/>
          <p:cNvPicPr>
            <a:picLocks noChangeAspect="1"/>
          </p:cNvPicPr>
          <p:nvPr/>
        </p:nvPicPr>
        <p:blipFill>
          <a:blip r:embed="rId1" cstate="print"/>
          <a:stretch>
            <a:fillRect/>
          </a:stretch>
        </p:blipFill>
        <p:spPr>
          <a:xfrm>
            <a:off x="1058945" y="3168263"/>
            <a:ext cx="10074109" cy="2721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7685" y="664845"/>
            <a:ext cx="11381105" cy="725805"/>
          </a:xfrm>
        </p:spPr>
        <p:txBody>
          <a:bodyPr vert="horz" lIns="91440" tIns="45720" rIns="91440" bIns="45720" rtlCol="0" anchor="b">
            <a:normAutofit fontScale="90000"/>
          </a:bodyPr>
          <a:lstStyle/>
          <a:p>
            <a:pPr algn="ctr"/>
            <a:r>
              <a:rPr lang="en-US" sz="3555" kern="1200" dirty="0">
                <a:solidFill>
                  <a:schemeClr val="accent2">
                    <a:lumMod val="75000"/>
                  </a:schemeClr>
                </a:solidFill>
                <a:latin typeface="+mj-lt"/>
                <a:ea typeface="+mj-ea"/>
                <a:cs typeface="+mj-cs"/>
              </a:rPr>
              <a:t>Let’s have a look at the Model Performances</a:t>
            </a:r>
            <a:endParaRPr lang="en-US" sz="3555" kern="1200" dirty="0">
              <a:solidFill>
                <a:schemeClr val="accent2">
                  <a:lumMod val="75000"/>
                </a:schemeClr>
              </a:solidFill>
              <a:latin typeface="+mj-lt"/>
              <a:ea typeface="+mj-ea"/>
              <a:cs typeface="+mj-cs"/>
            </a:endParaRPr>
          </a:p>
        </p:txBody>
      </p:sp>
      <p:pic>
        <p:nvPicPr>
          <p:cNvPr id="6" name="Picture 5" descr="Screenshot 2022-12-09 151610.png"/>
          <p:cNvPicPr>
            <a:picLocks noChangeAspect="1"/>
          </p:cNvPicPr>
          <p:nvPr/>
        </p:nvPicPr>
        <p:blipFill>
          <a:blip r:embed="rId1" cstate="print"/>
          <a:stretch>
            <a:fillRect/>
          </a:stretch>
        </p:blipFill>
        <p:spPr>
          <a:xfrm>
            <a:off x="1252220" y="1766570"/>
            <a:ext cx="9687560" cy="4255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5462" y="932010"/>
            <a:ext cx="11141075" cy="930275"/>
          </a:xfrm>
        </p:spPr>
        <p:txBody>
          <a:bodyPr vert="horz" lIns="91440" tIns="45720" rIns="91440" bIns="45720" rtlCol="0" anchor="b">
            <a:normAutofit/>
          </a:bodyPr>
          <a:lstStyle/>
          <a:p>
            <a:pPr algn="ctr"/>
            <a:r>
              <a:rPr lang="en-US" sz="5400" kern="1200" dirty="0">
                <a:solidFill>
                  <a:schemeClr val="accent2">
                    <a:lumMod val="75000"/>
                  </a:schemeClr>
                </a:solidFill>
                <a:latin typeface="+mj-lt"/>
                <a:ea typeface="+mj-ea"/>
                <a:cs typeface="+mj-cs"/>
              </a:rPr>
              <a:t>Final</a:t>
            </a:r>
            <a:r>
              <a:rPr lang="en-US" sz="5400" kern="1200" dirty="0">
                <a:solidFill>
                  <a:schemeClr val="accent2"/>
                </a:solidFill>
                <a:latin typeface="+mj-lt"/>
                <a:ea typeface="+mj-ea"/>
                <a:cs typeface="+mj-cs"/>
              </a:rPr>
              <a:t> </a:t>
            </a:r>
            <a:r>
              <a:rPr lang="en-US" sz="5400" kern="1200" dirty="0">
                <a:solidFill>
                  <a:schemeClr val="accent2">
                    <a:lumMod val="75000"/>
                  </a:schemeClr>
                </a:solidFill>
                <a:latin typeface="+mj-lt"/>
                <a:ea typeface="+mj-ea"/>
                <a:cs typeface="+mj-cs"/>
              </a:rPr>
              <a:t>Model</a:t>
            </a:r>
            <a:endParaRPr lang="en-US" sz="5400" kern="1200" dirty="0">
              <a:solidFill>
                <a:schemeClr val="accent2">
                  <a:lumMod val="75000"/>
                </a:schemeClr>
              </a:solidFill>
              <a:latin typeface="+mj-lt"/>
              <a:ea typeface="+mj-ea"/>
              <a:cs typeface="+mj-cs"/>
            </a:endParaRPr>
          </a:p>
        </p:txBody>
      </p:sp>
      <p:pic>
        <p:nvPicPr>
          <p:cNvPr id="7" name="Picture 6"/>
          <p:cNvPicPr>
            <a:picLocks noChangeAspect="1"/>
          </p:cNvPicPr>
          <p:nvPr/>
        </p:nvPicPr>
        <p:blipFill>
          <a:blip r:embed="rId1" cstate="print"/>
          <a:stretch>
            <a:fillRect/>
          </a:stretch>
        </p:blipFill>
        <p:spPr>
          <a:xfrm>
            <a:off x="1290612" y="2298654"/>
            <a:ext cx="9610725" cy="36273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0301" y="642354"/>
            <a:ext cx="10831398" cy="898525"/>
          </a:xfrm>
        </p:spPr>
        <p:txBody>
          <a:bodyPr vert="horz" lIns="91440" tIns="45720" rIns="91440" bIns="45720" rtlCol="0" anchor="ctr">
            <a:normAutofit/>
          </a:bodyPr>
          <a:lstStyle/>
          <a:p>
            <a:r>
              <a:rPr lang="en-US" sz="4000" dirty="0">
                <a:solidFill>
                  <a:schemeClr val="accent2">
                    <a:lumMod val="75000"/>
                  </a:schemeClr>
                </a:solidFill>
              </a:rPr>
              <a:t>Roc </a:t>
            </a:r>
            <a:r>
              <a:rPr lang="en-US" sz="4000" dirty="0" err="1">
                <a:solidFill>
                  <a:schemeClr val="accent2">
                    <a:lumMod val="75000"/>
                  </a:schemeClr>
                </a:solidFill>
              </a:rPr>
              <a:t>Auc</a:t>
            </a:r>
            <a:r>
              <a:rPr lang="en-US" sz="4000" dirty="0">
                <a:solidFill>
                  <a:schemeClr val="accent2">
                    <a:lumMod val="75000"/>
                  </a:schemeClr>
                </a:solidFill>
              </a:rPr>
              <a:t> Score and Predicted Values</a:t>
            </a:r>
            <a:endParaRPr lang="en-US" sz="4000" dirty="0">
              <a:solidFill>
                <a:schemeClr val="accent2">
                  <a:lumMod val="75000"/>
                </a:schemeClr>
              </a:solidFill>
            </a:endParaRPr>
          </a:p>
        </p:txBody>
      </p:sp>
      <p:pic>
        <p:nvPicPr>
          <p:cNvPr id="8" name="Content Placeholder 7"/>
          <p:cNvPicPr>
            <a:picLocks noGrp="1" noChangeAspect="1"/>
          </p:cNvPicPr>
          <p:nvPr>
            <p:ph idx="4294967295"/>
          </p:nvPr>
        </p:nvPicPr>
        <p:blipFill>
          <a:blip r:embed="rId1" cstate="print"/>
          <a:stretch>
            <a:fillRect/>
          </a:stretch>
        </p:blipFill>
        <p:spPr>
          <a:xfrm>
            <a:off x="1578857" y="2020245"/>
            <a:ext cx="5180013" cy="3856037"/>
          </a:xfrm>
        </p:spPr>
      </p:pic>
      <p:pic>
        <p:nvPicPr>
          <p:cNvPr id="5" name="Picture 4"/>
          <p:cNvPicPr/>
          <p:nvPr/>
        </p:nvPicPr>
        <p:blipFill>
          <a:blip r:embed="rId2" cstate="print"/>
          <a:stretch>
            <a:fillRect/>
          </a:stretch>
        </p:blipFill>
        <p:spPr>
          <a:xfrm>
            <a:off x="8023137" y="1878451"/>
            <a:ext cx="2716598" cy="39978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79525" y="211138"/>
            <a:ext cx="10912475" cy="787400"/>
          </a:xfrm>
        </p:spPr>
        <p:txBody>
          <a:bodyPr>
            <a:normAutofit fontScale="90000"/>
          </a:bodyPr>
          <a:lstStyle/>
          <a:p>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r>
              <a:rPr lang="en-IN" dirty="0">
                <a:solidFill>
                  <a:schemeClr val="accent2"/>
                </a:solidFill>
              </a:rPr>
              <a:t>                                                                                          Business Problem Framing</a:t>
            </a:r>
            <a:endParaRPr lang="en-IN" dirty="0">
              <a:solidFill>
                <a:schemeClr val="accent2"/>
              </a:solidFill>
            </a:endParaRPr>
          </a:p>
        </p:txBody>
      </p:sp>
      <p:sp>
        <p:nvSpPr>
          <p:cNvPr id="3" name="Content Placeholder 2"/>
          <p:cNvSpPr>
            <a:spLocks noGrp="1"/>
          </p:cNvSpPr>
          <p:nvPr>
            <p:ph idx="4294967295"/>
          </p:nvPr>
        </p:nvSpPr>
        <p:spPr>
          <a:xfrm>
            <a:off x="810705" y="1168924"/>
            <a:ext cx="10774076" cy="4569889"/>
          </a:xfrm>
        </p:spPr>
        <p:txBody>
          <a:bodyPr/>
          <a:lstStyle/>
          <a:p>
            <a:r>
              <a:rPr lang="en-IN" sz="1800" dirty="0">
                <a:solidFill>
                  <a:srgbClr val="000000"/>
                </a:solidFill>
                <a:effectLst/>
                <a:latin typeface="Arial Rounded MT Bold" panose="020F0704030504030204"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ndParaRPr>
          </a:p>
          <a:p>
            <a:r>
              <a:rPr lang="en-IN" sz="1800" dirty="0">
                <a:effectLst/>
                <a:latin typeface="Arial Rounded MT Bold" panose="020F0704030504030204"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endParaRPr lang="en-IN" sz="1800" dirty="0">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n-IN" sz="1800" dirty="0">
              <a:latin typeface="Arial Rounded MT Bold" panose="020F0704030504030204" pitchFamily="34" charset="0"/>
              <a:ea typeface="Calibri" panose="020F0502020204030204" pitchFamily="34" charset="0"/>
              <a:cs typeface="Times New Roman" panose="02020603050405020304" pitchFamily="18" charset="0"/>
            </a:endParaRPr>
          </a:p>
          <a:p>
            <a:r>
              <a:rPr lang="en-IN" sz="1800" dirty="0">
                <a:effectLst/>
                <a:latin typeface="Arial Rounded MT Bold" panose="020F0704030504030204"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endParaRPr lang="en-IN" sz="1800" dirty="0">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n-IN" sz="1800" dirty="0">
              <a:latin typeface="Arial Rounded MT Bold" panose="020F0704030504030204" pitchFamily="34" charset="0"/>
              <a:ea typeface="Calibri" panose="020F0502020204030204" pitchFamily="34" charset="0"/>
              <a:cs typeface="Times New Roman" panose="02020603050405020304" pitchFamily="18" charset="0"/>
            </a:endParaRPr>
          </a:p>
          <a:p>
            <a:r>
              <a:rPr lang="en-IN" sz="1800" dirty="0">
                <a:effectLst/>
                <a:latin typeface="Arial Rounded MT Bold" panose="020F0704030504030204"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anose="020F0704030504030204" pitchFamily="34" charset="0"/>
            </a:endParaRPr>
          </a:p>
        </p:txBody>
      </p:sp>
      <p:sp>
        <p:nvSpPr>
          <p:cNvPr id="5" name="Text Box 4"/>
          <p:cNvSpPr txBox="1"/>
          <p:nvPr/>
        </p:nvSpPr>
        <p:spPr>
          <a:xfrm>
            <a:off x="5842000" y="6663690"/>
            <a:ext cx="309880" cy="368300"/>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4875" y="596265"/>
            <a:ext cx="10071100" cy="922020"/>
          </a:xfrm>
        </p:spPr>
        <p:txBody>
          <a:bodyPr anchor="b">
            <a:normAutofit/>
          </a:bodyPr>
          <a:lstStyle/>
          <a:p>
            <a:r>
              <a:rPr lang="en-IN" dirty="0">
                <a:solidFill>
                  <a:schemeClr val="accent2"/>
                </a:solidFill>
              </a:rPr>
              <a:t>Data- Description:</a:t>
            </a:r>
            <a:endParaRPr lang="en-IN" dirty="0">
              <a:solidFill>
                <a:schemeClr val="accent2"/>
              </a:solidFill>
            </a:endParaRPr>
          </a:p>
        </p:txBody>
      </p:sp>
      <p:sp>
        <p:nvSpPr>
          <p:cNvPr id="3" name="Content Placeholder 2"/>
          <p:cNvSpPr>
            <a:spLocks noGrp="1"/>
          </p:cNvSpPr>
          <p:nvPr>
            <p:ph idx="4294967295"/>
          </p:nvPr>
        </p:nvSpPr>
        <p:spPr>
          <a:xfrm>
            <a:off x="970915" y="1889125"/>
            <a:ext cx="9552940" cy="3290570"/>
          </a:xfrm>
        </p:spPr>
        <p:txBody>
          <a:bodyPr>
            <a:normAutofit/>
          </a:bodyPr>
          <a:lstStyle/>
          <a:p>
            <a:pPr>
              <a:spcBef>
                <a:spcPts val="1200"/>
              </a:spcBef>
              <a:spcAft>
                <a:spcPts val="800"/>
              </a:spcAft>
            </a:pPr>
            <a:r>
              <a:rPr lang="en-IN" dirty="0">
                <a:latin typeface="Arial" panose="020B0604020202020204" pitchFamily="34" charset="0"/>
                <a:cs typeface="Arial" panose="020B0604020202020204" pitchFamily="34" charset="0"/>
              </a:rPr>
              <a:t>You can find many datasets for fake news detection on </a:t>
            </a:r>
            <a:r>
              <a:rPr lang="en-IN" dirty="0" err="1">
                <a:latin typeface="Arial" panose="020B0604020202020204" pitchFamily="34" charset="0"/>
                <a:cs typeface="Arial" panose="020B0604020202020204" pitchFamily="34" charset="0"/>
              </a:rPr>
              <a:t>Kaggle</a:t>
            </a:r>
            <a:r>
              <a:rPr lang="en-IN" dirty="0">
                <a:latin typeface="Arial" panose="020B0604020202020204" pitchFamily="34" charset="0"/>
                <a:cs typeface="Arial" panose="020B0604020202020204" pitchFamily="34" charset="0"/>
              </a:rPr>
              <a:t> or many other sites. I download these datasets from </a:t>
            </a:r>
            <a:r>
              <a:rPr lang="en-IN" dirty="0" err="1">
                <a:latin typeface="Arial" panose="020B0604020202020204" pitchFamily="34" charset="0"/>
                <a:cs typeface="Arial" panose="020B0604020202020204" pitchFamily="34" charset="0"/>
              </a:rPr>
              <a:t>Kaggle</a:t>
            </a:r>
            <a:r>
              <a:rPr lang="en-IN" dirty="0">
                <a:latin typeface="Arial" panose="020B0604020202020204" pitchFamily="34" charset="0"/>
                <a:cs typeface="Arial" panose="020B0604020202020204" pitchFamily="34" charset="0"/>
              </a:rPr>
              <a:t>. There are two datasets one for fake news and one for true news. In true news, there is 21417 news, and in fake news, there is 23481 news. You have to insert one label column zero for fake news and one for true news.</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2759" y="5251786"/>
            <a:ext cx="3876675" cy="820066"/>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p:cNvSpPr>
            <a:spLocks noGrp="1"/>
          </p:cNvSpPr>
          <p:nvPr>
            <p:ph idx="4294967295"/>
          </p:nvPr>
        </p:nvSpPr>
        <p:spPr>
          <a:xfrm>
            <a:off x="5605463" y="4977418"/>
            <a:ext cx="6253457" cy="1557338"/>
          </a:xfrm>
        </p:spPr>
        <p:txBody>
          <a:bodyPr anchor="ctr">
            <a:normAutofit/>
          </a:bodyPr>
          <a:lstStyle/>
          <a:p>
            <a:r>
              <a:rPr lang="en-US" sz="1800" dirty="0"/>
              <a:t>The figure shows how  the given dataset looks like</a:t>
            </a:r>
            <a:endParaRPr lang="en-IN" sz="1800" dirty="0"/>
          </a:p>
        </p:txBody>
      </p:sp>
      <p:pic>
        <p:nvPicPr>
          <p:cNvPr id="10" name="Picture 9" descr="Screenshot 2022-12-09 151403.png"/>
          <p:cNvPicPr>
            <a:picLocks noChangeAspect="1"/>
          </p:cNvPicPr>
          <p:nvPr/>
        </p:nvPicPr>
        <p:blipFill>
          <a:blip r:embed="rId1" cstate="print"/>
          <a:stretch>
            <a:fillRect/>
          </a:stretch>
        </p:blipFill>
        <p:spPr>
          <a:xfrm>
            <a:off x="1255178" y="745617"/>
            <a:ext cx="10069749" cy="4427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681" y="941436"/>
            <a:ext cx="10424638" cy="930275"/>
          </a:xfrm>
        </p:spPr>
        <p:txBody>
          <a:bodyPr vert="horz" lIns="91440" tIns="45720" rIns="91440" bIns="45720" rtlCol="0" anchor="b">
            <a:normAutofit/>
          </a:bodyPr>
          <a:lstStyle/>
          <a:p>
            <a:pPr algn="ctr"/>
            <a:r>
              <a:rPr lang="en-US" sz="4000" kern="1200" dirty="0">
                <a:solidFill>
                  <a:schemeClr val="accent2"/>
                </a:solidFill>
                <a:latin typeface="+mj-lt"/>
                <a:ea typeface="+mj-ea"/>
                <a:cs typeface="+mj-cs"/>
              </a:rPr>
              <a:t>Calculated Lengths of Features</a:t>
            </a:r>
            <a:endParaRPr lang="en-US" sz="4000" kern="1200" dirty="0">
              <a:solidFill>
                <a:schemeClr val="accent2"/>
              </a:solidFill>
              <a:latin typeface="+mj-lt"/>
              <a:ea typeface="+mj-ea"/>
              <a:cs typeface="+mj-cs"/>
            </a:endParaRPr>
          </a:p>
        </p:txBody>
      </p:sp>
      <p:pic>
        <p:nvPicPr>
          <p:cNvPr id="4" name="Content Placeholder 3"/>
          <p:cNvPicPr>
            <a:picLocks noGrp="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625753" y="2389302"/>
            <a:ext cx="10940494" cy="25288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1575" y="322820"/>
            <a:ext cx="10912475" cy="1052512"/>
          </a:xfrm>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p:cNvPicPr>
            <a:picLocks noGrp="1" noChangeAspect="1"/>
          </p:cNvPicPr>
          <p:nvPr>
            <p:ph idx="4294967295"/>
          </p:nvPr>
        </p:nvPicPr>
        <p:blipFill>
          <a:blip r:embed="rId1" cstate="print"/>
          <a:stretch>
            <a:fillRect/>
          </a:stretch>
        </p:blipFill>
        <p:spPr>
          <a:xfrm>
            <a:off x="1171575" y="1639282"/>
            <a:ext cx="9740900" cy="39639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7187" y="490190"/>
            <a:ext cx="8097625"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Using NLP to Solve Problem</a:t>
            </a:r>
            <a:endParaRPr lang="en-US" sz="3600" kern="1200" dirty="0">
              <a:solidFill>
                <a:schemeClr val="accent2"/>
              </a:solidFill>
              <a:latin typeface="+mj-lt"/>
              <a:ea typeface="+mj-ea"/>
              <a:cs typeface="+mj-cs"/>
            </a:endParaRPr>
          </a:p>
        </p:txBody>
      </p:sp>
      <p:sp>
        <p:nvSpPr>
          <p:cNvPr id="5" name="TextBox 4"/>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p:cNvPicPr>
            <a:picLocks noChangeAspect="1"/>
          </p:cNvPicPr>
          <p:nvPr/>
        </p:nvPicPr>
        <p:blipFill>
          <a:blip r:embed="rId1" cstate="print"/>
          <a:stretch>
            <a:fillRect/>
          </a:stretch>
        </p:blipFill>
        <p:spPr>
          <a:xfrm>
            <a:off x="1573882" y="2169922"/>
            <a:ext cx="9044233" cy="36766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80528" y="639763"/>
            <a:ext cx="5630944"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endParaRPr lang="en-US" sz="3600" kern="1200" dirty="0">
              <a:solidFill>
                <a:schemeClr val="accent2"/>
              </a:solidFill>
              <a:latin typeface="+mj-lt"/>
              <a:ea typeface="+mj-ea"/>
              <a:cs typeface="+mj-cs"/>
            </a:endParaRPr>
          </a:p>
        </p:txBody>
      </p:sp>
      <p:sp>
        <p:nvSpPr>
          <p:cNvPr id="5" name="TextBox 4"/>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p:cNvPicPr>
            <a:picLocks noChangeAspect="1"/>
          </p:cNvPicPr>
          <p:nvPr/>
        </p:nvPicPr>
        <p:blipFill>
          <a:blip r:embed="rId1" cstate="print"/>
          <a:stretch>
            <a:fillRect/>
          </a:stretch>
        </p:blipFill>
        <p:spPr>
          <a:xfrm>
            <a:off x="945276" y="2048302"/>
            <a:ext cx="10301448" cy="4169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2371" y="1309082"/>
            <a:ext cx="10339797" cy="930275"/>
          </a:xfrm>
        </p:spPr>
        <p:txBody>
          <a:bodyPr vert="horz" lIns="91440" tIns="45720" rIns="91440" bIns="45720" rtlCol="0" anchor="b">
            <a:noAutofit/>
            <a:scene3d>
              <a:camera prst="orthographicFront"/>
              <a:lightRig rig="threePt" dir="t"/>
            </a:scene3d>
          </a:bodyPr>
          <a:lstStyle/>
          <a:p>
            <a:pPr algn="ctr"/>
            <a:r>
              <a:rPr lang="en-US" sz="2400" b="0" kern="1200" dirty="0">
                <a:ln w="22225">
                  <a:solidFill>
                    <a:schemeClr val="accent2"/>
                  </a:solidFill>
                  <a:prstDash val="solid"/>
                </a:ln>
                <a:solidFill>
                  <a:schemeClr val="accent2">
                    <a:lumMod val="75000"/>
                  </a:schemeClr>
                </a:solidFill>
                <a:effectLst/>
                <a:latin typeface="Arial" panose="020B0604020202020204" pitchFamily="34" charset="0"/>
                <a:ea typeface="+mj-ea"/>
                <a:cs typeface="Arial" panose="020B0604020202020204" pitchFamily="34" charset="0"/>
              </a:rPr>
              <a:t>I have performed lemmatization and stemming on the features – Headline and news. This is done to find the root words.</a:t>
            </a:r>
            <a:br>
              <a:rPr lang="en-US" sz="2400" b="0" kern="1200" dirty="0">
                <a:ln w="22225">
                  <a:solidFill>
                    <a:schemeClr val="accent2"/>
                  </a:solidFill>
                  <a:prstDash val="solid"/>
                </a:ln>
                <a:solidFill>
                  <a:schemeClr val="accent2">
                    <a:lumMod val="75000"/>
                  </a:schemeClr>
                </a:solidFill>
                <a:effectLst/>
                <a:latin typeface="Arial" panose="020B0604020202020204" pitchFamily="34" charset="0"/>
                <a:ea typeface="+mj-ea"/>
                <a:cs typeface="Arial" panose="020B0604020202020204" pitchFamily="34" charset="0"/>
              </a:rPr>
            </a:br>
            <a:endParaRPr lang="en-US" sz="2400" b="0" kern="1200" dirty="0">
              <a:ln w="22225">
                <a:solidFill>
                  <a:schemeClr val="accent2"/>
                </a:solidFill>
                <a:prstDash val="solid"/>
              </a:ln>
              <a:solidFill>
                <a:schemeClr val="accent2">
                  <a:lumMod val="75000"/>
                </a:schemeClr>
              </a:solidFill>
              <a:effectLst/>
              <a:latin typeface="Arial" panose="020B0604020202020204" pitchFamily="34" charset="0"/>
              <a:ea typeface="+mj-ea"/>
              <a:cs typeface="Arial" panose="020B0604020202020204" pitchFamily="34" charset="0"/>
            </a:endParaRPr>
          </a:p>
        </p:txBody>
      </p:sp>
      <p:pic>
        <p:nvPicPr>
          <p:cNvPr id="4" name="Content Placeholder 3"/>
          <p:cNvPicPr>
            <a:picLocks noGrp="1"/>
          </p:cNvPicPr>
          <p:nvPr>
            <p:ph idx="4294967295"/>
          </p:nvPr>
        </p:nvPicPr>
        <p:blipFill>
          <a:blip r:embed="rId1" cstate="print"/>
          <a:stretch>
            <a:fillRect/>
          </a:stretch>
        </p:blipFill>
        <p:spPr>
          <a:xfrm>
            <a:off x="1147484" y="2470469"/>
            <a:ext cx="10258704" cy="361182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0</TotalTime>
  <Words>2164</Words>
  <Application>WPS Presentation</Application>
  <PresentationFormat>Widescreen</PresentationFormat>
  <Paragraphs>56</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Wingdings 2</vt:lpstr>
      <vt:lpstr>Verdana</vt:lpstr>
      <vt:lpstr>Arial Rounded MT Bold</vt:lpstr>
      <vt:lpstr>Calibri</vt:lpstr>
      <vt:lpstr>Times New Roman</vt:lpstr>
      <vt:lpstr>Bahnschrift Condensed</vt:lpstr>
      <vt:lpstr>Microsoft YaHei</vt:lpstr>
      <vt:lpstr>Arial Unicode MS</vt:lpstr>
      <vt:lpstr>Verdana</vt:lpstr>
      <vt:lpstr>Arial Narrow</vt:lpstr>
      <vt:lpstr>Berlin Sans FB</vt:lpstr>
      <vt:lpstr>Aspect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PowerPoint 演示文稿</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PRIYA PATIDAR</dc:creator>
  <cp:lastModifiedBy>pranay</cp:lastModifiedBy>
  <cp:revision>15</cp:revision>
  <dcterms:created xsi:type="dcterms:W3CDTF">2021-04-22T14:17:00Z</dcterms:created>
  <dcterms:modified xsi:type="dcterms:W3CDTF">2023-01-07T11:32:52Z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DFF43781848042798960FD142108791D</vt:lpwstr>
  </property>
  <property fmtid="{D5CDD505-2E9C-101B-9397-08002B2CF9AE}" pid="3" name="KSOProductBuildVer">
    <vt:lpwstr>1033-11.2.0.11440</vt:lpwstr>
  </property>
</Properties>
</file>