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5143500" type="screen16x9"/>
  <p:notesSz cx="6858000" cy="9144000"/>
  <p:embeddedFontLst>
    <p:embeddedFont>
      <p:font typeface="Wingdings 3" panose="05040102010807070707"/>
      <p:regular r:id="rId52"/>
    </p:embeddedFont>
    <p:embeddedFont>
      <p:font typeface="Verdana" panose="020B0604030504040204"/>
      <p:regular r:id="rId53"/>
    </p:embeddedFont>
    <p:embeddedFont>
      <p:font typeface="Wingdings 2" panose="05020102010507070707"/>
      <p:regular r:id="rId54"/>
    </p:embeddedFont>
    <p:embeddedFont>
      <p:font typeface="Caesar Dressing" panose="02000000000000000000"/>
      <p:regular r:id="rId55"/>
    </p:embeddedFont>
    <p:embeddedFont>
      <p:font typeface="Bradley Hand ITC" panose="03070402050302030203" pitchFamily="66" charset="0"/>
      <p:regular r:id="rId56"/>
    </p:embeddedFont>
    <p:embeddedFont>
      <p:font typeface="Lucida Sans Unicode" panose="020B0602030504020204" charset="0"/>
      <p:regular r:id="rId57"/>
    </p:embeddedFont>
    <p:embeddedFont>
      <p:font typeface="Algerian" panose="04020705040A02060702" charset="0"/>
      <p:regular r:id="rId58"/>
    </p:embeddedFont>
    <p:embeddedFont>
      <p:font typeface="Calibri" panose="020F050202020403020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font" Target="fonts/font11.fntdata"/><Relationship Id="rId61" Type="http://schemas.openxmlformats.org/officeDocument/2006/relationships/font" Target="fonts/font10.fntdata"/><Relationship Id="rId60" Type="http://schemas.openxmlformats.org/officeDocument/2006/relationships/font" Target="fonts/font9.fntdata"/><Relationship Id="rId6" Type="http://schemas.openxmlformats.org/officeDocument/2006/relationships/slide" Target="slides/slide3.xml"/><Relationship Id="rId59" Type="http://schemas.openxmlformats.org/officeDocument/2006/relationships/font" Target="fonts/font8.fntdata"/><Relationship Id="rId58" Type="http://schemas.openxmlformats.org/officeDocument/2006/relationships/font" Target="fonts/font7.fntdata"/><Relationship Id="rId57" Type="http://schemas.openxmlformats.org/officeDocument/2006/relationships/font" Target="fonts/font6.fntdata"/><Relationship Id="rId56" Type="http://schemas.openxmlformats.org/officeDocument/2006/relationships/font" Target="fonts/font5.fntdata"/><Relationship Id="rId55" Type="http://schemas.openxmlformats.org/officeDocument/2006/relationships/font" Target="fonts/font4.fntdata"/><Relationship Id="rId54" Type="http://schemas.openxmlformats.org/officeDocument/2006/relationships/font" Target="fonts/font3.fntdata"/><Relationship Id="rId53" Type="http://schemas.openxmlformats.org/officeDocument/2006/relationships/font" Target="fonts/font2.fntdata"/><Relationship Id="rId52" Type="http://schemas.openxmlformats.org/officeDocument/2006/relationships/font" Target="fonts/font1.fntdata"/><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4"/>
        <p:cNvGrpSpPr/>
        <p:nvPr/>
      </p:nvGrpSpPr>
      <p:grpSpPr>
        <a:xfrm>
          <a:off x="0" y="0"/>
          <a:ext cx="0" cy="0"/>
          <a:chOff x="0" y="0"/>
          <a:chExt cx="0" cy="0"/>
        </a:xfrm>
      </p:grpSpPr>
      <p:sp>
        <p:nvSpPr>
          <p:cNvPr id="295" name="Google Shape;295;g14b51f7eb2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b51f7eb2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544213AF-26F6-41FA-8D85-E2C5388D6E58}" type="datetimeFigureOut">
              <a:rPr lang="en-US" smtClean="0"/>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213AF-26F6-41FA-8D85-E2C5388D6E58}" type="datetimeFigureOut">
              <a:rPr lang="en-US" smtClean="0"/>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544213AF-26F6-41FA-8D85-E2C5388D6E58}"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544213AF-26F6-41FA-8D85-E2C5388D6E58}" type="datetimeFigureOut">
              <a:rPr lang="en-US" smtClean="0"/>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pPr marL="0" lvl="0" indent="0" algn="r" rtl="0">
              <a:spcBef>
                <a:spcPts val="0"/>
              </a:spcBef>
              <a:spcAft>
                <a:spcPts val="0"/>
              </a:spcAft>
              <a:buNone/>
            </a:pPr>
            <a:fld id="{00000000-1234-1234-1234-123412341234}" type="slidenum">
              <a:rPr lang="en-GB" smtClean="0"/>
            </a:fld>
            <a:endParaRPr lang="en-GB"/>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lstStyle>
          <a:p>
            <a:fld id="{544213AF-26F6-41FA-8D85-E2C5388D6E58}" type="datetimeFigureOut">
              <a:rPr lang="en-US" smtClean="0"/>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3.xml"/><Relationship Id="rId2" Type="http://schemas.openxmlformats.org/officeDocument/2006/relationships/image" Target="../media/image27.png"/><Relationship Id="rId1"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200" y="932280"/>
            <a:ext cx="7959600" cy="1566545"/>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panose="020B0604020202020204"/>
              <a:buNone/>
            </a:pPr>
            <a:r>
              <a:rPr lang="en-GB" sz="4500" b="1" u="sng" dirty="0">
                <a:solidFill>
                  <a:srgbClr val="0D47A1"/>
                </a:solidFill>
                <a:latin typeface="Algerian" panose="04020705040A02060702" charset="0"/>
                <a:ea typeface="Caesar Dressing" panose="02000000000000000000"/>
                <a:cs typeface="Algerian" panose="04020705040A02060702" charset="0"/>
                <a:sym typeface="Caesar Dressing" panose="02000000000000000000"/>
              </a:rPr>
              <a:t>Malignant Comments Classifier Project.</a:t>
            </a:r>
            <a:endParaRPr sz="4500" b="1" u="sng" dirty="0">
              <a:solidFill>
                <a:srgbClr val="0D47A1"/>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66" name="Google Shape;66;p14"/>
          <p:cNvSpPr txBox="1">
            <a:spLocks noGrp="1"/>
          </p:cNvSpPr>
          <p:nvPr>
            <p:ph type="subTitle" idx="1"/>
          </p:nvPr>
        </p:nvSpPr>
        <p:spPr>
          <a:xfrm>
            <a:off x="592200" y="2772400"/>
            <a:ext cx="7959600" cy="36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rgbClr val="D62828"/>
                </a:solidFill>
                <a:latin typeface="Algerian" panose="04020705040A02060702" charset="0"/>
                <a:ea typeface="Caesar Dressing" panose="02000000000000000000"/>
                <a:cs typeface="Algerian" panose="04020705040A02060702" charset="0"/>
                <a:sym typeface="Caesar Dressing" panose="02000000000000000000"/>
              </a:rPr>
              <a:t>Presentation By : </a:t>
            </a:r>
            <a:r>
              <a:rPr lang="en-IN" altLang="en-GB" sz="1600" dirty="0">
                <a:solidFill>
                  <a:srgbClr val="D62828"/>
                </a:solidFill>
                <a:latin typeface="Algerian" panose="04020705040A02060702" charset="0"/>
                <a:ea typeface="Caesar Dressing" panose="02000000000000000000"/>
                <a:cs typeface="Algerian" panose="04020705040A02060702" charset="0"/>
                <a:sym typeface="Caesar Dressing" panose="02000000000000000000"/>
              </a:rPr>
              <a:t>Priya patidar</a:t>
            </a:r>
            <a:endParaRPr lang="en-GB" sz="1600" dirty="0" smtClean="0">
              <a:solidFill>
                <a:srgbClr val="D62828"/>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r" rtl="0">
              <a:lnSpc>
                <a:spcPct val="90000"/>
              </a:lnSpc>
              <a:spcBef>
                <a:spcPts val="0"/>
              </a:spcBef>
              <a:spcAft>
                <a:spcPts val="0"/>
              </a:spcAft>
              <a:buNone/>
            </a:pPr>
            <a:r>
              <a:rPr lang="en-GB" sz="1600" dirty="0" smtClean="0">
                <a:solidFill>
                  <a:srgbClr val="D62828"/>
                </a:solidFill>
                <a:latin typeface="Algerian" panose="04020705040A02060702" charset="0"/>
                <a:ea typeface="Caesar Dressing" panose="02000000000000000000"/>
                <a:cs typeface="Algerian" panose="04020705040A02060702" charset="0"/>
                <a:sym typeface="Caesar Dressing" panose="02000000000000000000"/>
              </a:rPr>
              <a:t>BATCH NO-</a:t>
            </a:r>
            <a:r>
              <a:rPr lang="en-IN" altLang="en-GB" sz="1600" dirty="0" smtClean="0">
                <a:solidFill>
                  <a:srgbClr val="D62828"/>
                </a:solidFill>
                <a:latin typeface="Algerian" panose="04020705040A02060702" charset="0"/>
                <a:ea typeface="Caesar Dressing" panose="02000000000000000000"/>
                <a:cs typeface="Algerian" panose="04020705040A02060702" charset="0"/>
                <a:sym typeface="Caesar Dressing" panose="02000000000000000000"/>
              </a:rPr>
              <a:t>30</a:t>
            </a:r>
            <a:endParaRPr lang="en-GB" sz="1600" dirty="0" smtClean="0">
              <a:solidFill>
                <a:srgbClr val="D62828"/>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r" rtl="0">
              <a:lnSpc>
                <a:spcPct val="90000"/>
              </a:lnSpc>
              <a:spcBef>
                <a:spcPts val="0"/>
              </a:spcBef>
              <a:spcAft>
                <a:spcPts val="0"/>
              </a:spcAft>
              <a:buNone/>
            </a:pPr>
            <a:r>
              <a:rPr lang="en-GB" sz="1600" dirty="0" smtClean="0">
                <a:solidFill>
                  <a:srgbClr val="D62828"/>
                </a:solidFill>
                <a:latin typeface="Algerian" panose="04020705040A02060702" charset="0"/>
                <a:ea typeface="Caesar Dressing" panose="02000000000000000000"/>
                <a:cs typeface="Algerian" panose="04020705040A02060702" charset="0"/>
                <a:sym typeface="Caesar Dressing" panose="02000000000000000000"/>
              </a:rPr>
              <a:t>SME-</a:t>
            </a:r>
            <a:r>
              <a:rPr lang="en-IN" altLang="en-GB" sz="1600" dirty="0" smtClean="0">
                <a:solidFill>
                  <a:srgbClr val="D62828"/>
                </a:solidFill>
                <a:latin typeface="Algerian" panose="04020705040A02060702" charset="0"/>
                <a:ea typeface="Caesar Dressing" panose="02000000000000000000"/>
                <a:cs typeface="Algerian" panose="04020705040A02060702" charset="0"/>
                <a:sym typeface="Caesar Dressing" panose="02000000000000000000"/>
              </a:rPr>
              <a:t>mr.mohd.kashif</a:t>
            </a:r>
            <a:r>
              <a:rPr lang="en-GB" sz="1600" dirty="0" smtClean="0">
                <a:solidFill>
                  <a:srgbClr val="D62828"/>
                </a:solidFill>
                <a:latin typeface="Algerian" panose="04020705040A02060702" charset="0"/>
                <a:ea typeface="Caesar Dressing" panose="02000000000000000000"/>
                <a:cs typeface="Algerian" panose="04020705040A02060702" charset="0"/>
                <a:sym typeface="Caesar Dressing" panose="02000000000000000000"/>
              </a:rPr>
              <a:t> SIR</a:t>
            </a:r>
            <a:endParaRPr sz="1600" dirty="0">
              <a:solidFill>
                <a:srgbClr val="D62828"/>
              </a:solidFill>
              <a:latin typeface="Algerian" panose="04020705040A02060702" charset="0"/>
              <a:ea typeface="Caesar Dressing" panose="02000000000000000000"/>
              <a:cs typeface="Algerian" panose="04020705040A02060702" charset="0"/>
              <a:sym typeface="Caesar Dressing"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rPr>
              <a:t>VISUALIZATIONS.</a:t>
            </a:r>
            <a:endPar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21" name="Google Shape;121;p23"/>
          <p:cNvSpPr txBox="1">
            <a:spLocks noGrp="1"/>
          </p:cNvSpPr>
          <p:nvPr>
            <p:ph type="body" idx="1"/>
          </p:nvPr>
        </p:nvSpPr>
        <p:spPr>
          <a:xfrm>
            <a:off x="6190593" y="456125"/>
            <a:ext cx="2554013" cy="387477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panose="02000000000000000000"/>
                <a:ea typeface="Caesar Dressing" panose="02000000000000000000"/>
                <a:cs typeface="Caesar Dressing" panose="02000000000000000000"/>
                <a:sym typeface="Caesar Dressing" panose="02000000000000000000"/>
              </a:rPr>
              <a:t>OBSERVATIONS</a:t>
            </a:r>
            <a:r>
              <a:rPr lang="en-GB" sz="1400" dirty="0">
                <a:solidFill>
                  <a:schemeClr val="dk1"/>
                </a:solidFill>
                <a:latin typeface="Caesar Dressing" panose="02000000000000000000"/>
                <a:ea typeface="Caesar Dressing" panose="02000000000000000000"/>
                <a:cs typeface="Caesar Dressing" panose="02000000000000000000"/>
                <a:sym typeface="Caesar Dressing" panose="02000000000000000000"/>
              </a:rPr>
              <a:t>:</a:t>
            </a:r>
            <a:endParaRPr sz="1400" dirty="0">
              <a:solidFill>
                <a:schemeClr val="dk1"/>
              </a:solidFill>
              <a:latin typeface="Caesar Dressing" panose="0200000000000000000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From the pie chart we can notice approximately 43.58 % of the comments are malignant, 24.07 % of the comments are rude and 22.44 % are abuse. The count of malignant comments are high compared to other type of comments and the count of threat comments are very less</a:t>
            </a:r>
            <a:r>
              <a:rPr lang="en-GB" sz="14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a:t>
            </a:r>
            <a:endParaRPr sz="14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22" name="Google Shape;122;p23"/>
          <p:cNvPicPr preferRelativeResize="0"/>
          <p:nvPr/>
        </p:nvPicPr>
        <p:blipFill>
          <a:blip r:embed="rId1"/>
          <a:stretch>
            <a:fillRect/>
          </a:stretch>
        </p:blipFill>
        <p:spPr>
          <a:xfrm>
            <a:off x="311700" y="1206755"/>
            <a:ext cx="5718676" cy="36071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rPr>
              <a:t>VISUALIZATIONS.</a:t>
            </a:r>
            <a:endParaRPr sz="302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28" name="Google Shape;128;p24"/>
          <p:cNvSpPr txBox="1">
            <a:spLocks noGrp="1"/>
          </p:cNvSpPr>
          <p:nvPr>
            <p:ph type="body" idx="1"/>
          </p:nvPr>
        </p:nvSpPr>
        <p:spPr>
          <a:xfrm>
            <a:off x="260275" y="3544675"/>
            <a:ext cx="8572200" cy="1166495"/>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600" b="1" u="sng"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600" b="1" dirty="0">
                <a:solidFill>
                  <a:schemeClr val="dk1"/>
                </a:solidFill>
                <a:latin typeface="Calibri" panose="020F0502020204030204" charset="0"/>
                <a:ea typeface="Caesar Dressing" panose="02000000000000000000"/>
                <a:cs typeface="Calibri" panose="020F0502020204030204" charset="0"/>
                <a:sym typeface="Caesar Dressing" panose="02000000000000000000"/>
              </a:rPr>
              <a:t>: </a:t>
            </a: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endPar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29" name="Google Shape;129;p24"/>
          <p:cNvPicPr preferRelativeResize="0"/>
          <p:nvPr/>
        </p:nvPicPr>
        <p:blipFill>
          <a:blip r:embed="rId1"/>
          <a:stretch>
            <a:fillRect/>
          </a:stretch>
        </p:blipFill>
        <p:spPr>
          <a:xfrm>
            <a:off x="1541763" y="1008925"/>
            <a:ext cx="6009224" cy="2467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rPr>
              <a:t>VISUALIZATIONS.</a:t>
            </a:r>
            <a:endParaRPr sz="302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35" name="Google Shape;135;p25"/>
          <p:cNvSpPr txBox="1">
            <a:spLocks noGrp="1"/>
          </p:cNvSpPr>
          <p:nvPr>
            <p:ph type="body" idx="1"/>
          </p:nvPr>
        </p:nvSpPr>
        <p:spPr>
          <a:xfrm>
            <a:off x="260275" y="3544675"/>
            <a:ext cx="8572200" cy="132016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600"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 </a:t>
            </a:r>
            <a:endParaRPr sz="1600" dirty="0">
              <a:solidFill>
                <a:schemeClr val="dk1"/>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l" rtl="0">
              <a:spcBef>
                <a:spcPts val="1200"/>
              </a:spcBef>
              <a:spcAft>
                <a:spcPts val="1200"/>
              </a:spcAft>
              <a:buNone/>
            </a:pP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From the above plots we can observe the count of malignant comments is high compared to non malignant comments. That is around 90.4 % of the comments are malignant and only 9.6 % of the comments are good.</a:t>
            </a:r>
            <a:endParaRPr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36" name="Google Shape;136;p25"/>
          <p:cNvPicPr preferRelativeResize="0"/>
          <p:nvPr/>
        </p:nvPicPr>
        <p:blipFill>
          <a:blip r:embed="rId1"/>
          <a:stretch>
            <a:fillRect/>
          </a:stretch>
        </p:blipFill>
        <p:spPr>
          <a:xfrm>
            <a:off x="1292675" y="1052300"/>
            <a:ext cx="6069376" cy="244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rPr>
              <a:t>VISUALIZATIONS.</a:t>
            </a:r>
            <a:endParaRPr sz="302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42" name="Google Shape;142;p26"/>
          <p:cNvSpPr txBox="1">
            <a:spLocks noGrp="1"/>
          </p:cNvSpPr>
          <p:nvPr>
            <p:ph type="body" idx="1"/>
          </p:nvPr>
        </p:nvSpPr>
        <p:spPr>
          <a:xfrm>
            <a:off x="260275" y="3544675"/>
            <a:ext cx="8572200" cy="107378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600"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a:t>
            </a:r>
            <a:r>
              <a:rPr lang="en-GB" sz="1600" dirty="0">
                <a:solidFill>
                  <a:schemeClr val="dk1"/>
                </a:solidFill>
                <a:latin typeface="Caesar Dressing" panose="02000000000000000000"/>
                <a:ea typeface="Caesar Dressing" panose="02000000000000000000"/>
                <a:cs typeface="Caesar Dressing" panose="02000000000000000000"/>
                <a:sym typeface="Caesar Dressing" panose="02000000000000000000"/>
              </a:rPr>
              <a:t> </a:t>
            </a:r>
            <a:endParaRPr sz="1600" dirty="0">
              <a:solidFill>
                <a:schemeClr val="dk1"/>
              </a:solidFill>
              <a:latin typeface="Caesar Dressing" panose="0200000000000000000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From the plot we can observe that the count of highly malignant comments is very high, which is about 99 % and only 1 % of the comments are normal.</a:t>
            </a:r>
            <a:endParaRPr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43" name="Google Shape;143;p26"/>
          <p:cNvPicPr preferRelativeResize="0"/>
          <p:nvPr/>
        </p:nvPicPr>
        <p:blipFill>
          <a:blip r:embed="rId1"/>
          <a:stretch>
            <a:fillRect/>
          </a:stretch>
        </p:blipFill>
        <p:spPr>
          <a:xfrm>
            <a:off x="1617038" y="1136525"/>
            <a:ext cx="5858674" cy="247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rPr>
              <a:t>VISUALIZATIONS.</a:t>
            </a:r>
            <a:endParaRPr sz="302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49" name="Google Shape;149;p27"/>
          <p:cNvSpPr txBox="1">
            <a:spLocks noGrp="1"/>
          </p:cNvSpPr>
          <p:nvPr>
            <p:ph type="body" idx="1"/>
          </p:nvPr>
        </p:nvSpPr>
        <p:spPr>
          <a:xfrm>
            <a:off x="260275" y="3544675"/>
            <a:ext cx="8572200" cy="107378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600">
                <a:solidFill>
                  <a:schemeClr val="dk1"/>
                </a:solidFill>
                <a:latin typeface="Algerian" panose="04020705040A02060702" charset="0"/>
                <a:ea typeface="Caesar Dressing" panose="02000000000000000000"/>
                <a:cs typeface="Algerian" panose="04020705040A02060702" charset="0"/>
                <a:sym typeface="Caesar Dressing" panose="02000000000000000000"/>
              </a:rPr>
              <a:t>: </a:t>
            </a:r>
            <a:endParaRPr sz="1600">
              <a:solidFill>
                <a:schemeClr val="dk1"/>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l" rtl="0">
              <a:spcBef>
                <a:spcPts val="1200"/>
              </a:spcBef>
              <a:spcAft>
                <a:spcPts val="1200"/>
              </a:spcAft>
              <a:buNone/>
            </a:pPr>
            <a:r>
              <a:rPr lang="en-GB" sz="160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number of rude comments are high compared to normal comments. Around 94.7 % of the comments fall into rude and remaining comments are considered to be normal comments.</a:t>
            </a:r>
            <a:endParaRPr sz="16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50" name="Google Shape;150;p27"/>
          <p:cNvPicPr preferRelativeResize="0"/>
          <p:nvPr/>
        </p:nvPicPr>
        <p:blipFill>
          <a:blip r:embed="rId1"/>
          <a:stretch>
            <a:fillRect/>
          </a:stretch>
        </p:blipFill>
        <p:spPr>
          <a:xfrm>
            <a:off x="1400525" y="1008925"/>
            <a:ext cx="5812776" cy="246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rPr>
              <a:t>VISUALIZATIONS.</a:t>
            </a:r>
            <a:endParaRPr sz="302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56" name="Google Shape;156;p28"/>
          <p:cNvSpPr txBox="1">
            <a:spLocks noGrp="1"/>
          </p:cNvSpPr>
          <p:nvPr>
            <p:ph type="body" idx="1"/>
          </p:nvPr>
        </p:nvSpPr>
        <p:spPr>
          <a:xfrm>
            <a:off x="259640" y="3519910"/>
            <a:ext cx="8572200" cy="107378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600">
                <a:solidFill>
                  <a:schemeClr val="dk1"/>
                </a:solidFill>
                <a:latin typeface="Algerian" panose="04020705040A02060702" charset="0"/>
                <a:ea typeface="Caesar Dressing" panose="02000000000000000000"/>
                <a:cs typeface="Algerian" panose="04020705040A02060702" charset="0"/>
                <a:sym typeface="Caesar Dressing" panose="02000000000000000000"/>
              </a:rPr>
              <a:t>:</a:t>
            </a:r>
            <a:r>
              <a:rPr lang="en-GB" sz="1600">
                <a:solidFill>
                  <a:schemeClr val="dk1"/>
                </a:solidFill>
                <a:latin typeface="Caesar Dressing" panose="02000000000000000000"/>
                <a:ea typeface="Caesar Dressing" panose="02000000000000000000"/>
                <a:cs typeface="Caesar Dressing" panose="02000000000000000000"/>
                <a:sym typeface="Caesar Dressing" panose="02000000000000000000"/>
              </a:rPr>
              <a:t> </a:t>
            </a:r>
            <a:endParaRPr sz="1600">
              <a:solidFill>
                <a:schemeClr val="dk1"/>
              </a:solidFill>
              <a:latin typeface="Caesar Dressing" panose="0200000000000000000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600">
                <a:solidFill>
                  <a:srgbClr val="434343"/>
                </a:solidFill>
                <a:latin typeface="Calibri" panose="020F0502020204030204" charset="0"/>
                <a:ea typeface="Caesar Dressing" panose="02000000000000000000"/>
                <a:cs typeface="Calibri" panose="020F0502020204030204" charset="0"/>
                <a:sym typeface="Caesar Dressing" panose="02000000000000000000"/>
              </a:rPr>
              <a:t>In the above visualization also, 99.7 % of the comments are threatening and only 0.3 % of the comments look normal.</a:t>
            </a:r>
            <a:endParaRPr sz="16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57" name="Google Shape;157;p28"/>
          <p:cNvPicPr preferRelativeResize="0"/>
          <p:nvPr/>
        </p:nvPicPr>
        <p:blipFill>
          <a:blip r:embed="rId1"/>
          <a:stretch>
            <a:fillRect/>
          </a:stretch>
        </p:blipFill>
        <p:spPr>
          <a:xfrm>
            <a:off x="1443525" y="1037400"/>
            <a:ext cx="6205699" cy="247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rPr>
              <a:t>VISUALIZATIONS.</a:t>
            </a:r>
            <a:endPar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63" name="Google Shape;163;p29"/>
          <p:cNvSpPr txBox="1">
            <a:spLocks noGrp="1"/>
          </p:cNvSpPr>
          <p:nvPr>
            <p:ph type="body" idx="1"/>
          </p:nvPr>
        </p:nvSpPr>
        <p:spPr>
          <a:xfrm>
            <a:off x="260275" y="3544675"/>
            <a:ext cx="8572200" cy="107378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600">
                <a:solidFill>
                  <a:schemeClr val="dk1"/>
                </a:solidFill>
                <a:latin typeface="Algerian" panose="04020705040A02060702" charset="0"/>
                <a:ea typeface="Caesar Dressing" panose="02000000000000000000"/>
                <a:cs typeface="Algerian" panose="04020705040A02060702" charset="0"/>
                <a:sym typeface="Caesar Dressing" panose="02000000000000000000"/>
              </a:rPr>
              <a:t>: </a:t>
            </a:r>
            <a:endParaRPr sz="1600">
              <a:solidFill>
                <a:schemeClr val="dk1"/>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l" rtl="0">
              <a:spcBef>
                <a:spcPts val="1200"/>
              </a:spcBef>
              <a:spcAft>
                <a:spcPts val="1200"/>
              </a:spcAft>
              <a:buNone/>
            </a:pPr>
            <a:r>
              <a:rPr lang="en-GB" sz="160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count of abusing type comments is high which is 95.1 % and only 4.9 % of the comments are normal.</a:t>
            </a:r>
            <a:endParaRPr sz="16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64" name="Google Shape;164;p29"/>
          <p:cNvPicPr preferRelativeResize="0"/>
          <p:nvPr/>
        </p:nvPicPr>
        <p:blipFill>
          <a:blip r:embed="rId1"/>
          <a:stretch>
            <a:fillRect/>
          </a:stretch>
        </p:blipFill>
        <p:spPr>
          <a:xfrm>
            <a:off x="1586425" y="1008925"/>
            <a:ext cx="6011075" cy="253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rPr>
              <a:t>VISUALIZATIONS.</a:t>
            </a:r>
            <a:endParaRPr sz="302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70" name="Google Shape;170;p30"/>
          <p:cNvSpPr txBox="1">
            <a:spLocks noGrp="1"/>
          </p:cNvSpPr>
          <p:nvPr>
            <p:ph type="body" idx="1"/>
          </p:nvPr>
        </p:nvSpPr>
        <p:spPr>
          <a:xfrm>
            <a:off x="260275" y="3544675"/>
            <a:ext cx="8572200" cy="82740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600">
                <a:solidFill>
                  <a:schemeClr val="dk1"/>
                </a:solidFill>
                <a:latin typeface="Algerian" panose="04020705040A02060702" charset="0"/>
                <a:ea typeface="Caesar Dressing" panose="02000000000000000000"/>
                <a:cs typeface="Algerian" panose="04020705040A02060702" charset="0"/>
                <a:sym typeface="Caesar Dressing" panose="02000000000000000000"/>
              </a:rPr>
              <a:t>:</a:t>
            </a:r>
            <a:r>
              <a:rPr lang="en-GB" sz="1600">
                <a:solidFill>
                  <a:schemeClr val="dk1"/>
                </a:solidFill>
                <a:latin typeface="Caesar Dressing" panose="02000000000000000000"/>
                <a:ea typeface="Caesar Dressing" panose="02000000000000000000"/>
                <a:cs typeface="Caesar Dressing" panose="02000000000000000000"/>
                <a:sym typeface="Caesar Dressing" panose="02000000000000000000"/>
              </a:rPr>
              <a:t> </a:t>
            </a:r>
            <a:endParaRPr sz="1600">
              <a:solidFill>
                <a:schemeClr val="dk1"/>
              </a:solidFill>
              <a:latin typeface="Caesar Dressing" panose="0200000000000000000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60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count of loathe is high (99.1 %) compared to normal (0.9 %) text comments.</a:t>
            </a:r>
            <a:endParaRPr sz="16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71" name="Google Shape;171;p30"/>
          <p:cNvPicPr preferRelativeResize="0"/>
          <p:nvPr/>
        </p:nvPicPr>
        <p:blipFill>
          <a:blip r:embed="rId1"/>
          <a:stretch>
            <a:fillRect/>
          </a:stretch>
        </p:blipFill>
        <p:spPr>
          <a:xfrm>
            <a:off x="1412925" y="1005263"/>
            <a:ext cx="6184574" cy="2539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rPr>
              <a:t>VISUALIZATIONS.</a:t>
            </a:r>
            <a:endParaRPr sz="302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77" name="Google Shape;177;p31"/>
          <p:cNvSpPr txBox="1">
            <a:spLocks noGrp="1"/>
          </p:cNvSpPr>
          <p:nvPr>
            <p:ph type="body" idx="1"/>
          </p:nvPr>
        </p:nvSpPr>
        <p:spPr>
          <a:xfrm>
            <a:off x="6229500" y="1076520"/>
            <a:ext cx="2602800" cy="304355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600"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a:t>
            </a:r>
            <a:endParaRPr sz="1600" dirty="0">
              <a:solidFill>
                <a:schemeClr val="dk1"/>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l" rtl="0">
              <a:spcBef>
                <a:spcPts val="1200"/>
              </a:spcBef>
              <a:spcAft>
                <a:spcPts val="1200"/>
              </a:spcAft>
              <a:buNone/>
            </a:pP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From the distribution plots we can notice that all the columns are skewed to the right except the </a:t>
            </a:r>
            <a:r>
              <a:rPr lang="en-GB" sz="16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comment_label</a:t>
            </a: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column. Since all the columns are categorical in nature there is no need to remove </a:t>
            </a:r>
            <a:r>
              <a:rPr lang="en-GB" sz="16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skewness</a:t>
            </a: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and outliers in any of the columns.</a:t>
            </a:r>
            <a:endParaRPr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78" name="Google Shape;178;p31"/>
          <p:cNvPicPr preferRelativeResize="0"/>
          <p:nvPr/>
        </p:nvPicPr>
        <p:blipFill>
          <a:blip r:embed="rId1"/>
          <a:stretch>
            <a:fillRect/>
          </a:stretch>
        </p:blipFill>
        <p:spPr>
          <a:xfrm>
            <a:off x="445740" y="1076235"/>
            <a:ext cx="5201800" cy="382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Algerian" panose="04020705040A02060702" charset="0"/>
                <a:ea typeface="Caesar Dressing" panose="02000000000000000000"/>
                <a:cs typeface="Algerian" panose="04020705040A02060702" charset="0"/>
                <a:sym typeface="Caesar Dressing" panose="02000000000000000000"/>
              </a:rPr>
              <a:t>Word Clouds.</a:t>
            </a:r>
            <a:endParaRPr sz="3020">
              <a:solidFill>
                <a:srgbClr val="0D47A1"/>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84" name="Google Shape;184;p32"/>
          <p:cNvSpPr txBox="1">
            <a:spLocks noGrp="1"/>
          </p:cNvSpPr>
          <p:nvPr>
            <p:ph type="body" idx="1"/>
          </p:nvPr>
        </p:nvSpPr>
        <p:spPr>
          <a:xfrm>
            <a:off x="5325245" y="2022372"/>
            <a:ext cx="2912700" cy="14433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800" u="sng"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800"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a:t>
            </a:r>
            <a:endParaRPr sz="1800" dirty="0">
              <a:solidFill>
                <a:schemeClr val="dk1"/>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l" rtl="0">
              <a:spcBef>
                <a:spcPts val="1200"/>
              </a:spcBef>
              <a:spcAft>
                <a:spcPts val="120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These are the toxic words which frequently appear in the Malignant column.</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85" name="Google Shape;185;p32"/>
          <p:cNvPicPr preferRelativeResize="0"/>
          <p:nvPr/>
        </p:nvPicPr>
        <p:blipFill>
          <a:blip r:embed="rId1"/>
          <a:stretch>
            <a:fillRect/>
          </a:stretch>
        </p:blipFill>
        <p:spPr>
          <a:xfrm>
            <a:off x="311700" y="1124150"/>
            <a:ext cx="4248150" cy="359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D62828"/>
                </a:solidFill>
                <a:latin typeface="Algerian" panose="04020705040A02060702" charset="0"/>
                <a:ea typeface="Caesar Dressing" panose="02000000000000000000"/>
                <a:cs typeface="Algerian" panose="04020705040A02060702" charset="0"/>
                <a:sym typeface="Caesar Dressing" panose="02000000000000000000"/>
              </a:rPr>
              <a:t>AGENDA.</a:t>
            </a:r>
            <a:endParaRPr sz="3020">
              <a:solidFill>
                <a:srgbClr val="D62828"/>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panose="02000000000000000000"/>
              <a:buChar char="●"/>
            </a:pP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Overview</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Problem Statement.</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Problem Understanding.</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Importance of Malignant Comments Classification.</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Exploratory Data Analysis (Steps).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Visualizations.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Word Clouds.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Data Analysis Steps.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Model Building.</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
        <p:nvSpPr>
          <p:cNvPr id="73" name="Google Shape;73;p15"/>
          <p:cNvSpPr txBox="1"/>
          <p:nvPr/>
        </p:nvSpPr>
        <p:spPr>
          <a:xfrm>
            <a:off x="4846050" y="1177425"/>
            <a:ext cx="3532200" cy="2397125"/>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Analysis of Models.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Cross Validation Scores.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Hyper Parameter Tuning and Creating the Final Model.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ROC-AUC Curve.</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Saving the model and predicting the results.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Conclusion.</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Algerian" panose="04020705040A02060702" charset="0"/>
                <a:ea typeface="Caesar Dressing" panose="02000000000000000000"/>
                <a:cs typeface="Algerian" panose="04020705040A02060702" charset="0"/>
                <a:sym typeface="Caesar Dressing" panose="02000000000000000000"/>
              </a:rPr>
              <a:t>Word Clouds.</a:t>
            </a:r>
            <a:endParaRPr sz="3020">
              <a:solidFill>
                <a:srgbClr val="0D47A1"/>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91" name="Google Shape;191;p33"/>
          <p:cNvSpPr txBox="1">
            <a:spLocks noGrp="1"/>
          </p:cNvSpPr>
          <p:nvPr>
            <p:ph type="body" idx="1"/>
          </p:nvPr>
        </p:nvSpPr>
        <p:spPr>
          <a:xfrm>
            <a:off x="5341755" y="2024408"/>
            <a:ext cx="2912700" cy="14433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800" u="sng"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800"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a:t>
            </a:r>
            <a:endParaRPr sz="1800" dirty="0">
              <a:solidFill>
                <a:schemeClr val="dk1"/>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l" rtl="0">
              <a:spcBef>
                <a:spcPts val="1200"/>
              </a:spcBef>
              <a:spcAft>
                <a:spcPts val="120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These are the toxic words which frequently appear in the Highly Malignant column.</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92" name="Google Shape;192;p33"/>
          <p:cNvPicPr preferRelativeResize="0"/>
          <p:nvPr/>
        </p:nvPicPr>
        <p:blipFill>
          <a:blip r:embed="rId1"/>
          <a:stretch>
            <a:fillRect/>
          </a:stretch>
        </p:blipFill>
        <p:spPr>
          <a:xfrm>
            <a:off x="311700" y="1086950"/>
            <a:ext cx="4248150" cy="359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Algerian" panose="04020705040A02060702" charset="0"/>
                <a:ea typeface="Caesar Dressing" panose="02000000000000000000"/>
                <a:cs typeface="Algerian" panose="04020705040A02060702" charset="0"/>
                <a:sym typeface="Caesar Dressing" panose="02000000000000000000"/>
              </a:rPr>
              <a:t>Word Clouds.</a:t>
            </a:r>
            <a:endParaRPr sz="3020">
              <a:solidFill>
                <a:srgbClr val="0D47A1"/>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98" name="Google Shape;198;p34"/>
          <p:cNvSpPr txBox="1">
            <a:spLocks noGrp="1"/>
          </p:cNvSpPr>
          <p:nvPr>
            <p:ph type="body" idx="1"/>
          </p:nvPr>
        </p:nvSpPr>
        <p:spPr>
          <a:xfrm>
            <a:off x="5292225" y="2106323"/>
            <a:ext cx="2912700" cy="14433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800" u="sng"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800" dirty="0">
                <a:solidFill>
                  <a:schemeClr val="dk1"/>
                </a:solidFill>
                <a:latin typeface="Algerian" panose="04020705040A02060702" charset="0"/>
                <a:ea typeface="Caesar Dressing" panose="02000000000000000000"/>
                <a:cs typeface="Algerian" panose="04020705040A02060702" charset="0"/>
                <a:sym typeface="Caesar Dressing" panose="02000000000000000000"/>
              </a:rPr>
              <a:t>:</a:t>
            </a:r>
            <a:endParaRPr sz="1800" dirty="0">
              <a:solidFill>
                <a:schemeClr val="dk1"/>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l" rtl="0">
              <a:spcBef>
                <a:spcPts val="1200"/>
              </a:spcBef>
              <a:spcAft>
                <a:spcPts val="120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These are the toxic words which frequently appear in the rude column.</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199" name="Google Shape;199;p34"/>
          <p:cNvPicPr preferRelativeResize="0"/>
          <p:nvPr/>
        </p:nvPicPr>
        <p:blipFill>
          <a:blip r:embed="rId1"/>
          <a:stretch>
            <a:fillRect/>
          </a:stretch>
        </p:blipFill>
        <p:spPr>
          <a:xfrm>
            <a:off x="311700" y="1161325"/>
            <a:ext cx="4248150" cy="359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Algerian" panose="04020705040A02060702" charset="0"/>
                <a:ea typeface="Caesar Dressing" panose="02000000000000000000"/>
                <a:cs typeface="Algerian" panose="04020705040A02060702" charset="0"/>
                <a:sym typeface="Caesar Dressing" panose="02000000000000000000"/>
              </a:rPr>
              <a:t>Word Clouds.</a:t>
            </a:r>
            <a:endParaRPr sz="3020">
              <a:solidFill>
                <a:srgbClr val="0D47A1"/>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05" name="Google Shape;205;p35"/>
          <p:cNvSpPr txBox="1">
            <a:spLocks noGrp="1"/>
          </p:cNvSpPr>
          <p:nvPr>
            <p:ph type="body" idx="1"/>
          </p:nvPr>
        </p:nvSpPr>
        <p:spPr>
          <a:xfrm>
            <a:off x="5292225" y="2106323"/>
            <a:ext cx="2912700" cy="14433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800" u="sng">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800">
                <a:solidFill>
                  <a:schemeClr val="dk1"/>
                </a:solidFill>
                <a:latin typeface="Algerian" panose="04020705040A02060702" charset="0"/>
                <a:ea typeface="Caesar Dressing" panose="02000000000000000000"/>
                <a:cs typeface="Algerian" panose="04020705040A02060702" charset="0"/>
                <a:sym typeface="Caesar Dressing" panose="02000000000000000000"/>
              </a:rPr>
              <a:t>:</a:t>
            </a:r>
            <a:endParaRPr sz="1800">
              <a:solidFill>
                <a:schemeClr val="dk1"/>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l" rtl="0">
              <a:spcBef>
                <a:spcPts val="1200"/>
              </a:spcBef>
              <a:spcAft>
                <a:spcPts val="1200"/>
              </a:spcAft>
              <a:buNone/>
            </a:pPr>
            <a:r>
              <a:rPr lang="en-GB" sz="1800">
                <a:solidFill>
                  <a:srgbClr val="434343"/>
                </a:solidFill>
                <a:latin typeface="Calibri" panose="020F0502020204030204" charset="0"/>
                <a:ea typeface="Caesar Dressing" panose="02000000000000000000"/>
                <a:cs typeface="Calibri" panose="020F0502020204030204" charset="0"/>
                <a:sym typeface="Caesar Dressing" panose="02000000000000000000"/>
              </a:rPr>
              <a:t>These are the toxic words which frequently appear in the threat column.</a:t>
            </a:r>
            <a:endParaRPr sz="18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206" name="Google Shape;206;p35"/>
          <p:cNvPicPr preferRelativeResize="0"/>
          <p:nvPr/>
        </p:nvPicPr>
        <p:blipFill>
          <a:blip r:embed="rId1"/>
          <a:stretch>
            <a:fillRect/>
          </a:stretch>
        </p:blipFill>
        <p:spPr>
          <a:xfrm>
            <a:off x="311700" y="1148925"/>
            <a:ext cx="424815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Algerian" panose="04020705040A02060702" charset="0"/>
                <a:ea typeface="Caesar Dressing" panose="02000000000000000000"/>
                <a:cs typeface="Algerian" panose="04020705040A02060702" charset="0"/>
                <a:sym typeface="Caesar Dressing" panose="02000000000000000000"/>
              </a:rPr>
              <a:t>Word Clouds.</a:t>
            </a:r>
            <a:endParaRPr lang="en-GB" sz="3020">
              <a:solidFill>
                <a:srgbClr val="0D47A1"/>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12" name="Google Shape;212;p36"/>
          <p:cNvSpPr txBox="1">
            <a:spLocks noGrp="1"/>
          </p:cNvSpPr>
          <p:nvPr>
            <p:ph type="body" idx="1"/>
          </p:nvPr>
        </p:nvSpPr>
        <p:spPr>
          <a:xfrm>
            <a:off x="5292225" y="2106323"/>
            <a:ext cx="2912700" cy="14433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800" u="sng">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800">
                <a:solidFill>
                  <a:schemeClr val="dk1"/>
                </a:solidFill>
                <a:latin typeface="Algerian" panose="04020705040A02060702" charset="0"/>
                <a:ea typeface="Caesar Dressing" panose="02000000000000000000"/>
                <a:cs typeface="Algerian" panose="04020705040A02060702" charset="0"/>
                <a:sym typeface="Caesar Dressing" panose="02000000000000000000"/>
              </a:rPr>
              <a:t>:</a:t>
            </a:r>
            <a:endParaRPr sz="1800">
              <a:solidFill>
                <a:schemeClr val="dk1"/>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l" rtl="0">
              <a:spcBef>
                <a:spcPts val="1200"/>
              </a:spcBef>
              <a:spcAft>
                <a:spcPts val="1200"/>
              </a:spcAft>
              <a:buNone/>
            </a:pPr>
            <a:r>
              <a:rPr lang="en-GB" sz="1800">
                <a:solidFill>
                  <a:srgbClr val="434343"/>
                </a:solidFill>
                <a:latin typeface="Calibri" panose="020F0502020204030204" charset="0"/>
                <a:ea typeface="Caesar Dressing" panose="02000000000000000000"/>
                <a:cs typeface="Calibri" panose="020F0502020204030204" charset="0"/>
                <a:sym typeface="Caesar Dressing" panose="02000000000000000000"/>
              </a:rPr>
              <a:t>These are the toxic words which frequently appear in the abuse column.</a:t>
            </a:r>
            <a:endParaRPr sz="18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213" name="Google Shape;213;p36"/>
          <p:cNvPicPr preferRelativeResize="0"/>
          <p:nvPr/>
        </p:nvPicPr>
        <p:blipFill>
          <a:blip r:embed="rId1"/>
          <a:stretch>
            <a:fillRect/>
          </a:stretch>
        </p:blipFill>
        <p:spPr>
          <a:xfrm>
            <a:off x="311700" y="1169580"/>
            <a:ext cx="4248150" cy="359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Algerian" panose="04020705040A02060702" charset="0"/>
                <a:ea typeface="Caesar Dressing" panose="02000000000000000000"/>
                <a:cs typeface="Algerian" panose="04020705040A02060702" charset="0"/>
                <a:sym typeface="Caesar Dressing" panose="02000000000000000000"/>
              </a:rPr>
              <a:t>Word Clouds.</a:t>
            </a:r>
            <a:endParaRPr sz="3020">
              <a:solidFill>
                <a:srgbClr val="0D47A1"/>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19" name="Google Shape;219;p37"/>
          <p:cNvSpPr txBox="1">
            <a:spLocks noGrp="1"/>
          </p:cNvSpPr>
          <p:nvPr>
            <p:ph type="body" idx="1"/>
          </p:nvPr>
        </p:nvSpPr>
        <p:spPr>
          <a:xfrm>
            <a:off x="5292225" y="2106323"/>
            <a:ext cx="2912700" cy="14433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800" u="sng">
                <a:solidFill>
                  <a:schemeClr val="dk1"/>
                </a:solidFill>
                <a:latin typeface="Algerian" panose="04020705040A02060702" charset="0"/>
                <a:ea typeface="Caesar Dressing" panose="02000000000000000000"/>
                <a:cs typeface="Algerian" panose="04020705040A02060702" charset="0"/>
                <a:sym typeface="Caesar Dressing" panose="02000000000000000000"/>
              </a:rPr>
              <a:t>OBSERVATIONS</a:t>
            </a:r>
            <a:r>
              <a:rPr lang="en-GB" sz="1800">
                <a:solidFill>
                  <a:schemeClr val="dk1"/>
                </a:solidFill>
                <a:latin typeface="Algerian" panose="04020705040A02060702" charset="0"/>
                <a:ea typeface="Caesar Dressing" panose="02000000000000000000"/>
                <a:cs typeface="Algerian" panose="04020705040A02060702" charset="0"/>
                <a:sym typeface="Caesar Dressing" panose="02000000000000000000"/>
              </a:rPr>
              <a:t>:</a:t>
            </a:r>
            <a:endParaRPr sz="1800">
              <a:solidFill>
                <a:schemeClr val="dk1"/>
              </a:solidFill>
              <a:latin typeface="Algerian" panose="04020705040A02060702" charset="0"/>
              <a:ea typeface="Caesar Dressing" panose="02000000000000000000"/>
              <a:cs typeface="Algerian" panose="04020705040A02060702" charset="0"/>
              <a:sym typeface="Caesar Dressing" panose="02000000000000000000"/>
            </a:endParaRPr>
          </a:p>
          <a:p>
            <a:pPr marL="0" lvl="0" indent="0" algn="l" rtl="0">
              <a:spcBef>
                <a:spcPts val="1200"/>
              </a:spcBef>
              <a:spcAft>
                <a:spcPts val="1200"/>
              </a:spcAft>
              <a:buNone/>
            </a:pPr>
            <a:r>
              <a:rPr lang="en-GB" sz="1800">
                <a:solidFill>
                  <a:srgbClr val="434343"/>
                </a:solidFill>
                <a:latin typeface="Calibri" panose="020F0502020204030204" charset="0"/>
                <a:ea typeface="Caesar Dressing" panose="02000000000000000000"/>
                <a:cs typeface="Calibri" panose="020F0502020204030204" charset="0"/>
                <a:sym typeface="Caesar Dressing" panose="02000000000000000000"/>
              </a:rPr>
              <a:t>These are the toxic words which frequently appear in the loathe column.</a:t>
            </a:r>
            <a:endParaRPr sz="18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220" name="Google Shape;220;p37"/>
          <p:cNvPicPr preferRelativeResize="0"/>
          <p:nvPr/>
        </p:nvPicPr>
        <p:blipFill>
          <a:blip r:embed="rId1"/>
          <a:stretch>
            <a:fillRect/>
          </a:stretch>
        </p:blipFill>
        <p:spPr>
          <a:xfrm>
            <a:off x="311700" y="1148925"/>
            <a:ext cx="4248150" cy="359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D62828"/>
                </a:solidFill>
                <a:latin typeface="Algerian" panose="04020705040A02060702" charset="0"/>
                <a:ea typeface="Caesar Dressing" panose="02000000000000000000"/>
                <a:cs typeface="Algerian" panose="04020705040A02060702" charset="0"/>
                <a:sym typeface="Caesar Dressing" panose="02000000000000000000"/>
              </a:rPr>
              <a:t>DATA ANALYSIS STEPS.</a:t>
            </a:r>
            <a:endParaRPr sz="3010">
              <a:solidFill>
                <a:srgbClr val="D62828"/>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800">
                <a:solidFill>
                  <a:srgbClr val="434343"/>
                </a:solidFill>
                <a:latin typeface="Calibri" panose="020F0502020204030204" charset="0"/>
                <a:ea typeface="Caesar Dressing" panose="02000000000000000000"/>
                <a:cs typeface="Calibri" panose="020F0502020204030204" charset="0"/>
                <a:sym typeface="Caesar Dressing" panose="02000000000000000000"/>
              </a:rPr>
              <a:t>I have extracted some features and removed the feature “Id” to improve data normality and linearity.</a:t>
            </a:r>
            <a:endParaRPr sz="18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800">
                <a:solidFill>
                  <a:srgbClr val="434343"/>
                </a:solidFill>
                <a:latin typeface="Calibri" panose="020F0502020204030204" charset="0"/>
                <a:ea typeface="Caesar Dressing" panose="02000000000000000000"/>
                <a:cs typeface="Calibri" panose="020F0502020204030204" charset="0"/>
                <a:sym typeface="Caesar Dressing" panose="02000000000000000000"/>
              </a:rPr>
              <a:t>Done text pre-processing techniques like: Removing Punctuations and other special characters, Splitting the comments into individual words, Removing Stop Words, Stemming and Lemmatization. </a:t>
            </a:r>
            <a:endParaRPr sz="18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800">
                <a:solidFill>
                  <a:srgbClr val="434343"/>
                </a:solidFill>
                <a:latin typeface="Calibri" panose="020F0502020204030204" charset="0"/>
                <a:ea typeface="Caesar Dressing" panose="02000000000000000000"/>
                <a:cs typeface="Calibri" panose="020F0502020204030204" charset="0"/>
                <a:sym typeface="Caesar Dressing" panose="02000000000000000000"/>
              </a:rPr>
              <a:t>Then created new column as clean_length after cleaning the data. </a:t>
            </a:r>
            <a:endParaRPr sz="18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800">
                <a:solidFill>
                  <a:srgbClr val="434343"/>
                </a:solidFill>
                <a:latin typeface="Calibri" panose="020F0502020204030204" charset="0"/>
                <a:ea typeface="Caesar Dressing" panose="02000000000000000000"/>
                <a:cs typeface="Calibri" panose="020F0502020204030204" charset="0"/>
                <a:sym typeface="Caesar Dressing" panose="02000000000000000000"/>
              </a:rPr>
              <a:t>All these steps were done on both train and test datasets. </a:t>
            </a:r>
            <a:endParaRPr sz="18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800">
                <a:solidFill>
                  <a:srgbClr val="434343"/>
                </a:solidFill>
                <a:latin typeface="Calibri" panose="020F0502020204030204" charset="0"/>
                <a:ea typeface="Caesar Dressing" panose="02000000000000000000"/>
                <a:cs typeface="Calibri" panose="020F0502020204030204" charset="0"/>
                <a:sym typeface="Caesar Dressing" panose="02000000000000000000"/>
              </a:rPr>
              <a:t>Used Pearson’s correlation coefficient and heat map to check the correlation. </a:t>
            </a:r>
            <a:endParaRPr sz="18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D62828"/>
                </a:solidFill>
                <a:latin typeface="Algerian" panose="04020705040A02060702" charset="0"/>
                <a:ea typeface="Caesar Dressing" panose="02000000000000000000"/>
                <a:cs typeface="Algerian" panose="04020705040A02060702" charset="0"/>
                <a:sym typeface="Caesar Dressing" panose="02000000000000000000"/>
              </a:rPr>
              <a:t>DATA ANALYSIS STEPS.</a:t>
            </a:r>
            <a:endParaRPr sz="3010">
              <a:solidFill>
                <a:srgbClr val="D62828"/>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After getting a cleaned data used TF-IDF </a:t>
            </a:r>
            <a:r>
              <a:rPr lang="en-GB" sz="18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vectorizer</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It’ll help to transform the text data to feature vector which can be used as input in our modelling.</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Balanced the data using Random-</a:t>
            </a:r>
            <a:r>
              <a:rPr lang="en-GB" sz="18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oversampler</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mechanism.</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Split train and test to build machine learning models.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Model building process will be shown in the further steps</a:t>
            </a: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a:t>
            </a:r>
            <a:endParaRPr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0" algn="l" rtl="0">
              <a:spcBef>
                <a:spcPts val="1200"/>
              </a:spcBef>
              <a:spcAft>
                <a:spcPts val="1200"/>
              </a:spcAft>
              <a:buNone/>
            </a:pPr>
            <a:endParaRPr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F77F00"/>
                </a:solidFill>
                <a:latin typeface="Algerian" panose="04020705040A02060702" charset="0"/>
                <a:ea typeface="Caesar Dressing" panose="02000000000000000000"/>
                <a:cs typeface="Algerian" panose="04020705040A02060702" charset="0"/>
                <a:sym typeface="Caesar Dressing" panose="02000000000000000000"/>
              </a:rPr>
              <a:t>MODEL BUILDING.</a:t>
            </a:r>
            <a:endParaRPr lang="en-GB" sz="3010" dirty="0">
              <a:solidFill>
                <a:srgbClr val="F77F00"/>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In this project there were 6 features which defines the type of comment like malignant, hate, abuse, threat, loathe but we created another feature named as “label” which is combined of all the above features and contains the </a:t>
            </a:r>
            <a:r>
              <a:rPr lang="en-GB" sz="18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labeled</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data into the format of 0 and 1 where 0 represents “NO” and 1 represents “Yes”.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457200" algn="l" rtl="0">
              <a:spcBef>
                <a:spcPts val="1200"/>
              </a:spcBef>
              <a:spcAft>
                <a:spcPts val="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In this NLP based project we need to predict the multiple labels which are binary. I have converted text into feature vectors using TF-IDF </a:t>
            </a:r>
            <a:r>
              <a:rPr lang="en-GB" sz="18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vectorizer</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and separated our features and labels. Also, before building the model, I made sure that the input data was cleaned and scaled before it was fed into the machine learning models.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0" algn="l" rtl="0">
              <a:spcBef>
                <a:spcPts val="1200"/>
              </a:spcBef>
              <a:spcAft>
                <a:spcPts val="120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After the pre-processing and data cleaning I used remaining independent features for model building and prediction.</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77F00"/>
                </a:solidFill>
                <a:latin typeface="Algerian" panose="04020705040A02060702" charset="0"/>
                <a:ea typeface="Caesar Dressing" panose="02000000000000000000"/>
                <a:cs typeface="Algerian" panose="04020705040A02060702" charset="0"/>
                <a:sym typeface="Caesar Dressing" panose="02000000000000000000"/>
              </a:rPr>
              <a:t>MODEL BUILDING.</a:t>
            </a:r>
            <a:endParaRPr lang="en-GB" sz="3010">
              <a:solidFill>
                <a:srgbClr val="F77F00"/>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44" name="Google Shape;244;p41"/>
          <p:cNvSpPr txBox="1">
            <a:spLocks noGrp="1"/>
          </p:cNvSpPr>
          <p:nvPr>
            <p:ph type="body" idx="1"/>
          </p:nvPr>
        </p:nvSpPr>
        <p:spPr>
          <a:xfrm>
            <a:off x="311700" y="1362682"/>
            <a:ext cx="8520600" cy="255143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classification algorithms used on training the data are as follows: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120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Logistic Regression Model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Decision Tree Classifier Model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Linear SVC Model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Multinomial NB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Classifier Model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err="1"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Ada</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 Boost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Classifier Model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Extreme Gradient Boosting Classifier (XGB) Model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Extra Trees Classifier</a:t>
            </a:r>
            <a:r>
              <a:rPr lang="en-GB" sz="1800" dirty="0">
                <a:latin typeface="Calibri" panose="020F0502020204030204" charset="0"/>
                <a:cs typeface="Calibri" panose="020F0502020204030204" charset="0"/>
              </a:rPr>
              <a:t>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Model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a:solidFill>
                  <a:srgbClr val="FCBF49"/>
                </a:solidFill>
                <a:latin typeface="Algerian" panose="04020705040A02060702" charset="0"/>
                <a:ea typeface="Caesar Dressing" panose="02000000000000000000"/>
                <a:cs typeface="Algerian" panose="04020705040A02060702" charset="0"/>
                <a:sym typeface="Caesar Dressing" panose="02000000000000000000"/>
              </a:rPr>
              <a:t>LOGISTIC REGRESSION MODEL.</a:t>
            </a:r>
            <a:endParaRPr sz="280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dirty="0">
                <a:latin typeface="Calibri" panose="020F0502020204030204" charset="0"/>
                <a:ea typeface="Caesar Dressing" panose="02000000000000000000"/>
                <a:cs typeface="Calibri" panose="020F0502020204030204" charset="0"/>
                <a:sym typeface="Caesar Dressing" panose="02000000000000000000"/>
              </a:rPr>
              <a:t>The Logistic Regression Model gave us an accuracy score of 94.46 %.</a:t>
            </a:r>
            <a:endParaRPr sz="1800" dirty="0">
              <a:latin typeface="Calibri" panose="020F0502020204030204" charset="0"/>
              <a:ea typeface="Caesar Dressing" panose="02000000000000000000"/>
              <a:cs typeface="Calibri" panose="020F0502020204030204" charset="0"/>
              <a:sym typeface="Caesar Dressing" panose="02000000000000000000"/>
            </a:endParaRPr>
          </a:p>
        </p:txBody>
      </p:sp>
      <p:pic>
        <p:nvPicPr>
          <p:cNvPr id="251" name="Google Shape;251;p42"/>
          <p:cNvPicPr preferRelativeResize="0"/>
          <p:nvPr/>
        </p:nvPicPr>
        <p:blipFill>
          <a:blip r:embed="rId1"/>
          <a:stretch>
            <a:fillRect/>
          </a:stretch>
        </p:blipFill>
        <p:spPr>
          <a:xfrm>
            <a:off x="4067475" y="600000"/>
            <a:ext cx="472764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Algerian" panose="04020705040A02060702" charset="0"/>
                <a:ea typeface="Caesar Dressing" panose="02000000000000000000"/>
                <a:cs typeface="Algerian" panose="04020705040A02060702" charset="0"/>
                <a:sym typeface="Caesar Dressing" panose="02000000000000000000"/>
              </a:rPr>
              <a:t>OVERVIEW.</a:t>
            </a:r>
            <a:endParaRPr sz="3020">
              <a:solidFill>
                <a:srgbClr val="F77F00"/>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79" name="Google Shape;79;p16"/>
          <p:cNvSpPr txBox="1">
            <a:spLocks noGrp="1"/>
          </p:cNvSpPr>
          <p:nvPr>
            <p:ph type="body" idx="1"/>
          </p:nvPr>
        </p:nvSpPr>
        <p:spPr>
          <a:xfrm>
            <a:off x="311700" y="1152475"/>
            <a:ext cx="8314500" cy="268986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In this particular presentation we will be looking at:</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lnSpc>
                <a:spcPct val="150000"/>
              </a:lnSpc>
              <a:spcBef>
                <a:spcPts val="120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How to analyze the dataset of Malignant Comment Classifier.</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What are the EDA steps in cleaning the dataset.</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Overall analysis on the problem.</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Model building from the cleaned dataset.</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Predictions for test dataset from saved model.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Algerian" panose="04020705040A02060702" charset="0"/>
                <a:ea typeface="Caesar Dressing" panose="02000000000000000000"/>
                <a:cs typeface="Algerian" panose="04020705040A02060702" charset="0"/>
                <a:sym typeface="Caesar Dressing" panose="02000000000000000000"/>
              </a:rPr>
              <a:t>DECISION TREE CLASSIFIER MODEL.</a:t>
            </a:r>
            <a:endParaRPr sz="301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dirty="0">
                <a:latin typeface="Calibri" panose="020F0502020204030204" charset="0"/>
                <a:ea typeface="Caesar Dressing" panose="02000000000000000000"/>
                <a:cs typeface="Calibri" panose="020F0502020204030204" charset="0"/>
                <a:sym typeface="Caesar Dressing" panose="02000000000000000000"/>
              </a:rPr>
              <a:t>The Decision Tree Classifier Model gave us an accuracy score of 92.92 %.</a:t>
            </a:r>
            <a:endParaRPr sz="1800" dirty="0">
              <a:latin typeface="Calibri" panose="020F0502020204030204" charset="0"/>
              <a:ea typeface="Caesar Dressing" panose="02000000000000000000"/>
              <a:cs typeface="Calibri" panose="020F0502020204030204" charset="0"/>
              <a:sym typeface="Caesar Dressing" panose="02000000000000000000"/>
            </a:endParaRPr>
          </a:p>
        </p:txBody>
      </p:sp>
      <p:pic>
        <p:nvPicPr>
          <p:cNvPr id="258" name="Google Shape;258;p43"/>
          <p:cNvPicPr preferRelativeResize="0"/>
          <p:nvPr/>
        </p:nvPicPr>
        <p:blipFill>
          <a:blip r:embed="rId1"/>
          <a:stretch>
            <a:fillRect/>
          </a:stretch>
        </p:blipFill>
        <p:spPr>
          <a:xfrm>
            <a:off x="3867000" y="581175"/>
            <a:ext cx="4972200" cy="39811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Algerian" panose="04020705040A02060702" charset="0"/>
                <a:ea typeface="Caesar Dressing" panose="02000000000000000000"/>
                <a:cs typeface="Algerian" panose="04020705040A02060702" charset="0"/>
                <a:sym typeface="Caesar Dressing" panose="02000000000000000000"/>
              </a:rPr>
              <a:t>LINEAR SVC MODEL.</a:t>
            </a:r>
            <a:endParaRPr lang="en-GB" sz="301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64" name="Google Shape;264;p44"/>
          <p:cNvSpPr txBox="1">
            <a:spLocks noGrp="1"/>
          </p:cNvSpPr>
          <p:nvPr>
            <p:ph type="body" idx="1"/>
          </p:nvPr>
        </p:nvSpPr>
        <p:spPr>
          <a:xfrm>
            <a:off x="311700" y="2166420"/>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dirty="0">
                <a:latin typeface="Calibri" panose="020F0502020204030204" charset="0"/>
                <a:ea typeface="Caesar Dressing" panose="02000000000000000000"/>
                <a:cs typeface="Calibri" panose="020F0502020204030204" charset="0"/>
                <a:sym typeface="Caesar Dressing" panose="02000000000000000000"/>
              </a:rPr>
              <a:t>The Linear SVC Model gave us an accuracy score of 93.92 %.</a:t>
            </a:r>
            <a:endParaRPr sz="1800" dirty="0">
              <a:latin typeface="Calibri" panose="020F0502020204030204" charset="0"/>
              <a:ea typeface="Caesar Dressing" panose="02000000000000000000"/>
              <a:cs typeface="Calibri" panose="020F0502020204030204" charset="0"/>
              <a:sym typeface="Caesar Dressing" panose="02000000000000000000"/>
            </a:endParaRPr>
          </a:p>
        </p:txBody>
      </p:sp>
      <p:pic>
        <p:nvPicPr>
          <p:cNvPr id="265" name="Google Shape;265;p44"/>
          <p:cNvPicPr preferRelativeResize="0"/>
          <p:nvPr/>
        </p:nvPicPr>
        <p:blipFill>
          <a:blip r:embed="rId1"/>
          <a:stretch>
            <a:fillRect/>
          </a:stretch>
        </p:blipFill>
        <p:spPr>
          <a:xfrm>
            <a:off x="3796325" y="602175"/>
            <a:ext cx="4972201" cy="393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Algerian" panose="04020705040A02060702" charset="0"/>
                <a:ea typeface="Caesar Dressing" panose="02000000000000000000"/>
                <a:cs typeface="Algerian" panose="04020705040A02060702" charset="0"/>
                <a:sym typeface="Caesar Dressing" panose="02000000000000000000"/>
              </a:rPr>
              <a:t>MULTINOMIALNB CLASSIFIER MODEL.</a:t>
            </a:r>
            <a:endParaRPr sz="301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dirty="0">
                <a:latin typeface="Calibri" panose="020F0502020204030204" charset="0"/>
                <a:ea typeface="Caesar Dressing" panose="02000000000000000000"/>
                <a:cs typeface="Calibri" panose="020F0502020204030204" charset="0"/>
                <a:sym typeface="Caesar Dressing" panose="02000000000000000000"/>
              </a:rPr>
              <a:t>The MULTINOMIALNB CLASSIFIER Model gave us an accuracy score of 91.07 %.</a:t>
            </a:r>
            <a:endParaRPr sz="1800" dirty="0">
              <a:latin typeface="Calibri" panose="020F0502020204030204" charset="0"/>
              <a:ea typeface="Caesar Dressing" panose="02000000000000000000"/>
              <a:cs typeface="Calibri" panose="020F0502020204030204" charset="0"/>
              <a:sym typeface="Caesar Dressing" panose="02000000000000000000"/>
            </a:endParaRPr>
          </a:p>
        </p:txBody>
      </p:sp>
      <p:pic>
        <p:nvPicPr>
          <p:cNvPr id="272" name="Google Shape;272;p45"/>
          <p:cNvPicPr preferRelativeResize="0"/>
          <p:nvPr/>
        </p:nvPicPr>
        <p:blipFill>
          <a:blip r:embed="rId1"/>
          <a:stretch>
            <a:fillRect/>
          </a:stretch>
        </p:blipFill>
        <p:spPr>
          <a:xfrm>
            <a:off x="3750835" y="546988"/>
            <a:ext cx="4972201" cy="4049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6153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Algerian" panose="04020705040A02060702" charset="0"/>
                <a:ea typeface="Caesar Dressing" panose="02000000000000000000"/>
                <a:cs typeface="Algerian" panose="04020705040A02060702" charset="0"/>
                <a:sym typeface="Caesar Dressing" panose="02000000000000000000"/>
              </a:rPr>
              <a:t>ADABOOST CLASSIFIER MODEL.</a:t>
            </a:r>
            <a:endParaRPr sz="301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dirty="0">
                <a:latin typeface="Calibri" panose="020F0502020204030204" charset="0"/>
                <a:ea typeface="Caesar Dressing" panose="02000000000000000000"/>
                <a:cs typeface="Calibri" panose="020F0502020204030204" charset="0"/>
                <a:sym typeface="Caesar Dressing" panose="02000000000000000000"/>
              </a:rPr>
              <a:t>The </a:t>
            </a:r>
            <a:r>
              <a:rPr lang="en-GB" sz="1800" dirty="0" smtClean="0">
                <a:latin typeface="Calibri" panose="020F0502020204030204" charset="0"/>
                <a:ea typeface="Caesar Dressing" panose="02000000000000000000"/>
                <a:cs typeface="Calibri" panose="020F0502020204030204" charset="0"/>
                <a:sym typeface="Caesar Dressing" panose="02000000000000000000"/>
              </a:rPr>
              <a:t>ADA Boost </a:t>
            </a:r>
            <a:r>
              <a:rPr lang="en-GB" sz="1800" dirty="0">
                <a:latin typeface="Calibri" panose="020F0502020204030204" charset="0"/>
                <a:ea typeface="Caesar Dressing" panose="02000000000000000000"/>
                <a:cs typeface="Calibri" panose="020F0502020204030204" charset="0"/>
                <a:sym typeface="Caesar Dressing" panose="02000000000000000000"/>
              </a:rPr>
              <a:t>CLASSIFIER Model gave us an accuracy score of 92.68 %</a:t>
            </a:r>
            <a:r>
              <a:rPr lang="en-GB" sz="1800" dirty="0">
                <a:latin typeface="Bradley Hand ITC" panose="03070402050302030203" pitchFamily="66" charset="0"/>
                <a:ea typeface="Caesar Dressing" panose="02000000000000000000"/>
                <a:cs typeface="Caesar Dressing" panose="02000000000000000000"/>
                <a:sym typeface="Caesar Dressing" panose="02000000000000000000"/>
              </a:rPr>
              <a:t>.</a:t>
            </a:r>
            <a:endParaRPr sz="1800" dirty="0">
              <a:latin typeface="Bradley Hand ITC" panose="03070402050302030203" pitchFamily="66" charset="0"/>
              <a:ea typeface="Caesar Dressing" panose="02000000000000000000"/>
              <a:cs typeface="Caesar Dressing" panose="02000000000000000000"/>
              <a:sym typeface="Caesar Dressing" panose="02000000000000000000"/>
            </a:endParaRPr>
          </a:p>
        </p:txBody>
      </p:sp>
      <p:pic>
        <p:nvPicPr>
          <p:cNvPr id="279" name="Google Shape;279;p46"/>
          <p:cNvPicPr preferRelativeResize="0"/>
          <p:nvPr/>
        </p:nvPicPr>
        <p:blipFill>
          <a:blip r:embed="rId1"/>
          <a:stretch>
            <a:fillRect/>
          </a:stretch>
        </p:blipFill>
        <p:spPr>
          <a:xfrm>
            <a:off x="3796300" y="576888"/>
            <a:ext cx="4972201" cy="3989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Algerian" panose="04020705040A02060702" charset="0"/>
                <a:ea typeface="Caesar Dressing" panose="02000000000000000000"/>
                <a:cs typeface="Algerian" panose="04020705040A02060702" charset="0"/>
                <a:sym typeface="Caesar Dressing" panose="02000000000000000000"/>
              </a:rPr>
              <a:t>XGBoost CLASSIFIER MODEL.</a:t>
            </a:r>
            <a:endParaRPr sz="301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dirty="0">
                <a:latin typeface="Calibri" panose="020F0502020204030204" charset="0"/>
                <a:ea typeface="Caesar Dressing" panose="02000000000000000000"/>
                <a:cs typeface="Calibri" panose="020F0502020204030204" charset="0"/>
                <a:sym typeface="Caesar Dressing" panose="02000000000000000000"/>
              </a:rPr>
              <a:t>The </a:t>
            </a:r>
            <a:r>
              <a:rPr lang="en-GB" sz="1800" dirty="0" smtClean="0">
                <a:latin typeface="Calibri" panose="020F0502020204030204" charset="0"/>
                <a:ea typeface="Caesar Dressing" panose="02000000000000000000"/>
                <a:cs typeface="Calibri" panose="020F0502020204030204" charset="0"/>
                <a:sym typeface="Caesar Dressing" panose="02000000000000000000"/>
              </a:rPr>
              <a:t>XG Boost </a:t>
            </a:r>
            <a:r>
              <a:rPr lang="en-GB" sz="1800" dirty="0">
                <a:latin typeface="Calibri" panose="020F0502020204030204" charset="0"/>
                <a:ea typeface="Caesar Dressing" panose="02000000000000000000"/>
                <a:cs typeface="Calibri" panose="020F0502020204030204" charset="0"/>
                <a:sym typeface="Caesar Dressing" panose="02000000000000000000"/>
              </a:rPr>
              <a:t>CLASSIFIER Model gave us an accuracy score of 94.89 %.</a:t>
            </a:r>
            <a:endParaRPr sz="1800" dirty="0">
              <a:latin typeface="Calibri" panose="020F0502020204030204" charset="0"/>
              <a:ea typeface="Caesar Dressing" panose="02000000000000000000"/>
              <a:cs typeface="Calibri" panose="020F0502020204030204" charset="0"/>
              <a:sym typeface="Caesar Dressing" panose="02000000000000000000"/>
            </a:endParaRPr>
          </a:p>
        </p:txBody>
      </p:sp>
      <p:pic>
        <p:nvPicPr>
          <p:cNvPr id="286" name="Google Shape;286;p47"/>
          <p:cNvPicPr preferRelativeResize="0"/>
          <p:nvPr/>
        </p:nvPicPr>
        <p:blipFill>
          <a:blip r:embed="rId1"/>
          <a:stretch>
            <a:fillRect/>
          </a:stretch>
        </p:blipFill>
        <p:spPr>
          <a:xfrm>
            <a:off x="3867000" y="565350"/>
            <a:ext cx="4972200" cy="40127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Algerian" panose="04020705040A02060702" charset="0"/>
                <a:ea typeface="Caesar Dressing" panose="02000000000000000000"/>
                <a:cs typeface="Algerian" panose="04020705040A02060702" charset="0"/>
                <a:sym typeface="Caesar Dressing" panose="02000000000000000000"/>
              </a:rPr>
              <a:t>EXTRA TREES CLASSIFIER MODEL.</a:t>
            </a:r>
            <a:endParaRPr sz="301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dirty="0">
                <a:latin typeface="Calibri" panose="020F0502020204030204" charset="0"/>
                <a:ea typeface="Caesar Dressing" panose="02000000000000000000"/>
                <a:cs typeface="Calibri" panose="020F0502020204030204" charset="0"/>
                <a:sym typeface="Caesar Dressing" panose="02000000000000000000"/>
              </a:rPr>
              <a:t>The Extra Trees CLASSIFIER Model gave us an accuracy score of 95.30 %.</a:t>
            </a:r>
            <a:endParaRPr sz="1800" dirty="0">
              <a:latin typeface="Calibri" panose="020F0502020204030204" charset="0"/>
              <a:ea typeface="Caesar Dressing" panose="02000000000000000000"/>
              <a:cs typeface="Calibri" panose="020F0502020204030204" charset="0"/>
              <a:sym typeface="Caesar Dressing" panose="02000000000000000000"/>
            </a:endParaRPr>
          </a:p>
        </p:txBody>
      </p:sp>
      <p:pic>
        <p:nvPicPr>
          <p:cNvPr id="293" name="Google Shape;293;p48"/>
          <p:cNvPicPr preferRelativeResize="0"/>
          <p:nvPr/>
        </p:nvPicPr>
        <p:blipFill>
          <a:blip r:embed="rId1"/>
          <a:stretch>
            <a:fillRect/>
          </a:stretch>
        </p:blipFill>
        <p:spPr>
          <a:xfrm>
            <a:off x="3867000" y="524225"/>
            <a:ext cx="4972200" cy="39522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0D47A1"/>
                </a:solidFill>
                <a:latin typeface="Algerian" panose="04020705040A02060702" charset="0"/>
                <a:ea typeface="Caesar Dressing" panose="02000000000000000000"/>
                <a:cs typeface="Algerian" panose="04020705040A02060702" charset="0"/>
                <a:sym typeface="Caesar Dressing" panose="02000000000000000000"/>
              </a:rPr>
              <a:t>Analysis of Models.</a:t>
            </a:r>
            <a:endParaRPr sz="3010">
              <a:solidFill>
                <a:srgbClr val="0D47A1"/>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299" name="Google Shape;299;p49"/>
          <p:cNvSpPr txBox="1">
            <a:spLocks noGrp="1"/>
          </p:cNvSpPr>
          <p:nvPr>
            <p:ph type="body" idx="1"/>
          </p:nvPr>
        </p:nvSpPr>
        <p:spPr>
          <a:xfrm>
            <a:off x="196087" y="1194516"/>
            <a:ext cx="8520600" cy="187388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From the above Classification Models, the highest accuracy score belongs to the Extra Trees Classifier, followed by the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XG Boost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Classifier and Logistic Regression Model.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0" algn="l" rtl="0">
              <a:spcBef>
                <a:spcPts val="1200"/>
              </a:spcBef>
              <a:spcAft>
                <a:spcPts val="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Next, the Linear SVC Model followed by the </a:t>
            </a:r>
            <a:r>
              <a:rPr lang="en-GB" sz="1800" dirty="0" err="1"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Ada</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 Boost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Classifier and the Decision Tree Classifier.</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0" algn="l" rtl="0">
              <a:spcBef>
                <a:spcPts val="1200"/>
              </a:spcBef>
              <a:spcAft>
                <a:spcPts val="120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Lastly the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Multinomial NB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Classifier Model.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D62828"/>
                </a:solidFill>
                <a:latin typeface="Algerian" panose="04020705040A02060702" charset="0"/>
                <a:ea typeface="Caesar Dressing" panose="02000000000000000000"/>
                <a:cs typeface="Algerian" panose="04020705040A02060702" charset="0"/>
                <a:sym typeface="Caesar Dressing" panose="02000000000000000000"/>
              </a:rPr>
              <a:t>Cross </a:t>
            </a:r>
            <a:r>
              <a:rPr lang="en-GB" sz="3010" dirty="0" err="1">
                <a:solidFill>
                  <a:srgbClr val="D62828"/>
                </a:solidFill>
                <a:latin typeface="Algerian" panose="04020705040A02060702" charset="0"/>
                <a:ea typeface="Caesar Dressing" panose="02000000000000000000"/>
                <a:cs typeface="Algerian" panose="04020705040A02060702" charset="0"/>
                <a:sym typeface="Caesar Dressing" panose="02000000000000000000"/>
              </a:rPr>
              <a:t>ValIdatIon</a:t>
            </a:r>
            <a:r>
              <a:rPr lang="en-GB" sz="3010" dirty="0">
                <a:solidFill>
                  <a:srgbClr val="D62828"/>
                </a:solidFill>
                <a:latin typeface="Algerian" panose="04020705040A02060702" charset="0"/>
                <a:ea typeface="Caesar Dressing" panose="02000000000000000000"/>
                <a:cs typeface="Algerian" panose="04020705040A02060702" charset="0"/>
                <a:sym typeface="Caesar Dressing" panose="02000000000000000000"/>
              </a:rPr>
              <a:t> Scores.</a:t>
            </a:r>
            <a:endParaRPr sz="3010" dirty="0">
              <a:solidFill>
                <a:srgbClr val="D62828"/>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305" name="Google Shape;305;p50"/>
          <p:cNvSpPr txBox="1">
            <a:spLocks noGrp="1"/>
          </p:cNvSpPr>
          <p:nvPr>
            <p:ph type="body" idx="1"/>
          </p:nvPr>
        </p:nvSpPr>
        <p:spPr>
          <a:xfrm>
            <a:off x="311700" y="1152475"/>
            <a:ext cx="8520600" cy="338201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cross validation score of the Logistic Regression Model is 95.59 %.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cross validation score of the Decision Tree Classifier Model is 94.04 %.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cross validation score of the Linear SVC Model is 95.92 %.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cross validation score of the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Multinomial NB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Classifier Model is 94.63 %.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cross validation score of the </a:t>
            </a:r>
            <a:r>
              <a:rPr lang="en-GB" sz="1800" dirty="0" err="1"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Ada</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 boost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classifier Model is 94.57 %.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cross validation score of the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XG Boost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Classifier Model is 95.36 %.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cross validation score of the Extra Trees Classifier Model is 95.62 %.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0" algn="l" rtl="0">
              <a:spcBef>
                <a:spcPts val="1200"/>
              </a:spcBef>
              <a:spcAft>
                <a:spcPts val="120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From the above Cross Validation Scores, the highest CV score belongs to the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Linear SVC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model, followed by the Extra Trees Classifier &amp; Logistic Regression Model. Next the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XG Boost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Classifier model , the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Multinomial NB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Classifier and the </a:t>
            </a:r>
            <a:r>
              <a:rPr lang="en-GB" sz="1800" dirty="0" err="1"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Ada</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 Boost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Classifier Model. Lastly, the Decision Tree Classifier.</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xfrm>
            <a:off x="311785" y="445135"/>
            <a:ext cx="8520430"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77F00"/>
                </a:solidFill>
                <a:latin typeface="Algerian" panose="04020705040A02060702" charset="0"/>
                <a:ea typeface="Caesar Dressing" panose="02000000000000000000"/>
                <a:cs typeface="Algerian" panose="04020705040A02060702" charset="0"/>
                <a:sym typeface="Caesar Dressing" panose="02000000000000000000"/>
              </a:rPr>
              <a:t>HYPER PARAMETER TUNING.</a:t>
            </a:r>
            <a:endParaRPr sz="3010">
              <a:solidFill>
                <a:srgbClr val="F77F00"/>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311" name="Google Shape;311;p51"/>
          <p:cNvSpPr txBox="1">
            <a:spLocks noGrp="1"/>
          </p:cNvSpPr>
          <p:nvPr>
            <p:ph type="body" idx="1"/>
          </p:nvPr>
        </p:nvSpPr>
        <p:spPr>
          <a:xfrm>
            <a:off x="311700" y="1152475"/>
            <a:ext cx="8520600" cy="215138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Since the Accuracy Score and the cross validation score of the </a:t>
            </a:r>
            <a:r>
              <a:rPr lang="en-GB" sz="1800" dirty="0">
                <a:solidFill>
                  <a:srgbClr val="F77F00"/>
                </a:solidFill>
                <a:latin typeface="Calibri" panose="020F0502020204030204" charset="0"/>
                <a:ea typeface="Caesar Dressing" panose="02000000000000000000"/>
                <a:cs typeface="Calibri" panose="020F0502020204030204" charset="0"/>
                <a:sym typeface="Caesar Dressing" panose="02000000000000000000"/>
              </a:rPr>
              <a:t>Logistic Regression</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Model are good and the AUC score is the highest among others we shall consider this model for hyper parameter tuning.</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0" algn="l" rtl="0">
              <a:spcBef>
                <a:spcPts val="1200"/>
              </a:spcBef>
              <a:spcAft>
                <a:spcPts val="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We shall use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Grid </a:t>
            </a:r>
            <a:r>
              <a:rPr lang="en-GB" sz="1800" dirty="0" err="1"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SearchCV</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for hyper parameter tuning.</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0" algn="l" rtl="0">
              <a:spcBef>
                <a:spcPts val="1200"/>
              </a:spcBef>
              <a:spcAft>
                <a:spcPts val="120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After multiple tries with hyper parameter tuning, the highest accuracy score obtained was </a:t>
            </a:r>
            <a:r>
              <a:rPr lang="en-GB" sz="1800" dirty="0">
                <a:solidFill>
                  <a:srgbClr val="F77F00"/>
                </a:solidFill>
                <a:latin typeface="Calibri" panose="020F0502020204030204" charset="0"/>
                <a:ea typeface="Caesar Dressing" panose="02000000000000000000"/>
                <a:cs typeface="Calibri" panose="020F0502020204030204" charset="0"/>
                <a:sym typeface="Caesar Dressing" panose="02000000000000000000"/>
              </a:rPr>
              <a:t>94.49 %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77F00"/>
                </a:solidFill>
                <a:latin typeface="Algerian" panose="04020705040A02060702" charset="0"/>
                <a:ea typeface="Caesar Dressing" panose="02000000000000000000"/>
                <a:cs typeface="Algerian" panose="04020705040A02060702" charset="0"/>
                <a:sym typeface="Caesar Dressing" panose="02000000000000000000"/>
              </a:rPr>
              <a:t>HYPER PARAMETER TUNING.</a:t>
            </a:r>
            <a:endParaRPr sz="3010">
              <a:solidFill>
                <a:srgbClr val="F77F00"/>
              </a:solidFill>
              <a:latin typeface="Algerian" panose="04020705040A02060702" charset="0"/>
              <a:ea typeface="Caesar Dressing" panose="02000000000000000000"/>
              <a:cs typeface="Algerian" panose="04020705040A02060702" charset="0"/>
              <a:sym typeface="Caesar Dressing" panose="02000000000000000000"/>
            </a:endParaRPr>
          </a:p>
        </p:txBody>
      </p:sp>
      <p:pic>
        <p:nvPicPr>
          <p:cNvPr id="317" name="Google Shape;317;p52"/>
          <p:cNvPicPr preferRelativeResize="0"/>
          <p:nvPr/>
        </p:nvPicPr>
        <p:blipFill>
          <a:blip r:embed="rId1"/>
          <a:stretch>
            <a:fillRect/>
          </a:stretch>
        </p:blipFill>
        <p:spPr>
          <a:xfrm>
            <a:off x="1519238" y="1194925"/>
            <a:ext cx="6105525" cy="327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rPr>
              <a:t>Problem STATEMENT.</a:t>
            </a:r>
            <a:endParaRPr sz="302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85" name="Google Shape;85;p17"/>
          <p:cNvSpPr txBox="1">
            <a:spLocks noGrp="1"/>
          </p:cNvSpPr>
          <p:nvPr>
            <p:ph type="body" idx="1"/>
          </p:nvPr>
        </p:nvSpPr>
        <p:spPr>
          <a:xfrm>
            <a:off x="311700" y="1040925"/>
            <a:ext cx="8314500" cy="304355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457200" algn="l" rtl="0">
              <a:spcBef>
                <a:spcPts val="1200"/>
              </a:spcBef>
              <a:spcAft>
                <a:spcPts val="1200"/>
              </a:spcAft>
              <a:buNone/>
            </a:pP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Online hate, described as abusive language, aggression, </a:t>
            </a:r>
            <a:r>
              <a:rPr lang="en-GB" sz="16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cyber bullying</a:t>
            </a: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hatefulness and many others has been identified as a major threat on online social media platforms. Social media platforms are the most prominent grounds for such toxic behaviour. There has been a remarkable increase in the cases of </a:t>
            </a:r>
            <a:r>
              <a:rPr lang="en-GB" sz="16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cyber bullying </a:t>
            </a: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77F00"/>
                </a:solidFill>
                <a:latin typeface="Algerian" panose="04020705040A02060702" charset="0"/>
                <a:ea typeface="Caesar Dressing" panose="02000000000000000000"/>
                <a:cs typeface="Algerian" panose="04020705040A02060702" charset="0"/>
                <a:sym typeface="Caesar Dressing" panose="02000000000000000000"/>
              </a:rPr>
              <a:t>HYPER PARAMETER TUNING [FINAL MODEL].</a:t>
            </a:r>
            <a:endParaRPr sz="3010">
              <a:solidFill>
                <a:srgbClr val="F77F00"/>
              </a:solidFill>
              <a:latin typeface="Algerian" panose="04020705040A02060702" charset="0"/>
              <a:ea typeface="Caesar Dressing" panose="02000000000000000000"/>
              <a:cs typeface="Algerian" panose="04020705040A02060702" charset="0"/>
              <a:sym typeface="Caesar Dressing" panose="02000000000000000000"/>
            </a:endParaRPr>
          </a:p>
        </p:txBody>
      </p:sp>
      <p:pic>
        <p:nvPicPr>
          <p:cNvPr id="323" name="Google Shape;323;p53"/>
          <p:cNvPicPr preferRelativeResize="0"/>
          <p:nvPr/>
        </p:nvPicPr>
        <p:blipFill>
          <a:blip r:embed="rId1"/>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27250"/>
            <a:ext cx="2169000" cy="30587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I have successfully incorporated hyper parameter tuning using best parameters of Logistic Regression and the accuracy of the model has been increased, We received the accuracy score as 94.49%, which is very good.</a:t>
            </a:r>
            <a:endParaRPr sz="17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Algerian" panose="04020705040A02060702" charset="0"/>
                <a:ea typeface="Caesar Dressing" panose="02000000000000000000"/>
                <a:cs typeface="Algerian" panose="04020705040A02060702" charset="0"/>
                <a:sym typeface="Caesar Dressing" panose="02000000000000000000"/>
              </a:rPr>
              <a:t>ROC-AUC Curve.</a:t>
            </a:r>
            <a:endParaRPr sz="301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330" name="Google Shape;330;p54"/>
          <p:cNvSpPr txBox="1"/>
          <p:nvPr/>
        </p:nvSpPr>
        <p:spPr>
          <a:xfrm>
            <a:off x="420900" y="3866925"/>
            <a:ext cx="8302200" cy="6737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I have generated the ROC Curve for all the models and for the best model and compared it with AUC. The AUC score for my final model was 97%.</a:t>
            </a:r>
            <a:endParaRPr sz="16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331" name="Google Shape;331;p54"/>
          <p:cNvPicPr preferRelativeResize="0"/>
          <p:nvPr/>
        </p:nvPicPr>
        <p:blipFill>
          <a:blip r:embed="rId1"/>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2"/>
          <a:stretch>
            <a:fillRect/>
          </a:stretch>
        </p:blipFill>
        <p:spPr>
          <a:xfrm>
            <a:off x="4891172" y="1170125"/>
            <a:ext cx="3532872" cy="2544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700">
                <a:solidFill>
                  <a:srgbClr val="0D47A1"/>
                </a:solidFill>
                <a:latin typeface="Algerian" panose="04020705040A02060702" charset="0"/>
                <a:ea typeface="Caesar Dressing" panose="02000000000000000000"/>
                <a:cs typeface="Algerian" panose="04020705040A02060702" charset="0"/>
                <a:sym typeface="Caesar Dressing" panose="02000000000000000000"/>
              </a:rPr>
              <a:t>Saving the model and predicting the results.</a:t>
            </a:r>
            <a:endParaRPr sz="2700">
              <a:solidFill>
                <a:srgbClr val="0D47A1"/>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338" name="Google Shape;338;p55"/>
          <p:cNvSpPr txBox="1"/>
          <p:nvPr/>
        </p:nvSpPr>
        <p:spPr>
          <a:xfrm>
            <a:off x="420900" y="1018085"/>
            <a:ext cx="8302200" cy="1012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434343"/>
                </a:solidFill>
                <a:latin typeface="Calibri" panose="020F0502020204030204" charset="0"/>
                <a:ea typeface="Caesar Dressing" panose="02000000000000000000"/>
                <a:cs typeface="Calibri" panose="020F0502020204030204" charset="0"/>
                <a:sym typeface="Caesar Dressing" panose="02000000000000000000"/>
              </a:rPr>
              <a:t>I have saved my final best model using joblib library in .pkl format, and loaded saved model for predictions for test data. Using classification model, we have got the predicted values for malignant comments classification.</a:t>
            </a:r>
            <a:r>
              <a:rPr lang="en-GB" sz="1600">
                <a:solidFill>
                  <a:srgbClr val="434343"/>
                </a:solidFill>
                <a:latin typeface="Calibri" panose="020F0502020204030204" charset="0"/>
                <a:ea typeface="Caesar Dressing" panose="02000000000000000000"/>
                <a:cs typeface="Calibri" panose="020F0502020204030204" charset="0"/>
                <a:sym typeface="Caesar Dressing" panose="02000000000000000000"/>
              </a:rPr>
              <a:t> </a:t>
            </a:r>
            <a:endParaRPr sz="160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pic>
        <p:nvPicPr>
          <p:cNvPr id="339" name="Google Shape;339;p55"/>
          <p:cNvPicPr preferRelativeResize="0"/>
          <p:nvPr/>
        </p:nvPicPr>
        <p:blipFill>
          <a:blip r:embed="rId1"/>
          <a:stretch>
            <a:fillRect/>
          </a:stretch>
        </p:blipFill>
        <p:spPr>
          <a:xfrm>
            <a:off x="1751225" y="2571750"/>
            <a:ext cx="4876800" cy="1447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700">
                <a:solidFill>
                  <a:srgbClr val="0D47A1"/>
                </a:solidFill>
                <a:latin typeface="Algerian" panose="04020705040A02060702" charset="0"/>
                <a:ea typeface="Caesar Dressing" panose="02000000000000000000"/>
                <a:cs typeface="Algerian" panose="04020705040A02060702" charset="0"/>
                <a:sym typeface="Caesar Dressing" panose="02000000000000000000"/>
              </a:rPr>
              <a:t>Saving the model and predicting the results.</a:t>
            </a:r>
            <a:endParaRPr sz="2700">
              <a:solidFill>
                <a:srgbClr val="0D47A1"/>
              </a:solidFill>
              <a:latin typeface="Algerian" panose="04020705040A02060702" charset="0"/>
              <a:ea typeface="Caesar Dressing" panose="02000000000000000000"/>
              <a:cs typeface="Algerian" panose="04020705040A02060702" charset="0"/>
              <a:sym typeface="Caesar Dressing" panose="02000000000000000000"/>
            </a:endParaRPr>
          </a:p>
        </p:txBody>
      </p:sp>
      <p:pic>
        <p:nvPicPr>
          <p:cNvPr id="345" name="Google Shape;345;p56"/>
          <p:cNvPicPr preferRelativeResize="0"/>
          <p:nvPr/>
        </p:nvPicPr>
        <p:blipFill>
          <a:blip r:embed="rId1"/>
          <a:stretch>
            <a:fillRect/>
          </a:stretch>
        </p:blipFill>
        <p:spPr>
          <a:xfrm>
            <a:off x="1470450" y="1120525"/>
            <a:ext cx="6203090"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D62828"/>
                </a:solidFill>
                <a:latin typeface="Algerian" panose="04020705040A02060702" charset="0"/>
                <a:ea typeface="Caesar Dressing" panose="02000000000000000000"/>
                <a:cs typeface="Algerian" panose="04020705040A02060702" charset="0"/>
                <a:sym typeface="Caesar Dressing" panose="02000000000000000000"/>
              </a:rPr>
              <a:t>CONCLUSION.</a:t>
            </a:r>
            <a:endParaRPr lang="en-GB" sz="3010">
              <a:solidFill>
                <a:srgbClr val="D62828"/>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351" name="Google Shape;351;p57"/>
          <p:cNvSpPr txBox="1">
            <a:spLocks noGrp="1"/>
          </p:cNvSpPr>
          <p:nvPr>
            <p:ph type="body" idx="1"/>
          </p:nvPr>
        </p:nvSpPr>
        <p:spPr>
          <a:xfrm>
            <a:off x="311700" y="1152475"/>
            <a:ext cx="8520600" cy="335153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dirty="0">
                <a:solidFill>
                  <a:srgbClr val="434343"/>
                </a:solidFill>
                <a:highlight>
                  <a:srgbClr val="FFFFFF"/>
                </a:highlight>
                <a:latin typeface="Calibri" panose="020F0502020204030204" charset="0"/>
                <a:ea typeface="Caesar Dressing" panose="02000000000000000000"/>
                <a:cs typeface="Calibri" panose="020F0502020204030204" charset="0"/>
                <a:sym typeface="Caesar Dressing" panose="02000000000000000000"/>
              </a:rPr>
              <a:t>This project gives an idea of NLP text processing in machine learning. Apart from applying the techniques that we have learnt in the EDA, we also classified hate and offensive comments so that it can be controlled and restricted from spreading hatred and </a:t>
            </a:r>
            <a:r>
              <a:rPr lang="en-GB" sz="1800" dirty="0" smtClean="0">
                <a:solidFill>
                  <a:srgbClr val="434343"/>
                </a:solidFill>
                <a:highlight>
                  <a:srgbClr val="FFFFFF"/>
                </a:highlight>
                <a:latin typeface="Calibri" panose="020F0502020204030204" charset="0"/>
                <a:ea typeface="Caesar Dressing" panose="02000000000000000000"/>
                <a:cs typeface="Calibri" panose="020F0502020204030204" charset="0"/>
                <a:sym typeface="Caesar Dressing" panose="02000000000000000000"/>
              </a:rPr>
              <a:t>cyber bullying</a:t>
            </a:r>
            <a:r>
              <a:rPr lang="en-GB" sz="1800" dirty="0">
                <a:solidFill>
                  <a:srgbClr val="434343"/>
                </a:solidFill>
                <a:highlight>
                  <a:srgbClr val="FFFFFF"/>
                </a:highlight>
                <a:latin typeface="Calibri" panose="020F0502020204030204" charset="0"/>
                <a:ea typeface="Caesar Dressing" panose="02000000000000000000"/>
                <a:cs typeface="Calibri" panose="020F0502020204030204" charset="0"/>
                <a:sym typeface="Caesar Dressing" panose="02000000000000000000"/>
              </a:rPr>
              <a:t>.</a:t>
            </a:r>
            <a:endParaRPr sz="1800" dirty="0">
              <a:solidFill>
                <a:srgbClr val="434343"/>
              </a:solidFill>
              <a:highlight>
                <a:srgbClr val="FFFFFF"/>
              </a:highlight>
              <a:latin typeface="Calibri" panose="020F0502020204030204" charset="0"/>
              <a:ea typeface="Caesar Dressing" panose="02000000000000000000"/>
              <a:cs typeface="Calibri" panose="020F0502020204030204" charset="0"/>
              <a:sym typeface="Caesar Dressing" panose="02000000000000000000"/>
            </a:endParaRPr>
          </a:p>
          <a:p>
            <a:pPr marL="0" lvl="0" indent="0" algn="l" rtl="0">
              <a:lnSpc>
                <a:spcPct val="115000"/>
              </a:lnSpc>
              <a:spcBef>
                <a:spcPts val="1200"/>
              </a:spcBef>
              <a:spcAft>
                <a:spcPts val="0"/>
              </a:spcAft>
              <a:buNone/>
            </a:pPr>
            <a:r>
              <a:rPr lang="en-GB" sz="1800" dirty="0">
                <a:solidFill>
                  <a:srgbClr val="434343"/>
                </a:solidFill>
                <a:highlight>
                  <a:srgbClr val="FFFFFF"/>
                </a:highlight>
                <a:latin typeface="Calibri" panose="020F0502020204030204" charset="0"/>
                <a:ea typeface="Caesar Dressing" panose="02000000000000000000"/>
                <a:cs typeface="Calibri" panose="020F0502020204030204" charset="0"/>
                <a:sym typeface="Caesar Dressing" panose="02000000000000000000"/>
              </a:rPr>
              <a:t>From this dataset we were able to understand the idea of Natural Language Processing using machine learning models. This model helps us to understand whether the online comments are malignant or non malignant.</a:t>
            </a:r>
            <a:endParaRPr sz="1800" dirty="0">
              <a:solidFill>
                <a:srgbClr val="434343"/>
              </a:solidFill>
              <a:highlight>
                <a:srgbClr val="FFFFFF"/>
              </a:highlight>
              <a:latin typeface="Calibri" panose="020F0502020204030204" charset="0"/>
              <a:ea typeface="Caesar Dressing" panose="02000000000000000000"/>
              <a:cs typeface="Calibri" panose="020F0502020204030204" charset="0"/>
              <a:sym typeface="Caesar Dressing" panose="02000000000000000000"/>
            </a:endParaRPr>
          </a:p>
          <a:p>
            <a:pPr marL="0" lvl="0" indent="0" algn="l" rtl="0">
              <a:lnSpc>
                <a:spcPct val="115000"/>
              </a:lnSpc>
              <a:spcBef>
                <a:spcPts val="1200"/>
              </a:spcBef>
              <a:spcAft>
                <a:spcPts val="1200"/>
              </a:spcAft>
              <a:buNone/>
            </a:pPr>
            <a:r>
              <a:rPr lang="en-GB" sz="1800" dirty="0">
                <a:solidFill>
                  <a:srgbClr val="434343"/>
                </a:solidFill>
                <a:highlight>
                  <a:srgbClr val="FFFFFF"/>
                </a:highlight>
                <a:latin typeface="Calibri" panose="020F0502020204030204" charset="0"/>
                <a:ea typeface="Caesar Dressing" panose="02000000000000000000"/>
                <a:cs typeface="Calibri" panose="020F0502020204030204" charset="0"/>
                <a:sym typeface="Caesar Dressing" panose="02000000000000000000"/>
              </a:rPr>
              <a:t>We have mentioned step by step procedure to analyze the data and checked the correlation between label and feature.</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D62828"/>
                </a:solidFill>
                <a:latin typeface="Algerian" panose="04020705040A02060702" charset="0"/>
                <a:ea typeface="Caesar Dressing" panose="02000000000000000000"/>
                <a:cs typeface="Algerian" panose="04020705040A02060702" charset="0"/>
                <a:sym typeface="Caesar Dressing" panose="02000000000000000000"/>
              </a:rPr>
              <a:t>CONCLUSION.</a:t>
            </a:r>
            <a:endParaRPr sz="3010" dirty="0">
              <a:solidFill>
                <a:srgbClr val="D62828"/>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357" name="Google Shape;357;p58"/>
          <p:cNvSpPr txBox="1">
            <a:spLocks noGrp="1"/>
          </p:cNvSpPr>
          <p:nvPr>
            <p:ph type="body" idx="1"/>
          </p:nvPr>
        </p:nvSpPr>
        <p:spPr>
          <a:xfrm>
            <a:off x="311700" y="1127710"/>
            <a:ext cx="8520600" cy="199707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We got the Logistic Regression Model as the best model and performed hyper parameter tuning using the best parameters of Logistic Regression and plotted AUC-ROC score and the model accuracy and roc-</a:t>
            </a:r>
            <a:r>
              <a:rPr lang="en-GB" sz="18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auc</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score increased after tuning.</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0" algn="l" rtl="0">
              <a:spcBef>
                <a:spcPts val="1200"/>
              </a:spcBef>
              <a:spcAft>
                <a:spcPts val="120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After that we saved the model in a pickle with a filename in order to use whenever we require. Then we loaded the saved file and predicted the values for test data. Further we saved the predicted values test data into a </a:t>
            </a:r>
            <a:r>
              <a:rPr lang="en-GB" sz="18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csv</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file.</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
        <p:nvSpPr>
          <p:cNvPr id="4" name="Rectangle 3"/>
          <p:cNvSpPr/>
          <p:nvPr/>
        </p:nvSpPr>
        <p:spPr>
          <a:xfrm>
            <a:off x="2017454" y="3605047"/>
            <a:ext cx="5109091" cy="92202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anose="04020705040A02060702" charset="0"/>
                <a:cs typeface="Algerian" panose="04020705040A02060702" charset="0"/>
              </a:rPr>
              <a:t>THANK YOU…</a:t>
            </a:r>
            <a:endPar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anose="04020705040A02060702" charset="0"/>
              <a:cs typeface="Algerian" panose="04020705040A0206070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18150"/>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Algerian" panose="04020705040A02060702" charset="0"/>
                <a:ea typeface="Caesar Dressing" panose="02000000000000000000"/>
                <a:cs typeface="Algerian" panose="04020705040A02060702" charset="0"/>
                <a:sym typeface="Caesar Dressing" panose="02000000000000000000"/>
              </a:rPr>
              <a:t>Problem STATEMENT.</a:t>
            </a:r>
            <a:endParaRPr sz="3020">
              <a:solidFill>
                <a:srgbClr val="FCBF49"/>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91" name="Google Shape;91;p18"/>
          <p:cNvSpPr txBox="1">
            <a:spLocks noGrp="1"/>
          </p:cNvSpPr>
          <p:nvPr>
            <p:ph type="body" idx="1"/>
          </p:nvPr>
        </p:nvSpPr>
        <p:spPr>
          <a:xfrm>
            <a:off x="311700" y="1152475"/>
            <a:ext cx="8314500" cy="1566545"/>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un offensive</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but “u are an idiot” is clearly offensive.</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Algerian" panose="04020705040A02060702" charset="0"/>
                <a:ea typeface="Caesar Dressing" panose="02000000000000000000"/>
                <a:cs typeface="Algerian" panose="04020705040A02060702" charset="0"/>
                <a:sym typeface="Caesar Dressing" panose="02000000000000000000"/>
              </a:rPr>
              <a:t>Problem UNDERSTANDING.</a:t>
            </a:r>
            <a:endParaRPr sz="3020" dirty="0">
              <a:solidFill>
                <a:srgbClr val="0D47A1"/>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97" name="Google Shape;97;p19"/>
          <p:cNvSpPr txBox="1">
            <a:spLocks noGrp="1"/>
          </p:cNvSpPr>
          <p:nvPr>
            <p:ph type="body" idx="1"/>
          </p:nvPr>
        </p:nvSpPr>
        <p:spPr>
          <a:xfrm>
            <a:off x="311700" y="1152475"/>
            <a:ext cx="8314500" cy="365950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0" algn="l" rtl="0">
              <a:spcBef>
                <a:spcPts val="1200"/>
              </a:spcBef>
              <a:spcAft>
                <a:spcPts val="1200"/>
              </a:spcAft>
              <a:buClr>
                <a:schemeClr val="dk1"/>
              </a:buClr>
              <a:buSzPts val="1100"/>
              <a:buFont typeface="Arial" panose="020B0604020202020204"/>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 result of such activities can be dangerous. It gives mental trauma to the victims making their lives miserable. People who are not well aware of mental health online hate or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cyber bullying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become life threatening for them. Such cases are also at rise. It is also taking its toll on religions. Each and every day we can see an incident of fighting between people of different communities or religions due to offensive social media posts.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08830" y="415940"/>
            <a:ext cx="8520600" cy="56578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2500">
                <a:solidFill>
                  <a:srgbClr val="D62828"/>
                </a:solidFill>
                <a:latin typeface="Algerian" panose="04020705040A02060702" charset="0"/>
                <a:ea typeface="Caesar Dressing" panose="02000000000000000000"/>
                <a:cs typeface="Algerian" panose="04020705040A02060702" charset="0"/>
                <a:sym typeface="Caesar Dressing" panose="02000000000000000000"/>
              </a:rPr>
              <a:t>Importance of Malignant Comments Classifier.</a:t>
            </a:r>
            <a:endParaRPr sz="2500">
              <a:solidFill>
                <a:srgbClr val="D62828"/>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03" name="Google Shape;103;p20"/>
          <p:cNvSpPr txBox="1">
            <a:spLocks noGrp="1"/>
          </p:cNvSpPr>
          <p:nvPr>
            <p:ph type="body" idx="1"/>
          </p:nvPr>
        </p:nvSpPr>
        <p:spPr>
          <a:xfrm>
            <a:off x="311700" y="1065725"/>
            <a:ext cx="8314500" cy="338201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0" lvl="0" indent="457200" algn="l" rtl="0">
              <a:spcBef>
                <a:spcPts val="1200"/>
              </a:spcBef>
              <a:spcAft>
                <a:spcPts val="1200"/>
              </a:spcAft>
              <a:buNone/>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cyber bullying</a:t>
            </a:r>
            <a:r>
              <a:rPr lang="en-GB" sz="1800" dirty="0">
                <a:solidFill>
                  <a:srgbClr val="434343"/>
                </a:solidFill>
                <a:latin typeface="Bradley Hand ITC" panose="03070402050302030203" pitchFamily="66" charset="0"/>
                <a:ea typeface="Caesar Dressing" panose="02000000000000000000"/>
                <a:cs typeface="Caesar Dressing" panose="02000000000000000000"/>
                <a:sym typeface="Caesar Dressing" panose="02000000000000000000"/>
              </a:rPr>
              <a:t>.</a:t>
            </a:r>
            <a:endParaRPr sz="1800" dirty="0">
              <a:solidFill>
                <a:srgbClr val="434343"/>
              </a:solidFill>
              <a:latin typeface="Bradley Hand ITC" panose="03070402050302030203" pitchFamily="66" charset="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Algerian" panose="04020705040A02060702" charset="0"/>
                <a:ea typeface="Caesar Dressing" panose="02000000000000000000"/>
                <a:cs typeface="Algerian" panose="04020705040A02060702" charset="0"/>
                <a:sym typeface="Caesar Dressing" panose="02000000000000000000"/>
              </a:rPr>
              <a:t>Exploratory Data Analysis.</a:t>
            </a:r>
            <a:endParaRPr lang="en-GB" sz="3020">
              <a:solidFill>
                <a:srgbClr val="F77F00"/>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09" name="Google Shape;109;p21"/>
          <p:cNvSpPr txBox="1">
            <a:spLocks noGrp="1"/>
          </p:cNvSpPr>
          <p:nvPr>
            <p:ph type="body" idx="1"/>
          </p:nvPr>
        </p:nvSpPr>
        <p:spPr>
          <a:xfrm>
            <a:off x="311700" y="1065725"/>
            <a:ext cx="8314500" cy="322834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Importing necessary libraries and importing the Train &amp; Test datasets.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Checked some statistical information like shape, number of unique values present, info, finding zero values etc on both the datasets.</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Checked for null values and did not find any null values In both datasets. And removed Id.</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Conducted some feature engineering and created new columns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via </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label: which contain both good and bad comments which is the sum of all the labels, </a:t>
            </a:r>
            <a:r>
              <a:rPr lang="en-GB" sz="1800" dirty="0"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comment length</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which contains the length of comment text.</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Visualized each feature using </a:t>
            </a:r>
            <a:r>
              <a:rPr lang="en-GB" sz="18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seaborn</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and </a:t>
            </a:r>
            <a:r>
              <a:rPr lang="en-GB" sz="18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matplotlib</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libraries by plotting categorical plots like pie plot, count plot, distribution plot and word cloud for each label.</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Algerian" panose="04020705040A02060702" charset="0"/>
                <a:ea typeface="Caesar Dressing" panose="02000000000000000000"/>
                <a:cs typeface="Algerian" panose="04020705040A02060702" charset="0"/>
                <a:sym typeface="Caesar Dressing" panose="02000000000000000000"/>
              </a:rPr>
              <a:t>Exploratory Data Analysis.</a:t>
            </a:r>
            <a:endParaRPr sz="3020">
              <a:solidFill>
                <a:srgbClr val="F77F00"/>
              </a:solidFill>
              <a:latin typeface="Algerian" panose="04020705040A02060702" charset="0"/>
              <a:ea typeface="Caesar Dressing" panose="02000000000000000000"/>
              <a:cs typeface="Algerian" panose="04020705040A02060702" charset="0"/>
              <a:sym typeface="Caesar Dressing" panose="02000000000000000000"/>
            </a:endParaRPr>
          </a:p>
        </p:txBody>
      </p:sp>
      <p:sp>
        <p:nvSpPr>
          <p:cNvPr id="115" name="Google Shape;115;p22"/>
          <p:cNvSpPr txBox="1">
            <a:spLocks noGrp="1"/>
          </p:cNvSpPr>
          <p:nvPr>
            <p:ph type="body" idx="1"/>
          </p:nvPr>
        </p:nvSpPr>
        <p:spPr>
          <a:xfrm>
            <a:off x="311700" y="1065725"/>
            <a:ext cx="8314500" cy="2397125"/>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Done text pre-processing techniques like Removing Punctuations and other special characters, Splitting the comments into individual words, Removing Stop Words, Stemming and Lemmatization.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Then created new column as </a:t>
            </a:r>
            <a:r>
              <a:rPr lang="en-GB" sz="18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clean_length</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after cleaning the data.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All these steps were done on both train and test datasets.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Checked correlation using </a:t>
            </a:r>
            <a:r>
              <a:rPr lang="en-GB" sz="1800" dirty="0" err="1">
                <a:solidFill>
                  <a:srgbClr val="434343"/>
                </a:solidFill>
                <a:latin typeface="Calibri" panose="020F0502020204030204" charset="0"/>
                <a:ea typeface="Caesar Dressing" panose="02000000000000000000"/>
                <a:cs typeface="Calibri" panose="020F0502020204030204" charset="0"/>
                <a:sym typeface="Caesar Dressing" panose="02000000000000000000"/>
              </a:rPr>
              <a:t>heatmap</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 </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After getting a cleaned data used TF-IDF </a:t>
            </a:r>
            <a:r>
              <a:rPr lang="en-GB" sz="1800" dirty="0" err="1" smtClean="0">
                <a:solidFill>
                  <a:srgbClr val="434343"/>
                </a:solidFill>
                <a:latin typeface="Calibri" panose="020F0502020204030204" charset="0"/>
                <a:ea typeface="Caesar Dressing" panose="02000000000000000000"/>
                <a:cs typeface="Calibri" panose="020F0502020204030204" charset="0"/>
                <a:sym typeface="Caesar Dressing" panose="02000000000000000000"/>
              </a:rPr>
              <a:t>vectorizer</a:t>
            </a: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rPr>
              <a:t>Lastly, proceeded with model building.</a:t>
            </a:r>
            <a:endParaRPr sz="1800" dirty="0">
              <a:solidFill>
                <a:srgbClr val="434343"/>
              </a:solidFill>
              <a:latin typeface="Calibri" panose="020F0502020204030204" charset="0"/>
              <a:ea typeface="Caesar Dressing" panose="02000000000000000000"/>
              <a:cs typeface="Calibri" panose="020F0502020204030204" charset="0"/>
              <a:sym typeface="Caesar Dressing" panose="0200000000000000000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13646</Words>
  <Application>WPS Presentation</Application>
  <PresentationFormat>On-screen Show (16:9)</PresentationFormat>
  <Paragraphs>257</Paragraphs>
  <Slides>45</Slides>
  <Notes>45</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45</vt:i4>
      </vt:variant>
    </vt:vector>
  </HeadingPairs>
  <TitlesOfParts>
    <vt:vector size="75" baseType="lpstr">
      <vt:lpstr>Arial</vt:lpstr>
      <vt:lpstr>SimSun</vt:lpstr>
      <vt:lpstr>Wingdings</vt:lpstr>
      <vt:lpstr>Arial</vt:lpstr>
      <vt:lpstr>Wingdings 3</vt:lpstr>
      <vt:lpstr>Verdana</vt:lpstr>
      <vt:lpstr>Wingdings 2</vt:lpstr>
      <vt:lpstr>Caesar Dressing</vt:lpstr>
      <vt:lpstr>Bradley Hand ITC</vt:lpstr>
      <vt:lpstr>Agency FB</vt:lpstr>
      <vt:lpstr>Lucida Sans Unicode</vt:lpstr>
      <vt:lpstr>Microsoft YaHei</vt:lpstr>
      <vt:lpstr>Arial Unicode MS</vt:lpstr>
      <vt:lpstr>Algerian</vt:lpstr>
      <vt:lpstr>Bodoni MT Black</vt:lpstr>
      <vt:lpstr>Bodoni MT</vt:lpstr>
      <vt:lpstr>Brush Script MT</vt:lpstr>
      <vt:lpstr>Britannic Bold</vt:lpstr>
      <vt:lpstr>Book Antiqua</vt:lpstr>
      <vt:lpstr>Bookman Old Style</vt:lpstr>
      <vt:lpstr>Bodoni MT Condensed</vt:lpstr>
      <vt:lpstr>Candara Light</vt:lpstr>
      <vt:lpstr>Calibri Light</vt:lpstr>
      <vt:lpstr>Calibri</vt:lpstr>
      <vt:lpstr>Bodoni MT Poster Compressed</vt:lpstr>
      <vt:lpstr>Broadway</vt:lpstr>
      <vt:lpstr>Calisto MT</vt:lpstr>
      <vt:lpstr>Arial Black</vt:lpstr>
      <vt:lpstr>Cambria</vt:lpstr>
      <vt:lpstr>Concourse</vt:lpstr>
      <vt:lpstr>Malignant Comments Classifier Project.</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Analysis of Models.</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cp:lastModifiedBy>priya patidar</cp:lastModifiedBy>
  <cp:revision>9</cp:revision>
  <dcterms:created xsi:type="dcterms:W3CDTF">2022-11-09T10:58:44Z</dcterms:created>
  <dcterms:modified xsi:type="dcterms:W3CDTF">2022-11-09T11:33:54Z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3353CD10FA2C4EA3B1B1C5E10057A531</vt:lpwstr>
  </property>
  <property fmtid="{D5CDD505-2E9C-101B-9397-08002B2CF9AE}" pid="3" name="KSOProductBuildVer">
    <vt:lpwstr>1033-11.2.0.11380</vt:lpwstr>
  </property>
</Properties>
</file>