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307" r:id="rId3"/>
    <p:sldId id="308" r:id="rId4"/>
    <p:sldId id="258" r:id="rId5"/>
    <p:sldId id="259" r:id="rId6"/>
    <p:sldId id="261" r:id="rId7"/>
    <p:sldId id="337" r:id="rId8"/>
    <p:sldId id="288" r:id="rId9"/>
    <p:sldId id="289" r:id="rId10"/>
    <p:sldId id="290" r:id="rId11"/>
    <p:sldId id="262" r:id="rId12"/>
    <p:sldId id="338" r:id="rId13"/>
    <p:sldId id="264" r:id="rId14"/>
    <p:sldId id="266" r:id="rId15"/>
    <p:sldId id="265" r:id="rId16"/>
    <p:sldId id="267" r:id="rId17"/>
    <p:sldId id="339" r:id="rId18"/>
    <p:sldId id="340" r:id="rId19"/>
    <p:sldId id="341" r:id="rId20"/>
    <p:sldId id="342" r:id="rId21"/>
    <p:sldId id="343" r:id="rId22"/>
    <p:sldId id="278" r:id="rId23"/>
    <p:sldId id="286" r:id="rId24"/>
    <p:sldId id="279" r:id="rId25"/>
    <p:sldId id="280" r:id="rId26"/>
    <p:sldId id="281" r:id="rId27"/>
    <p:sldId id="345" r:id="rId28"/>
    <p:sldId id="346" r:id="rId29"/>
    <p:sldId id="347" r:id="rId30"/>
    <p:sldId id="285" r:id="rId31"/>
    <p:sldId id="284"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6" d="100"/>
          <a:sy n="86" d="100"/>
        </p:scale>
        <p:origin x="562" y="58"/>
      </p:cViewPr>
      <p:guideLst>
        <p:guide pos="3839"/>
        <p:guide orient="horz" pos="2166"/>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8"/>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5754" cy="6858000"/>
          </a:xfrm>
          <a:prstGeom prst="rect">
            <a:avLst/>
          </a:prstGeom>
          <a:noFill/>
          <a:ln w="9525">
            <a:noFill/>
          </a:ln>
        </p:spPr>
      </p:pic>
      <p:sp>
        <p:nvSpPr>
          <p:cNvPr id="2051" name="Rectangle 3"/>
          <p:cNvSpPr>
            <a:spLocks noGrp="1" noChangeArrowheads="1"/>
          </p:cNvSpPr>
          <p:nvPr>
            <p:ph type="ctrTitle"/>
          </p:nvPr>
        </p:nvSpPr>
        <p:spPr>
          <a:xfrm>
            <a:off x="624255" y="1196975"/>
            <a:ext cx="1094031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370" y="2422525"/>
            <a:ext cx="10946666"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441"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DA0162D-451E-45DB-B6EC-D0F0DC791EB5}" type="datetime1">
              <a:rPr lang="en-US" smtClean="0"/>
            </a:fld>
            <a:endParaRPr lang="en-US"/>
          </a:p>
        </p:txBody>
      </p:sp>
      <p:sp>
        <p:nvSpPr>
          <p:cNvPr id="10" name="Rectangle 6"/>
          <p:cNvSpPr>
            <a:spLocks noGrp="1" noChangeArrowheads="1"/>
          </p:cNvSpPr>
          <p:nvPr>
            <p:ph type="ftr" sz="quarter" idx="3"/>
          </p:nvPr>
        </p:nvSpPr>
        <p:spPr bwMode="auto">
          <a:xfrm>
            <a:off x="4164515" y="6245225"/>
            <a:ext cx="385979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5325"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5FB97B7-09E5-4719-BAFF-3755EFF4A3CD}"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190500"/>
            <a:ext cx="2742486"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190500"/>
            <a:ext cx="802431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4AEC8F9-DBA9-4E5C-AB1B-3A3741661DE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C74C4B-4D01-4627-9973-5EABAE44F6B4}"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C74C4B-4D01-4627-9973-5EABAE44F6B4}"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93F2A96-4E47-430E-BBC6-65B60EC1438B}"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38"/>
            <a:ext cx="10512862"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634" y="4589463"/>
            <a:ext cx="1051286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02809DDF-0D66-4CA8-899C-82FF60573473}"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174750"/>
            <a:ext cx="5383398"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5986" y="1174750"/>
            <a:ext cx="5383398"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F1BFF6-5026-456C-AA11-0F62228B2276}"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099" y="365125"/>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099" y="2505075"/>
            <a:ext cx="5156973"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593" y="2505075"/>
            <a:ext cx="518236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26753F12-29D9-4707-B992-E80E361DCBED}"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057A6F52-2CB6-4207-B3C0-5D7D112128A7}"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33C7D41-B0B1-41D5-996A-9DA88DA498B7}"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367"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1C73512-FAB1-467E-90A7-125A3AD1955D}"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367" y="987425"/>
            <a:ext cx="617059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A4939C8-C669-4A24-8199-38DEA9CC11B5}"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4"/>
          <a:stretch>
            <a:fillRect/>
          </a:stretch>
        </p:blipFill>
        <p:spPr>
          <a:xfrm>
            <a:off x="0" y="0"/>
            <a:ext cx="12205754" cy="6858000"/>
          </a:xfrm>
          <a:prstGeom prst="rect">
            <a:avLst/>
          </a:prstGeom>
          <a:noFill/>
          <a:ln w="9525">
            <a:noFill/>
          </a:ln>
        </p:spPr>
      </p:pic>
      <p:sp>
        <p:nvSpPr>
          <p:cNvPr id="1027" name="Rectangle 3"/>
          <p:cNvSpPr>
            <a:spLocks noGrp="1"/>
          </p:cNvSpPr>
          <p:nvPr>
            <p:ph type="title"/>
          </p:nvPr>
        </p:nvSpPr>
        <p:spPr>
          <a:xfrm>
            <a:off x="609441" y="190500"/>
            <a:ext cx="10969943"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441" y="1174750"/>
            <a:ext cx="10969943"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1C74C4B-4D01-4627-9973-5EABAE44F6B4}" type="datetime1">
              <a:rPr lang="en-US" smtClean="0"/>
            </a:fld>
            <a:endParaRPr lang="en-US"/>
          </a:p>
        </p:txBody>
      </p:sp>
      <p:sp>
        <p:nvSpPr>
          <p:cNvPr id="1030" name="Rectangle 6"/>
          <p:cNvSpPr>
            <a:spLocks noGrp="1"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F28FB93-0A08-4E7D-8E63-9EFA29F1E09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12188825" cy="2079706"/>
          </a:xfrm>
        </p:spPr>
        <p:txBody>
          <a:bodyPr/>
          <a:lstStyle/>
          <a:p>
            <a:pPr algn="ctr"/>
            <a:r>
              <a:rPr lang="en-US" sz="5400" i="1" dirty="0">
                <a:ln/>
                <a:solidFill>
                  <a:schemeClr val="tx1"/>
                </a:solidFill>
                <a:effectLst>
                  <a:outerShdw blurRad="38100" dist="19050" dir="2700000" algn="tl" rotWithShape="0">
                    <a:schemeClr val="dk1">
                      <a:alpha val="40000"/>
                    </a:schemeClr>
                  </a:outerShdw>
                </a:effectLst>
              </a:rPr>
              <a:t>HOUSING PRICE PREDICTION PRESENTATION</a:t>
            </a:r>
            <a:endParaRPr lang="en-US" sz="5400" i="1" dirty="0">
              <a:ln/>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0" y="5719482"/>
            <a:ext cx="12188825" cy="1021977"/>
          </a:xfrm>
        </p:spPr>
        <p:txBody>
          <a:bodyPr/>
          <a:lstStyle/>
          <a:p>
            <a:pPr algn="ctr"/>
            <a:r>
              <a:rPr lang="en-US" b="1" dirty="0">
                <a:solidFill>
                  <a:schemeClr val="tx1"/>
                </a:solidFill>
                <a:effectLst>
                  <a:outerShdw blurRad="38100" dist="38100" dir="2700000" algn="tl">
                    <a:srgbClr val="000000">
                      <a:alpha val="43137"/>
                    </a:srgbClr>
                  </a:outerShdw>
                </a:effectLst>
              </a:rPr>
              <a:t> </a:t>
            </a:r>
            <a:r>
              <a:rPr lang="en-IN" altLang="en-US" b="1" dirty="0">
                <a:solidFill>
                  <a:schemeClr val="tx1"/>
                </a:solidFill>
                <a:effectLst>
                  <a:outerShdw blurRad="38100" dist="38100" dir="2700000" algn="tl">
                    <a:srgbClr val="000000">
                      <a:alpha val="43137"/>
                    </a:srgbClr>
                  </a:outerShdw>
                </a:effectLst>
              </a:rPr>
              <a:t>B</a:t>
            </a:r>
            <a:r>
              <a:rPr lang="en-US" b="1" dirty="0">
                <a:solidFill>
                  <a:schemeClr val="tx1"/>
                </a:solidFill>
                <a:effectLst>
                  <a:outerShdw blurRad="38100" dist="38100" dir="2700000" algn="tl">
                    <a:srgbClr val="000000">
                      <a:alpha val="43137"/>
                    </a:srgbClr>
                  </a:outerShdw>
                </a:effectLst>
              </a:rPr>
              <a:t>y : </a:t>
            </a:r>
            <a:r>
              <a:rPr lang="en-IN" altLang="en-US" b="1" dirty="0">
                <a:solidFill>
                  <a:schemeClr val="tx1"/>
                </a:solidFill>
                <a:effectLst>
                  <a:outerShdw blurRad="38100" dist="38100" dir="2700000" algn="tl">
                    <a:srgbClr val="000000">
                      <a:alpha val="43137"/>
                    </a:srgbClr>
                  </a:outerShdw>
                </a:effectLst>
              </a:rPr>
              <a:t>Priya Patidar</a:t>
            </a:r>
            <a:r>
              <a:rPr lang="en-US" b="1" dirty="0">
                <a:solidFill>
                  <a:schemeClr val="tx1"/>
                </a:solidFill>
                <a:effectLst>
                  <a:outerShdw blurRad="38100" dist="38100" dir="2700000" algn="tl">
                    <a:srgbClr val="000000">
                      <a:alpha val="43137"/>
                    </a:srgbClr>
                  </a:outerShdw>
                </a:effectLst>
              </a:rPr>
              <a:t> (</a:t>
            </a:r>
            <a:r>
              <a:rPr lang="en-IN" altLang="en-US" b="1" dirty="0">
                <a:solidFill>
                  <a:schemeClr val="tx1"/>
                </a:solidFill>
                <a:effectLst>
                  <a:outerShdw blurRad="38100" dist="38100" dir="2700000" algn="tl">
                    <a:srgbClr val="000000">
                      <a:alpha val="43137"/>
                    </a:srgbClr>
                  </a:outerShdw>
                </a:effectLst>
              </a:rPr>
              <a:t>I</a:t>
            </a:r>
            <a:r>
              <a:rPr lang="en-US" b="1" dirty="0">
                <a:solidFill>
                  <a:schemeClr val="tx1"/>
                </a:solidFill>
                <a:effectLst>
                  <a:outerShdw blurRad="38100" dist="38100" dir="2700000" algn="tl">
                    <a:srgbClr val="000000">
                      <a:alpha val="43137"/>
                    </a:srgbClr>
                  </a:outerShdw>
                </a:effectLst>
              </a:rPr>
              <a:t>nternship </a:t>
            </a:r>
            <a:r>
              <a:rPr lang="en-IN" altLang="en-US" b="1" dirty="0">
                <a:solidFill>
                  <a:schemeClr val="tx1"/>
                </a:solidFill>
                <a:effectLst>
                  <a:outerShdw blurRad="38100" dist="38100" dir="2700000" algn="tl">
                    <a:srgbClr val="000000">
                      <a:alpha val="43137"/>
                    </a:srgbClr>
                  </a:outerShdw>
                </a:effectLst>
              </a:rPr>
              <a:t>B</a:t>
            </a:r>
            <a:r>
              <a:rPr lang="en-US" b="1" dirty="0">
                <a:solidFill>
                  <a:schemeClr val="tx1"/>
                </a:solidFill>
                <a:effectLst>
                  <a:outerShdw blurRad="38100" dist="38100" dir="2700000" algn="tl">
                    <a:srgbClr val="000000">
                      <a:alpha val="43137"/>
                    </a:srgbClr>
                  </a:outerShdw>
                </a:effectLst>
              </a:rPr>
              <a:t>atch </a:t>
            </a:r>
            <a:r>
              <a:rPr lang="en-IN" altLang="en-US" b="1" dirty="0">
                <a:solidFill>
                  <a:schemeClr val="tx1"/>
                </a:solidFill>
                <a:effectLst>
                  <a:outerShdw blurRad="38100" dist="38100" dir="2700000" algn="tl">
                    <a:srgbClr val="000000">
                      <a:alpha val="43137"/>
                    </a:srgbClr>
                  </a:outerShdw>
                </a:effectLst>
              </a:rPr>
              <a:t>30</a:t>
            </a:r>
            <a:r>
              <a:rPr lang="en-US" b="1" dirty="0">
                <a:solidFill>
                  <a:schemeClr val="tx1"/>
                </a:solidFill>
                <a:effectLst>
                  <a:outerShdw blurRad="38100" dist="38100" dir="2700000" algn="tl">
                    <a:srgbClr val="000000">
                      <a:alpha val="43137"/>
                    </a:srgbClr>
                  </a:outerShdw>
                </a:effectLst>
              </a:rPr>
              <a:t>)</a:t>
            </a:r>
            <a:endParaRPr lang="en-US" b="1" dirty="0">
              <a:solidFill>
                <a:schemeClr val="tx1"/>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4"/>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495" y="1447800"/>
            <a:ext cx="9402445" cy="1531620"/>
          </a:xfrm>
        </p:spPr>
        <p:txBody>
          <a:bodyPr>
            <a:normAutofit fontScale="90000"/>
          </a:bodyPr>
          <a:lstStyle/>
          <a:p>
            <a:br>
              <a:rPr lang="en-IN"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800"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endParaRPr lang="en-IN" dirty="0">
              <a:solidFill>
                <a:srgbClr val="FFFF00"/>
              </a:solidFill>
            </a:endParaRPr>
          </a:p>
        </p:txBody>
      </p:sp>
      <p:pic>
        <p:nvPicPr>
          <p:cNvPr id="4" name="Content Placeholder 3"/>
          <p:cNvPicPr>
            <a:picLocks noGrp="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227330" y="2590800"/>
            <a:ext cx="10513060" cy="3797300"/>
          </a:xfrm>
          <a:prstGeom prst="rect">
            <a:avLst/>
          </a:prstGeom>
          <a:noFill/>
          <a:ln>
            <a:noFill/>
          </a:ln>
        </p:spPr>
      </p:pic>
      <p:sp>
        <p:nvSpPr>
          <p:cNvPr id="6" name="TextBox 5"/>
          <p:cNvSpPr txBox="1"/>
          <p:nvPr/>
        </p:nvSpPr>
        <p:spPr>
          <a:xfrm>
            <a:off x="922337" y="456943"/>
            <a:ext cx="6094520" cy="58356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Column Dropped</a:t>
            </a:r>
            <a:endParaRPr lang="en-US"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22321" y="1219200"/>
            <a:ext cx="9906000" cy="829945"/>
          </a:xfrm>
          <a:prstGeom prst="rect">
            <a:avLst/>
          </a:prstGeom>
          <a:noFill/>
        </p:spPr>
        <p:txBody>
          <a:bodyPr wrap="square">
            <a:spAutoFit/>
          </a:bodyPr>
          <a:lstStyle/>
          <a:p>
            <a:r>
              <a:rPr lang="en-US" sz="2400" dirty="0">
                <a:ln/>
                <a:solidFill>
                  <a:schemeClr val="tx1"/>
                </a:solidFill>
                <a:effectLst>
                  <a:outerShdw blurRad="38100" dist="19050" dir="2700000" algn="tl" rotWithShape="0">
                    <a:schemeClr val="dk1">
                      <a:alpha val="40000"/>
                    </a:schemeClr>
                  </a:outerShdw>
                </a:effectLst>
              </a:rPr>
              <a:t>The columns that are going to be drop are Utilities. They are strings , cannot be categorized and don’t contribute much to the outcome.</a:t>
            </a:r>
            <a:endParaRPr lang="en-US" sz="2400" dirty="0">
              <a:ln/>
              <a:solidFill>
                <a:schemeClr val="tx1"/>
              </a:solidFill>
              <a:effectLst>
                <a:outerShdw blurRad="38100" dist="19050" dir="2700000" algn="tl" rotWithShape="0">
                  <a:schemeClr val="dk1">
                    <a:alpha val="40000"/>
                  </a:schemeClr>
                </a:outerShdw>
              </a:effectLst>
            </a:endParaRPr>
          </a:p>
        </p:txBody>
      </p:sp>
      <p:sp>
        <p:nvSpPr>
          <p:cNvPr id="9" name="Slide Number Placeholder 1"/>
          <p:cNvSpPr txBox="1"/>
          <p:nvPr/>
        </p:nvSpPr>
        <p:spPr>
          <a:xfrm>
            <a:off x="10463817" y="349437"/>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1800" b="1"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solidFill>
                <a:srgbClr val="FFFF00"/>
              </a:solidFill>
            </a:endParaRPr>
          </a:p>
        </p:txBody>
      </p:sp>
      <p:sp>
        <p:nvSpPr>
          <p:cNvPr id="3" name="Content Placeholder 2"/>
          <p:cNvSpPr>
            <a:spLocks noGrp="1"/>
          </p:cNvSpPr>
          <p:nvPr>
            <p:ph idx="1"/>
          </p:nvPr>
        </p:nvSpPr>
        <p:spPr>
          <a:xfrm>
            <a:off x="609600" y="772795"/>
            <a:ext cx="10970260" cy="5354955"/>
          </a:xfrm>
        </p:spPr>
        <p:txBody>
          <a:bodyPr/>
          <a:lstStyle/>
          <a:p>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240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fillna</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method.</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p>
        </p:txBody>
      </p:sp>
      <p:pic>
        <p:nvPicPr>
          <p:cNvPr id="4" name="Picture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530" y="2667000"/>
            <a:ext cx="9071610" cy="3843655"/>
          </a:xfrm>
          <a:prstGeom prst="rect">
            <a:avLst/>
          </a:prstGeom>
          <a:noFill/>
          <a:ln>
            <a:noFill/>
          </a:ln>
        </p:spPr>
      </p:pic>
      <p:sp>
        <p:nvSpPr>
          <p:cNvPr id="6" name="Slide Number Placeholder 1"/>
          <p:cNvSpPr txBox="1"/>
          <p:nvPr/>
        </p:nvSpPr>
        <p:spPr>
          <a:xfrm>
            <a:off x="105140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95" y="1066800"/>
            <a:ext cx="5091430" cy="484505"/>
          </a:xfrm>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type="body" sz="half" idx="2"/>
          </p:nvPr>
        </p:nvSpPr>
        <p:spPr>
          <a:xfrm>
            <a:off x="302895" y="990600"/>
            <a:ext cx="9175750" cy="975360"/>
          </a:xfrm>
        </p:spPr>
        <p:txBody>
          <a:bodyPr>
            <a:normAutofit/>
          </a:bodyPr>
          <a:lstStyle/>
          <a:p>
            <a:r>
              <a:rPr lang="en-IN" sz="2400"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endParaRPr lang="en-IN" sz="2400" dirty="0">
              <a:latin typeface="Times New Roman" panose="02020603050405020304" pitchFamily="18" charset="0"/>
              <a:ea typeface="Times New Roman" panose="02020603050405020304" pitchFamily="18" charset="0"/>
            </a:endParaRPr>
          </a:p>
        </p:txBody>
      </p:sp>
      <p:pic>
        <p:nvPicPr>
          <p:cNvPr id="5" name="Picture 4"/>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9730" y="2106930"/>
            <a:ext cx="9324975" cy="4522470"/>
          </a:xfrm>
          <a:prstGeom prst="rect">
            <a:avLst/>
          </a:prstGeom>
          <a:noFill/>
          <a:ln>
            <a:noFill/>
          </a:ln>
        </p:spPr>
      </p:pic>
      <p:sp>
        <p:nvSpPr>
          <p:cNvPr id="7" name="Slide Number Placeholder 1"/>
          <p:cNvSpPr txBox="1"/>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376555"/>
            <a:ext cx="5902960" cy="1265555"/>
          </a:xfrm>
        </p:spPr>
        <p:txBody>
          <a:bodyPr>
            <a:noAutofit/>
          </a:bodyPr>
          <a:lstStyle/>
          <a:p>
            <a:br>
              <a:rPr lang="en-IN" sz="4400"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836295" y="1012190"/>
            <a:ext cx="10435590" cy="1137285"/>
          </a:xfrm>
        </p:spPr>
        <p:txBody>
          <a:bodyPr>
            <a:noAutofit/>
          </a:bodyPr>
          <a:lstStyle/>
          <a:p>
            <a:pPr algn="just"/>
            <a:r>
              <a:rPr lang="en-IN" sz="2400"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latin typeface="Times New Roman" panose="02020603050405020304" pitchFamily="18" charset="0"/>
              <a:ea typeface="Times New Roman" panose="02020603050405020304" pitchFamily="18" charset="0"/>
            </a:endParaRPr>
          </a:p>
          <a:p>
            <a:pPr algn="just"/>
            <a:endParaRPr lang="en-IN" sz="2400" dirty="0">
              <a:latin typeface="Times New Roman" panose="02020603050405020304" pitchFamily="18" charset="0"/>
              <a:ea typeface="Times New Roman" panose="02020603050405020304" pitchFamily="18" charset="0"/>
            </a:endParaRPr>
          </a:p>
        </p:txBody>
      </p:sp>
      <p:pic>
        <p:nvPicPr>
          <p:cNvPr id="5" name="Content Placeholder 4"/>
          <p:cNvPicPr>
            <a:picLocks noGrp="1"/>
          </p:cNvPicPr>
          <p:nvPr>
            <p:ph idx="1"/>
          </p:nvPr>
        </p:nvPicPr>
        <p:blipFill>
          <a:blip r:embed="rId1"/>
          <a:stretch>
            <a:fillRect/>
          </a:stretch>
        </p:blipFill>
        <p:spPr>
          <a:xfrm>
            <a:off x="913130" y="2286000"/>
            <a:ext cx="10150475" cy="3907790"/>
          </a:xfrm>
          <a:prstGeom prst="rect">
            <a:avLst/>
          </a:prstGeom>
        </p:spPr>
      </p:pic>
      <p:sp>
        <p:nvSpPr>
          <p:cNvPr id="3" name="Slide Number Placeholder 1"/>
          <p:cNvSpPr txBox="1"/>
          <p:nvPr/>
        </p:nvSpPr>
        <p:spPr>
          <a:xfrm>
            <a:off x="10437812" y="376551"/>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1" y="838200"/>
            <a:ext cx="11734800" cy="1400530"/>
          </a:xfrm>
        </p:spPr>
        <p:txBody>
          <a:bodyPr>
            <a:noAutofit/>
          </a:bodyPr>
          <a:lstStyle/>
          <a:p>
            <a:pPr algn="ctr">
              <a:lnSpc>
                <a:spcPct val="107000"/>
              </a:lnSpc>
              <a:spcAft>
                <a:spcPts val="800"/>
              </a:spcAft>
            </a:pPr>
            <a:br>
              <a:rPr lang="en-IN" sz="28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dirty="0">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1"/>
          <a:stretch>
            <a:fillRect/>
          </a:stretch>
        </p:blipFill>
        <p:spPr>
          <a:xfrm>
            <a:off x="401955" y="2208530"/>
            <a:ext cx="10482580" cy="4458335"/>
          </a:xfrm>
          <a:prstGeom prst="rect">
            <a:avLst/>
          </a:prstGeom>
        </p:spPr>
      </p:pic>
      <p:sp>
        <p:nvSpPr>
          <p:cNvPr id="3" name="Slide Number Placeholder 1"/>
          <p:cNvSpPr txBox="1"/>
          <p:nvPr/>
        </p:nvSpPr>
        <p:spPr>
          <a:xfrm>
            <a:off x="10465494" y="404012"/>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2620"/>
            <a:ext cx="11226800" cy="577850"/>
          </a:xfrm>
        </p:spPr>
        <p:txBody>
          <a:bodyPr>
            <a:noAutofit/>
          </a:bodyPr>
          <a:lstStyle/>
          <a:p>
            <a:pPr algn="ctr"/>
            <a:r>
              <a:rPr lang="en-IN" sz="4000"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4000" b="1" dirty="0">
                <a:latin typeface="Times New Roman" panose="02020603050405020304" pitchFamily="18"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Slide Number Placeholder 1"/>
          <p:cNvSpPr txBox="1"/>
          <p:nvPr/>
        </p:nvSpPr>
        <p:spPr>
          <a:xfrm>
            <a:off x="10468668" y="37531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pic>
        <p:nvPicPr>
          <p:cNvPr id="42" name="Picture 42" descr="download (1)"/>
          <p:cNvPicPr>
            <a:picLocks noChangeAspect="1"/>
          </p:cNvPicPr>
          <p:nvPr>
            <p:ph sz="half" idx="2"/>
          </p:nvPr>
        </p:nvPicPr>
        <p:blipFill>
          <a:blip r:embed="rId1"/>
          <a:stretch>
            <a:fillRect/>
          </a:stretch>
        </p:blipFill>
        <p:spPr>
          <a:xfrm>
            <a:off x="506095" y="1497330"/>
            <a:ext cx="10096500" cy="5015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304800"/>
            <a:ext cx="11504692" cy="1400530"/>
          </a:xfrm>
        </p:spPr>
        <p:txBody>
          <a:bodyPr>
            <a:normAutofit fontScale="90000"/>
          </a:bodyPr>
          <a:lstStyle/>
          <a:p>
            <a:pPr algn="ct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3200"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200" b="1" dirty="0">
                <a:latin typeface="Times New Roman" panose="02020603050405020304" pitchFamily="18" charset="0"/>
                <a:ea typeface="Calibri" panose="020F0502020204030204" pitchFamily="34" charset="0"/>
                <a:cs typeface="Times New Roman" panose="02020603050405020304" pitchFamily="18" charset="0"/>
              </a:rPr>
            </a:br>
            <a:br>
              <a:rPr lang="en-IN" sz="3200" b="1" dirty="0">
                <a:latin typeface="Times New Roman" panose="02020603050405020304" pitchFamily="18" charset="0"/>
                <a:ea typeface="Calibri" panose="020F0502020204030204" pitchFamily="34" charset="0"/>
                <a:cs typeface="Times New Roman" panose="02020603050405020304" pitchFamily="18" charset="0"/>
              </a:rPr>
            </a:br>
            <a:r>
              <a:rPr lang="en-IN" sz="2200"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03026" y="2243138"/>
            <a:ext cx="4395193" cy="576262"/>
          </a:xfrm>
        </p:spPr>
        <p:txBody>
          <a:bodyPr/>
          <a:lstStyle/>
          <a:p>
            <a:r>
              <a:rPr lang="en-US" dirty="0"/>
              <a:t>First set</a:t>
            </a:r>
            <a:endParaRPr lang="en-IN" dirty="0"/>
          </a:p>
        </p:txBody>
      </p:sp>
      <p:sp>
        <p:nvSpPr>
          <p:cNvPr id="5" name="Text Placeholder 4"/>
          <p:cNvSpPr>
            <a:spLocks noGrp="1"/>
          </p:cNvSpPr>
          <p:nvPr>
            <p:ph type="body" sz="quarter" idx="3"/>
          </p:nvPr>
        </p:nvSpPr>
        <p:spPr>
          <a:xfrm>
            <a:off x="6042618" y="2269331"/>
            <a:ext cx="4395194" cy="626269"/>
          </a:xfrm>
        </p:spPr>
        <p:txBody>
          <a:bodyPr/>
          <a:lstStyle/>
          <a:p>
            <a:r>
              <a:rPr lang="en-US" dirty="0"/>
              <a:t>Second set</a:t>
            </a:r>
            <a:endParaRPr lang="en-IN" dirty="0"/>
          </a:p>
        </p:txBody>
      </p:sp>
      <p:pic>
        <p:nvPicPr>
          <p:cNvPr id="7" name="Content Placeholder 6"/>
          <p:cNvPicPr>
            <a:picLocks noGrp="1"/>
          </p:cNvPicPr>
          <p:nvPr>
            <p:ph sz="half" idx="2"/>
          </p:nvPr>
        </p:nvPicPr>
        <p:blipFill>
          <a:blip r:embed="rId1"/>
          <a:stretch>
            <a:fillRect/>
          </a:stretch>
        </p:blipFill>
        <p:spPr>
          <a:xfrm>
            <a:off x="839569" y="2945773"/>
            <a:ext cx="5156444" cy="3683627"/>
          </a:xfrm>
          <a:prstGeom prst="rect">
            <a:avLst/>
          </a:prstGeom>
        </p:spPr>
      </p:pic>
      <p:pic>
        <p:nvPicPr>
          <p:cNvPr id="8" name="Content Placeholder 7"/>
          <p:cNvPicPr>
            <a:picLocks noGrp="1"/>
          </p:cNvPicPr>
          <p:nvPr>
            <p:ph sz="quarter" idx="4"/>
          </p:nvPr>
        </p:nvPicPr>
        <p:blipFill>
          <a:blip r:embed="rId2"/>
          <a:stretch>
            <a:fillRect/>
          </a:stretch>
        </p:blipFill>
        <p:spPr>
          <a:xfrm>
            <a:off x="6170592" y="2944186"/>
            <a:ext cx="5713512" cy="3685214"/>
          </a:xfrm>
          <a:prstGeom prst="rect">
            <a:avLst/>
          </a:prstGeom>
        </p:spPr>
      </p:pic>
      <p:sp>
        <p:nvSpPr>
          <p:cNvPr id="4" name="Slide Number Placeholder 1"/>
          <p:cNvSpPr txBox="1"/>
          <p:nvPr/>
        </p:nvSpPr>
        <p:spPr>
          <a:xfrm>
            <a:off x="10514012" y="31071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Remaining section of Outliers Check:</a:t>
            </a:r>
            <a:endParaRPr lang="en-IN" sz="3200" dirty="0"/>
          </a:p>
        </p:txBody>
      </p:sp>
      <p:sp>
        <p:nvSpPr>
          <p:cNvPr id="3" name="Text Placeholder 2"/>
          <p:cNvSpPr>
            <a:spLocks noGrp="1"/>
          </p:cNvSpPr>
          <p:nvPr>
            <p:ph type="body" idx="1"/>
          </p:nvPr>
        </p:nvSpPr>
        <p:spPr>
          <a:xfrm>
            <a:off x="839570" y="1905000"/>
            <a:ext cx="4658650" cy="576262"/>
          </a:xfrm>
        </p:spPr>
        <p:txBody>
          <a:bodyPr/>
          <a:lstStyle/>
          <a:p>
            <a:r>
              <a:rPr lang="en-US" dirty="0"/>
              <a:t>Third set</a:t>
            </a:r>
            <a:endParaRPr lang="en-IN" dirty="0"/>
          </a:p>
        </p:txBody>
      </p:sp>
      <p:sp>
        <p:nvSpPr>
          <p:cNvPr id="5" name="Text Placeholder 4"/>
          <p:cNvSpPr>
            <a:spLocks noGrp="1"/>
          </p:cNvSpPr>
          <p:nvPr>
            <p:ph type="body" sz="quarter" idx="3"/>
          </p:nvPr>
        </p:nvSpPr>
        <p:spPr>
          <a:xfrm>
            <a:off x="6094411" y="1905000"/>
            <a:ext cx="3953805" cy="576262"/>
          </a:xfrm>
        </p:spPr>
        <p:txBody>
          <a:bodyPr/>
          <a:lstStyle/>
          <a:p>
            <a:r>
              <a:rPr lang="en-US" dirty="0"/>
              <a:t>Fourth set</a:t>
            </a:r>
            <a:endParaRPr lang="en-IN" dirty="0"/>
          </a:p>
        </p:txBody>
      </p:sp>
      <p:pic>
        <p:nvPicPr>
          <p:cNvPr id="7" name="Content Placeholder 6"/>
          <p:cNvPicPr>
            <a:picLocks noGrp="1"/>
          </p:cNvPicPr>
          <p:nvPr>
            <p:ph sz="half" idx="2"/>
          </p:nvPr>
        </p:nvPicPr>
        <p:blipFill>
          <a:blip r:embed="rId1"/>
          <a:stretch>
            <a:fillRect/>
          </a:stretch>
        </p:blipFill>
        <p:spPr>
          <a:xfrm>
            <a:off x="839569" y="2552928"/>
            <a:ext cx="5156444" cy="3828053"/>
          </a:xfrm>
          <a:prstGeom prst="rect">
            <a:avLst/>
          </a:prstGeom>
        </p:spPr>
      </p:pic>
      <p:pic>
        <p:nvPicPr>
          <p:cNvPr id="8" name="Content Placeholder 7"/>
          <p:cNvPicPr>
            <a:picLocks noGrp="1"/>
          </p:cNvPicPr>
          <p:nvPr>
            <p:ph sz="quarter" idx="4"/>
          </p:nvPr>
        </p:nvPicPr>
        <p:blipFill>
          <a:blip r:embed="rId2"/>
          <a:stretch>
            <a:fillRect/>
          </a:stretch>
        </p:blipFill>
        <p:spPr>
          <a:xfrm>
            <a:off x="6170592" y="2505316"/>
            <a:ext cx="5181838" cy="3828052"/>
          </a:xfrm>
          <a:prstGeom prst="rect">
            <a:avLst/>
          </a:prstGeom>
        </p:spPr>
      </p:pic>
      <p:sp>
        <p:nvSpPr>
          <p:cNvPr id="4" name="Slide Number Placeholder 1"/>
          <p:cNvSpPr txBox="1"/>
          <p:nvPr/>
        </p:nvSpPr>
        <p:spPr>
          <a:xfrm>
            <a:off x="10478090"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br>
              <a:rPr lang="en-IN" b="1" dirty="0">
                <a:effectLst/>
                <a:latin typeface="Times New Roman" panose="02020603050405020304" pitchFamily="18" charset="0"/>
                <a:ea typeface="Calibri" panose="020F0502020204030204" pitchFamily="34" charset="0"/>
              </a:rPr>
            </a:br>
            <a:r>
              <a:rPr lang="en-IN" sz="22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dirty="0"/>
          </a:p>
        </p:txBody>
      </p:sp>
      <p:sp>
        <p:nvSpPr>
          <p:cNvPr id="3" name="Text Placeholder 2"/>
          <p:cNvSpPr>
            <a:spLocks noGrp="1"/>
          </p:cNvSpPr>
          <p:nvPr>
            <p:ph type="body" idx="1"/>
          </p:nvPr>
        </p:nvSpPr>
        <p:spPr>
          <a:xfrm>
            <a:off x="961774" y="1905000"/>
            <a:ext cx="4536445" cy="576262"/>
          </a:xfrm>
        </p:spPr>
        <p:txBody>
          <a:bodyPr/>
          <a:lstStyle/>
          <a:p>
            <a:r>
              <a:rPr lang="en-US" dirty="0"/>
              <a:t>Before handling Skewness</a:t>
            </a:r>
            <a:endParaRPr lang="en-IN" dirty="0"/>
          </a:p>
        </p:txBody>
      </p:sp>
      <p:graphicFrame>
        <p:nvGraphicFramePr>
          <p:cNvPr id="9" name="Content Placeholder 8"/>
          <p:cNvGraphicFramePr>
            <a:graphicFrameLocks noGrp="1"/>
          </p:cNvGraphicFramePr>
          <p:nvPr>
            <p:ph sz="half" idx="2"/>
          </p:nvPr>
        </p:nvGraphicFramePr>
        <p:xfrm>
          <a:off x="961774" y="2473098"/>
          <a:ext cx="4561287" cy="3749040"/>
        </p:xfrm>
        <a:graphic>
          <a:graphicData uri="http://schemas.openxmlformats.org/drawingml/2006/table">
            <a:tbl>
              <a:tblPr firstRow="1" firstCol="1" bandRow="1">
                <a:tableStyleId>{5C22544A-7EE6-4342-B048-85BDC9FD1C3A}</a:tableStyleId>
              </a:tblPr>
              <a:tblGrid>
                <a:gridCol w="2296327"/>
                <a:gridCol w="2264960"/>
              </a:tblGrid>
              <a:tr h="0">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tr>
            </a:tbl>
          </a:graphicData>
        </a:graphic>
      </p:graphicFrame>
      <p:sp>
        <p:nvSpPr>
          <p:cNvPr id="5" name="Text Placeholder 4"/>
          <p:cNvSpPr>
            <a:spLocks noGrp="1"/>
          </p:cNvSpPr>
          <p:nvPr>
            <p:ph type="body" sz="quarter" idx="3"/>
          </p:nvPr>
        </p:nvSpPr>
        <p:spPr>
          <a:xfrm>
            <a:off x="5993391" y="1905000"/>
            <a:ext cx="4054825" cy="576262"/>
          </a:xfrm>
        </p:spPr>
        <p:txBody>
          <a:bodyPr/>
          <a:lstStyle/>
          <a:p>
            <a:r>
              <a:rPr lang="en-US" dirty="0"/>
              <a:t>After handling Skewness</a:t>
            </a:r>
            <a:endParaRPr lang="en-IN" dirty="0"/>
          </a:p>
        </p:txBody>
      </p:sp>
      <p:graphicFrame>
        <p:nvGraphicFramePr>
          <p:cNvPr id="10" name="Content Placeholder 9"/>
          <p:cNvGraphicFramePr>
            <a:graphicFrameLocks noGrp="1"/>
          </p:cNvGraphicFramePr>
          <p:nvPr>
            <p:ph sz="quarter" idx="4"/>
          </p:nvPr>
        </p:nvGraphicFramePr>
        <p:xfrm>
          <a:off x="6018234" y="2473098"/>
          <a:ext cx="5331022" cy="3749040"/>
        </p:xfrm>
        <a:graphic>
          <a:graphicData uri="http://schemas.openxmlformats.org/drawingml/2006/table">
            <a:tbl>
              <a:tblPr firstRow="1" firstCol="1" bandRow="1">
                <a:tableStyleId>{5C22544A-7EE6-4342-B048-85BDC9FD1C3A}</a:tableStyleId>
              </a:tblPr>
              <a:tblGrid>
                <a:gridCol w="2683841"/>
                <a:gridCol w="2647181"/>
              </a:tblGrid>
              <a:tr h="0">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tr>
              <a:tr h="0">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tr>
            </a:tbl>
          </a:graphicData>
        </a:graphic>
      </p:graphicFrame>
      <p:sp>
        <p:nvSpPr>
          <p:cNvPr id="4" name="Slide Number Placeholder 1"/>
          <p:cNvSpPr txBox="1"/>
          <p:nvPr/>
        </p:nvSpPr>
        <p:spPr>
          <a:xfrm>
            <a:off x="10437812" y="374199"/>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993" y="990600"/>
            <a:ext cx="9402274" cy="140053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p:cNvSpPr>
            <a:spLocks noGrp="1"/>
          </p:cNvSpPr>
          <p:nvPr>
            <p:ph idx="1"/>
          </p:nvPr>
        </p:nvSpPr>
        <p:spPr>
          <a:xfrm>
            <a:off x="609600" y="2402840"/>
            <a:ext cx="10216515" cy="3724910"/>
          </a:xfrm>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Linear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IN" dirty="0">
              <a:latin typeface="Times New Roman" panose="02020603050405020304" pitchFamily="18" charset="0"/>
              <a:cs typeface="Times New Roman" panose="02020603050405020304" pitchFamily="18" charset="0"/>
            </a:endParaRPr>
          </a:p>
        </p:txBody>
      </p:sp>
      <p:sp>
        <p:nvSpPr>
          <p:cNvPr id="5" name="Slide Number Placeholder 1"/>
          <p:cNvSpPr txBox="1"/>
          <p:nvPr/>
        </p:nvSpPr>
        <p:spPr>
          <a:xfrm>
            <a:off x="10476851"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endParaRPr lang="en-US" dirty="0"/>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endParaRPr lang="en-US" dirty="0"/>
          </a:p>
          <a:p>
            <a:r>
              <a:rPr lang="en-US" dirty="0"/>
              <a:t>Problem Statement</a:t>
            </a:r>
            <a:endParaRPr lang="en-US" dirty="0"/>
          </a:p>
          <a:p>
            <a:r>
              <a:rPr lang="en-US" dirty="0"/>
              <a:t>Objective</a:t>
            </a:r>
            <a:endParaRPr lang="en-US" dirty="0"/>
          </a:p>
          <a:p>
            <a:r>
              <a:rPr lang="en-US" dirty="0"/>
              <a:t>Exploratory Data Analysis (EDA)</a:t>
            </a:r>
            <a:endParaRPr lang="en-US" dirty="0"/>
          </a:p>
          <a:p>
            <a:r>
              <a:rPr lang="en-US" dirty="0"/>
              <a:t>Visualization</a:t>
            </a:r>
            <a:endParaRPr lang="en-US" dirty="0"/>
          </a:p>
          <a:p>
            <a:r>
              <a:rPr lang="en-US" dirty="0"/>
              <a:t>Inference</a:t>
            </a:r>
            <a:endParaRPr lang="en-US" dirty="0"/>
          </a:p>
          <a:p>
            <a:r>
              <a:rPr lang="en-US" dirty="0"/>
              <a:t>Future Work</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sp>
        <p:nvSpPr>
          <p:cNvPr id="2" name="Slide Number Placeholder 1"/>
          <p:cNvSpPr>
            <a:spLocks noGrp="1"/>
          </p:cNvSpPr>
          <p:nvPr>
            <p:ph type="sldNum" sz="quarter" idx="12"/>
          </p:nvPr>
        </p:nvSpPr>
        <p:spPr/>
        <p:txBody>
          <a:bodyPr/>
          <a:lstStyle/>
          <a:p>
            <a:r>
              <a:rPr lang="en-US" dirty="0"/>
              <a:t>2</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886" y="1295400"/>
            <a:ext cx="9402274" cy="1400530"/>
          </a:xfrm>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p:cNvSpPr>
            <a:spLocks noGrp="1"/>
          </p:cNvSpPr>
          <p:nvPr>
            <p:ph type="body" idx="1"/>
          </p:nvPr>
        </p:nvSpPr>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 =  88.85</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 = 77.5</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normAutofit fontScale="55000" lnSpcReduction="20000"/>
          </a:bodyPr>
          <a:lstStyle/>
          <a:p>
            <a:endParaRPr lang="en-US" dirty="0"/>
          </a:p>
          <a:p>
            <a:r>
              <a:rPr lang="en-IN" dirty="0">
                <a:latin typeface="Times New Roman" panose="02020603050405020304" pitchFamily="18" charset="0"/>
                <a:cs typeface="Times New Roman" panose="02020603050405020304" pitchFamily="18" charset="0"/>
              </a:rPr>
              <a:t>Predict Train</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 = 97.38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 = 100</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endParaRPr lang="en-IN" dirty="0">
              <a:latin typeface="Times New Roman" panose="02020603050405020304" pitchFamily="18" charset="0"/>
              <a:cs typeface="Times New Roman" panose="02020603050405020304" pitchFamily="18" charset="0"/>
            </a:endParaRPr>
          </a:p>
          <a:p>
            <a:endParaRPr lang="en-IN" dirty="0"/>
          </a:p>
        </p:txBody>
      </p:sp>
      <p:sp>
        <p:nvSpPr>
          <p:cNvPr id="8" name="Slide Number Placeholder 1"/>
          <p:cNvSpPr txBox="1"/>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9" y="3502147"/>
            <a:ext cx="9402274" cy="1400530"/>
          </a:xfrm>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45943" y="4800600"/>
            <a:ext cx="4395193" cy="576262"/>
          </a:xfrm>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p:cNvSpPr>
            <a:spLocks noGrp="1"/>
          </p:cNvSpPr>
          <p:nvPr>
            <p:ph sz="half" idx="2"/>
          </p:nvPr>
        </p:nvSpPr>
        <p:spPr>
          <a:xfrm>
            <a:off x="645943" y="5004753"/>
            <a:ext cx="5156444" cy="1325218"/>
          </a:xfrm>
        </p:spPr>
        <p:txBody>
          <a:bodyPr/>
          <a:lstStyle/>
          <a:p>
            <a:r>
              <a:rPr lang="en-US" dirty="0">
                <a:latin typeface="Times New Roman" panose="02020603050405020304" pitchFamily="18" charset="0"/>
                <a:cs typeface="Times New Roman" panose="02020603050405020304" pitchFamily="18" charset="0"/>
              </a:rPr>
              <a:t>R2 Score  = 86.79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942012" y="4800600"/>
            <a:ext cx="4395194" cy="576262"/>
          </a:xfrm>
        </p:spPr>
        <p:txBody>
          <a:bodyPr/>
          <a:lstStyle/>
          <a:p>
            <a:r>
              <a:rPr lang="en-IN"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Regressor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p:cNvSpPr>
            <a:spLocks noGrp="1"/>
          </p:cNvSpPr>
          <p:nvPr>
            <p:ph sz="quarter" idx="4"/>
          </p:nvPr>
        </p:nvSpPr>
        <p:spPr>
          <a:xfrm>
            <a:off x="5942012" y="5004753"/>
            <a:ext cx="5181838" cy="999865"/>
          </a:xfrm>
        </p:spPr>
        <p:txBody>
          <a:bodyPr/>
          <a:lstStyle/>
          <a:p>
            <a:r>
              <a:rPr lang="en-US" dirty="0">
                <a:latin typeface="Times New Roman" panose="02020603050405020304" pitchFamily="18" charset="0"/>
                <a:cs typeface="Times New Roman" panose="02020603050405020304" pitchFamily="18" charset="0"/>
              </a:rPr>
              <a:t>R2 Score  = 89.15</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
        <p:nvSpPr>
          <p:cNvPr id="9" name="TextBox 8"/>
          <p:cNvSpPr txBox="1"/>
          <p:nvPr/>
        </p:nvSpPr>
        <p:spPr>
          <a:xfrm>
            <a:off x="760412" y="817132"/>
            <a:ext cx="10287000"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Hyper Parameter Tuning</a:t>
            </a:r>
            <a:endParaRPr lang="en-IN" sz="4800" dirty="0"/>
          </a:p>
        </p:txBody>
      </p:sp>
      <p:sp>
        <p:nvSpPr>
          <p:cNvPr id="11" name="TextBox 10"/>
          <p:cNvSpPr txBox="1"/>
          <p:nvPr/>
        </p:nvSpPr>
        <p:spPr>
          <a:xfrm>
            <a:off x="763262" y="1876696"/>
            <a:ext cx="8988749" cy="646074"/>
          </a:xfrm>
          <a:prstGeom prst="rect">
            <a:avLst/>
          </a:prstGeom>
          <a:noFill/>
        </p:spPr>
        <p:txBody>
          <a:bodyPr wrap="square">
            <a:spAutoFit/>
          </a:bodyPr>
          <a:lstStyle/>
          <a:p>
            <a:r>
              <a:rPr lang="en-IN" sz="1800"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18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dirty="0">
              <a:solidFill>
                <a:schemeClr val="bg1"/>
              </a:solidFill>
            </a:endParaRPr>
          </a:p>
        </p:txBody>
      </p:sp>
      <p:sp>
        <p:nvSpPr>
          <p:cNvPr id="12" name="Slide Number Placeholder 1"/>
          <p:cNvSpPr txBox="1"/>
          <p:nvPr/>
        </p:nvSpPr>
        <p:spPr>
          <a:xfrm>
            <a:off x="10514012" y="43328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732" y="2209800"/>
            <a:ext cx="8823360" cy="967382"/>
          </a:xfrm>
        </p:spPr>
        <p:txBody>
          <a:bodyPr>
            <a:normAutofit/>
          </a:bodyPr>
          <a:lstStyle/>
          <a:p>
            <a:pPr algn="ctr"/>
            <a:r>
              <a:rPr lang="en-US" sz="4400"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Best Model</a:t>
            </a:r>
            <a:endParaRPr lang="en-US" sz="4400"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82732" y="3439357"/>
            <a:ext cx="8823360" cy="861420"/>
          </a:xfrm>
        </p:spPr>
        <p:txBody>
          <a:bodyPr>
            <a:noAutofit/>
          </a:bodyPr>
          <a:lstStyle/>
          <a:p>
            <a:r>
              <a:rPr lang="en-US" sz="2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Hyper parameter Tuning performance is compared for both Random Forest and </a:t>
            </a:r>
            <a:r>
              <a:rPr lang="en-US" sz="24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XGBoost</a:t>
            </a:r>
            <a:r>
              <a:rPr lang="en-US" sz="2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Hyper parameter Tuning i.e.,R2 score = 86.79 and 89.15 respectively. Finally, </a:t>
            </a:r>
            <a:r>
              <a:rPr lang="en-US" sz="24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XGBoost</a:t>
            </a:r>
            <a:r>
              <a:rPr lang="en-US" sz="2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has better R2 score.so this is our best model for these dataset. </a:t>
            </a:r>
            <a:endParaRPr lang="en-US" sz="2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1"/>
          <p:cNvSpPr txBox="1"/>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p:cNvSpPr>
            <a:spLocks noGrp="1"/>
          </p:cNvSpPr>
          <p:nvPr>
            <p:ph type="body" idx="1"/>
          </p:nvPr>
        </p:nvSpPr>
        <p:spPr>
          <a:xfrm>
            <a:off x="1235110" y="1697363"/>
            <a:ext cx="4395193" cy="576262"/>
          </a:xfrm>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endParaRPr>
          </a:p>
        </p:txBody>
      </p:sp>
      <p:pic>
        <p:nvPicPr>
          <p:cNvPr id="8" name="Content Placeholder 7"/>
          <p:cNvPicPr>
            <a:picLocks noGrp="1" noChangeAspect="1"/>
          </p:cNvPicPr>
          <p:nvPr>
            <p:ph sz="half" idx="2"/>
          </p:nvPr>
        </p:nvPicPr>
        <p:blipFill>
          <a:blip r:embed="rId1"/>
          <a:stretch>
            <a:fillRect/>
          </a:stretch>
        </p:blipFill>
        <p:spPr>
          <a:xfrm>
            <a:off x="813435" y="2333625"/>
            <a:ext cx="4817110" cy="3599815"/>
          </a:xfrm>
        </p:spPr>
      </p:pic>
      <p:sp>
        <p:nvSpPr>
          <p:cNvPr id="5" name="Text Placeholder 4"/>
          <p:cNvSpPr>
            <a:spLocks noGrp="1"/>
          </p:cNvSpPr>
          <p:nvPr>
            <p:ph type="body" sz="quarter" idx="3"/>
          </p:nvPr>
        </p:nvSpPr>
        <p:spPr>
          <a:xfrm>
            <a:off x="6243145" y="2193131"/>
            <a:ext cx="4395194" cy="576262"/>
          </a:xfrm>
        </p:spPr>
        <p:txBody>
          <a:bodyPr/>
          <a:lstStyle/>
          <a:p>
            <a:r>
              <a:rPr lang="en-IN" sz="1800" dirty="0">
                <a:solidFill>
                  <a:srgbClr val="000000"/>
                </a:solidFill>
                <a:latin typeface="Times New Roman" panose="02020603050405020304" pitchFamily="18" charset="0"/>
                <a:ea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p:cNvPicPr>
            <a:picLocks noGrp="1" noChangeAspect="1"/>
          </p:cNvPicPr>
          <p:nvPr>
            <p:ph sz="quarter" idx="4"/>
          </p:nvPr>
        </p:nvPicPr>
        <p:blipFill>
          <a:blip r:embed="rId2"/>
          <a:stretch>
            <a:fillRect/>
          </a:stretch>
        </p:blipFill>
        <p:spPr>
          <a:xfrm>
            <a:off x="6246955" y="2333912"/>
            <a:ext cx="4812953" cy="3494764"/>
          </a:xfrm>
        </p:spPr>
      </p:pic>
      <p:sp>
        <p:nvSpPr>
          <p:cNvPr id="4" name="Slide Number Placeholder 1"/>
          <p:cNvSpPr txBox="1"/>
          <p:nvPr/>
        </p:nvSpPr>
        <p:spPr>
          <a:xfrm>
            <a:off x="104378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3045566" y="2626360"/>
            <a:ext cx="6097692" cy="4018503"/>
          </a:xfrm>
          <a:prstGeom prst="rect">
            <a:avLst/>
          </a:prstGeom>
        </p:spPr>
      </p:pic>
      <p:sp>
        <p:nvSpPr>
          <p:cNvPr id="5" name="Rectangle 1"/>
          <p:cNvSpPr>
            <a:spLocks noGrp="1" noChangeArrowheads="1"/>
          </p:cNvSpPr>
          <p:nvPr>
            <p:ph type="title"/>
          </p:nvPr>
        </p:nvSpPr>
        <p:spPr bwMode="auto">
          <a:xfrm>
            <a:off x="303212" y="995569"/>
            <a:ext cx="11445986" cy="163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rtlCol="0" anchor="ctr" anchorCtr="0" compatLnSpc="1">
            <a:spAutoFit/>
          </a:bodyPr>
          <a:lstStyle/>
          <a:p>
            <a:pPr defTabSz="914400" eaLnBrk="0" fontAlgn="base" hangingPunct="0">
              <a:spcAft>
                <a:spcPct val="0"/>
              </a:spcAft>
            </a:pP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Aft>
                <a:spcPct val="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400" eaLnBrk="0" fontAlgn="base" hangingPunct="0">
              <a:spcAft>
                <a:spcPct val="0"/>
              </a:spcAf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lang="en-US" alt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800" dirty="0">
              <a:solidFill>
                <a:schemeClr val="tx1"/>
              </a:solidFill>
              <a:latin typeface="Arial" panose="020B0604020202020204" pitchFamily="34" charset="0"/>
            </a:endParaRPr>
          </a:p>
        </p:txBody>
      </p:sp>
      <p:sp>
        <p:nvSpPr>
          <p:cNvPr id="2" name="Slide Number Placeholder 1"/>
          <p:cNvSpPr txBox="1"/>
          <p:nvPr/>
        </p:nvSpPr>
        <p:spPr>
          <a:xfrm>
            <a:off x="104378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732" y="1981200"/>
            <a:ext cx="8823360" cy="738782"/>
          </a:xfrm>
        </p:spPr>
        <p:txBody>
          <a:bodyPr>
            <a:normAutofit fontScale="90000"/>
          </a:bodyPr>
          <a:lstStyle/>
          <a:p>
            <a:pPr algn="ctr">
              <a:lnSpc>
                <a:spcPct val="107000"/>
              </a:lnSpc>
              <a:spcBef>
                <a:spcPts val="200"/>
              </a:spcBef>
              <a:spcAft>
                <a:spcPts val="600"/>
              </a:spcAft>
            </a:pPr>
            <a:r>
              <a:rPr lang="en-IN" sz="4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82732" y="2998290"/>
            <a:ext cx="8823360" cy="861420"/>
          </a:xfrm>
        </p:spPr>
        <p:txBody>
          <a:bodyPr>
            <a:noAutofit/>
          </a:bodyPr>
          <a:lstStyle/>
          <a:p>
            <a:pPr algn="just"/>
            <a:r>
              <a:rPr lang="en-IN" sz="2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24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XGBoost</a:t>
            </a:r>
            <a:r>
              <a:rPr lang="en-IN" sz="2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endParaRPr lang="en-IN" sz="2000" dirty="0">
              <a:solidFill>
                <a:schemeClr val="bg1"/>
              </a:solidFill>
              <a:latin typeface="Times New Roman" panose="02020603050405020304" pitchFamily="18" charset="0"/>
              <a:ea typeface="Times New Roman" panose="02020603050405020304" pitchFamily="18" charset="0"/>
            </a:endParaRPr>
          </a:p>
          <a:p>
            <a:pPr algn="just"/>
            <a:endParaRPr lang="en-IN" sz="2000" dirty="0">
              <a:solidFill>
                <a:schemeClr val="bg1"/>
              </a:solidFill>
            </a:endParaRPr>
          </a:p>
        </p:txBody>
      </p:sp>
      <p:sp>
        <p:nvSpPr>
          <p:cNvPr id="5" name="Slide Number Placeholder 1"/>
          <p:cNvSpPr txBox="1"/>
          <p:nvPr/>
        </p:nvSpPr>
        <p:spPr>
          <a:xfrm>
            <a:off x="10447757"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82" y="797780"/>
            <a:ext cx="9402274" cy="1400530"/>
          </a:xfrm>
        </p:spPr>
        <p:txBody>
          <a:bodyPr/>
          <a:lstStyle/>
          <a:p>
            <a:r>
              <a:rPr lang="en-IN" sz="4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225216" y="1900514"/>
            <a:ext cx="4395194" cy="576262"/>
          </a:xfrm>
        </p:spPr>
        <p:txBody>
          <a:bodyPr/>
          <a:lstStyle/>
          <a:p>
            <a:r>
              <a:rPr lang="en-US" dirty="0" err="1">
                <a:solidFill>
                  <a:schemeClr val="bg1"/>
                </a:solidFill>
                <a:latin typeface="Times New Roman" panose="02020603050405020304" pitchFamily="18" charset="0"/>
                <a:cs typeface="Times New Roman" panose="02020603050405020304" pitchFamily="18" charset="0"/>
              </a:rPr>
              <a:t>XGBoost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sz="half" idx="2"/>
          </p:nvPr>
        </p:nvPicPr>
        <p:blipFill>
          <a:blip r:embed="rId1"/>
          <a:stretch>
            <a:fillRect/>
          </a:stretch>
        </p:blipFill>
        <p:spPr>
          <a:xfrm>
            <a:off x="891019" y="2816306"/>
            <a:ext cx="4951965" cy="3072758"/>
          </a:xfrm>
          <a:prstGeom prst="rect">
            <a:avLst/>
          </a:prstGeom>
        </p:spPr>
      </p:pic>
      <p:pic>
        <p:nvPicPr>
          <p:cNvPr id="8" name="Content Placeholder 7"/>
          <p:cNvPicPr>
            <a:picLocks noGrp="1"/>
          </p:cNvPicPr>
          <p:nvPr>
            <p:ph sz="quarter" idx="4"/>
          </p:nvPr>
        </p:nvPicPr>
        <p:blipFill>
          <a:blip r:embed="rId2"/>
          <a:stretch>
            <a:fillRect/>
          </a:stretch>
        </p:blipFill>
        <p:spPr>
          <a:xfrm>
            <a:off x="6225216" y="2820274"/>
            <a:ext cx="5072590" cy="3053712"/>
          </a:xfrm>
          <a:prstGeom prst="rect">
            <a:avLst/>
          </a:prstGeom>
        </p:spPr>
      </p:pic>
      <p:sp>
        <p:nvSpPr>
          <p:cNvPr id="4" name="Slide Number Placeholder 1"/>
          <p:cNvSpPr txBox="1"/>
          <p:nvPr/>
        </p:nvSpPr>
        <p:spPr>
          <a:xfrm>
            <a:off x="10453798" y="41393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750" y="2260600"/>
            <a:ext cx="8823325" cy="455295"/>
          </a:xfrm>
        </p:spPr>
        <p:txBody>
          <a:bodyPr>
            <a:normAutofit fontScale="90000"/>
          </a:bodyPr>
          <a:lstStyle/>
          <a:p>
            <a:pPr algn="ctr"/>
            <a:r>
              <a:rPr lang="en-IN" sz="4400" b="1" dirty="0">
                <a:solidFill>
                  <a:schemeClr val="tx1"/>
                </a:solidFill>
                <a:latin typeface="Times New Roman" panose="02020603050405020304" pitchFamily="18" charset="0"/>
                <a:ea typeface="Times New Roman" panose="02020603050405020304" pitchFamily="18" charset="0"/>
              </a:rPr>
              <a:t>Common Important Features:</a:t>
            </a:r>
            <a:br>
              <a:rPr lang="en-IN" sz="4400" dirty="0">
                <a:solidFill>
                  <a:schemeClr val="tx1"/>
                </a:solidFill>
                <a:latin typeface="Times New Roman" panose="02020603050405020304" pitchFamily="18" charset="0"/>
                <a:ea typeface="Times New Roman" panose="02020603050405020304" pitchFamily="18" charset="0"/>
              </a:rPr>
            </a:br>
            <a:endParaRPr lang="en-IN" sz="4400" dirty="0">
              <a:solidFill>
                <a:schemeClr val="tx1"/>
              </a:solidFill>
            </a:endParaRPr>
          </a:p>
        </p:txBody>
      </p:sp>
      <p:sp>
        <p:nvSpPr>
          <p:cNvPr id="3" name="Subtitle 2"/>
          <p:cNvSpPr>
            <a:spLocks noGrp="1"/>
          </p:cNvSpPr>
          <p:nvPr>
            <p:ph type="subTitle" idx="1"/>
          </p:nvPr>
        </p:nvSpPr>
        <p:spPr>
          <a:xfrm>
            <a:off x="1682732" y="3533313"/>
            <a:ext cx="8823360" cy="861420"/>
          </a:xfrm>
        </p:spPr>
        <p:txBody>
          <a:bodyPr>
            <a:noAutofit/>
            <a:scene3d>
              <a:camera prst="orthographicFront"/>
              <a:lightRig rig="threePt" dir="t"/>
            </a:scene3d>
          </a:bodyPr>
          <a:lstStyle/>
          <a:p>
            <a:pPr algn="just"/>
            <a:r>
              <a:rPr lang="en-IN" sz="2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Now, let us see which features are among the most important features for both </a:t>
            </a:r>
            <a:r>
              <a:rPr lang="en-IN" sz="28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XGBoost</a:t>
            </a:r>
            <a:r>
              <a:rPr lang="en-IN" sz="2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and Random Forest models, and let's find out the difference in their importance regarding the two models:</a:t>
            </a:r>
            <a:endParaRPr lang="en-IN" sz="2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pPr algn="just"/>
            <a:endParaRPr lang="en-IN" sz="2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p:txBody>
      </p:sp>
      <p:sp>
        <p:nvSpPr>
          <p:cNvPr id="5" name="Slide Number Placeholder 1"/>
          <p:cNvSpPr txBox="1"/>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p:cNvPicPr>
            <a:picLocks noGrp="1"/>
          </p:cNvPicPr>
          <p:nvPr>
            <p:ph idx="1"/>
          </p:nvPr>
        </p:nvPicPr>
        <p:blipFill>
          <a:blip r:embed="rId1"/>
          <a:stretch>
            <a:fillRect/>
          </a:stretch>
        </p:blipFill>
        <p:spPr>
          <a:xfrm>
            <a:off x="837982" y="1691141"/>
            <a:ext cx="10198618" cy="4518435"/>
          </a:xfrm>
          <a:prstGeom prst="rect">
            <a:avLst/>
          </a:prstGeom>
        </p:spPr>
      </p:pic>
      <p:sp>
        <p:nvSpPr>
          <p:cNvPr id="3" name="Slide Number Placeholder 1"/>
          <p:cNvSpPr txBox="1"/>
          <p:nvPr/>
        </p:nvSpPr>
        <p:spPr>
          <a:xfrm>
            <a:off x="10437812" y="42386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27" y="185762"/>
            <a:ext cx="9402274" cy="1400530"/>
          </a:xfrm>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1116124" y="1586291"/>
            <a:ext cx="8944211" cy="4195481"/>
          </a:xfrm>
        </p:spPr>
        <p:txBody>
          <a:bodyPr/>
          <a:lstStyle/>
          <a:p>
            <a:pPr>
              <a:spcAft>
                <a:spcPts val="1200"/>
              </a:spcAft>
            </a:pPr>
            <a:r>
              <a:rPr lang="en-IN" sz="1800"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endParaRPr lang="en-IN" sz="1800" dirty="0">
              <a:latin typeface="Times New Roman" panose="02020603050405020304" pitchFamily="18" charset="0"/>
              <a:ea typeface="Times New Roman" panose="02020603050405020304" pitchFamily="18" charset="0"/>
            </a:endParaRPr>
          </a:p>
          <a:p>
            <a:pPr>
              <a:spcAft>
                <a:spcPts val="1200"/>
              </a:spcAft>
            </a:pPr>
            <a:r>
              <a:rPr lang="en-IN" sz="1800"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endParaRPr lang="en-IN" sz="1800" dirty="0">
              <a:latin typeface="Times New Roman" panose="02020603050405020304" pitchFamily="18" charset="0"/>
              <a:ea typeface="Times New Roman" panose="02020603050405020304" pitchFamily="18" charset="0"/>
            </a:endParaRPr>
          </a:p>
          <a:p>
            <a:pPr>
              <a:spcAft>
                <a:spcPts val="1200"/>
              </a:spcAft>
            </a:pPr>
            <a:endParaRPr lang="en-IN" sz="1800"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p:cNvPicPr>
            <a:picLocks noChangeAspect="1"/>
          </p:cNvPicPr>
          <p:nvPr/>
        </p:nvPicPr>
        <p:blipFill>
          <a:blip r:embed="rId1"/>
          <a:stretch>
            <a:fillRect/>
          </a:stretch>
        </p:blipFill>
        <p:spPr>
          <a:xfrm>
            <a:off x="1446212" y="5562600"/>
            <a:ext cx="8767517" cy="933255"/>
          </a:xfrm>
          <a:prstGeom prst="rect">
            <a:avLst/>
          </a:prstGeom>
        </p:spPr>
      </p:pic>
      <p:sp>
        <p:nvSpPr>
          <p:cNvPr id="4" name="Slide Number Placeholder 1"/>
          <p:cNvSpPr txBox="1"/>
          <p:nvPr/>
        </p:nvSpPr>
        <p:spPr>
          <a:xfrm>
            <a:off x="105140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solidFill>
                  <a:schemeClr val="tx1"/>
                </a:solidFill>
              </a:rPr>
              <a:t>INTRODUCTION</a:t>
            </a:r>
            <a:endParaRPr lang="ru-RU" sz="3200" dirty="0">
              <a:solidFill>
                <a:schemeClr val="tx1"/>
              </a:solidFill>
            </a:endParaRPr>
          </a:p>
        </p:txBody>
      </p:sp>
      <p:sp>
        <p:nvSpPr>
          <p:cNvPr id="6" name="Text Placeholder 5"/>
          <p:cNvSpPr>
            <a:spLocks noGrp="1"/>
          </p:cNvSpPr>
          <p:nvPr>
            <p:ph type="body" sz="quarter" idx="13"/>
          </p:nvPr>
        </p:nvSpPr>
        <p:spPr/>
        <p:txBody>
          <a:bodyPr/>
          <a:lstStyle/>
          <a:p>
            <a:r>
              <a:rPr lang="en-US" b="1" dirty="0"/>
              <a:t>PROBLEM STATEMENT:</a:t>
            </a:r>
            <a:endParaRPr lang="ru-RU" b="1" dirty="0"/>
          </a:p>
        </p:txBody>
      </p:sp>
      <p:sp>
        <p:nvSpPr>
          <p:cNvPr id="4" name="Text Placeholder 3"/>
          <p:cNvSpPr>
            <a:spLocks noGrp="1"/>
          </p:cNvSpPr>
          <p:nvPr>
            <p:ph type="body" sz="quarter" idx="15"/>
          </p:nvPr>
        </p:nvSpPr>
        <p:spPr>
          <a:xfrm>
            <a:off x="774065" y="2056130"/>
            <a:ext cx="10807065" cy="4130675"/>
          </a:xfrm>
        </p:spPr>
        <p:txBody>
          <a:bodyPr>
            <a:noAutofit/>
          </a:bodyPr>
          <a:lstStyle/>
          <a:p>
            <a:pPr marL="76200" marR="401320" algn="just">
              <a:lnSpc>
                <a:spcPct val="107000"/>
              </a:lnSpc>
              <a:spcBef>
                <a:spcPts val="945"/>
              </a:spcBef>
              <a:spcAft>
                <a:spcPts val="0"/>
              </a:spcAft>
            </a:pPr>
            <a:r>
              <a:rPr lang="en-US" sz="20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endParaRPr lang="en-US" sz="2000" dirty="0">
              <a:effectLst/>
              <a:latin typeface="Arial MT"/>
              <a:ea typeface="Arial MT"/>
              <a:cs typeface="Arial MT"/>
            </a:endParaRPr>
          </a:p>
          <a:p>
            <a:pPr marL="76200" marR="401320" algn="just">
              <a:lnSpc>
                <a:spcPct val="107000"/>
              </a:lnSpc>
              <a:spcBef>
                <a:spcPts val="945"/>
              </a:spcBef>
              <a:spcAft>
                <a:spcPts val="0"/>
              </a:spcAft>
            </a:pPr>
            <a:endParaRPr lang="en-US" sz="2000" dirty="0">
              <a:effectLst/>
              <a:latin typeface="Arial MT"/>
              <a:ea typeface="Arial MT"/>
              <a:cs typeface="Arial MT"/>
            </a:endParaRPr>
          </a:p>
        </p:txBody>
      </p:sp>
      <p:sp>
        <p:nvSpPr>
          <p:cNvPr id="2" name="Slide Number Placeholder 1"/>
          <p:cNvSpPr>
            <a:spLocks noGrp="1"/>
          </p:cNvSpPr>
          <p:nvPr>
            <p:ph type="sldNum" sz="quarter" idx="12"/>
          </p:nvPr>
        </p:nvSpPr>
        <p:spPr/>
        <p:txBody>
          <a:bodyPr/>
          <a:lstStyle/>
          <a:p>
            <a:fld id="{D495E168-DA5E-4888-8D8A-92B118324C14}" type="slidenum">
              <a:rPr lang="ru-RU" smtClean="0"/>
            </a:fld>
            <a:endParaRPr lang="ru-RU"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dirty="0"/>
              <a:t>30</a:t>
            </a:r>
            <a:endParaRPr lang="en-US" dirty="0"/>
          </a:p>
        </p:txBody>
      </p:sp>
      <p:sp>
        <p:nvSpPr>
          <p:cNvPr id="4" name="Slide Number Placeholder 1"/>
          <p:cNvSpPr txBox="1"/>
          <p:nvPr/>
        </p:nvSpPr>
        <p:spPr>
          <a:xfrm>
            <a:off x="10502244" y="4481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21" name="TextBox 20"/>
          <p:cNvSpPr txBox="1"/>
          <p:nvPr/>
        </p:nvSpPr>
        <p:spPr>
          <a:xfrm>
            <a:off x="3449296" y="3200400"/>
            <a:ext cx="5290231" cy="1200329"/>
          </a:xfrm>
          <a:prstGeom prst="rect">
            <a:avLst/>
          </a:prstGeom>
          <a:noFill/>
        </p:spPr>
        <p:txBody>
          <a:bodyPr wrap="none" rtlCol="0">
            <a:spAutoFit/>
          </a:bodyPr>
          <a:lstStyle/>
          <a:p>
            <a:r>
              <a:rPr lang="en-IN" sz="7200" dirty="0"/>
              <a:t>Thank You! </a:t>
            </a:r>
            <a:endParaRPr lang="en-IN" sz="72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379730" y="788670"/>
            <a:ext cx="11809095" cy="5314315"/>
          </a:xfrm>
        </p:spPr>
        <p:txBody>
          <a:bodyPr>
            <a:normAutofit/>
          </a:bodyPr>
          <a:lstStyle/>
          <a:p>
            <a:pPr marL="0" marR="401320" indent="0" algn="just">
              <a:lnSpc>
                <a:spcPct val="107000"/>
              </a:lnSpc>
              <a:spcBef>
                <a:spcPts val="945"/>
              </a:spcBef>
              <a:spcAft>
                <a:spcPts val="0"/>
              </a:spcAft>
              <a:buNone/>
            </a:pPr>
            <a:r>
              <a:rPr lang="en-US" sz="2000" dirty="0">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lang="en-US" sz="2000" dirty="0">
              <a:effectLst/>
              <a:latin typeface="Arial MT"/>
              <a:ea typeface="Arial MT"/>
              <a:cs typeface="Arial MT"/>
            </a:endParaRPr>
          </a:p>
          <a:p>
            <a:pPr marL="76200" marR="401320" algn="just">
              <a:lnSpc>
                <a:spcPct val="107000"/>
              </a:lnSpc>
              <a:spcBef>
                <a:spcPts val="945"/>
              </a:spcBef>
              <a:spcAft>
                <a:spcPts val="0"/>
              </a:spcAft>
            </a:pPr>
            <a:r>
              <a:rPr lang="en-US" sz="2000" dirty="0">
                <a:effectLst/>
                <a:latin typeface="Arial MT"/>
                <a:ea typeface="Arial MT"/>
                <a:cs typeface="Arial MT"/>
              </a:rPr>
              <a:t>1. Which variables are important to predict the price of variable?</a:t>
            </a:r>
            <a:endParaRPr lang="en-US" sz="2000" dirty="0">
              <a:effectLst/>
              <a:latin typeface="Arial MT"/>
              <a:ea typeface="Arial MT"/>
              <a:cs typeface="Arial MT"/>
            </a:endParaRPr>
          </a:p>
          <a:p>
            <a:pPr marL="76200" marR="401320" algn="just">
              <a:lnSpc>
                <a:spcPct val="107000"/>
              </a:lnSpc>
              <a:spcBef>
                <a:spcPts val="945"/>
              </a:spcBef>
              <a:spcAft>
                <a:spcPts val="0"/>
              </a:spcAft>
            </a:pPr>
            <a:r>
              <a:rPr lang="en-US" sz="2000" dirty="0">
                <a:effectLst/>
                <a:latin typeface="Arial MT"/>
                <a:ea typeface="Arial MT"/>
                <a:cs typeface="Arial MT"/>
              </a:rPr>
              <a:t>2. How do these variables describe the price of the house?</a:t>
            </a:r>
            <a:endParaRPr lang="en-US" sz="2000" dirty="0">
              <a:effectLst/>
              <a:latin typeface="Arial MT"/>
              <a:ea typeface="Arial MT"/>
              <a:cs typeface="Arial MT"/>
            </a:endParaRPr>
          </a:p>
          <a:p>
            <a:pPr marL="76200" marR="401320" algn="just">
              <a:lnSpc>
                <a:spcPct val="107000"/>
              </a:lnSpc>
              <a:spcBef>
                <a:spcPts val="945"/>
              </a:spcBef>
              <a:spcAft>
                <a:spcPts val="0"/>
              </a:spcAft>
            </a:pPr>
            <a:endParaRPr lang="en-US" sz="2000" dirty="0">
              <a:effectLst/>
              <a:latin typeface="Arial MT"/>
              <a:ea typeface="Arial MT"/>
              <a:cs typeface="Arial MT"/>
            </a:endParaRPr>
          </a:p>
          <a:p>
            <a:pPr marL="0" marR="401320" indent="0" algn="just">
              <a:lnSpc>
                <a:spcPct val="107000"/>
              </a:lnSpc>
              <a:spcBef>
                <a:spcPts val="945"/>
              </a:spcBef>
              <a:spcAft>
                <a:spcPts val="0"/>
              </a:spcAft>
              <a:buNone/>
            </a:pPr>
            <a:r>
              <a:rPr lang="en-US" sz="2400" dirty="0">
                <a:effectLst/>
                <a:latin typeface="Arial MT"/>
                <a:ea typeface="Arial MT"/>
                <a:cs typeface="Arial MT"/>
              </a:rPr>
              <a:t> </a:t>
            </a:r>
            <a:r>
              <a:rPr lang="en-US" sz="2400" b="1" dirty="0">
                <a:solidFill>
                  <a:schemeClr val="tx1"/>
                </a:solidFill>
                <a:effectLst/>
                <a:latin typeface="Arial MT"/>
                <a:ea typeface="Arial MT"/>
                <a:cs typeface="Arial MT"/>
              </a:rPr>
              <a:t>Business Goal:</a:t>
            </a:r>
            <a:endParaRPr lang="en-US" sz="2400" b="1" dirty="0">
              <a:solidFill>
                <a:schemeClr val="tx1"/>
              </a:solidFill>
              <a:effectLst/>
              <a:latin typeface="Arial MT"/>
              <a:ea typeface="Arial MT"/>
              <a:cs typeface="Arial MT"/>
            </a:endParaRPr>
          </a:p>
          <a:p>
            <a:pPr marL="0" marR="401320" indent="0" algn="just">
              <a:lnSpc>
                <a:spcPct val="107000"/>
              </a:lnSpc>
              <a:spcBef>
                <a:spcPts val="945"/>
              </a:spcBef>
              <a:spcAft>
                <a:spcPts val="0"/>
              </a:spcAft>
              <a:buNone/>
            </a:pPr>
            <a:r>
              <a:rPr lang="en-US" sz="2000" dirty="0">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2000" dirty="0">
              <a:effectLst/>
              <a:latin typeface="Arial MT"/>
              <a:ea typeface="Arial MT"/>
              <a:cs typeface="Arial MT"/>
            </a:endParaRPr>
          </a:p>
        </p:txBody>
      </p:sp>
      <p:sp>
        <p:nvSpPr>
          <p:cNvPr id="2" name="Slide Number Placeholder 1"/>
          <p:cNvSpPr>
            <a:spLocks noGrp="1"/>
          </p:cNvSpPr>
          <p:nvPr>
            <p:ph type="sldNum" sz="quarter" idx="12"/>
          </p:nvPr>
        </p:nvSpPr>
        <p:spPr/>
        <p:txBody>
          <a:bodyPr/>
          <a:lstStyle/>
          <a:p>
            <a:fld id="{D495E168-DA5E-4888-8D8A-92B118324C14}" type="slidenum">
              <a:rPr lang="ru-RU" smtClean="0"/>
            </a:fld>
            <a:endParaRPr lang="ru-RU"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0"/>
            <a:ext cx="9402445" cy="90551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chemeClr val="tx1"/>
              </a:solidFill>
            </a:endParaRPr>
          </a:p>
        </p:txBody>
      </p:sp>
      <p:sp>
        <p:nvSpPr>
          <p:cNvPr id="5" name="Rectangle 2"/>
          <p:cNvSpPr>
            <a:spLocks noGrp="1" noChangeArrowheads="1"/>
          </p:cNvSpPr>
          <p:nvPr>
            <p:ph idx="1"/>
          </p:nvPr>
        </p:nvSpPr>
        <p:spPr bwMode="auto">
          <a:xfrm>
            <a:off x="858520" y="2132013"/>
            <a:ext cx="10492740"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spAutoFit/>
          </a:bodyPr>
          <a:lstStyle/>
          <a:p>
            <a:pPr marL="0" indent="0" defTabSz="914400" eaLnBrk="0" fontAlgn="base" hangingPunct="0">
              <a:spcBef>
                <a:spcPct val="0"/>
              </a:spcBef>
              <a:spcAft>
                <a:spcPct val="0"/>
              </a:spcAft>
              <a:buClrTx/>
              <a:buSzTx/>
              <a:buNone/>
            </a:pPr>
            <a:r>
              <a:rPr kumimoji="0" lang="en-US" altLang="en-US" b="0" i="0" u="none" strike="noStrike" cap="none" normalizeH="0" baseline="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a:t>
            </a:r>
            <a:r>
              <a:rPr kumimoji="0" lang="en-US" altLang="en-US" b="1" i="0" u="none" strike="noStrike" cap="none" normalizeH="0" baseline="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(columns).</a:t>
            </a:r>
            <a:endParaRPr kumimoji="0" lang="en-US" altLang="en-US" b="0" i="0" u="none" strike="noStrike" cap="none" normalizeH="0" baseline="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kumimoji="0" lang="en-US" altLang="en-US" b="0" i="0" u="none" strike="noStrike" cap="none" normalizeH="0" baseline="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p:cNvSpPr txBox="1"/>
          <p:nvPr/>
        </p:nvSpPr>
        <p:spPr>
          <a:xfrm>
            <a:off x="912911" y="533374"/>
            <a:ext cx="10512861" cy="829945"/>
          </a:xfrm>
          <a:prstGeom prst="rect">
            <a:avLst/>
          </a:prstGeom>
          <a:noFill/>
        </p:spPr>
        <p:txBody>
          <a:bodyPr wrap="square">
            <a:spAutoFit/>
          </a:bodyPr>
          <a:lstStyle/>
          <a:p>
            <a:r>
              <a:rPr lang="en-US" sz="4800" dirty="0">
                <a:solidFill>
                  <a:srgbClr val="FF0000"/>
                </a:solidFill>
                <a:latin typeface="Times New Roman" panose="02020603050405020304" pitchFamily="18" charset="0"/>
                <a:cs typeface="Times New Roman" panose="02020603050405020304" pitchFamily="18" charset="0"/>
              </a:rPr>
              <a:t>EDA</a:t>
            </a:r>
            <a:r>
              <a:rPr lang="en-US" sz="4800" dirty="0">
                <a:solidFill>
                  <a:srgbClr val="FFFF00"/>
                </a:solidFill>
                <a:latin typeface="Times New Roman" panose="02020603050405020304" pitchFamily="18" charset="0"/>
                <a:cs typeface="Times New Roman" panose="02020603050405020304" pitchFamily="18" charset="0"/>
              </a:rPr>
              <a:t>(</a:t>
            </a:r>
            <a:r>
              <a:rPr lang="en-US" sz="4800" dirty="0">
                <a:solidFill>
                  <a:srgbClr val="FF0000"/>
                </a:solidFill>
                <a:latin typeface="Times New Roman" panose="02020603050405020304" pitchFamily="18" charset="0"/>
                <a:cs typeface="Times New Roman" panose="02020603050405020304" pitchFamily="18" charset="0"/>
              </a:rPr>
              <a:t>Exploratory Data Analysis</a:t>
            </a:r>
            <a:r>
              <a:rPr lang="en-US" sz="4800" dirty="0">
                <a:solidFill>
                  <a:srgbClr val="FFFF00"/>
                </a:solidFill>
                <a:latin typeface="Times New Roman" panose="02020603050405020304" pitchFamily="18" charset="0"/>
                <a:cs typeface="Times New Roman" panose="02020603050405020304" pitchFamily="18" charset="0"/>
              </a:rPr>
              <a:t>)</a:t>
            </a:r>
            <a:endParaRPr lang="en-IN" sz="4800" dirty="0">
              <a:solidFill>
                <a:srgbClr val="FFFF00"/>
              </a:solidFill>
            </a:endParaRPr>
          </a:p>
        </p:txBody>
      </p:sp>
      <p:sp>
        <p:nvSpPr>
          <p:cNvPr id="7" name="Slide Number Placeholder 1"/>
          <p:cNvSpPr txBox="1"/>
          <p:nvPr/>
        </p:nvSpPr>
        <p:spPr>
          <a:xfrm>
            <a:off x="10349844" y="2957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a:solidFill>
                  <a:schemeClr val="tx1">
                    <a:alpha val="60000"/>
                  </a:schemeClr>
                </a:solidFill>
              </a:rPr>
              <a:t>  5</a:t>
            </a:r>
            <a:endParaRPr lang="ru-RU" sz="3200" dirty="0">
              <a:solidFill>
                <a:schemeClr val="tx1">
                  <a:alpha val="6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dataset contains the data like, 'Id',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MSSubClass</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MSZoning</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LotFrontage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LotArea</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'Street', 'Alley',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LotShape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LandContour</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'Utilities',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LotConfig</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LandSlope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Neighborhood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'Condition1', 'Condition2',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BldgType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HouseStyle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OverallQual</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OverallCond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YearBuilt</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YearRemodAdd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RoofStyle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RoofMatl</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'Exterior1st', 'Exterior2nd',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MasVnrType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MasVnrArea</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ExterQual</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ExterCond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'Foundation',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BsmtQual</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BsmtCond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BsmtExposure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'BsmtFinType1', 'BsmtFinSF1', 'BsmtFinType2', 'BsmtFinSF2',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BsmtUnfSF</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TotalBsmtSF</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'Heating',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HeatingQC</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CentralAir</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'Electrical', '1stFlrSF', '2ndFlrSF',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LowQualFinSF</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GrLivArea</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BsmtFullBath</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BsmtHalfBath</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FullBath</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HalfBath</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BedroomAbvGr</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KitchenAbvGr</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KitchenQual</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TotRmsAbvGrd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'Functional', 'Fireplaces',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FireplaceQu</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GarageType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GarageYrBlt</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GarageFinish</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GarageCars</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GarageArea</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GarageQual</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GarageCond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PavedDrive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WoodDeckSF</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OpenPorchSF</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EnclosedPorch</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'3SsnPorch',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ScreenPorch</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PoolArea</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PoolQC</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'Fence',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MiscFeature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MiscVal</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MoSold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YrSold</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SaleType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SaleCondition</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300" dirty="0" err="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SalePrice</a:t>
            </a:r>
            <a:r>
              <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sz="23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1"/>
          <p:cNvSpPr txBox="1"/>
          <p:nvPr/>
        </p:nvSpPr>
        <p:spPr>
          <a:xfrm>
            <a:off x="105902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962" y="685800"/>
            <a:ext cx="9402274" cy="1400530"/>
          </a:xfrm>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191385"/>
            <a:ext cx="10970260" cy="3936365"/>
          </a:xfrm>
        </p:spPr>
        <p:txBody>
          <a:bodyPr/>
          <a:lstStyle/>
          <a:p>
            <a:pPr algn="just"/>
            <a:r>
              <a:rPr lang="en-US" sz="2800"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Regression:</a:t>
            </a:r>
            <a:endParaRPr lang="en-US" sz="2800" b="1"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just">
              <a:buNone/>
            </a:pPr>
            <a:r>
              <a:rPr lang="en-US" sz="2800"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endParaRPr lang="en-US" sz="280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r>
              <a:rPr lang="en-US" sz="2800"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sz="2800" dirty="0">
              <a:latin typeface="Times New Roman" panose="02020603050405020304" pitchFamily="18" charset="0"/>
              <a:cs typeface="Times New Roman" panose="02020603050405020304" pitchFamily="18" charset="0"/>
            </a:endParaRPr>
          </a:p>
        </p:txBody>
      </p:sp>
      <p:sp>
        <p:nvSpPr>
          <p:cNvPr id="5" name="Slide Number Placeholder 1"/>
          <p:cNvSpPr txBox="1"/>
          <p:nvPr/>
        </p:nvSpPr>
        <p:spPr>
          <a:xfrm>
            <a:off x="105902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1600200"/>
            <a:ext cx="8267869" cy="918882"/>
          </a:xfrm>
        </p:spPr>
        <p:txBody>
          <a:bodyPr/>
          <a:lstStyle/>
          <a:p>
            <a:r>
              <a:rPr lang="en-US" sz="3200" dirty="0">
                <a:latin typeface="Times New Roman" panose="02020603050405020304" pitchFamily="18" charset="0"/>
                <a:cs typeface="Times New Roman" panose="02020603050405020304" pitchFamily="18" charset="0"/>
              </a:rPr>
              <a:t>Target Variable (Sale Price Distribution)</a:t>
            </a:r>
            <a:endParaRPr lang="en-IN"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1751012" y="2362200"/>
            <a:ext cx="8380868" cy="4271216"/>
          </a:xfrm>
        </p:spPr>
      </p:pic>
      <p:sp>
        <p:nvSpPr>
          <p:cNvPr id="6" name="TextBox 5"/>
          <p:cNvSpPr txBox="1"/>
          <p:nvPr/>
        </p:nvSpPr>
        <p:spPr>
          <a:xfrm>
            <a:off x="837247" y="533618"/>
            <a:ext cx="6094520" cy="830997"/>
          </a:xfrm>
          <a:prstGeom prst="rect">
            <a:avLst/>
          </a:prstGeom>
          <a:noFill/>
        </p:spPr>
        <p:txBody>
          <a:bodyPr wrap="square">
            <a:spAutoFit/>
          </a:bodyPr>
          <a:lstStyle/>
          <a:p>
            <a:r>
              <a:rPr lang="en-US" sz="4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Visualization</a:t>
            </a:r>
            <a:endParaRPr lang="en-US" sz="48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Slide Number Placeholder 1"/>
          <p:cNvSpPr txBox="1"/>
          <p:nvPr/>
        </p:nvSpPr>
        <p:spPr>
          <a:xfrm>
            <a:off x="105902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0260" cy="1511935"/>
          </a:xfrm>
        </p:spPr>
        <p:txBody>
          <a:bodyPr>
            <a:normAutofit/>
          </a:bodyPr>
          <a:lstStyle/>
          <a:p>
            <a:r>
              <a:rPr lang="en-US" dirty="0">
                <a:latin typeface="Times New Roman" panose="02020603050405020304" pitchFamily="18" charset="0"/>
                <a:cs typeface="Times New Roman" panose="02020603050405020304" pitchFamily="18" charset="0"/>
              </a:rPr>
              <a:t>Cat plot Distribution for Overall Qualification vs Sale Price(Target Variable)</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610235" y="1833245"/>
            <a:ext cx="10415905" cy="4629150"/>
          </a:xfrm>
        </p:spPr>
      </p:pic>
      <p:sp>
        <p:nvSpPr>
          <p:cNvPr id="3" name="Slide Number Placeholder 1"/>
          <p:cNvSpPr txBox="1"/>
          <p:nvPr/>
        </p:nvSpPr>
        <p:spPr>
          <a:xfrm>
            <a:off x="10608086" y="32819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fld>
            <a:endParaRPr lang="ru-RU"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12995</Words>
  <Application>WPS Presentation</Application>
  <PresentationFormat>Custom</PresentationFormat>
  <Paragraphs>578</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SimSun</vt:lpstr>
      <vt:lpstr>Wingdings</vt:lpstr>
      <vt:lpstr>Wingdings 3</vt:lpstr>
      <vt:lpstr>Arial</vt:lpstr>
      <vt:lpstr>Arial MT</vt:lpstr>
      <vt:lpstr>Times New Roman</vt:lpstr>
      <vt:lpstr>Calibri</vt:lpstr>
      <vt:lpstr>Century Gothic</vt:lpstr>
      <vt:lpstr>Microsoft YaHei</vt:lpstr>
      <vt:lpstr>Arial Unicode MS</vt:lpstr>
      <vt:lpstr>Constantia</vt:lpstr>
      <vt:lpstr>Calibri Light</vt:lpstr>
      <vt:lpstr>Blue Waves</vt:lpstr>
      <vt:lpstr>HOUSING PRICE PREDICTION PRESENTATION</vt:lpstr>
      <vt:lpstr>Agenda:</vt:lpstr>
      <vt:lpstr>INTRODUCTION</vt:lpstr>
      <vt:lpstr>PowerPoint 演示文稿</vt:lpstr>
      <vt:lpstr>Data Description</vt:lpstr>
      <vt:lpstr>Data frame Description:</vt:lpstr>
      <vt:lpstr>Target Variable </vt:lpstr>
      <vt:lpstr>Target Variable (Sale Price Distribution)</vt:lpstr>
      <vt:lpstr>Cat plot Distribution for Overall Qualification vs Sale Price(Target Variable)</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 Performance</vt:lpstr>
      <vt:lpstr>Best Model</vt:lpstr>
      <vt:lpstr>Performance Interpretation:</vt:lpstr>
      <vt:lpstr>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cp:lastModifiedBy>priya patidar</cp:lastModifiedBy>
  <cp:revision>14</cp:revision>
  <dcterms:created xsi:type="dcterms:W3CDTF">2021-09-16T06:05:00Z</dcterms:created>
  <dcterms:modified xsi:type="dcterms:W3CDTF">2022-10-07T12:50:34Z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98BFA29987F24D3D85894818DB7C6388</vt:lpwstr>
  </property>
  <property fmtid="{D5CDD505-2E9C-101B-9397-08002B2CF9AE}" pid="9" name="KSOProductBuildVer">
    <vt:lpwstr>1033-11.2.0.11341</vt:lpwstr>
  </property>
</Properties>
</file>