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1" r:id="rId21"/>
    <p:sldId id="275" r:id="rId22"/>
    <p:sldId id="276" r:id="rId23"/>
    <p:sldId id="278" r:id="rId24"/>
    <p:sldId id="277"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26C486-E2CA-4F81-8B67-A68230122D28}">
          <p14:sldIdLst>
            <p14:sldId id="256"/>
            <p14:sldId id="258"/>
            <p14:sldId id="259"/>
            <p14:sldId id="262"/>
            <p14:sldId id="263"/>
            <p14:sldId id="264"/>
            <p14:sldId id="257"/>
            <p14:sldId id="260"/>
            <p14:sldId id="261"/>
            <p14:sldId id="265"/>
          </p14:sldIdLst>
        </p14:section>
        <p14:section name="Untitled Section" id="{D3FCC384-4E40-4402-878B-01E0A0ED8C1A}">
          <p14:sldIdLst>
            <p14:sldId id="266"/>
            <p14:sldId id="267"/>
            <p14:sldId id="268"/>
            <p14:sldId id="273"/>
            <p14:sldId id="278"/>
            <p14:sldId id="281"/>
            <p14:sldId id="269"/>
            <p14:sldId id="276"/>
            <p14:sldId id="283"/>
            <p14:sldId id="280"/>
            <p14:sldId id="270"/>
            <p14:sldId id="272"/>
            <p14:sldId id="271"/>
            <p14:sldId id="275"/>
            <p14:sldId id="274"/>
            <p14:sldId id="277"/>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matrix" loCatId="matrix" qsTypeId="urn:microsoft.com/office/officeart/2005/8/quickstyle/simple5" qsCatId="3D" csTypeId="urn:microsoft.com/office/officeart/2005/8/colors/colorful2" csCatId="colorful" phldr="1"/>
      <dgm:spPr/>
      <dgm:t>
        <a:bodyPr/>
        <a:lstStyle/>
        <a:p>
          <a:endParaRPr lang="en-US"/>
        </a:p>
      </dgm:t>
    </dgm:pt>
    <dgm:pt modelId="{A6BA014C-D5CD-45B0-A6E8-DE38B4DCEFFA}">
      <dgm:prSet phldr="0" custT="1"/>
      <dgm:spPr/>
      <dgm:t>
        <a:bodyPr vert="horz" wrap="square"/>
        <a:p>
          <a:pPr>
            <a:lnSpc>
              <a:spcPct val="100000"/>
            </a:lnSpc>
            <a:spcBef>
              <a:spcPct val="0"/>
            </a:spcBef>
            <a:spcAft>
              <a:spcPct val="35000"/>
            </a:spcAft>
          </a:pPr>
          <a:r>
            <a:rPr lang="en-US" sz="1600" b="0" i="0" dirty="0">
              <a:solidFill>
                <a:schemeClr val="tx1"/>
              </a:solidFill>
              <a:latin typeface="+mn-lt"/>
            </a:rPr>
            <a:t>Shape : 269 rows and 71 columns.</a:t>
          </a:r>
          <a:r>
            <a:rPr lang="en-US" sz="1600" b="0" i="0" dirty="0">
              <a:solidFill>
                <a:schemeClr val="tx1"/>
              </a:solidFill>
              <a:latin typeface="+mn-lt"/>
            </a:rPr>
            <a:t/>
          </a:r>
          <a:endParaRPr lang="en-US" sz="1600" b="0" i="0" dirty="0">
            <a:solidFill>
              <a:schemeClr val="tx1"/>
            </a:solidFill>
            <a:latin typeface="+mn-lt"/>
          </a:endParaRPr>
        </a:p>
      </dgm:t>
    </dgm:pt>
    <dgm:pt modelId="{E1017A9B-2BAD-4A79-858F-3F2A232CC5FC}" cxnId="{B1FEB00A-A61D-4772-BEF0-2568A5BB2A23}" type="parTrans">
      <dgm:prSet/>
      <dgm:spPr/>
      <dgm:t>
        <a:bodyPr/>
        <a:lstStyle/>
        <a:p>
          <a:endParaRPr lang="en-US"/>
        </a:p>
      </dgm:t>
    </dgm:pt>
    <dgm:pt modelId="{636D1143-B90B-4888-9B22-17B0348BA51B}" cxnId="{B1FEB00A-A61D-4772-BEF0-2568A5BB2A23}" type="sibTrans">
      <dgm:prSet/>
      <dgm:spPr/>
      <dgm:t>
        <a:bodyPr/>
        <a:lstStyle/>
        <a:p>
          <a:endParaRPr lang="en-US"/>
        </a:p>
      </dgm:t>
    </dgm:pt>
    <dgm:pt modelId="{192D9088-0E6C-46F1-9F85-A5FD4F11ECA9}">
      <dgm:prSet phldr="0" custT="1"/>
      <dgm:spPr/>
      <dgm:t>
        <a:bodyPr vert="horz" wrap="square"/>
        <a:p>
          <a:pPr>
            <a:lnSpc>
              <a:spcPct val="100000"/>
            </a:lnSpc>
            <a:spcBef>
              <a:spcPct val="0"/>
            </a:spcBef>
            <a:spcAft>
              <a:spcPct val="35000"/>
            </a:spcAft>
          </a:pPr>
          <a:r>
            <a:rPr lang="en-US" sz="1600" b="0" i="0" dirty="0">
              <a:solidFill>
                <a:schemeClr val="tx1"/>
              </a:solidFill>
              <a:latin typeface="+mn-lt"/>
            </a:rPr>
            <a:t>No null values present.</a:t>
          </a:r>
          <a:r>
            <a:rPr lang="en-US" sz="1600" b="0" i="0" dirty="0">
              <a:solidFill>
                <a:schemeClr val="tx1"/>
              </a:solidFill>
              <a:latin typeface="+mn-lt"/>
            </a:rPr>
            <a:t/>
          </a:r>
          <a:endParaRPr lang="en-US" sz="1600" b="0" i="0" dirty="0">
            <a:solidFill>
              <a:schemeClr val="tx1"/>
            </a:solidFill>
            <a:latin typeface="+mn-lt"/>
          </a:endParaRPr>
        </a:p>
      </dgm:t>
    </dgm:pt>
    <dgm:pt modelId="{12D3E03D-B243-4A51-BF2F-2464335A4416}" cxnId="{9BAB423D-DCBB-4E1F-AAD5-820524222BF5}" type="parTrans">
      <dgm:prSet/>
      <dgm:spPr/>
      <dgm:t>
        <a:bodyPr/>
        <a:lstStyle/>
        <a:p>
          <a:endParaRPr lang="en-US"/>
        </a:p>
      </dgm:t>
    </dgm:pt>
    <dgm:pt modelId="{8A095F39-0332-4410-8B60-A5C1F66041C0}" cxnId="{9BAB423D-DCBB-4E1F-AAD5-820524222BF5}" type="sibTrans">
      <dgm:prSet/>
      <dgm:spPr/>
      <dgm:t>
        <a:bodyPr/>
        <a:lstStyle/>
        <a:p>
          <a:endParaRPr lang="en-US"/>
        </a:p>
      </dgm:t>
    </dgm:pt>
    <dgm:pt modelId="{66F65BFA-2C7D-4B52-A360-F48BEE6838C0}">
      <dgm:prSet phldr="0" custT="1"/>
      <dgm:spPr/>
      <dgm:t>
        <a:bodyPr vert="horz" wrap="square"/>
        <a:p>
          <a:pPr rtl="0">
            <a:lnSpc>
              <a:spcPct val="100000"/>
            </a:lnSpc>
            <a:spcBef>
              <a:spcPct val="0"/>
            </a:spcBef>
            <a:spcAft>
              <a:spcPct val="35000"/>
            </a:spcAft>
          </a:pPr>
          <a:r>
            <a:rPr lang="en-US" sz="1500" b="0" i="0" dirty="0">
              <a:solidFill>
                <a:schemeClr val="tx1"/>
              </a:solidFill>
              <a:latin typeface="+mn-lt"/>
            </a:rPr>
            <a:t>22% duplicate fields/records found.</a:t>
          </a:r>
          <a:r>
            <a:rPr lang="en-US" sz="1500" b="0" i="0" dirty="0">
              <a:solidFill>
                <a:schemeClr val="tx1"/>
              </a:solidFill>
              <a:latin typeface="+mn-lt"/>
            </a:rPr>
            <a:t/>
          </a:r>
          <a:endParaRPr lang="en-US" sz="1500" b="0" i="0" dirty="0">
            <a:solidFill>
              <a:schemeClr val="tx1"/>
            </a:solidFill>
            <a:latin typeface="+mn-lt"/>
          </a:endParaRPr>
        </a:p>
      </dgm:t>
    </dgm:pt>
    <dgm:pt modelId="{A5A0009A-D57B-405D-93E0-B435AAB5176B}" cxnId="{6EDE56C2-5FC9-4224-802A-94A8F654E623}" type="parTrans">
      <dgm:prSet/>
      <dgm:spPr/>
      <dgm:t>
        <a:bodyPr/>
        <a:lstStyle/>
        <a:p>
          <a:endParaRPr lang="en-US"/>
        </a:p>
      </dgm:t>
    </dgm:pt>
    <dgm:pt modelId="{ED537FEA-734A-412E-A77E-4BDBEF6A6C92}" cxnId="{6EDE56C2-5FC9-4224-802A-94A8F654E623}" type="sibTrans">
      <dgm:prSet/>
      <dgm:spPr/>
      <dgm:t>
        <a:bodyPr/>
        <a:lstStyle/>
        <a:p>
          <a:endParaRPr lang="en-US"/>
        </a:p>
      </dgm:t>
    </dgm:pt>
    <dgm:pt modelId="{1DBF71A1-A201-4EA1-97EA-DB24F49F7E56}">
      <dgm:prSet phldr="0" custT="1"/>
      <dgm:spPr/>
      <dgm:t>
        <a:bodyPr vert="horz" wrap="square"/>
        <a:p>
          <a:pPr rtl="0">
            <a:lnSpc>
              <a:spcPct val="100000"/>
            </a:lnSpc>
            <a:spcBef>
              <a:spcPct val="0"/>
            </a:spcBef>
            <a:spcAft>
              <a:spcPct val="35000"/>
            </a:spcAft>
          </a:pPr>
          <a:r>
            <a:rPr lang="en-US" sz="1300" b="0" i="0" dirty="0">
              <a:latin typeface="+mn-lt"/>
            </a:rPr>
            <a:t>Datatypes of all the columns are objects except for the “Pin </a:t>
          </a:r>
          <a:r>
            <a:rPr lang="en-US" sz="1500" b="0" i="0" dirty="0">
              <a:solidFill>
                <a:schemeClr val="tx1"/>
              </a:solidFill>
              <a:latin typeface="+mn-lt"/>
            </a:rPr>
            <a:t>C</a:t>
          </a:r>
          <a:r>
            <a:rPr lang="en-US" sz="1500" b="0" i="0" dirty="0">
              <a:solidFill>
                <a:schemeClr val="tx1"/>
              </a:solidFill>
              <a:latin typeface="+mn-lt"/>
            </a:rPr>
            <a:t>ode" column which has integers.</a:t>
          </a:r>
          <a:r>
            <a:rPr lang="en-US" sz="1500" b="0" i="0" dirty="0">
              <a:solidFill>
                <a:schemeClr val="tx1"/>
              </a:solidFill>
              <a:latin typeface="+mn-lt"/>
            </a:rPr>
            <a:t/>
          </a:r>
          <a:endParaRPr lang="en-US" sz="1500" b="0" i="0" dirty="0">
            <a:solidFill>
              <a:schemeClr val="tx1"/>
            </a:solidFill>
            <a:latin typeface="+mn-lt"/>
          </a:endParaRPr>
        </a:p>
      </dgm:t>
    </dgm:pt>
    <dgm:pt modelId="{9DB2FCB8-C29E-4ED4-8FB6-0183F2586A47}" cxnId="{F46697FC-88EE-4B65-A035-552D2D4AC88A}" type="parTrans">
      <dgm:prSet/>
      <dgm:spPr/>
      <dgm:t>
        <a:bodyPr/>
        <a:lstStyle/>
        <a:p>
          <a:endParaRPr lang="en-US"/>
        </a:p>
      </dgm:t>
    </dgm:pt>
    <dgm:pt modelId="{9E15DBF5-A65E-4418-A7F5-AEB065A17EFD}" cxnId="{F46697FC-88EE-4B65-A035-552D2D4AC88A}" type="sibTrans">
      <dgm:prSet/>
      <dgm:spPr/>
      <dgm:t>
        <a:bodyPr/>
        <a:lstStyle/>
        <a:p>
          <a:endParaRPr lang="en-US"/>
        </a:p>
      </dgm:t>
    </dgm:pt>
    <dgm:pt modelId="{E5823E23-3AB8-41EF-BBF2-2E25D0EF8C5F}">
      <dgm:prSet phldr="0"/>
      <dgm:spPr/>
      <dgm:t>
        <a:bodyPr/>
        <a:lstStyle/>
        <a:p>
          <a:endParaRPr lang="en-US" dirty="0">
            <a:latin typeface="Century Gothic" panose="020B0502020202020204"/>
          </a:endParaRPr>
        </a:p>
      </dgm:t>
    </dgm:pt>
    <dgm:pt modelId="{8E63E82D-1368-40F1-8140-B45D7178A20E}" cxnId="{D3478E76-5C78-47F1-8BF8-CADEC3779A72}" type="parTrans">
      <dgm:prSet/>
      <dgm:spPr/>
      <dgm:t>
        <a:bodyPr/>
        <a:lstStyle/>
        <a:p>
          <a:endParaRPr lang="en-IN"/>
        </a:p>
      </dgm:t>
    </dgm:pt>
    <dgm:pt modelId="{5F392A27-0BBA-4A84-AD42-881A753489DF}" cxnId="{D3478E76-5C78-47F1-8BF8-CADEC3779A72}" type="sibTrans">
      <dgm:prSet/>
      <dgm:spPr/>
      <dgm:t>
        <a:bodyPr/>
        <a:lstStyle/>
        <a:p>
          <a:endParaRPr lang="en-IN"/>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X="3475" custLinFactNeighborY="-231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custLinFactNeighborY="1158">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custLinFactNeighborX="6916" custLinFactNeighborY="-3479">
        <dgm:presLayoutVars>
          <dgm:chMax val="0"/>
          <dgm:chPref val="0"/>
          <dgm:bulletEnabled val="1"/>
        </dgm:presLayoutVars>
      </dgm:prSet>
      <dgm:spPr/>
    </dgm:pt>
  </dgm:ptLst>
  <dgm:cxnLst>
    <dgm:cxn modelId="{B1FEB00A-A61D-4772-BEF0-2568A5BB2A23}" srcId="{0BDD2C3F-9F64-4AFC-BDFA-99B0FD662495}" destId="{A6BA014C-D5CD-45B0-A6E8-DE38B4DCEFFA}" srcOrd="0" destOrd="0" parTransId="{E1017A9B-2BAD-4A79-858F-3F2A232CC5FC}" sibTransId="{636D1143-B90B-4888-9B22-17B0348BA51B}"/>
    <dgm:cxn modelId="{9BAB423D-DCBB-4E1F-AAD5-820524222BF5}" srcId="{0BDD2C3F-9F64-4AFC-BDFA-99B0FD662495}" destId="{192D9088-0E6C-46F1-9F85-A5FD4F11ECA9}" srcOrd="1" destOrd="0" parTransId="{12D3E03D-B243-4A51-BF2F-2464335A4416}" sibTransId="{8A095F39-0332-4410-8B60-A5C1F66041C0}"/>
    <dgm:cxn modelId="{6EDE56C2-5FC9-4224-802A-94A8F654E623}" srcId="{0BDD2C3F-9F64-4AFC-BDFA-99B0FD662495}" destId="{66F65BFA-2C7D-4B52-A360-F48BEE6838C0}" srcOrd="2" destOrd="0" parTransId="{A5A0009A-D57B-405D-93E0-B435AAB5176B}" sibTransId="{ED537FEA-734A-412E-A77E-4BDBEF6A6C92}"/>
    <dgm:cxn modelId="{F46697FC-88EE-4B65-A035-552D2D4AC88A}" srcId="{0BDD2C3F-9F64-4AFC-BDFA-99B0FD662495}" destId="{1DBF71A1-A201-4EA1-97EA-DB24F49F7E56}" srcOrd="3" destOrd="0" parTransId="{9DB2FCB8-C29E-4ED4-8FB6-0183F2586A47}" sibTransId="{9E15DBF5-A65E-4418-A7F5-AEB065A17EFD}"/>
    <dgm:cxn modelId="{D3478E76-5C78-47F1-8BF8-CADEC3779A72}" srcId="{0BDD2C3F-9F64-4AFC-BDFA-99B0FD662495}" destId="{E5823E23-3AB8-41EF-BBF2-2E25D0EF8C5F}" srcOrd="4" destOrd="0" parTransId="{8E63E82D-1368-40F1-8140-B45D7178A20E}" sibTransId="{5F392A27-0BBA-4A84-AD42-881A753489DF}"/>
    <dgm:cxn modelId="{86182E12-E5F4-4A29-B246-F8F5888C4472}" type="presOf" srcId="{0BDD2C3F-9F64-4AFC-BDFA-99B0FD662495}" destId="{409AB205-CA75-4F34-9950-D1778ABE0C5D}" srcOrd="0" destOrd="0" presId="urn:microsoft.com/office/officeart/2005/8/layout/matrix2"/>
    <dgm:cxn modelId="{EF87B6B9-D22A-44C3-BB0E-4B969A6C0292}" type="presParOf" srcId="{409AB205-CA75-4F34-9950-D1778ABE0C5D}" destId="{18D709CE-CC30-452B-94AF-D369BF8838EE}" srcOrd="0" destOrd="0" presId="urn:microsoft.com/office/officeart/2005/8/layout/matrix2"/>
    <dgm:cxn modelId="{6F7DBBF4-0397-485F-97B0-723A245289CA}" type="presParOf" srcId="{409AB205-CA75-4F34-9950-D1778ABE0C5D}" destId="{7B103496-DA0E-4685-89BE-480B410F7FCF}" srcOrd="1" destOrd="0" presId="urn:microsoft.com/office/officeart/2005/8/layout/matrix2"/>
    <dgm:cxn modelId="{F7591356-BD06-48CA-8D27-D02D795DAB2C}" type="presOf" srcId="{A6BA014C-D5CD-45B0-A6E8-DE38B4DCEFFA}" destId="{7B103496-DA0E-4685-89BE-480B410F7FCF}" srcOrd="0" destOrd="0" presId="urn:microsoft.com/office/officeart/2005/8/layout/matrix2"/>
    <dgm:cxn modelId="{F467F1B5-5B36-4678-9710-BD5DDC7CB028}" type="presParOf" srcId="{409AB205-CA75-4F34-9950-D1778ABE0C5D}" destId="{97980B12-612D-45AF-96B7-86D66152C1E9}" srcOrd="2" destOrd="0" presId="urn:microsoft.com/office/officeart/2005/8/layout/matrix2"/>
    <dgm:cxn modelId="{19BC6FA2-9B60-4D07-9DBA-CB2447AC1180}" type="presOf" srcId="{192D9088-0E6C-46F1-9F85-A5FD4F11ECA9}" destId="{97980B12-612D-45AF-96B7-86D66152C1E9}" srcOrd="0" destOrd="0" presId="urn:microsoft.com/office/officeart/2005/8/layout/matrix2"/>
    <dgm:cxn modelId="{94FFB083-6FC2-4662-8517-852DAFCBD2E4}" type="presParOf" srcId="{409AB205-CA75-4F34-9950-D1778ABE0C5D}" destId="{65245A7B-7C16-44E2-AEE8-3B675CFCEFDA}" srcOrd="3" destOrd="0" presId="urn:microsoft.com/office/officeart/2005/8/layout/matrix2"/>
    <dgm:cxn modelId="{330E49DC-2D06-43B0-9F75-D5EBC9B24F8F}" type="presOf" srcId="{66F65BFA-2C7D-4B52-A360-F48BEE6838C0}" destId="{65245A7B-7C16-44E2-AEE8-3B675CFCEFDA}" srcOrd="0" destOrd="0" presId="urn:microsoft.com/office/officeart/2005/8/layout/matrix2"/>
    <dgm:cxn modelId="{84EC334B-1951-48EE-98B7-E81BD50EBDD6}" type="presParOf" srcId="{409AB205-CA75-4F34-9950-D1778ABE0C5D}" destId="{B80B054A-6F89-48AB-AE26-0079B56D1C05}" srcOrd="4" destOrd="0" presId="urn:microsoft.com/office/officeart/2005/8/layout/matrix2"/>
    <dgm:cxn modelId="{151E4D13-4064-4CA4-A360-6155E23A6499}" type="presOf" srcId="{1DBF71A1-A201-4EA1-97EA-DB24F49F7E56}" destId="{B80B054A-6F89-48AB-AE26-0079B56D1C05}" srcOrd="0" destOrd="0" presId="urn:microsoft.com/office/officeart/2005/8/layout/matrix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658295" cy="4658295"/>
        <a:chOff x="0" y="0"/>
        <a:chExt cx="4658295" cy="4658295"/>
      </a:xfrm>
    </dsp:grpSpPr>
    <dsp:sp modelId="{18D709CE-CC30-452B-94AF-D369BF8838EE}">
      <dsp:nvSpPr>
        <dsp:cNvPr id="3" name="Quad Arrow 2"/>
        <dsp:cNvSpPr/>
      </dsp:nvSpPr>
      <dsp:spPr bwMode="white">
        <a:xfrm>
          <a:off x="0" y="133666"/>
          <a:ext cx="4658295" cy="4658295"/>
        </a:xfrm>
        <a:prstGeom prst="quadArrow">
          <a:avLst>
            <a:gd name="adj1" fmla="val 2000"/>
            <a:gd name="adj2" fmla="val 4000"/>
            <a:gd name="adj3" fmla="val 5000"/>
          </a:avLst>
        </a:prstGeom>
      </dsp:spPr>
      <dsp:style>
        <a:lnRef idx="0">
          <a:schemeClr val="dk1"/>
        </a:lnRef>
        <a:fillRef idx="1">
          <a:schemeClr val="accent2">
            <a:tint val="40000"/>
          </a:schemeClr>
        </a:fillRef>
        <a:effectRef idx="2">
          <a:scrgbClr r="0" g="0" b="0"/>
        </a:effectRef>
        <a:fontRef idx="minor"/>
      </dsp:style>
      <dsp:txXfrm>
        <a:off x="0" y="133666"/>
        <a:ext cx="4658295" cy="4658295"/>
      </dsp:txXfrm>
    </dsp:sp>
    <dsp:sp modelId="{7B103496-DA0E-4685-89BE-480B410F7FCF}">
      <dsp:nvSpPr>
        <dsp:cNvPr id="4" name="Rounded Rectangle 3"/>
        <dsp:cNvSpPr/>
      </dsp:nvSpPr>
      <dsp:spPr bwMode="white">
        <a:xfrm>
          <a:off x="367539" y="393245"/>
          <a:ext cx="1863318" cy="1863318"/>
        </a:xfrm>
        <a:prstGeom prst="roundRect">
          <a:avLst/>
        </a:prstGeom>
      </dsp:spPr>
      <dsp:style>
        <a:lnRef idx="0">
          <a:schemeClr val="lt1"/>
        </a:lnRef>
        <a:fillRef idx="3">
          <a:schemeClr val="accent2">
            <a:hueOff val="0"/>
            <a:satOff val="0"/>
            <a:lumOff val="0"/>
            <a:alpha val="100000"/>
          </a:schemeClr>
        </a:fillRef>
        <a:effectRef idx="3">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0" i="0" dirty="0">
              <a:solidFill>
                <a:schemeClr val="tx1"/>
              </a:solidFill>
              <a:latin typeface="+mn-lt"/>
            </a:rPr>
            <a:t>Shape : 269 rows and 71 columns.</a:t>
          </a:r>
          <a:endParaRPr lang="en-US" sz="1600" b="0" i="0" dirty="0">
            <a:solidFill>
              <a:schemeClr val="tx1"/>
            </a:solidFill>
            <a:latin typeface="+mn-lt"/>
          </a:endParaRPr>
        </a:p>
      </dsp:txBody>
      <dsp:txXfrm>
        <a:off x="367539" y="393245"/>
        <a:ext cx="1863318" cy="1863318"/>
      </dsp:txXfrm>
    </dsp:sp>
    <dsp:sp modelId="{97980B12-612D-45AF-96B7-86D66152C1E9}">
      <dsp:nvSpPr>
        <dsp:cNvPr id="5" name="Rounded Rectangle 4"/>
        <dsp:cNvSpPr/>
      </dsp:nvSpPr>
      <dsp:spPr bwMode="white">
        <a:xfrm>
          <a:off x="2492188" y="458032"/>
          <a:ext cx="1863318" cy="1863318"/>
        </a:xfrm>
        <a:prstGeom prst="roundRect">
          <a:avLst/>
        </a:prstGeom>
      </dsp:spPr>
      <dsp:style>
        <a:lnRef idx="0">
          <a:schemeClr val="lt1"/>
        </a:lnRef>
        <a:fillRef idx="3">
          <a:schemeClr val="accent2">
            <a:hueOff val="-1520000"/>
            <a:satOff val="-33332"/>
            <a:lumOff val="20000"/>
            <a:alpha val="100000"/>
          </a:schemeClr>
        </a:fillRef>
        <a:effectRef idx="3">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0" i="0" dirty="0">
              <a:solidFill>
                <a:schemeClr val="tx1"/>
              </a:solidFill>
              <a:latin typeface="+mn-lt"/>
            </a:rPr>
            <a:t>No null values present.</a:t>
          </a:r>
          <a:endParaRPr lang="en-US" sz="1600" b="0" i="0" dirty="0">
            <a:solidFill>
              <a:schemeClr val="tx1"/>
            </a:solidFill>
            <a:latin typeface="+mn-lt"/>
          </a:endParaRPr>
        </a:p>
      </dsp:txBody>
      <dsp:txXfrm>
        <a:off x="2492188" y="458032"/>
        <a:ext cx="1863318" cy="1863318"/>
      </dsp:txXfrm>
    </dsp:sp>
    <dsp:sp modelId="{65245A7B-7C16-44E2-AEE8-3B675CFCEFDA}">
      <dsp:nvSpPr>
        <dsp:cNvPr id="6" name="Rounded Rectangle 5"/>
        <dsp:cNvSpPr/>
      </dsp:nvSpPr>
      <dsp:spPr bwMode="white">
        <a:xfrm>
          <a:off x="302789" y="2625854"/>
          <a:ext cx="1863318" cy="1863318"/>
        </a:xfrm>
        <a:prstGeom prst="roundRect">
          <a:avLst/>
        </a:prstGeom>
      </dsp:spPr>
      <dsp:style>
        <a:lnRef idx="0">
          <a:schemeClr val="lt1"/>
        </a:lnRef>
        <a:fillRef idx="3">
          <a:schemeClr val="accent2">
            <a:hueOff val="-3040000"/>
            <a:satOff val="-66666"/>
            <a:lumOff val="40000"/>
            <a:alpha val="100000"/>
          </a:schemeClr>
        </a:fillRef>
        <a:effectRef idx="3">
          <a:scrgbClr r="0" g="0" b="0"/>
        </a:effectRef>
        <a:fontRef idx="minor">
          <a:schemeClr val="lt1"/>
        </a:fontRef>
      </dsp:style>
      <dsp:txBody>
        <a:bodyPr vert="horz" wrap="square" lIns="57150" tIns="57150" rIns="57150" bIns="571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1500" b="0" i="0" dirty="0">
              <a:solidFill>
                <a:schemeClr val="tx1"/>
              </a:solidFill>
              <a:latin typeface="+mn-lt"/>
            </a:rPr>
            <a:t>22% duplicate fields/records found.</a:t>
          </a:r>
          <a:endParaRPr lang="en-US" sz="1500" b="0" i="0" dirty="0">
            <a:solidFill>
              <a:schemeClr val="tx1"/>
            </a:solidFill>
            <a:latin typeface="+mn-lt"/>
          </a:endParaRPr>
        </a:p>
      </dsp:txBody>
      <dsp:txXfrm>
        <a:off x="302789" y="2625854"/>
        <a:ext cx="1863318" cy="1863318"/>
      </dsp:txXfrm>
    </dsp:sp>
    <dsp:sp modelId="{B80B054A-6F89-48AB-AE26-0079B56D1C05}">
      <dsp:nvSpPr>
        <dsp:cNvPr id="7" name="Rounded Rectangle 6"/>
        <dsp:cNvSpPr/>
      </dsp:nvSpPr>
      <dsp:spPr bwMode="white">
        <a:xfrm>
          <a:off x="2621055" y="2561029"/>
          <a:ext cx="1863318" cy="1863318"/>
        </a:xfrm>
        <a:prstGeom prst="roundRect">
          <a:avLst/>
        </a:prstGeom>
      </dsp:spPr>
      <dsp:style>
        <a:lnRef idx="0">
          <a:schemeClr val="lt1"/>
        </a:lnRef>
        <a:fillRef idx="3">
          <a:schemeClr val="accent2">
            <a:hueOff val="-4560000"/>
            <a:satOff val="-99999"/>
            <a:lumOff val="60000"/>
            <a:alpha val="100000"/>
          </a:schemeClr>
        </a:fillRef>
        <a:effectRef idx="3">
          <a:scrgbClr r="0" g="0" b="0"/>
        </a:effectRef>
        <a:fontRef idx="minor">
          <a:schemeClr val="lt1"/>
        </a:fontRef>
      </dsp:style>
      <dsp:txBody>
        <a:bodyPr vert="horz" wrap="square" lIns="49530" tIns="49530" rIns="49530" bIns="495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1300" b="0" i="0" dirty="0">
              <a:latin typeface="+mn-lt"/>
            </a:rPr>
            <a:t>Datatypes of all the columns are objects except for the “Pin </a:t>
          </a:r>
          <a:r>
            <a:rPr lang="en-US" sz="1500" b="0" i="0" dirty="0">
              <a:solidFill>
                <a:schemeClr val="tx1"/>
              </a:solidFill>
              <a:latin typeface="+mn-lt"/>
            </a:rPr>
            <a:t>C</a:t>
          </a:r>
          <a:r>
            <a:rPr lang="en-US" sz="1500" b="0" i="0" dirty="0">
              <a:solidFill>
                <a:schemeClr val="tx1"/>
              </a:solidFill>
              <a:latin typeface="+mn-lt"/>
            </a:rPr>
            <a:t>ode" column which has integers.</a:t>
          </a:r>
          <a:endParaRPr lang="en-US" sz="1500" b="0" i="0" dirty="0">
            <a:solidFill>
              <a:schemeClr val="tx1"/>
            </a:solidFill>
            <a:latin typeface="+mn-lt"/>
          </a:endParaRPr>
        </a:p>
      </dsp:txBody>
      <dsp:txXfrm>
        <a:off x="2621055" y="2561029"/>
        <a:ext cx="1863318" cy="186331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rSet qsTypeId="urn:microsoft.com/office/officeart/2005/8/quickstyle/simple5" csTypeId="urn:microsoft.com/office/officeart/2005/8/colors/accent6_5"/>
        </dgm:pt>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7202859-41E3-4E54-89C9-86A6CF35E14E}"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A8AF90D-D78C-4334-88FB-F4AF76440CA7}"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7202859-41E3-4E54-89C9-86A6CF35E14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7202859-41E3-4E54-89C9-86A6CF35E14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7202859-41E3-4E54-89C9-86A6CF35E14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7202859-41E3-4E54-89C9-86A6CF35E14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7202859-41E3-4E54-89C9-86A6CF35E14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7202859-41E3-4E54-89C9-86A6CF35E14E}"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7202859-41E3-4E54-89C9-86A6CF35E14E}"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7202859-41E3-4E54-89C9-86A6CF35E14E}"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7202859-41E3-4E54-89C9-86A6CF35E14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7202859-41E3-4E54-89C9-86A6CF35E14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A8AF90D-D78C-4334-88FB-F4AF76440CA7}"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7202859-41E3-4E54-89C9-86A6CF35E14E}"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A8AF90D-D78C-4334-88FB-F4AF76440CA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065" y="1283970"/>
            <a:ext cx="8825865" cy="3404235"/>
          </a:xfrm>
        </p:spPr>
        <p:txBody>
          <a:bodyPr>
            <a:scene3d>
              <a:camera prst="orthographicFront"/>
              <a:lightRig rig="threePt" dir="t"/>
            </a:scene3d>
          </a:bodyPr>
          <a:lstStyle/>
          <a:p>
            <a:r>
              <a:rPr lang="en-US" sz="5400" dirty="0">
                <a:ln/>
                <a:solidFill>
                  <a:schemeClr val="tx1"/>
                </a:solidFill>
                <a:effectLst>
                  <a:outerShdw blurRad="38100" dist="19050" dir="2700000" algn="tl" rotWithShape="0">
                    <a:schemeClr val="dk1">
                      <a:alpha val="40000"/>
                    </a:schemeClr>
                  </a:outerShdw>
                </a:effectLst>
              </a:rPr>
              <a:t>Customer Retention Case Study Presentation</a:t>
            </a:r>
            <a:endParaRPr lang="en-US" sz="5400" dirty="0">
              <a:ln/>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154955" y="4777380"/>
            <a:ext cx="10796900" cy="579711"/>
          </a:xfrm>
        </p:spPr>
        <p:txBody>
          <a:bodyPr/>
          <a:lstStyle/>
          <a:p>
            <a:r>
              <a:rPr lang="en-US" b="1" i="1" dirty="0">
                <a:solidFill>
                  <a:schemeClr val="tx1">
                    <a:lumMod val="85000"/>
                    <a:lumOff val="15000"/>
                  </a:schemeClr>
                </a:solidFill>
              </a:rPr>
              <a:t>Prepared by : </a:t>
            </a:r>
            <a:r>
              <a:rPr lang="en-IN" altLang="en-US" b="1" i="1" dirty="0">
                <a:solidFill>
                  <a:schemeClr val="tx1">
                    <a:lumMod val="85000"/>
                    <a:lumOff val="15000"/>
                  </a:schemeClr>
                </a:solidFill>
              </a:rPr>
              <a:t>Priya Patidar</a:t>
            </a:r>
            <a:endParaRPr lang="en-IN" altLang="en-US" b="1" i="1" dirty="0">
              <a:solidFill>
                <a:srgbClr val="FFFF00"/>
              </a:solidFill>
            </a:endParaRPr>
          </a:p>
          <a:p>
            <a:r>
              <a:rPr lang="en-US" b="1" i="1" dirty="0">
                <a:solidFill>
                  <a:srgbClr val="FFFF00"/>
                </a:solidFill>
              </a:rPr>
              <a:t>           </a:t>
            </a:r>
            <a:r>
              <a:rPr lang="en-US" b="1" i="1" dirty="0">
                <a:solidFill>
                  <a:schemeClr val="tx1">
                    <a:lumMod val="85000"/>
                    <a:lumOff val="15000"/>
                  </a:schemeClr>
                </a:solidFill>
              </a:rPr>
              <a:t>SME: Mr. </a:t>
            </a:r>
            <a:r>
              <a:rPr lang="en-IN" altLang="en-US" b="1" i="1" dirty="0">
                <a:solidFill>
                  <a:schemeClr val="tx1">
                    <a:lumMod val="85000"/>
                    <a:lumOff val="15000"/>
                  </a:schemeClr>
                </a:solidFill>
              </a:rPr>
              <a:t>Mohd Kasif</a:t>
            </a:r>
            <a:endParaRPr lang="en-IN" b="1" i="0" dirty="0">
              <a:solidFill>
                <a:srgbClr val="FFFF00"/>
              </a:solidFill>
              <a:effectLst/>
              <a:latin typeface="Open Sans" panose="020B0604020202020204" pitchFamily="34" charset="0"/>
            </a:endParaRPr>
          </a:p>
          <a:p>
            <a:r>
              <a:rPr lang="en-IN" b="1" i="1" dirty="0">
                <a:ln/>
                <a:solidFill>
                  <a:schemeClr val="tx1"/>
                </a:solidFill>
                <a:effectLst>
                  <a:outerShdw blurRad="38100" dist="19050" dir="2700000" algn="tl" rotWithShape="0">
                    <a:schemeClr val="dk1">
                      <a:alpha val="40000"/>
                    </a:schemeClr>
                  </a:outerShdw>
                </a:effectLst>
                <a:sym typeface="+mn-ea"/>
              </a:rPr>
              <a:t>Internship batch 29</a:t>
            </a:r>
            <a:endParaRPr lang="en-US" b="1" i="1" dirty="0">
              <a:ln/>
              <a:solidFill>
                <a:schemeClr val="tx1"/>
              </a:solidFill>
              <a:effectLst>
                <a:outerShdw blurRad="38100" dist="19050" dir="2700000" algn="tl" rotWithShape="0">
                  <a:schemeClr val="dk1">
                    <a:alpha val="40000"/>
                  </a:schemeClr>
                </a:outerShdw>
              </a:effectLst>
            </a:endParaRPr>
          </a:p>
          <a:p>
            <a:endParaRPr lang="en-US" b="1" i="1" dirty="0">
              <a:ln/>
              <a:solidFill>
                <a:schemeClr val="tx1"/>
              </a:solidFill>
              <a:effectLst>
                <a:outerShdw blurRad="38100" dist="19050" dir="2700000" algn="tl" rotWithShape="0">
                  <a:schemeClr val="dk1">
                    <a:alpha val="40000"/>
                  </a:schemeClr>
                </a:outerShdw>
              </a:effectLst>
            </a:endParaRPr>
          </a:p>
        </p:txBody>
      </p:sp>
      <p:sp>
        <p:nvSpPr>
          <p:cNvPr id="4" name="Subtitle 2"/>
          <p:cNvSpPr txBox="1"/>
          <p:nvPr/>
        </p:nvSpPr>
        <p:spPr>
          <a:xfrm>
            <a:off x="3366149" y="3246395"/>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9pPr>
          </a:lstStyle>
          <a:p>
            <a:endParaRPr lang="en-US" b="1" i="1" dirty="0">
              <a:solidFill>
                <a:srgbClr val="FFFF00"/>
              </a:solidFill>
            </a:endParaRPr>
          </a:p>
        </p:txBody>
      </p:sp>
      <p:sp>
        <p:nvSpPr>
          <p:cNvPr id="5" name="Subtitle 2"/>
          <p:cNvSpPr txBox="1"/>
          <p:nvPr/>
        </p:nvSpPr>
        <p:spPr>
          <a:xfrm>
            <a:off x="3498215" y="5217160"/>
            <a:ext cx="2191385" cy="311785"/>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9pPr>
          </a:lstStyle>
          <a:p>
            <a:endParaRPr lang="en-US" b="1" i="1"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p:cNvSpPr>
            <a:spLocks noGrp="1"/>
          </p:cNvSpPr>
          <p:nvPr>
            <p:ph type="title"/>
          </p:nvPr>
        </p:nvSpPr>
        <p:spPr>
          <a:xfrm>
            <a:off x="628358" y="332375"/>
            <a:ext cx="9404350" cy="1400175"/>
          </a:xfrm>
        </p:spPr>
        <p:txBody>
          <a:bodyPr/>
          <a:lstStyle/>
          <a:p>
            <a:r>
              <a:rPr lang="en-US" dirty="0"/>
              <a:t>Exploratory Data Analysis (EDA)</a:t>
            </a:r>
            <a:endParaRPr lang="en-US" dirty="0"/>
          </a:p>
        </p:txBody>
      </p:sp>
      <p:graphicFrame>
        <p:nvGraphicFramePr>
          <p:cNvPr id="21" name="Table 20"/>
          <p:cNvGraphicFramePr>
            <a:graphicFrameLocks noGrp="1"/>
          </p:cNvGraphicFramePr>
          <p:nvPr/>
        </p:nvGraphicFramePr>
        <p:xfrm>
          <a:off x="397510" y="1732280"/>
          <a:ext cx="11321415" cy="4792980"/>
        </p:xfrm>
        <a:graphic>
          <a:graphicData uri="http://schemas.openxmlformats.org/drawingml/2006/table">
            <a:tbl>
              <a:tblPr firstRow="1" bandRow="1">
                <a:tableStyleId>{5C22544A-7EE6-4342-B048-85BDC9FD1C3A}</a:tableStyleId>
              </a:tblPr>
              <a:tblGrid>
                <a:gridCol w="3007995"/>
                <a:gridCol w="8313420"/>
              </a:tblGrid>
              <a:tr h="910590">
                <a:tc>
                  <a:txBody>
                    <a:bodyPr/>
                    <a:lstStyle/>
                    <a:p>
                      <a:pPr algn="ctr"/>
                      <a:endParaRPr lang="en-US" b="1" dirty="0">
                        <a:solidFill>
                          <a:schemeClr val="tx1"/>
                        </a:solidFill>
                      </a:endParaRPr>
                    </a:p>
                    <a:p>
                      <a:pPr algn="ctr"/>
                      <a:r>
                        <a:rPr lang="en-US" b="1" dirty="0">
                          <a:solidFill>
                            <a:schemeClr val="tx1"/>
                          </a:solidFill>
                        </a:rPr>
                        <a:t>Requirements</a:t>
                      </a:r>
                      <a:endParaRPr lang="en-US" b="1" dirty="0">
                        <a:solidFill>
                          <a:schemeClr val="tx1"/>
                        </a:solidFill>
                      </a:endParaRPr>
                    </a:p>
                  </a:txBody>
                  <a:tcPr>
                    <a:gradFill>
                      <a:gsLst>
                        <a:gs pos="0">
                          <a:srgbClr val="FBFB11"/>
                        </a:gs>
                        <a:gs pos="100000">
                          <a:srgbClr val="838309"/>
                        </a:gs>
                      </a:gsLst>
                      <a:lin ang="5400000" scaled="0"/>
                    </a:gradFill>
                  </a:tcPr>
                </a:tc>
                <a:tc>
                  <a:txBody>
                    <a:bodyPr/>
                    <a:lstStyle/>
                    <a:p>
                      <a:pPr algn="ctr"/>
                      <a:endParaRPr lang="en-US" b="1" dirty="0">
                        <a:solidFill>
                          <a:schemeClr val="tx1"/>
                        </a:solidFill>
                      </a:endParaRPr>
                    </a:p>
                    <a:p>
                      <a:pPr algn="ctr"/>
                      <a:r>
                        <a:rPr lang="en-US" b="1" dirty="0">
                          <a:solidFill>
                            <a:schemeClr val="tx1"/>
                          </a:solidFill>
                        </a:rPr>
                        <a:t>Tools  Used</a:t>
                      </a:r>
                      <a:endParaRPr lang="en-US" b="1" dirty="0">
                        <a:solidFill>
                          <a:schemeClr val="tx1"/>
                        </a:solidFill>
                      </a:endParaRPr>
                    </a:p>
                  </a:txBody>
                  <a:tcPr>
                    <a:gradFill>
                      <a:gsLst>
                        <a:gs pos="0">
                          <a:srgbClr val="FBFB11"/>
                        </a:gs>
                        <a:gs pos="100000">
                          <a:srgbClr val="838309"/>
                        </a:gs>
                      </a:gsLst>
                      <a:lin ang="5400000" scaled="0"/>
                    </a:gradFill>
                  </a:tcPr>
                </a:tc>
              </a:tr>
              <a:tr h="1294064">
                <a:tc>
                  <a:txBody>
                    <a:bodyPr/>
                    <a:lstStyle/>
                    <a:p>
                      <a:pPr algn="just"/>
                      <a:r>
                        <a:rPr lang="en-US" b="1" dirty="0">
                          <a:solidFill>
                            <a:schemeClr val="tx1"/>
                          </a:solidFill>
                        </a:rPr>
                        <a:t>Hardware</a:t>
                      </a:r>
                      <a:endParaRPr lang="en-US" b="1" dirty="0">
                        <a:solidFill>
                          <a:schemeClr val="tx1"/>
                        </a:solidFill>
                      </a:endParaRPr>
                    </a:p>
                  </a:txBody>
                  <a:tcPr>
                    <a:gradFill>
                      <a:gsLst>
                        <a:gs pos="0">
                          <a:srgbClr val="FBFB11"/>
                        </a:gs>
                        <a:gs pos="100000">
                          <a:srgbClr val="838309"/>
                        </a:gs>
                      </a:gsLst>
                      <a:lin ang="5400000" scaled="0"/>
                    </a:gradFill>
                  </a:tcPr>
                </a:tc>
                <a:tc>
                  <a:txBody>
                    <a:bodyPr/>
                    <a:lstStyle/>
                    <a:p>
                      <a:pPr algn="just"/>
                      <a:r>
                        <a:rPr lang="en-US" b="1" dirty="0">
                          <a:solidFill>
                            <a:schemeClr val="tx1"/>
                          </a:solidFill>
                        </a:rPr>
                        <a:t>RAM: 8 GB</a:t>
                      </a:r>
                      <a:endParaRPr lang="en-US" b="1" dirty="0">
                        <a:solidFill>
                          <a:schemeClr val="tx1"/>
                        </a:solidFill>
                      </a:endParaRPr>
                    </a:p>
                    <a:p>
                      <a:pPr algn="just"/>
                      <a:r>
                        <a:rPr lang="en-US" b="1" dirty="0">
                          <a:solidFill>
                            <a:schemeClr val="tx1"/>
                          </a:solidFill>
                        </a:rPr>
                        <a:t>CPU : AMD Ryzen 5 3550H with Radeon Vega Mobile </a:t>
                      </a:r>
                      <a:r>
                        <a:rPr lang="en-US" b="1" dirty="0" err="1">
                          <a:solidFill>
                            <a:schemeClr val="tx1"/>
                          </a:solidFill>
                        </a:rPr>
                        <a:t>Gfx</a:t>
                      </a:r>
                      <a:r>
                        <a:rPr lang="en-US" b="1" dirty="0">
                          <a:solidFill>
                            <a:schemeClr val="tx1"/>
                          </a:solidFill>
                        </a:rPr>
                        <a:t> 2.10 GHz</a:t>
                      </a:r>
                      <a:endParaRPr lang="en-US" b="1" dirty="0">
                        <a:solidFill>
                          <a:schemeClr val="tx1"/>
                        </a:solidFill>
                      </a:endParaRPr>
                    </a:p>
                    <a:p>
                      <a:pPr algn="just"/>
                      <a:r>
                        <a:rPr lang="en-US" b="1" dirty="0">
                          <a:solidFill>
                            <a:schemeClr val="tx1"/>
                          </a:solidFill>
                        </a:rPr>
                        <a:t>GPU : AMD Radeon ™ Vega 8 Graphics and</a:t>
                      </a:r>
                      <a:endParaRPr lang="en-US" b="1" dirty="0">
                        <a:solidFill>
                          <a:schemeClr val="tx1"/>
                        </a:solidFill>
                      </a:endParaRPr>
                    </a:p>
                    <a:p>
                      <a:pPr algn="just"/>
                      <a:r>
                        <a:rPr lang="en-US" b="1" dirty="0">
                          <a:solidFill>
                            <a:schemeClr val="tx1"/>
                          </a:solidFill>
                        </a:rPr>
                        <a:t>           NVIDIA GeForce GTX 1650 </a:t>
                      </a:r>
                      <a:r>
                        <a:rPr lang="en-US" b="1" dirty="0" err="1">
                          <a:solidFill>
                            <a:schemeClr val="tx1"/>
                          </a:solidFill>
                        </a:rPr>
                        <a:t>Ti</a:t>
                      </a:r>
                      <a:endParaRPr lang="en-US" b="1" dirty="0" err="1">
                        <a:solidFill>
                          <a:schemeClr val="tx1"/>
                        </a:solidFill>
                      </a:endParaRPr>
                    </a:p>
                  </a:txBody>
                  <a:tcPr>
                    <a:gradFill>
                      <a:gsLst>
                        <a:gs pos="0">
                          <a:srgbClr val="FBFB11"/>
                        </a:gs>
                        <a:gs pos="100000">
                          <a:srgbClr val="838309"/>
                        </a:gs>
                      </a:gsLst>
                      <a:lin ang="5400000" scaled="0"/>
                    </a:gradFill>
                  </a:tcPr>
                </a:tc>
              </a:tr>
              <a:tr h="995434">
                <a:tc>
                  <a:txBody>
                    <a:bodyPr/>
                    <a:lstStyle/>
                    <a:p>
                      <a:pPr algn="just"/>
                      <a:r>
                        <a:rPr lang="en-US" b="1" dirty="0">
                          <a:solidFill>
                            <a:schemeClr val="tx1"/>
                          </a:solidFill>
                        </a:rPr>
                        <a:t>Software</a:t>
                      </a:r>
                      <a:endParaRPr lang="en-US" b="1" dirty="0">
                        <a:solidFill>
                          <a:schemeClr val="tx1"/>
                        </a:solidFill>
                      </a:endParaRPr>
                    </a:p>
                  </a:txBody>
                  <a:tcPr>
                    <a:gradFill>
                      <a:gsLst>
                        <a:gs pos="0">
                          <a:srgbClr val="FBFB11"/>
                        </a:gs>
                        <a:gs pos="100000">
                          <a:srgbClr val="838309"/>
                        </a:gs>
                      </a:gsLst>
                      <a:lin ang="5400000" scaled="0"/>
                    </a:gradFill>
                  </a:tcPr>
                </a:tc>
                <a:tc>
                  <a:txBody>
                    <a:bodyPr/>
                    <a:lstStyle/>
                    <a:p>
                      <a:pPr algn="just"/>
                      <a:r>
                        <a:rPr lang="en-US" b="1" dirty="0">
                          <a:solidFill>
                            <a:schemeClr val="tx1"/>
                          </a:solidFill>
                        </a:rPr>
                        <a:t>Programming language              : Python</a:t>
                      </a:r>
                      <a:endParaRPr lang="en-US" b="1" dirty="0">
                        <a:solidFill>
                          <a:schemeClr val="tx1"/>
                        </a:solidFill>
                      </a:endParaRPr>
                    </a:p>
                    <a:p>
                      <a:pPr algn="just"/>
                      <a:r>
                        <a:rPr lang="en-IN" b="1" dirty="0">
                          <a:solidFill>
                            <a:schemeClr val="tx1"/>
                          </a:solidFill>
                        </a:rPr>
                        <a:t>Distribution                                     : Anaconda Navigator</a:t>
                      </a:r>
                      <a:endParaRPr lang="en-IN" b="1" dirty="0">
                        <a:solidFill>
                          <a:schemeClr val="tx1"/>
                        </a:solidFill>
                      </a:endParaRPr>
                    </a:p>
                    <a:p>
                      <a:pPr algn="just"/>
                      <a:r>
                        <a:rPr lang="en-IN" b="1" dirty="0">
                          <a:solidFill>
                            <a:schemeClr val="tx1"/>
                          </a:solidFill>
                        </a:rPr>
                        <a:t>Browser based language shell    : Jupyter Notebook</a:t>
                      </a:r>
                      <a:endParaRPr lang="en-IN" b="1" dirty="0">
                        <a:solidFill>
                          <a:schemeClr val="tx1"/>
                        </a:solidFill>
                      </a:endParaRPr>
                    </a:p>
                  </a:txBody>
                  <a:tcPr>
                    <a:gradFill>
                      <a:gsLst>
                        <a:gs pos="0">
                          <a:srgbClr val="FBFB11"/>
                        </a:gs>
                        <a:gs pos="100000">
                          <a:srgbClr val="838309"/>
                        </a:gs>
                      </a:gsLst>
                      <a:lin ang="5400000" scaled="0"/>
                    </a:gradFill>
                  </a:tcPr>
                </a:tc>
              </a:tr>
              <a:tr h="1592695">
                <a:tc>
                  <a:txBody>
                    <a:bodyPr/>
                    <a:lstStyle/>
                    <a:p>
                      <a:pPr algn="just"/>
                      <a:r>
                        <a:rPr lang="en-US" b="1" dirty="0">
                          <a:solidFill>
                            <a:schemeClr val="tx1"/>
                          </a:solidFill>
                        </a:rPr>
                        <a:t>Libraries/Packages</a:t>
                      </a:r>
                      <a:endParaRPr lang="en-US" b="1" dirty="0">
                        <a:solidFill>
                          <a:schemeClr val="tx1"/>
                        </a:solidFill>
                      </a:endParaRPr>
                    </a:p>
                  </a:txBody>
                  <a:tcPr>
                    <a:gradFill>
                      <a:gsLst>
                        <a:gs pos="0">
                          <a:srgbClr val="FBFB11"/>
                        </a:gs>
                        <a:gs pos="100000">
                          <a:srgbClr val="838309"/>
                        </a:gs>
                      </a:gsLst>
                      <a:lin ang="5400000" scaled="0"/>
                    </a:gradFill>
                  </a:tcPr>
                </a:tc>
                <a:tc>
                  <a:txBody>
                    <a:bodyPr/>
                    <a:lstStyle/>
                    <a:p>
                      <a:pPr algn="just"/>
                      <a:r>
                        <a:rPr lang="en-US" b="1" dirty="0">
                          <a:solidFill>
                            <a:schemeClr val="tx1"/>
                          </a:solidFill>
                        </a:rPr>
                        <a:t>Pandas</a:t>
                      </a:r>
                      <a:endParaRPr lang="en-US" b="1" dirty="0">
                        <a:solidFill>
                          <a:schemeClr val="tx1"/>
                        </a:solidFill>
                      </a:endParaRPr>
                    </a:p>
                    <a:p>
                      <a:pPr algn="just"/>
                      <a:r>
                        <a:rPr lang="en-US" b="1" dirty="0">
                          <a:solidFill>
                            <a:schemeClr val="tx1"/>
                          </a:solidFill>
                        </a:rPr>
                        <a:t>NumPy</a:t>
                      </a:r>
                      <a:endParaRPr lang="en-US" b="1" dirty="0">
                        <a:solidFill>
                          <a:schemeClr val="tx1"/>
                        </a:solidFill>
                      </a:endParaRPr>
                    </a:p>
                    <a:p>
                      <a:pPr algn="just"/>
                      <a:r>
                        <a:rPr lang="en-US" b="1" dirty="0">
                          <a:solidFill>
                            <a:schemeClr val="tx1"/>
                          </a:solidFill>
                        </a:rPr>
                        <a:t>matplotlib</a:t>
                      </a:r>
                      <a:endParaRPr lang="en-US" b="1" dirty="0">
                        <a:solidFill>
                          <a:schemeClr val="tx1"/>
                        </a:solidFill>
                      </a:endParaRPr>
                    </a:p>
                    <a:p>
                      <a:pPr algn="just"/>
                      <a:r>
                        <a:rPr lang="en-US" b="1" dirty="0">
                          <a:solidFill>
                            <a:schemeClr val="tx1"/>
                          </a:solidFill>
                        </a:rPr>
                        <a:t>seaborn</a:t>
                      </a:r>
                      <a:endParaRPr lang="en-US" b="1" dirty="0">
                        <a:solidFill>
                          <a:schemeClr val="tx1"/>
                        </a:solidFill>
                      </a:endParaRPr>
                    </a:p>
                    <a:p>
                      <a:pPr algn="just"/>
                      <a:r>
                        <a:rPr lang="en-IN" sz="1800" b="1" kern="1200" dirty="0">
                          <a:solidFill>
                            <a:schemeClr val="tx1"/>
                          </a:solidFill>
                          <a:effectLst/>
                          <a:latin typeface="+mn-lt"/>
                          <a:ea typeface="+mn-ea"/>
                          <a:cs typeface="+mn-cs"/>
                        </a:rPr>
                        <a:t>scikit-learn</a:t>
                      </a:r>
                      <a:endParaRPr lang="en-IN" sz="1800" b="1" kern="1200" dirty="0">
                        <a:solidFill>
                          <a:schemeClr val="tx1"/>
                        </a:solidFill>
                        <a:effectLst/>
                        <a:latin typeface="+mn-lt"/>
                        <a:ea typeface="+mn-ea"/>
                        <a:cs typeface="+mn-cs"/>
                      </a:endParaRPr>
                    </a:p>
                  </a:txBody>
                  <a:tcPr>
                    <a:gradFill>
                      <a:gsLst>
                        <a:gs pos="0">
                          <a:srgbClr val="FBFB11"/>
                        </a:gs>
                        <a:gs pos="100000">
                          <a:srgbClr val="838309"/>
                        </a:gs>
                      </a:gsLst>
                      <a:lin ang="5400000" scaled="0"/>
                    </a:gradFill>
                  </a:tcPr>
                </a:tc>
              </a:tr>
            </a:tbl>
          </a:graphicData>
        </a:graphic>
      </p:graphicFrame>
      <p:pic>
        <p:nvPicPr>
          <p:cNvPr id="7" name="Picture 6"/>
          <p:cNvPicPr>
            <a:picLocks noChangeAspect="1"/>
          </p:cNvPicPr>
          <p:nvPr/>
        </p:nvPicPr>
        <p:blipFill>
          <a:blip r:embed="rId1"/>
          <a:stretch>
            <a:fillRect/>
          </a:stretch>
        </p:blipFill>
        <p:spPr>
          <a:xfrm>
            <a:off x="5082839" y="5170584"/>
            <a:ext cx="1213114" cy="451434"/>
          </a:xfrm>
          <a:prstGeom prst="rect">
            <a:avLst/>
          </a:prstGeom>
        </p:spPr>
      </p:pic>
      <p:pic>
        <p:nvPicPr>
          <p:cNvPr id="6" name="Picture 5"/>
          <p:cNvPicPr>
            <a:picLocks noChangeAspect="1"/>
          </p:cNvPicPr>
          <p:nvPr/>
        </p:nvPicPr>
        <p:blipFill>
          <a:blip r:embed="rId2"/>
          <a:stretch>
            <a:fillRect/>
          </a:stretch>
        </p:blipFill>
        <p:spPr>
          <a:xfrm>
            <a:off x="7274222" y="5161069"/>
            <a:ext cx="1213114" cy="457200"/>
          </a:xfrm>
          <a:prstGeom prst="rect">
            <a:avLst/>
          </a:prstGeom>
        </p:spPr>
      </p:pic>
      <p:pic>
        <p:nvPicPr>
          <p:cNvPr id="11" name="Picture 10"/>
          <p:cNvPicPr>
            <a:picLocks noChangeAspect="1"/>
          </p:cNvPicPr>
          <p:nvPr/>
        </p:nvPicPr>
        <p:blipFill>
          <a:blip r:embed="rId3"/>
          <a:stretch>
            <a:fillRect/>
          </a:stretch>
        </p:blipFill>
        <p:spPr>
          <a:xfrm>
            <a:off x="9575898" y="5396301"/>
            <a:ext cx="1754507" cy="768244"/>
          </a:xfrm>
          <a:prstGeom prst="rect">
            <a:avLst/>
          </a:prstGeom>
        </p:spPr>
      </p:pic>
      <p:pic>
        <p:nvPicPr>
          <p:cNvPr id="8" name="Picture 7"/>
          <p:cNvPicPr>
            <a:picLocks noChangeAspect="1"/>
          </p:cNvPicPr>
          <p:nvPr/>
        </p:nvPicPr>
        <p:blipFill>
          <a:blip r:embed="rId4"/>
          <a:stretch>
            <a:fillRect/>
          </a:stretch>
        </p:blipFill>
        <p:spPr>
          <a:xfrm>
            <a:off x="7274222" y="5939067"/>
            <a:ext cx="1828800" cy="450955"/>
          </a:xfrm>
          <a:prstGeom prst="rect">
            <a:avLst/>
          </a:prstGeom>
        </p:spPr>
      </p:pic>
      <p:pic>
        <p:nvPicPr>
          <p:cNvPr id="10" name="Picture 9"/>
          <p:cNvPicPr>
            <a:picLocks noChangeAspect="1"/>
          </p:cNvPicPr>
          <p:nvPr/>
        </p:nvPicPr>
        <p:blipFill>
          <a:blip r:embed="rId5"/>
          <a:stretch>
            <a:fillRect/>
          </a:stretch>
        </p:blipFill>
        <p:spPr>
          <a:xfrm>
            <a:off x="9575898" y="4173920"/>
            <a:ext cx="1603277" cy="522294"/>
          </a:xfrm>
          <a:prstGeom prst="rect">
            <a:avLst/>
          </a:prstGeom>
        </p:spPr>
      </p:pic>
      <p:pic>
        <p:nvPicPr>
          <p:cNvPr id="9" name="Picture 8"/>
          <p:cNvPicPr>
            <a:picLocks noChangeAspect="1"/>
          </p:cNvPicPr>
          <p:nvPr/>
        </p:nvPicPr>
        <p:blipFill>
          <a:blip r:embed="rId6"/>
          <a:stretch>
            <a:fillRect/>
          </a:stretch>
        </p:blipFill>
        <p:spPr>
          <a:xfrm>
            <a:off x="5082839" y="5939067"/>
            <a:ext cx="1828800" cy="4509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1235" y="1109709"/>
            <a:ext cx="5486400" cy="542425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ontent Placeholder 2"/>
          <p:cNvGraphicFramePr>
            <a:graphicFrameLocks noGrp="1"/>
          </p:cNvGraphicFramePr>
          <p:nvPr>
            <p:ph idx="1"/>
          </p:nvPr>
        </p:nvGraphicFramePr>
        <p:xfrm>
          <a:off x="1103313" y="1322773"/>
          <a:ext cx="4658295" cy="49256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6578353" y="1189633"/>
            <a:ext cx="4749554" cy="5262979"/>
          </a:xfrm>
          <a:prstGeom prst="rect">
            <a:avLst/>
          </a:prstGeom>
          <a:noFill/>
        </p:spPr>
        <p:txBody>
          <a:bodyPr wrap="square">
            <a:spAutoFit/>
          </a:bodyPr>
          <a:lstStyle/>
          <a:p>
            <a:pPr marL="285750" indent="-285750">
              <a:buFont typeface="Arial" panose="020B0604020202020204" pitchFamily="34" charset="0"/>
              <a:buChar char="•"/>
            </a:pPr>
            <a:r>
              <a:rPr lang="en-US" sz="1600" cap="none" dirty="0">
                <a:ea typeface="Cambria" panose="02040503050406030204" pitchFamily="18" charset="0"/>
              </a:rPr>
              <a:t>First I imported the necessary libraries and loaded the entire dataset in our Jupyter Notebook and renamed the columns.</a:t>
            </a:r>
            <a:endParaRPr lang="en-US" sz="1600" cap="none" dirty="0">
              <a:ea typeface="Cambria" panose="02040503050406030204" pitchFamily="18" charset="0"/>
            </a:endParaRPr>
          </a:p>
          <a:p>
            <a:pPr marL="285750" indent="-285750">
              <a:buFont typeface="Arial" panose="020B0604020202020204" pitchFamily="34" charset="0"/>
              <a:buChar char="•"/>
            </a:pPr>
            <a:endParaRPr lang="en-US" sz="1600" dirty="0">
              <a:ea typeface="Cambria" panose="02040503050406030204" pitchFamily="18" charset="0"/>
            </a:endParaRPr>
          </a:p>
          <a:p>
            <a:pPr marL="285750" indent="-285750">
              <a:buFont typeface="Arial" panose="020B0604020202020204" pitchFamily="34" charset="0"/>
              <a:buChar char="•"/>
            </a:pPr>
            <a:r>
              <a:rPr lang="en-US" sz="1600" cap="none" dirty="0">
                <a:ea typeface="Cambria" panose="02040503050406030204" pitchFamily="18" charset="0"/>
              </a:rPr>
              <a:t>Then I checked the shape of our dataset and found that we have a total of 269 rows and 71 different columns.</a:t>
            </a:r>
            <a:endParaRPr lang="en-US" sz="1600" dirty="0">
              <a:ea typeface="Cambria" panose="02040503050406030204" pitchFamily="18" charset="0"/>
            </a:endParaRPr>
          </a:p>
          <a:p>
            <a:pPr marL="285750" indent="-285750">
              <a:buFont typeface="Arial" panose="020B0604020202020204" pitchFamily="34" charset="0"/>
              <a:buChar char="•"/>
            </a:pPr>
            <a:endParaRPr lang="en-US" sz="1600" cap="none" dirty="0">
              <a:ea typeface="Cambria" panose="02040503050406030204" pitchFamily="18" charset="0"/>
            </a:endParaRPr>
          </a:p>
          <a:p>
            <a:pPr marL="285750" indent="-285750">
              <a:buFont typeface="Arial" panose="020B0604020202020204" pitchFamily="34" charset="0"/>
              <a:buChar char="•"/>
            </a:pPr>
            <a:r>
              <a:rPr lang="en-US" sz="1600" cap="none" dirty="0">
                <a:ea typeface="Cambria" panose="02040503050406030204" pitchFamily="18" charset="0"/>
              </a:rPr>
              <a:t>We don’t have any null values or missing values present in our dataset.</a:t>
            </a:r>
            <a:endParaRPr lang="en-US" sz="1600" dirty="0">
              <a:ea typeface="Cambria" panose="02040503050406030204" pitchFamily="18" charset="0"/>
            </a:endParaRPr>
          </a:p>
          <a:p>
            <a:pPr marL="285750" indent="-285750">
              <a:buFont typeface="Arial" panose="020B0604020202020204" pitchFamily="34" charset="0"/>
              <a:buChar char="•"/>
            </a:pPr>
            <a:endParaRPr lang="en-US" sz="1600" cap="none" dirty="0">
              <a:ea typeface="Cambria" panose="02040503050406030204" pitchFamily="18" charset="0"/>
            </a:endParaRPr>
          </a:p>
          <a:p>
            <a:pPr marL="285750" indent="-285750">
              <a:buFont typeface="Arial" panose="020B0604020202020204" pitchFamily="34" charset="0"/>
              <a:buChar char="•"/>
            </a:pPr>
            <a:r>
              <a:rPr lang="en-US" sz="1600" cap="none" dirty="0">
                <a:ea typeface="Cambria" panose="02040503050406030204" pitchFamily="18" charset="0"/>
              </a:rPr>
              <a:t>There is a 22% percent of duplicate records in our dataset however I have chosen to retain that information instead of removing them.</a:t>
            </a:r>
            <a:endParaRPr lang="en-US" sz="1600" dirty="0">
              <a:ea typeface="Cambria" panose="02040503050406030204" pitchFamily="18" charset="0"/>
            </a:endParaRPr>
          </a:p>
          <a:p>
            <a:pPr marL="285750" indent="-285750">
              <a:buFont typeface="Arial" panose="020B0604020202020204" pitchFamily="34" charset="0"/>
              <a:buChar char="•"/>
            </a:pPr>
            <a:endParaRPr lang="en-US" sz="1600" cap="none" dirty="0">
              <a:ea typeface="Cambria" panose="02040503050406030204" pitchFamily="18" charset="0"/>
            </a:endParaRPr>
          </a:p>
          <a:p>
            <a:pPr marL="285750" indent="-285750">
              <a:buFont typeface="Arial" panose="020B0604020202020204" pitchFamily="34" charset="0"/>
              <a:buChar char="•"/>
            </a:pPr>
            <a:r>
              <a:rPr lang="en-US" sz="1600" cap="none" dirty="0">
                <a:ea typeface="Cambria" panose="02040503050406030204" pitchFamily="18" charset="0"/>
              </a:rPr>
              <a:t>By checking the data types I came to know that all the columns have an ‘object’ data type except the column representing the Pin Code which has an ‘integer’ data type.</a:t>
            </a:r>
            <a:endParaRPr lang="en-IN"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a:ln>
            <a:noFill/>
          </a:ln>
        </p:spPr>
        <p:txBody>
          <a:bodyPr/>
          <a:lstStyle/>
          <a:p>
            <a:pPr algn="ctr"/>
            <a:r>
              <a:rPr lang="en-US" dirty="0">
                <a:ln/>
                <a:solidFill>
                  <a:schemeClr val="tx1"/>
                </a:solidFill>
                <a:effectLst>
                  <a:outerShdw blurRad="38100" dist="19050" dir="2700000" algn="tl" rotWithShape="0">
                    <a:schemeClr val="dk1">
                      <a:alpha val="40000"/>
                    </a:schemeClr>
                  </a:outerShdw>
                </a:effectLst>
              </a:rPr>
              <a:t>Dataset Description</a:t>
            </a:r>
            <a:endParaRPr lang="en-US" dirty="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103313" y="2052918"/>
            <a:ext cx="5457286" cy="4195481"/>
          </a:xfrm>
        </p:spPr>
        <p:txBody>
          <a:bodyPr>
            <a:normAutofit lnSpcReduction="10000"/>
          </a:bodyPr>
          <a:lstStyle/>
          <a:p>
            <a:r>
              <a:rPr lang="en-US" sz="2000" dirty="0">
                <a:latin typeface="+mn-lt"/>
                <a:cs typeface="Arial" panose="020B0604020202020204"/>
              </a:rPr>
              <a:t>The data is collected from the Indian online shoppers. Our Dataset consists of reviews and feedbacks of customers on 5 top Indian Online Retailers : Amazon, Flipkart, Snapdeal, Myntra and Paytm.</a:t>
            </a:r>
            <a:endParaRPr lang="en-US" sz="2000" dirty="0">
              <a:latin typeface="+mn-lt"/>
              <a:cs typeface="Arial" panose="020B0604020202020204"/>
            </a:endParaRPr>
          </a:p>
          <a:p>
            <a:r>
              <a:rPr lang="en-US" sz="2000" dirty="0">
                <a:latin typeface="+mn-lt"/>
                <a:cs typeface="Arial" panose="020B0604020202020204"/>
              </a:rPr>
              <a:t>Questionnaire is formed on the basis of brand strength, brand empathy or commitment, overall customer satisfaction and perceived value for money with intention to recommend.</a:t>
            </a:r>
            <a:endParaRPr lang="en-US" sz="2000" dirty="0">
              <a:latin typeface="+mn-lt"/>
              <a:cs typeface="Arial" panose="020B0604020202020204"/>
            </a:endParaRPr>
          </a:p>
          <a:p>
            <a:r>
              <a:rPr lang="en-US" sz="2000" dirty="0">
                <a:latin typeface="+mn-lt"/>
                <a:cs typeface="Arial" panose="020B0604020202020204"/>
              </a:rPr>
              <a:t>Results indicate the e-retail success factors which are very much critical for customer satisfaction and retention.</a:t>
            </a:r>
            <a:endParaRPr lang="en-US" sz="2000" dirty="0">
              <a:latin typeface="+mn-lt"/>
              <a:ea typeface="+mj-lt"/>
              <a:cs typeface="+mj-lt"/>
            </a:endParaRPr>
          </a:p>
          <a:p>
            <a:endParaRPr lang="en-IN" dirty="0">
              <a:latin typeface="+mn-lt"/>
            </a:endParaRPr>
          </a:p>
        </p:txBody>
      </p:sp>
      <p:pic>
        <p:nvPicPr>
          <p:cNvPr id="4" name="Picture 3" descr="Logo&#10;&#10;Description automatically generated"/>
          <p:cNvPicPr>
            <a:picLocks noChangeAspect="1"/>
          </p:cNvPicPr>
          <p:nvPr/>
        </p:nvPicPr>
        <p:blipFill>
          <a:blip r:embed="rId1"/>
          <a:stretch>
            <a:fillRect/>
          </a:stretch>
        </p:blipFill>
        <p:spPr>
          <a:xfrm>
            <a:off x="7351972" y="2513292"/>
            <a:ext cx="1678643" cy="931293"/>
          </a:xfrm>
          <a:prstGeom prst="rect">
            <a:avLst/>
          </a:prstGeom>
        </p:spPr>
      </p:pic>
      <p:pic>
        <p:nvPicPr>
          <p:cNvPr id="5" name="Picture 4" descr="Logo&#10;&#10;Description automatically generated"/>
          <p:cNvPicPr>
            <a:picLocks noChangeAspect="1"/>
          </p:cNvPicPr>
          <p:nvPr/>
        </p:nvPicPr>
        <p:blipFill>
          <a:blip r:embed="rId2"/>
          <a:stretch>
            <a:fillRect/>
          </a:stretch>
        </p:blipFill>
        <p:spPr>
          <a:xfrm>
            <a:off x="9769961" y="2489338"/>
            <a:ext cx="1723467" cy="937933"/>
          </a:xfrm>
          <a:prstGeom prst="rect">
            <a:avLst/>
          </a:prstGeom>
        </p:spPr>
      </p:pic>
      <p:pic>
        <p:nvPicPr>
          <p:cNvPr id="6" name="Picture 5" descr="Logo&#10;&#10;Description automatically generated"/>
          <p:cNvPicPr>
            <a:picLocks noChangeAspect="1"/>
          </p:cNvPicPr>
          <p:nvPr/>
        </p:nvPicPr>
        <p:blipFill>
          <a:blip r:embed="rId3"/>
          <a:stretch>
            <a:fillRect/>
          </a:stretch>
        </p:blipFill>
        <p:spPr>
          <a:xfrm>
            <a:off x="9825992" y="3656065"/>
            <a:ext cx="1667436" cy="931075"/>
          </a:xfrm>
          <a:prstGeom prst="rect">
            <a:avLst/>
          </a:prstGeom>
        </p:spPr>
      </p:pic>
      <p:pic>
        <p:nvPicPr>
          <p:cNvPr id="7" name="Picture 6"/>
          <p:cNvPicPr>
            <a:picLocks noChangeAspect="1"/>
          </p:cNvPicPr>
          <p:nvPr/>
        </p:nvPicPr>
        <p:blipFill>
          <a:blip r:embed="rId4"/>
          <a:stretch>
            <a:fillRect/>
          </a:stretch>
        </p:blipFill>
        <p:spPr>
          <a:xfrm>
            <a:off x="8191293" y="4994495"/>
            <a:ext cx="2667000" cy="651076"/>
          </a:xfrm>
          <a:prstGeom prst="rect">
            <a:avLst/>
          </a:prstGeom>
        </p:spPr>
      </p:pic>
      <p:pic>
        <p:nvPicPr>
          <p:cNvPr id="8" name="Picture 7"/>
          <p:cNvPicPr>
            <a:picLocks noChangeAspect="1"/>
          </p:cNvPicPr>
          <p:nvPr/>
        </p:nvPicPr>
        <p:blipFill>
          <a:blip r:embed="rId5"/>
          <a:stretch>
            <a:fillRect/>
          </a:stretch>
        </p:blipFill>
        <p:spPr>
          <a:xfrm>
            <a:off x="7351972" y="3767905"/>
            <a:ext cx="2110082" cy="762624"/>
          </a:xfrm>
          <a:prstGeom prst="rect">
            <a:avLst/>
          </a:prstGeom>
        </p:spPr>
      </p:pic>
      <p:sp>
        <p:nvSpPr>
          <p:cNvPr id="10" name="TextBox 9"/>
          <p:cNvSpPr txBox="1"/>
          <p:nvPr/>
        </p:nvSpPr>
        <p:spPr>
          <a:xfrm>
            <a:off x="7456810" y="1872259"/>
            <a:ext cx="4010487" cy="369332"/>
          </a:xfrm>
          <a:prstGeom prst="rect">
            <a:avLst/>
          </a:prstGeom>
          <a:noFill/>
        </p:spPr>
        <p:txBody>
          <a:bodyPr wrap="square">
            <a:spAutoFit/>
          </a:bodyPr>
          <a:lstStyle/>
          <a:p>
            <a:pPr marL="0" indent="0">
              <a:buNone/>
            </a:pPr>
            <a:r>
              <a:rPr lang="en-US" dirty="0"/>
              <a:t>The top 5 Indian Online Retailers: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chemeClr val="tx1"/>
                </a:solidFill>
                <a:effectLst>
                  <a:outerShdw blurRad="38100" dist="19050" dir="2700000" algn="tl" rotWithShape="0">
                    <a:schemeClr val="dk1">
                      <a:alpha val="40000"/>
                    </a:schemeClr>
                  </a:outerShdw>
                </a:effectLst>
              </a:rPr>
              <a:t>Visualization</a:t>
            </a:r>
            <a:endParaRPr lang="en-US" dirty="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fontScale="62500"/>
          </a:bodyPr>
          <a:lstStyle/>
          <a:p>
            <a:pPr>
              <a:buFont typeface="Wingdings" panose="05000000000000000000" pitchFamily="2" charset="2"/>
              <a:buChar char="Ø"/>
            </a:pPr>
            <a:r>
              <a:rPr lang="en-US" dirty="0">
                <a:latin typeface="+mn-lt"/>
              </a:rPr>
              <a:t>What is Data Visualization? Data visualization is defined as a graphical representation that contains the information and the data.</a:t>
            </a:r>
            <a:endParaRPr lang="en-US" dirty="0">
              <a:latin typeface="+mn-lt"/>
            </a:endParaRPr>
          </a:p>
          <a:p>
            <a:pPr>
              <a:buFont typeface="Wingdings" panose="05000000000000000000" pitchFamily="2" charset="2"/>
              <a:buChar char="Ø"/>
            </a:pPr>
            <a:r>
              <a:rPr lang="en-US" dirty="0">
                <a:latin typeface="+mn-lt"/>
              </a:rPr>
              <a:t>Benefits of Good Data Visualization? Data visualization is another technique of visual art that grabs our interest and keeps our main focus on the message captured with the help of eyes.</a:t>
            </a:r>
            <a:endParaRPr lang="en-US" dirty="0">
              <a:latin typeface="+mn-lt"/>
            </a:endParaRPr>
          </a:p>
          <a:p>
            <a:pPr>
              <a:buFont typeface="Wingdings" panose="05000000000000000000" pitchFamily="2" charset="2"/>
              <a:buChar char="Ø"/>
            </a:pPr>
            <a:r>
              <a:rPr lang="en-US" dirty="0">
                <a:latin typeface="+mn-lt"/>
              </a:rPr>
              <a:t>Different Types of Analysis for Data Visualization are</a:t>
            </a:r>
            <a:br>
              <a:rPr lang="en-US" dirty="0">
                <a:latin typeface="+mn-lt"/>
              </a:rPr>
            </a:br>
            <a:br>
              <a:rPr lang="en-US" dirty="0">
                <a:latin typeface="+mn-lt"/>
              </a:rPr>
            </a:br>
            <a:r>
              <a:rPr lang="en-US" dirty="0">
                <a:latin typeface="+mn-lt"/>
              </a:rPr>
              <a:t>Univariate Analysis: In the univariate analysis, we will be using a single feature to analyze almost all of its properties.</a:t>
            </a:r>
            <a:br>
              <a:rPr lang="en-US" dirty="0">
                <a:latin typeface="+mn-lt"/>
              </a:rPr>
            </a:br>
            <a:br>
              <a:rPr lang="en-US" dirty="0">
                <a:latin typeface="+mn-lt"/>
              </a:rPr>
            </a:br>
            <a:r>
              <a:rPr lang="en-US" dirty="0">
                <a:latin typeface="+mn-lt"/>
              </a:rPr>
              <a:t>Bivariate Analysis: When we compare the data between exactly 2 features then it is known as bivariate analysis.</a:t>
            </a:r>
            <a:br>
              <a:rPr lang="en-US" dirty="0">
                <a:latin typeface="+mn-lt"/>
              </a:rPr>
            </a:br>
            <a:br>
              <a:rPr lang="en-US" dirty="0">
                <a:latin typeface="+mn-lt"/>
              </a:rPr>
            </a:br>
            <a:r>
              <a:rPr lang="en-US" dirty="0">
                <a:latin typeface="+mn-lt"/>
              </a:rPr>
              <a:t>Multivariate Analysis: In the multivariate analysis, we will be comparing more than 2 variables.</a:t>
            </a:r>
            <a:endParaRPr lang="en-IN"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endParaRPr lang="en-IN" dirty="0"/>
          </a:p>
        </p:txBody>
      </p:sp>
      <p:sp>
        <p:nvSpPr>
          <p:cNvPr id="6" name="TextBox 5"/>
          <p:cNvSpPr txBox="1"/>
          <p:nvPr/>
        </p:nvSpPr>
        <p:spPr>
          <a:xfrm>
            <a:off x="7379970" y="2037715"/>
            <a:ext cx="3877310" cy="3476625"/>
          </a:xfrm>
          <a:prstGeom prst="rect">
            <a:avLst/>
          </a:prstGeom>
          <a:noFill/>
        </p:spPr>
        <p:txBody>
          <a:bodyPr wrap="square">
            <a:spAutoFit/>
          </a:bodyPr>
          <a:lstStyle/>
          <a:p>
            <a:pPr marL="285750" indent="-285750">
              <a:buFont typeface="Arial" panose="020B0604020202020204" pitchFamily="34" charset="0"/>
              <a:buChar char="•"/>
            </a:pPr>
            <a:r>
              <a:rPr lang="en-US" sz="2000" dirty="0"/>
              <a:t>With the help of count plots I was able to get the total number of rows covered by each unique categorical value present in all the columns of our dataset.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 ensured that along with the total row number the percentage of data coverage is made visible too.</a:t>
            </a:r>
            <a:endParaRPr lang="en-IN" sz="2000" dirty="0"/>
          </a:p>
        </p:txBody>
      </p:sp>
      <p:pic>
        <p:nvPicPr>
          <p:cNvPr id="3" name="Content Placeholder 2"/>
          <p:cNvPicPr>
            <a:picLocks noChangeAspect="1"/>
          </p:cNvPicPr>
          <p:nvPr>
            <p:ph sz="half" idx="2"/>
          </p:nvPr>
        </p:nvPicPr>
        <p:blipFill>
          <a:blip r:embed="rId1"/>
          <a:stretch>
            <a:fillRect/>
          </a:stretch>
        </p:blipFill>
        <p:spPr>
          <a:xfrm>
            <a:off x="1363345" y="2037715"/>
            <a:ext cx="3517900" cy="3009900"/>
          </a:xfrm>
          <a:prstGeom prst="rect">
            <a:avLst/>
          </a:prstGeom>
        </p:spPr>
      </p:pic>
      <p:pic>
        <p:nvPicPr>
          <p:cNvPr id="7" name="Content Placeholder 6"/>
          <p:cNvPicPr>
            <a:picLocks noChangeAspect="1"/>
          </p:cNvPicPr>
          <p:nvPr>
            <p:ph sz="half" idx="1"/>
          </p:nvPr>
        </p:nvPicPr>
        <p:blipFill>
          <a:blip r:embed="rId1"/>
          <a:stretch>
            <a:fillRect/>
          </a:stretch>
        </p:blipFill>
        <p:spPr>
          <a:xfrm>
            <a:off x="545465" y="1261745"/>
            <a:ext cx="6731635" cy="52800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Analysis:</a:t>
            </a:r>
            <a:endParaRPr lang="en-IN" dirty="0"/>
          </a:p>
        </p:txBody>
      </p:sp>
      <p:sp>
        <p:nvSpPr>
          <p:cNvPr id="6" name="TextBox 5"/>
          <p:cNvSpPr txBox="1"/>
          <p:nvPr/>
        </p:nvSpPr>
        <p:spPr>
          <a:xfrm>
            <a:off x="8300525" y="902928"/>
            <a:ext cx="2951977" cy="5323205"/>
          </a:xfrm>
          <a:prstGeom prst="rect">
            <a:avLst/>
          </a:prstGeom>
          <a:noFill/>
        </p:spPr>
        <p:txBody>
          <a:bodyPr wrap="square">
            <a:spAutoFit/>
          </a:bodyPr>
          <a:lstStyle/>
          <a:p>
            <a:pPr marL="285750" indent="-285750">
              <a:buFont typeface="Arial" panose="020B0604020202020204" pitchFamily="34" charset="0"/>
              <a:buChar char="•"/>
            </a:pPr>
            <a:r>
              <a:rPr lang="en-US" sz="2000" dirty="0"/>
              <a:t>Using the count plot along with the hue parameter I was able to generate analysis details comparing 2 columns of the dataset where the hue remained constant while the other one kept changing inside a loop.</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hue used in this plot is the “Gender” column showing the legend accordingly</a:t>
            </a:r>
            <a:r>
              <a:rPr lang="en-US" dirty="0"/>
              <a:t>.</a:t>
            </a:r>
            <a:endParaRPr lang="en-IN" dirty="0"/>
          </a:p>
        </p:txBody>
      </p:sp>
      <p:pic>
        <p:nvPicPr>
          <p:cNvPr id="3" name="Content Placeholder 2"/>
          <p:cNvPicPr>
            <a:picLocks noChangeAspect="1"/>
          </p:cNvPicPr>
          <p:nvPr>
            <p:ph sz="half" idx="2"/>
          </p:nvPr>
        </p:nvPicPr>
        <p:blipFill>
          <a:blip r:embed="rId1"/>
          <a:stretch>
            <a:fillRect/>
          </a:stretch>
        </p:blipFill>
        <p:spPr>
          <a:xfrm>
            <a:off x="479425" y="1268730"/>
            <a:ext cx="6439535" cy="48482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Analysis:</a:t>
            </a:r>
            <a:endParaRPr lang="en-IN" dirty="0"/>
          </a:p>
        </p:txBody>
      </p:sp>
      <p:sp>
        <p:nvSpPr>
          <p:cNvPr id="6" name="TextBox 5"/>
          <p:cNvSpPr txBox="1"/>
          <p:nvPr/>
        </p:nvSpPr>
        <p:spPr>
          <a:xfrm>
            <a:off x="8285497" y="1201315"/>
            <a:ext cx="3297222" cy="4707890"/>
          </a:xfrm>
          <a:prstGeom prst="rect">
            <a:avLst/>
          </a:prstGeom>
          <a:noFill/>
        </p:spPr>
        <p:txBody>
          <a:bodyPr wrap="square">
            <a:spAutoFit/>
          </a:bodyPr>
          <a:lstStyle/>
          <a:p>
            <a:pPr marL="285750" indent="-285750">
              <a:buFont typeface="Arial" panose="020B0604020202020204" pitchFamily="34" charset="0"/>
              <a:buChar char="•"/>
            </a:pPr>
            <a:r>
              <a:rPr lang="en-US" sz="2000" dirty="0"/>
              <a:t>Using the count plot along with the hue parameter I was able to generate analysis details comparing 2 columns of the dataset where the hue remained constant while the other one kept </a:t>
            </a:r>
            <a:r>
              <a:rPr lang="en-US" sz="2000" dirty="0"/>
              <a:t>changing inside a loop.</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hue used in this plot is the “Age” column showing the legend accordingly.</a:t>
            </a:r>
            <a:endParaRPr lang="en-IN" sz="2000" dirty="0"/>
          </a:p>
          <a:p>
            <a:pPr marL="285750" indent="-285750">
              <a:buFont typeface="Arial" panose="020B0604020202020204" pitchFamily="34" charset="0"/>
              <a:buChar char="•"/>
            </a:pPr>
            <a:endParaRPr lang="en-IN" sz="2000" dirty="0"/>
          </a:p>
        </p:txBody>
      </p:sp>
      <p:pic>
        <p:nvPicPr>
          <p:cNvPr id="3" name="Content Placeholder 2"/>
          <p:cNvPicPr>
            <a:picLocks noChangeAspect="1"/>
          </p:cNvPicPr>
          <p:nvPr>
            <p:ph sz="half" idx="2"/>
          </p:nvPr>
        </p:nvPicPr>
        <p:blipFill>
          <a:blip r:embed="rId1"/>
          <a:stretch>
            <a:fillRect/>
          </a:stretch>
        </p:blipFill>
        <p:spPr>
          <a:xfrm>
            <a:off x="1508760" y="2000885"/>
            <a:ext cx="3981450" cy="2997200"/>
          </a:xfrm>
          <a:prstGeom prst="rect">
            <a:avLst/>
          </a:prstGeom>
        </p:spPr>
      </p:pic>
      <p:pic>
        <p:nvPicPr>
          <p:cNvPr id="5" name="Content Placeholder 4"/>
          <p:cNvPicPr>
            <a:picLocks noChangeAspect="1"/>
          </p:cNvPicPr>
          <p:nvPr>
            <p:ph sz="half" idx="1"/>
          </p:nvPr>
        </p:nvPicPr>
        <p:blipFill>
          <a:blip r:embed="rId1"/>
          <a:stretch>
            <a:fillRect/>
          </a:stretch>
        </p:blipFill>
        <p:spPr>
          <a:xfrm>
            <a:off x="868680" y="1238250"/>
            <a:ext cx="6593205" cy="49637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Analysis:</a:t>
            </a:r>
            <a:endParaRPr lang="en-IN" dirty="0"/>
          </a:p>
        </p:txBody>
      </p:sp>
      <p:sp>
        <p:nvSpPr>
          <p:cNvPr id="6" name="TextBox 5"/>
          <p:cNvSpPr txBox="1"/>
          <p:nvPr/>
        </p:nvSpPr>
        <p:spPr>
          <a:xfrm>
            <a:off x="6956425" y="1341120"/>
            <a:ext cx="4406900" cy="4092575"/>
          </a:xfrm>
          <a:prstGeom prst="rect">
            <a:avLst/>
          </a:prstGeom>
          <a:noFill/>
        </p:spPr>
        <p:txBody>
          <a:bodyPr wrap="square">
            <a:spAutoFit/>
          </a:bodyPr>
          <a:lstStyle/>
          <a:p>
            <a:pPr marL="285750" indent="-285750" algn="l">
              <a:buFont typeface="Arial" panose="020B0604020202020204" pitchFamily="34" charset="0"/>
              <a:buChar char="•"/>
            </a:pPr>
            <a:r>
              <a:rPr lang="en-US" sz="2000" dirty="0"/>
              <a:t>I used the histogram after encoding all the columns of our dataset.</a:t>
            </a:r>
            <a:endParaRPr lang="en-US" sz="2000" dirty="0"/>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Since histogram only understand numeric values it would not have generated a diagrammatic representation of object datatype columns.</a:t>
            </a:r>
            <a:endParaRPr lang="en-US" sz="2000" dirty="0"/>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Once the encoding was complete the histograms showed the information.</a:t>
            </a:r>
            <a:endParaRPr lang="en-IN" sz="2000" dirty="0"/>
          </a:p>
        </p:txBody>
      </p:sp>
      <p:pic>
        <p:nvPicPr>
          <p:cNvPr id="5" name="Content Placeholder 4"/>
          <p:cNvPicPr>
            <a:picLocks noChangeAspect="1"/>
          </p:cNvPicPr>
          <p:nvPr>
            <p:ph sz="half" idx="1"/>
          </p:nvPr>
        </p:nvPicPr>
        <p:blipFill>
          <a:blip r:embed="rId1"/>
          <a:stretch>
            <a:fillRect/>
          </a:stretch>
        </p:blipFill>
        <p:spPr>
          <a:xfrm>
            <a:off x="678815" y="1174750"/>
            <a:ext cx="5191125" cy="4953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Analysis:</a:t>
            </a:r>
            <a:endParaRPr lang="en-IN" dirty="0"/>
          </a:p>
        </p:txBody>
      </p:sp>
      <p:sp>
        <p:nvSpPr>
          <p:cNvPr id="6" name="TextBox 5"/>
          <p:cNvSpPr txBox="1"/>
          <p:nvPr/>
        </p:nvSpPr>
        <p:spPr>
          <a:xfrm>
            <a:off x="7750643" y="1239827"/>
            <a:ext cx="3663350" cy="4092575"/>
          </a:xfrm>
          <a:prstGeom prst="rect">
            <a:avLst/>
          </a:prstGeom>
          <a:noFill/>
        </p:spPr>
        <p:txBody>
          <a:bodyPr wrap="square">
            <a:spAutoFit/>
          </a:bodyPr>
          <a:lstStyle/>
          <a:p>
            <a:pPr marL="285750" indent="-285750">
              <a:buFont typeface="Arial" panose="020B0604020202020204" pitchFamily="34" charset="0"/>
              <a:buChar char="•"/>
            </a:pPr>
            <a:r>
              <a:rPr lang="en-US" sz="2000" dirty="0"/>
              <a:t>I used the heatmap on the encoded dataset to see the correlation details between the columns.</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Even on the Jupyter Notebook the picture was too tiny however seeing the color combinations I was able to figure out that there is no multi collinearity concern between the columns.</a:t>
            </a:r>
            <a:endParaRPr lang="en-IN" sz="2000" dirty="0"/>
          </a:p>
        </p:txBody>
      </p:sp>
      <p:pic>
        <p:nvPicPr>
          <p:cNvPr id="3" name="Content Placeholder 2"/>
          <p:cNvPicPr>
            <a:picLocks noChangeAspect="1"/>
          </p:cNvPicPr>
          <p:nvPr>
            <p:ph sz="half" idx="2"/>
          </p:nvPr>
        </p:nvPicPr>
        <p:blipFill>
          <a:blip r:embed="rId1"/>
          <a:stretch>
            <a:fillRect/>
          </a:stretch>
        </p:blipFill>
        <p:spPr>
          <a:xfrm>
            <a:off x="665480" y="967740"/>
            <a:ext cx="6299835" cy="535495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between the columns.</a:t>
            </a:r>
            <a:endParaRPr lang="en-IN" dirty="0"/>
          </a:p>
        </p:txBody>
      </p:sp>
      <p:sp>
        <p:nvSpPr>
          <p:cNvPr id="6" name="TextBox 5"/>
          <p:cNvSpPr txBox="1"/>
          <p:nvPr/>
        </p:nvSpPr>
        <p:spPr>
          <a:xfrm>
            <a:off x="8247355" y="398651"/>
            <a:ext cx="3770790" cy="6247130"/>
          </a:xfrm>
          <a:prstGeom prst="rect">
            <a:avLst/>
          </a:prstGeom>
          <a:noFill/>
        </p:spPr>
        <p:txBody>
          <a:bodyPr wrap="square">
            <a:spAutoFit/>
          </a:bodyPr>
          <a:lstStyle/>
          <a:p>
            <a:pPr marL="285750" indent="-285750">
              <a:buFont typeface="Arial" panose="020B0604020202020204" pitchFamily="34" charset="0"/>
              <a:buChar char="•"/>
            </a:pPr>
            <a:r>
              <a:rPr lang="en-US" sz="2000" dirty="0"/>
              <a:t>With the help of correlation technique I generated separate bar plots to check the positive and negative correlation details in our dataset.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Positive correlation - A correlation of +1 indicates a perfect positive correlation, meaning that both variables move in the same direction together.</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Negative correlation - A correlation of –1 indicates a perfect negative correlation, meaning that as one variable goes up, the other goes down.</a:t>
            </a:r>
            <a:endParaRPr lang="en-IN" sz="2000" dirty="0"/>
          </a:p>
        </p:txBody>
      </p:sp>
      <p:pic>
        <p:nvPicPr>
          <p:cNvPr id="3" name="Content Placeholder 2"/>
          <p:cNvPicPr>
            <a:picLocks noChangeAspect="1"/>
          </p:cNvPicPr>
          <p:nvPr>
            <p:ph sz="half" idx="2"/>
          </p:nvPr>
        </p:nvPicPr>
        <p:blipFill>
          <a:blip r:embed="rId1"/>
          <a:stretch>
            <a:fillRect/>
          </a:stretch>
        </p:blipFill>
        <p:spPr>
          <a:xfrm>
            <a:off x="492125" y="1260475"/>
            <a:ext cx="7593330" cy="495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Agenda</a:t>
            </a:r>
            <a:endParaRPr lang="en-IN" dirty="0"/>
          </a:p>
        </p:txBody>
      </p:sp>
      <p:sp>
        <p:nvSpPr>
          <p:cNvPr id="3" name="Content Placeholder 2"/>
          <p:cNvSpPr>
            <a:spLocks noGrp="1"/>
          </p:cNvSpPr>
          <p:nvPr>
            <p:ph idx="1"/>
          </p:nvPr>
        </p:nvSpPr>
        <p:spPr>
          <a:xfrm>
            <a:off x="1103313" y="2052918"/>
            <a:ext cx="4992688" cy="4195481"/>
          </a:xfrm>
        </p:spPr>
        <p:txBody>
          <a:bodyPr/>
          <a:lstStyle/>
          <a:p>
            <a:r>
              <a:rPr lang="en-US" dirty="0">
                <a:latin typeface="+mn-lt"/>
              </a:rPr>
              <a:t>Introduction</a:t>
            </a:r>
            <a:endParaRPr lang="en-US" dirty="0">
              <a:latin typeface="+mn-lt"/>
            </a:endParaRPr>
          </a:p>
          <a:p>
            <a:r>
              <a:rPr lang="en-US" dirty="0">
                <a:latin typeface="+mn-lt"/>
              </a:rPr>
              <a:t>Problem Statement</a:t>
            </a:r>
            <a:endParaRPr lang="en-US" dirty="0">
              <a:latin typeface="+mn-lt"/>
            </a:endParaRPr>
          </a:p>
          <a:p>
            <a:r>
              <a:rPr lang="en-US" dirty="0">
                <a:latin typeface="+mn-lt"/>
              </a:rPr>
              <a:t>Objective</a:t>
            </a:r>
            <a:endParaRPr lang="en-US" dirty="0">
              <a:latin typeface="+mn-lt"/>
            </a:endParaRPr>
          </a:p>
          <a:p>
            <a:r>
              <a:rPr lang="en-US" dirty="0">
                <a:latin typeface="+mn-lt"/>
              </a:rPr>
              <a:t>Exploratory Data Analysis (EDA)</a:t>
            </a:r>
            <a:endParaRPr lang="en-US" dirty="0">
              <a:latin typeface="+mn-lt"/>
            </a:endParaRPr>
          </a:p>
          <a:p>
            <a:r>
              <a:rPr lang="en-US" dirty="0">
                <a:latin typeface="+mn-lt"/>
              </a:rPr>
              <a:t>Visualization</a:t>
            </a:r>
            <a:endParaRPr lang="en-US" dirty="0">
              <a:latin typeface="+mn-lt"/>
            </a:endParaRPr>
          </a:p>
          <a:p>
            <a:r>
              <a:rPr lang="en-US" dirty="0">
                <a:latin typeface="+mn-lt"/>
              </a:rPr>
              <a:t>Inference</a:t>
            </a:r>
            <a:endParaRPr lang="en-US" dirty="0">
              <a:latin typeface="+mn-lt"/>
            </a:endParaRPr>
          </a:p>
          <a:p>
            <a:r>
              <a:rPr lang="en-US" dirty="0">
                <a:latin typeface="+mn-lt"/>
              </a:rPr>
              <a:t>Future Work</a:t>
            </a:r>
            <a:endParaRPr lang="en-US" dirty="0">
              <a:latin typeface="+mn-lt"/>
            </a:endParaRPr>
          </a:p>
          <a:p>
            <a:endParaRPr lang="en-IN" dirty="0">
              <a:latin typeface="+mn-lt"/>
            </a:endParaRPr>
          </a:p>
        </p:txBody>
      </p:sp>
      <p:pic>
        <p:nvPicPr>
          <p:cNvPr id="4" name="Picture 3"/>
          <p:cNvPicPr>
            <a:picLocks noChangeAspect="1"/>
          </p:cNvPicPr>
          <p:nvPr/>
        </p:nvPicPr>
        <p:blipFill>
          <a:blip r:embed="rId1"/>
          <a:stretch>
            <a:fillRect/>
          </a:stretch>
        </p:blipFill>
        <p:spPr>
          <a:xfrm>
            <a:off x="6735486" y="1552398"/>
            <a:ext cx="3953699" cy="469612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46" y="159755"/>
            <a:ext cx="9404723" cy="1400530"/>
          </a:xfrm>
        </p:spPr>
        <p:txBody>
          <a:bodyPr/>
          <a:lstStyle/>
          <a:p>
            <a:r>
              <a:rPr lang="en-US" dirty="0"/>
              <a:t>Inference.</a:t>
            </a:r>
            <a:endParaRPr lang="en-IN" dirty="0"/>
          </a:p>
        </p:txBody>
      </p:sp>
      <p:sp>
        <p:nvSpPr>
          <p:cNvPr id="3" name="Content Placeholder 2"/>
          <p:cNvSpPr>
            <a:spLocks noGrp="1"/>
          </p:cNvSpPr>
          <p:nvPr>
            <p:ph idx="1"/>
          </p:nvPr>
        </p:nvSpPr>
        <p:spPr>
          <a:xfrm>
            <a:off x="890248" y="1117899"/>
            <a:ext cx="10162451" cy="4195481"/>
          </a:xfrm>
        </p:spPr>
        <p:txBody>
          <a:bodyPr>
            <a:noAutofit/>
          </a:bodyPr>
          <a:lstStyle/>
          <a:p>
            <a:pPr>
              <a:buFont typeface="Wingdings" panose="05000000000000000000" pitchFamily="2" charset="2"/>
              <a:buChar char="q"/>
            </a:pPr>
            <a:r>
              <a:rPr lang="en-US" sz="2000" dirty="0">
                <a:latin typeface="+mn-lt"/>
              </a:rPr>
              <a:t>Based on overall observations the first 47 features provide insights on how e-retail is helpful and growing based on customer inputs. The data explained how the online platform has been used more often in which CITY, PIN CODE, AGE etc. It also showed us that in some factors there is less importance given to contribute to the success of an e-commerce store, so based on that we could remove those factors and keep all the important factors. Also we could improve on some factors that influence the online customers repeat purchase intention.</a:t>
            </a:r>
            <a:endParaRPr lang="en-US" sz="2000" dirty="0">
              <a:latin typeface="+mn-lt"/>
            </a:endParaRPr>
          </a:p>
          <a:p>
            <a:pPr>
              <a:buFont typeface="Wingdings" panose="05000000000000000000" pitchFamily="2" charset="2"/>
              <a:buChar char="q"/>
            </a:pPr>
            <a:r>
              <a:rPr lang="en-US" sz="2000" dirty="0">
                <a:latin typeface="+mn-lt"/>
              </a:rPr>
              <a:t>Apart from the first 47 features the rest of the features showed which online platform has been used more based on the success factors. Based on the case study for customer activation and retention, Amazon is the most reliable and has been fulfilled all the customer requirements. After Amazon the data showed Flipkart has been used more for online shopping.</a:t>
            </a:r>
            <a:endParaRPr lang="en-US" sz="2000" dirty="0">
              <a:latin typeface="+mn-lt"/>
            </a:endParaRPr>
          </a:p>
          <a:p>
            <a:pPr>
              <a:buFont typeface="Wingdings" panose="05000000000000000000" pitchFamily="2" charset="2"/>
              <a:buChar char="q"/>
            </a:pPr>
            <a:r>
              <a:rPr lang="en-US" sz="2000" dirty="0">
                <a:latin typeface="+mn-lt"/>
              </a:rPr>
              <a:t>The case study from Indian e-commerce customers showed Amazon and Flipkart has been used mostly for Online Shopping and most recommended by Friends. So based on the research factors Amazon and Flipkart are the e-commerce platform which are having the combination of both utilitarian and hedonistic values to keep the repeat purchase intention (loyalty) positively.</a:t>
            </a:r>
            <a:endParaRPr lang="en-IN" sz="2000" dirty="0">
              <a:latin typeface="+mn-lt"/>
            </a:endParaRPr>
          </a:p>
          <a:p>
            <a:endParaRPr lang="en-IN" sz="2000"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Amazon.com</a:t>
            </a:r>
            <a:endParaRPr lang="en-IN" dirty="0"/>
          </a:p>
        </p:txBody>
      </p:sp>
      <p:sp>
        <p:nvSpPr>
          <p:cNvPr id="3" name="Content Placeholder 2"/>
          <p:cNvSpPr>
            <a:spLocks noGrp="1"/>
          </p:cNvSpPr>
          <p:nvPr>
            <p:ph sz="half" idx="1"/>
          </p:nvPr>
        </p:nvSpPr>
        <p:spPr>
          <a:xfrm>
            <a:off x="609600" y="961390"/>
            <a:ext cx="6720840" cy="4953000"/>
          </a:xfrm>
        </p:spPr>
        <p:txBody>
          <a:bodyPr>
            <a:noAutofit/>
          </a:bodyPr>
          <a:lstStyle/>
          <a:p>
            <a:pPr>
              <a:lnSpc>
                <a:spcPct val="100000"/>
              </a:lnSpc>
              <a:spcBef>
                <a:spcPts val="0"/>
              </a:spcBef>
            </a:pPr>
            <a:r>
              <a:rPr lang="en-US" sz="1900" b="1" dirty="0"/>
              <a:t>To be improved:</a:t>
            </a:r>
            <a:endParaRPr lang="en-US" sz="1900" b="1" dirty="0"/>
          </a:p>
          <a:p>
            <a:pPr>
              <a:lnSpc>
                <a:spcPct val="100000"/>
              </a:lnSpc>
              <a:spcBef>
                <a:spcPts val="0"/>
              </a:spcBef>
            </a:pPr>
            <a:endParaRPr lang="en-US" sz="1900" b="1" dirty="0"/>
          </a:p>
          <a:p>
            <a:pPr marL="0" indent="0">
              <a:lnSpc>
                <a:spcPct val="100000"/>
              </a:lnSpc>
              <a:spcBef>
                <a:spcPts val="0"/>
              </a:spcBef>
              <a:buNone/>
            </a:pPr>
            <a:r>
              <a:rPr lang="en-US" sz="2000" dirty="0"/>
              <a:t>1. During promotions, try to give a disturbance free shopping experience to customers.</a:t>
            </a:r>
            <a:endParaRPr lang="en-US" sz="2000" dirty="0"/>
          </a:p>
          <a:p>
            <a:pPr marL="0" indent="0">
              <a:lnSpc>
                <a:spcPct val="100000"/>
              </a:lnSpc>
              <a:spcBef>
                <a:spcPts val="0"/>
              </a:spcBef>
              <a:buNone/>
            </a:pPr>
            <a:r>
              <a:rPr lang="en-US" sz="2000" dirty="0"/>
              <a:t>2. Give more payment options to customers.</a:t>
            </a:r>
            <a:endParaRPr lang="en-US" sz="2000" dirty="0"/>
          </a:p>
          <a:p>
            <a:pPr marL="0" indent="0">
              <a:lnSpc>
                <a:spcPct val="100000"/>
              </a:lnSpc>
              <a:spcBef>
                <a:spcPts val="0"/>
              </a:spcBef>
              <a:buNone/>
            </a:pPr>
            <a:r>
              <a:rPr lang="en-US" sz="2000" dirty="0"/>
              <a:t>3. Try to give price early during promotion.</a:t>
            </a:r>
            <a:endParaRPr lang="en-US" sz="2000" dirty="0"/>
          </a:p>
          <a:p>
            <a:pPr marL="0" indent="0">
              <a:lnSpc>
                <a:spcPct val="100000"/>
              </a:lnSpc>
              <a:spcBef>
                <a:spcPts val="0"/>
              </a:spcBef>
              <a:buNone/>
            </a:pPr>
            <a:r>
              <a:rPr lang="en-US" sz="2000" dirty="0"/>
              <a:t>4. Reduce the delivery time of the products.</a:t>
            </a:r>
            <a:br>
              <a:rPr lang="en-US" sz="2000" dirty="0"/>
            </a:br>
            <a:endParaRPr lang="en-US" sz="2000" dirty="0"/>
          </a:p>
          <a:p>
            <a:pPr>
              <a:lnSpc>
                <a:spcPct val="100000"/>
              </a:lnSpc>
              <a:spcBef>
                <a:spcPts val="0"/>
              </a:spcBef>
            </a:pPr>
            <a:r>
              <a:rPr lang="en-US" sz="2000" b="1" dirty="0"/>
              <a:t>Positive feedback summary:</a:t>
            </a:r>
            <a:endParaRPr lang="en-US" sz="2000" b="1" dirty="0"/>
          </a:p>
          <a:p>
            <a:pPr>
              <a:lnSpc>
                <a:spcPct val="100000"/>
              </a:lnSpc>
              <a:spcBef>
                <a:spcPts val="0"/>
              </a:spcBef>
            </a:pPr>
            <a:endParaRPr lang="en-US" sz="2000" b="1" dirty="0"/>
          </a:p>
          <a:p>
            <a:pPr marL="0" indent="0">
              <a:lnSpc>
                <a:spcPct val="100000"/>
              </a:lnSpc>
              <a:spcBef>
                <a:spcPts val="0"/>
              </a:spcBef>
              <a:buNone/>
            </a:pPr>
            <a:r>
              <a:rPr lang="en-US" sz="2000" dirty="0"/>
              <a:t>1. Convenient to use and also a good website for shopping.</a:t>
            </a:r>
            <a:endParaRPr lang="en-US" sz="2000" dirty="0"/>
          </a:p>
          <a:p>
            <a:pPr marL="0" indent="0">
              <a:lnSpc>
                <a:spcPct val="100000"/>
              </a:lnSpc>
              <a:spcBef>
                <a:spcPts val="0"/>
              </a:spcBef>
              <a:buNone/>
            </a:pPr>
            <a:r>
              <a:rPr lang="en-US" sz="2000" dirty="0"/>
              <a:t>2. Fast delivery of products.</a:t>
            </a:r>
            <a:endParaRPr lang="en-US" sz="2000" dirty="0"/>
          </a:p>
          <a:p>
            <a:pPr marL="0" indent="0">
              <a:lnSpc>
                <a:spcPct val="100000"/>
              </a:lnSpc>
              <a:spcBef>
                <a:spcPts val="0"/>
              </a:spcBef>
              <a:buNone/>
            </a:pPr>
            <a:r>
              <a:rPr lang="en-US" sz="2000" dirty="0"/>
              <a:t>3. Availability of complete information of the products.</a:t>
            </a:r>
            <a:endParaRPr lang="en-US" sz="2000" dirty="0"/>
          </a:p>
          <a:p>
            <a:pPr marL="0" indent="0">
              <a:lnSpc>
                <a:spcPct val="100000"/>
              </a:lnSpc>
              <a:spcBef>
                <a:spcPts val="0"/>
              </a:spcBef>
              <a:buNone/>
            </a:pPr>
            <a:r>
              <a:rPr lang="en-US" sz="2000" dirty="0"/>
              <a:t>4. Presence of online assistance through multi-channels.</a:t>
            </a:r>
            <a:endParaRPr lang="en-US" sz="2000" dirty="0"/>
          </a:p>
          <a:p>
            <a:pPr marL="0" indent="0">
              <a:lnSpc>
                <a:spcPct val="100000"/>
              </a:lnSpc>
              <a:spcBef>
                <a:spcPts val="0"/>
              </a:spcBef>
              <a:buNone/>
            </a:pPr>
            <a:r>
              <a:rPr lang="en-US" sz="2000" dirty="0"/>
              <a:t>5. Reliable website or app, perceived trustworthiness.</a:t>
            </a:r>
            <a:endParaRPr lang="en-IN" sz="2000" dirty="0"/>
          </a:p>
          <a:p>
            <a:endParaRPr lang="en-IN" sz="2000" dirty="0"/>
          </a:p>
        </p:txBody>
      </p:sp>
      <p:pic>
        <p:nvPicPr>
          <p:cNvPr id="4" name="Picture 3"/>
          <p:cNvPicPr>
            <a:picLocks noChangeAspect="1"/>
          </p:cNvPicPr>
          <p:nvPr/>
        </p:nvPicPr>
        <p:blipFill>
          <a:blip r:embed="rId1"/>
          <a:stretch>
            <a:fillRect/>
          </a:stretch>
        </p:blipFill>
        <p:spPr>
          <a:xfrm>
            <a:off x="8562513" y="2969065"/>
            <a:ext cx="3200400" cy="1295400"/>
          </a:xfrm>
          <a:prstGeom prst="rect">
            <a:avLst/>
          </a:prstGeom>
        </p:spPr>
      </p:pic>
      <p:sp>
        <p:nvSpPr>
          <p:cNvPr id="6" name="TextBox 5"/>
          <p:cNvSpPr txBox="1"/>
          <p:nvPr/>
        </p:nvSpPr>
        <p:spPr>
          <a:xfrm>
            <a:off x="8781423" y="2438685"/>
            <a:ext cx="2857204" cy="369332"/>
          </a:xfrm>
          <a:prstGeom prst="rect">
            <a:avLst/>
          </a:prstGeom>
          <a:noFill/>
        </p:spPr>
        <p:txBody>
          <a:bodyPr wrap="square">
            <a:spAutoFit/>
          </a:bodyPr>
          <a:lstStyle/>
          <a:p>
            <a:r>
              <a:rPr lang="en-US" dirty="0"/>
              <a:t>Online Store Company:</a:t>
            </a:r>
            <a:endParaRPr lang="en-IN" dirty="0"/>
          </a:p>
        </p:txBody>
      </p:sp>
      <p:pic>
        <p:nvPicPr>
          <p:cNvPr id="5" name="Content Placeholder 4"/>
          <p:cNvPicPr>
            <a:picLocks noChangeAspect="1"/>
          </p:cNvPicPr>
          <p:nvPr>
            <p:ph sz="half" idx="2"/>
          </p:nvPr>
        </p:nvPicPr>
        <p:blipFill>
          <a:blip r:embed="rId2"/>
          <a:stretch>
            <a:fillRect/>
          </a:stretch>
        </p:blipFill>
        <p:spPr>
          <a:xfrm>
            <a:off x="8684260" y="4425950"/>
            <a:ext cx="3078480" cy="18472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Flipkart.com</a:t>
            </a:r>
            <a:endParaRPr lang="en-IN" dirty="0"/>
          </a:p>
        </p:txBody>
      </p:sp>
      <p:sp>
        <p:nvSpPr>
          <p:cNvPr id="3" name="Content Placeholder 2"/>
          <p:cNvSpPr>
            <a:spLocks noGrp="1"/>
          </p:cNvSpPr>
          <p:nvPr>
            <p:ph sz="half" idx="1"/>
          </p:nvPr>
        </p:nvSpPr>
        <p:spPr>
          <a:xfrm>
            <a:off x="609600" y="890270"/>
            <a:ext cx="7292340" cy="4953000"/>
          </a:xfrm>
        </p:spPr>
        <p:txBody>
          <a:bodyPr>
            <a:noAutofit/>
          </a:bodyPr>
          <a:lstStyle/>
          <a:p>
            <a:pPr>
              <a:lnSpc>
                <a:spcPct val="100000"/>
              </a:lnSpc>
              <a:spcBef>
                <a:spcPts val="0"/>
              </a:spcBef>
            </a:pPr>
            <a:r>
              <a:rPr lang="en-US" sz="2000" b="1" dirty="0"/>
              <a:t>To be improved:</a:t>
            </a:r>
            <a:endParaRPr lang="en-US" sz="2000" b="1" dirty="0"/>
          </a:p>
          <a:p>
            <a:pPr>
              <a:lnSpc>
                <a:spcPct val="100000"/>
              </a:lnSpc>
              <a:spcBef>
                <a:spcPts val="0"/>
              </a:spcBef>
            </a:pPr>
            <a:endParaRPr lang="en-US" sz="2000" b="1" dirty="0"/>
          </a:p>
          <a:p>
            <a:pPr marL="0" indent="0">
              <a:lnSpc>
                <a:spcPct val="100000"/>
              </a:lnSpc>
              <a:spcBef>
                <a:spcPts val="0"/>
              </a:spcBef>
              <a:buNone/>
            </a:pPr>
            <a:r>
              <a:rPr lang="en-US" sz="2000" dirty="0"/>
              <a:t>1. During promotions, try to give a disturbance free shopping experience to customers.</a:t>
            </a:r>
            <a:endParaRPr lang="en-US" sz="2000" dirty="0"/>
          </a:p>
          <a:p>
            <a:pPr marL="0" indent="0">
              <a:lnSpc>
                <a:spcPct val="100000"/>
              </a:lnSpc>
              <a:spcBef>
                <a:spcPts val="0"/>
              </a:spcBef>
              <a:buNone/>
            </a:pPr>
            <a:r>
              <a:rPr lang="en-US" sz="2000" dirty="0"/>
              <a:t>2. Give more payment options to customers.</a:t>
            </a:r>
            <a:endParaRPr lang="en-US" sz="2000" dirty="0"/>
          </a:p>
          <a:p>
            <a:pPr marL="0" indent="0">
              <a:lnSpc>
                <a:spcPct val="100000"/>
              </a:lnSpc>
              <a:spcBef>
                <a:spcPts val="0"/>
              </a:spcBef>
              <a:buNone/>
            </a:pPr>
            <a:r>
              <a:rPr lang="en-US" sz="2000" dirty="0"/>
              <a:t>3. Try to give the price early during promotion.</a:t>
            </a:r>
            <a:endParaRPr lang="en-US" sz="2000" dirty="0"/>
          </a:p>
          <a:p>
            <a:pPr marL="0" indent="0">
              <a:lnSpc>
                <a:spcPct val="100000"/>
              </a:lnSpc>
              <a:spcBef>
                <a:spcPts val="0"/>
              </a:spcBef>
              <a:buNone/>
            </a:pPr>
            <a:r>
              <a:rPr lang="en-US" sz="2000" dirty="0"/>
              <a:t>4. Reduce the delivery time of the products.</a:t>
            </a:r>
            <a:endParaRPr lang="en-US" sz="2000" dirty="0"/>
          </a:p>
          <a:p>
            <a:pPr marL="0" indent="0">
              <a:lnSpc>
                <a:spcPct val="100000"/>
              </a:lnSpc>
              <a:spcBef>
                <a:spcPts val="0"/>
              </a:spcBef>
              <a:buNone/>
            </a:pPr>
            <a:r>
              <a:rPr lang="en-US" sz="2000" dirty="0"/>
              <a:t>5. Flipkart and Amazon almost share the same feedbacks with varying percentages as the only difference.</a:t>
            </a:r>
            <a:br>
              <a:rPr lang="en-US" sz="2000" dirty="0"/>
            </a:br>
            <a:endParaRPr lang="en-US" sz="2000" dirty="0"/>
          </a:p>
          <a:p>
            <a:pPr>
              <a:lnSpc>
                <a:spcPct val="100000"/>
              </a:lnSpc>
              <a:spcBef>
                <a:spcPts val="0"/>
              </a:spcBef>
            </a:pPr>
            <a:r>
              <a:rPr lang="en-US" sz="2355" b="1" dirty="0"/>
              <a:t>Positive feedback summary:</a:t>
            </a:r>
            <a:endParaRPr lang="en-US" sz="2355" b="1" dirty="0"/>
          </a:p>
          <a:p>
            <a:pPr>
              <a:lnSpc>
                <a:spcPct val="100000"/>
              </a:lnSpc>
              <a:spcBef>
                <a:spcPts val="0"/>
              </a:spcBef>
            </a:pPr>
            <a:endParaRPr lang="en-US" sz="2000" b="1" dirty="0"/>
          </a:p>
          <a:p>
            <a:pPr marL="0" indent="0">
              <a:lnSpc>
                <a:spcPct val="100000"/>
              </a:lnSpc>
              <a:spcBef>
                <a:spcPts val="0"/>
              </a:spcBef>
              <a:buNone/>
            </a:pPr>
            <a:r>
              <a:rPr lang="en-US" sz="2000" dirty="0"/>
              <a:t>1. Convenient to use and also a good website for shopping.</a:t>
            </a:r>
            <a:endParaRPr lang="en-US" sz="2000" dirty="0"/>
          </a:p>
          <a:p>
            <a:pPr marL="0" indent="0">
              <a:lnSpc>
                <a:spcPct val="100000"/>
              </a:lnSpc>
              <a:spcBef>
                <a:spcPts val="0"/>
              </a:spcBef>
              <a:buNone/>
            </a:pPr>
            <a:r>
              <a:rPr lang="en-US" sz="2000" dirty="0"/>
              <a:t>2. Fast delivery of products.</a:t>
            </a:r>
            <a:endParaRPr lang="en-US" sz="2000" dirty="0"/>
          </a:p>
          <a:p>
            <a:pPr marL="0" indent="0">
              <a:lnSpc>
                <a:spcPct val="100000"/>
              </a:lnSpc>
              <a:spcBef>
                <a:spcPts val="0"/>
              </a:spcBef>
              <a:buNone/>
            </a:pPr>
            <a:r>
              <a:rPr lang="en-US" sz="2000" dirty="0"/>
              <a:t>3. Availability of complete information of the products.</a:t>
            </a:r>
            <a:endParaRPr lang="en-US" sz="2000" dirty="0"/>
          </a:p>
          <a:p>
            <a:pPr marL="0" indent="0">
              <a:lnSpc>
                <a:spcPct val="100000"/>
              </a:lnSpc>
              <a:spcBef>
                <a:spcPts val="0"/>
              </a:spcBef>
              <a:buNone/>
            </a:pPr>
            <a:r>
              <a:rPr lang="en-US" sz="2000" dirty="0"/>
              <a:t>4. Presence of online assistance through multi-channels.</a:t>
            </a:r>
            <a:endParaRPr lang="en-US" sz="2000" dirty="0"/>
          </a:p>
          <a:p>
            <a:pPr marL="0" indent="0">
              <a:lnSpc>
                <a:spcPct val="100000"/>
              </a:lnSpc>
              <a:spcBef>
                <a:spcPts val="0"/>
              </a:spcBef>
              <a:buNone/>
            </a:pPr>
            <a:r>
              <a:rPr lang="en-US" sz="2000" dirty="0"/>
              <a:t>5. Reliable website or app, perceived trustworthiness.</a:t>
            </a:r>
            <a:endParaRPr lang="en-US" sz="2000" dirty="0"/>
          </a:p>
          <a:p>
            <a:pPr marL="0" indent="0">
              <a:lnSpc>
                <a:spcPct val="100000"/>
              </a:lnSpc>
              <a:spcBef>
                <a:spcPts val="0"/>
              </a:spcBef>
              <a:buNone/>
            </a:pPr>
            <a:r>
              <a:rPr lang="en-US" sz="2000" dirty="0"/>
              <a:t>6. Wild variety of products to offer.</a:t>
            </a:r>
            <a:endParaRPr lang="en-IN" sz="2000" dirty="0"/>
          </a:p>
          <a:p>
            <a:endParaRPr lang="en-IN" sz="1700" dirty="0"/>
          </a:p>
        </p:txBody>
      </p:sp>
      <p:sp>
        <p:nvSpPr>
          <p:cNvPr id="4" name="TextBox 3"/>
          <p:cNvSpPr txBox="1"/>
          <p:nvPr/>
        </p:nvSpPr>
        <p:spPr>
          <a:xfrm>
            <a:off x="8781423" y="2438685"/>
            <a:ext cx="2857204" cy="369332"/>
          </a:xfrm>
          <a:prstGeom prst="rect">
            <a:avLst/>
          </a:prstGeom>
          <a:noFill/>
        </p:spPr>
        <p:txBody>
          <a:bodyPr wrap="square">
            <a:spAutoFit/>
          </a:bodyPr>
          <a:lstStyle/>
          <a:p>
            <a:r>
              <a:rPr lang="en-US" dirty="0"/>
              <a:t>Online Store Company:</a:t>
            </a:r>
            <a:endParaRPr lang="en-IN" dirty="0"/>
          </a:p>
        </p:txBody>
      </p:sp>
      <p:pic>
        <p:nvPicPr>
          <p:cNvPr id="5" name="Picture 4"/>
          <p:cNvPicPr>
            <a:picLocks noChangeAspect="1"/>
          </p:cNvPicPr>
          <p:nvPr/>
        </p:nvPicPr>
        <p:blipFill>
          <a:blip r:embed="rId1"/>
          <a:stretch>
            <a:fillRect/>
          </a:stretch>
        </p:blipFill>
        <p:spPr>
          <a:xfrm>
            <a:off x="8781423" y="2923103"/>
            <a:ext cx="2693523" cy="1299823"/>
          </a:xfrm>
          <a:prstGeom prst="rect">
            <a:avLst/>
          </a:prstGeom>
        </p:spPr>
      </p:pic>
      <p:pic>
        <p:nvPicPr>
          <p:cNvPr id="6" name="Content Placeholder 5"/>
          <p:cNvPicPr>
            <a:picLocks noChangeAspect="1"/>
          </p:cNvPicPr>
          <p:nvPr>
            <p:ph sz="half" idx="2"/>
          </p:nvPr>
        </p:nvPicPr>
        <p:blipFill>
          <a:blip r:embed="rId2"/>
          <a:stretch>
            <a:fillRect/>
          </a:stretch>
        </p:blipFill>
        <p:spPr>
          <a:xfrm>
            <a:off x="8982710" y="4337685"/>
            <a:ext cx="2828925" cy="18548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Myntra.com</a:t>
            </a:r>
            <a:endParaRPr lang="en-IN" dirty="0"/>
          </a:p>
        </p:txBody>
      </p:sp>
      <p:sp>
        <p:nvSpPr>
          <p:cNvPr id="3" name="Content Placeholder 2"/>
          <p:cNvSpPr>
            <a:spLocks noGrp="1"/>
          </p:cNvSpPr>
          <p:nvPr>
            <p:ph sz="half" idx="1"/>
          </p:nvPr>
        </p:nvSpPr>
        <p:spPr>
          <a:xfrm>
            <a:off x="609600" y="1174750"/>
            <a:ext cx="7152005" cy="4953000"/>
          </a:xfrm>
        </p:spPr>
        <p:txBody>
          <a:bodyPr>
            <a:noAutofit/>
          </a:bodyPr>
          <a:lstStyle/>
          <a:p>
            <a:pPr>
              <a:lnSpc>
                <a:spcPct val="120000"/>
              </a:lnSpc>
              <a:spcBef>
                <a:spcPts val="0"/>
              </a:spcBef>
            </a:pPr>
            <a:r>
              <a:rPr lang="en-US" sz="2000" b="1" dirty="0"/>
              <a:t>To be improved:</a:t>
            </a:r>
            <a:endParaRPr lang="en-US" sz="2000" b="1" dirty="0"/>
          </a:p>
          <a:p>
            <a:pPr marL="0" indent="0">
              <a:lnSpc>
                <a:spcPct val="120000"/>
              </a:lnSpc>
              <a:spcBef>
                <a:spcPts val="0"/>
              </a:spcBef>
              <a:buNone/>
            </a:pPr>
            <a:r>
              <a:rPr lang="en-US" sz="2000" dirty="0"/>
              <a:t>1. During promotions, try to give a disturbance free shopping experience to customers.</a:t>
            </a:r>
            <a:endParaRPr lang="en-US" sz="2000" dirty="0"/>
          </a:p>
          <a:p>
            <a:pPr marL="0" indent="0">
              <a:lnSpc>
                <a:spcPct val="120000"/>
              </a:lnSpc>
              <a:spcBef>
                <a:spcPts val="0"/>
              </a:spcBef>
              <a:buNone/>
            </a:pPr>
            <a:r>
              <a:rPr lang="en-US" sz="2000" dirty="0"/>
              <a:t>2. Try to give the price early during promotions.</a:t>
            </a:r>
            <a:endParaRPr lang="en-US" sz="2000" dirty="0"/>
          </a:p>
          <a:p>
            <a:pPr marL="0" indent="0">
              <a:lnSpc>
                <a:spcPct val="120000"/>
              </a:lnSpc>
              <a:spcBef>
                <a:spcPts val="0"/>
              </a:spcBef>
              <a:buNone/>
            </a:pPr>
            <a:r>
              <a:rPr lang="en-US" sz="2000" dirty="0"/>
              <a:t>3. Reduce the delivery time of the products during promotions.</a:t>
            </a:r>
            <a:br>
              <a:rPr lang="en-US" sz="2000" dirty="0"/>
            </a:br>
            <a:endParaRPr lang="en-US" sz="2000" dirty="0"/>
          </a:p>
          <a:p>
            <a:pPr>
              <a:lnSpc>
                <a:spcPct val="120000"/>
              </a:lnSpc>
              <a:spcBef>
                <a:spcPts val="0"/>
              </a:spcBef>
            </a:pPr>
            <a:r>
              <a:rPr lang="en-US" sz="2355" b="1" dirty="0"/>
              <a:t>Positive feedback summary:</a:t>
            </a:r>
            <a:endParaRPr lang="en-US" sz="2000" b="1" dirty="0"/>
          </a:p>
          <a:p>
            <a:pPr marL="0" indent="0">
              <a:lnSpc>
                <a:spcPct val="120000"/>
              </a:lnSpc>
              <a:spcBef>
                <a:spcPts val="0"/>
              </a:spcBef>
              <a:buNone/>
            </a:pPr>
            <a:r>
              <a:rPr lang="en-US" sz="2000" dirty="0"/>
              <a:t>1. Convenient to use and also a good website.</a:t>
            </a:r>
            <a:endParaRPr lang="en-US" sz="2000" dirty="0"/>
          </a:p>
          <a:p>
            <a:pPr marL="0" indent="0">
              <a:lnSpc>
                <a:spcPct val="120000"/>
              </a:lnSpc>
              <a:spcBef>
                <a:spcPts val="0"/>
              </a:spcBef>
              <a:buNone/>
            </a:pPr>
            <a:r>
              <a:rPr lang="en-US" sz="2000" dirty="0"/>
              <a:t>2. Availability of several payment options.</a:t>
            </a:r>
            <a:endParaRPr lang="en-US" sz="2000" dirty="0"/>
          </a:p>
          <a:p>
            <a:pPr marL="0" indent="0">
              <a:lnSpc>
                <a:spcPct val="120000"/>
              </a:lnSpc>
              <a:spcBef>
                <a:spcPts val="0"/>
              </a:spcBef>
              <a:buNone/>
            </a:pPr>
            <a:r>
              <a:rPr lang="en-US" sz="2000" dirty="0"/>
              <a:t>3. Faster products delivery.</a:t>
            </a:r>
            <a:endParaRPr lang="en-US" sz="2000" dirty="0"/>
          </a:p>
          <a:p>
            <a:pPr marL="0" indent="0">
              <a:lnSpc>
                <a:spcPct val="120000"/>
              </a:lnSpc>
              <a:spcBef>
                <a:spcPts val="0"/>
              </a:spcBef>
              <a:buNone/>
            </a:pPr>
            <a:r>
              <a:rPr lang="en-US" sz="2000" dirty="0"/>
              <a:t>4. Complete information of products available.</a:t>
            </a:r>
            <a:endParaRPr lang="en-US" sz="2000" dirty="0"/>
          </a:p>
          <a:p>
            <a:pPr marL="0" indent="0">
              <a:lnSpc>
                <a:spcPct val="120000"/>
              </a:lnSpc>
              <a:spcBef>
                <a:spcPts val="0"/>
              </a:spcBef>
              <a:buNone/>
            </a:pPr>
            <a:r>
              <a:rPr lang="en-US" sz="2000" dirty="0"/>
              <a:t>5. Reliable website or app, perceived trustworthiness.</a:t>
            </a:r>
            <a:endParaRPr lang="en-US" sz="2000" dirty="0"/>
          </a:p>
          <a:p>
            <a:pPr marL="0" indent="0">
              <a:lnSpc>
                <a:spcPct val="120000"/>
              </a:lnSpc>
              <a:spcBef>
                <a:spcPts val="0"/>
              </a:spcBef>
              <a:buNone/>
            </a:pPr>
            <a:r>
              <a:rPr lang="en-US" sz="2000" dirty="0"/>
              <a:t>6. Wild variety of product to offer</a:t>
            </a:r>
            <a:endParaRPr lang="en-IN" sz="2000" dirty="0"/>
          </a:p>
          <a:p>
            <a:endParaRPr lang="en-IN" sz="1700" dirty="0"/>
          </a:p>
        </p:txBody>
      </p:sp>
      <p:sp>
        <p:nvSpPr>
          <p:cNvPr id="6" name="TextBox 5"/>
          <p:cNvSpPr txBox="1"/>
          <p:nvPr/>
        </p:nvSpPr>
        <p:spPr>
          <a:xfrm>
            <a:off x="8781422" y="3059668"/>
            <a:ext cx="2857204" cy="369332"/>
          </a:xfrm>
          <a:prstGeom prst="rect">
            <a:avLst/>
          </a:prstGeom>
          <a:noFill/>
        </p:spPr>
        <p:txBody>
          <a:bodyPr wrap="square">
            <a:spAutoFit/>
          </a:bodyPr>
          <a:lstStyle/>
          <a:p>
            <a:r>
              <a:rPr lang="en-US" dirty="0"/>
              <a:t>Online Store Company:</a:t>
            </a:r>
            <a:endParaRPr lang="en-IN" dirty="0"/>
          </a:p>
        </p:txBody>
      </p:sp>
      <p:pic>
        <p:nvPicPr>
          <p:cNvPr id="7" name="Picture 6"/>
          <p:cNvPicPr>
            <a:picLocks noChangeAspect="1"/>
          </p:cNvPicPr>
          <p:nvPr/>
        </p:nvPicPr>
        <p:blipFill>
          <a:blip r:embed="rId1"/>
          <a:stretch>
            <a:fillRect/>
          </a:stretch>
        </p:blipFill>
        <p:spPr>
          <a:xfrm>
            <a:off x="8413115" y="1470025"/>
            <a:ext cx="3169285" cy="1589405"/>
          </a:xfrm>
          <a:prstGeom prst="rect">
            <a:avLst/>
          </a:prstGeom>
        </p:spPr>
      </p:pic>
      <p:pic>
        <p:nvPicPr>
          <p:cNvPr id="10" name="Content Placeholder 9"/>
          <p:cNvPicPr>
            <a:picLocks noChangeAspect="1"/>
          </p:cNvPicPr>
          <p:nvPr>
            <p:ph sz="half" idx="2"/>
          </p:nvPr>
        </p:nvPicPr>
        <p:blipFill>
          <a:blip r:embed="rId2"/>
          <a:stretch>
            <a:fillRect/>
          </a:stretch>
        </p:blipFill>
        <p:spPr>
          <a:xfrm>
            <a:off x="9481185" y="3858260"/>
            <a:ext cx="1289050" cy="13271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Paytm.com</a:t>
            </a:r>
            <a:endParaRPr lang="en-IN" dirty="0"/>
          </a:p>
        </p:txBody>
      </p:sp>
      <p:sp>
        <p:nvSpPr>
          <p:cNvPr id="3" name="Content Placeholder 2"/>
          <p:cNvSpPr>
            <a:spLocks noGrp="1"/>
          </p:cNvSpPr>
          <p:nvPr>
            <p:ph sz="half" idx="1"/>
          </p:nvPr>
        </p:nvSpPr>
        <p:spPr>
          <a:xfrm>
            <a:off x="609600" y="1174750"/>
            <a:ext cx="7400290" cy="4953000"/>
          </a:xfrm>
        </p:spPr>
        <p:txBody>
          <a:bodyPr>
            <a:noAutofit/>
          </a:bodyPr>
          <a:lstStyle/>
          <a:p>
            <a:pPr>
              <a:lnSpc>
                <a:spcPct val="100000"/>
              </a:lnSpc>
              <a:spcBef>
                <a:spcPts val="0"/>
              </a:spcBef>
            </a:pPr>
            <a:r>
              <a:rPr lang="en-US" sz="2000" b="1" dirty="0"/>
              <a:t>To be improved:</a:t>
            </a:r>
            <a:endParaRPr lang="en-US" sz="2000" b="1" dirty="0"/>
          </a:p>
          <a:p>
            <a:pPr marL="0" indent="0">
              <a:lnSpc>
                <a:spcPct val="100000"/>
              </a:lnSpc>
              <a:spcBef>
                <a:spcPts val="0"/>
              </a:spcBef>
              <a:buNone/>
            </a:pPr>
            <a:r>
              <a:rPr lang="en-US" sz="2000" dirty="0"/>
              <a:t>1. Reduce the delivery time of the products during promotions.</a:t>
            </a:r>
            <a:endParaRPr lang="en-US" sz="2000" dirty="0"/>
          </a:p>
          <a:p>
            <a:pPr marL="0" indent="0">
              <a:lnSpc>
                <a:spcPct val="100000"/>
              </a:lnSpc>
              <a:spcBef>
                <a:spcPts val="0"/>
              </a:spcBef>
              <a:buNone/>
            </a:pPr>
            <a:r>
              <a:rPr lang="en-US" sz="2000" dirty="0"/>
              <a:t>2. Try to give the price early during promotion.</a:t>
            </a:r>
            <a:endParaRPr lang="en-US" sz="2000" dirty="0"/>
          </a:p>
          <a:p>
            <a:pPr marL="0" indent="0">
              <a:lnSpc>
                <a:spcPct val="100000"/>
              </a:lnSpc>
              <a:spcBef>
                <a:spcPts val="0"/>
              </a:spcBef>
              <a:buNone/>
            </a:pPr>
            <a:r>
              <a:rPr lang="en-US" sz="2000" dirty="0"/>
              <a:t>3. During promotions, try to give a disturbance free shopping experience to customers.</a:t>
            </a:r>
            <a:endParaRPr lang="en-US" sz="2000" dirty="0"/>
          </a:p>
          <a:p>
            <a:pPr marL="0" indent="0">
              <a:lnSpc>
                <a:spcPct val="100000"/>
              </a:lnSpc>
              <a:spcBef>
                <a:spcPts val="0"/>
              </a:spcBef>
              <a:buNone/>
            </a:pPr>
            <a:r>
              <a:rPr lang="en-US" sz="2000" dirty="0"/>
              <a:t>4. Late declaration of price and discounts.</a:t>
            </a:r>
            <a:endParaRPr lang="en-US" sz="2000" dirty="0"/>
          </a:p>
          <a:p>
            <a:pPr marL="0" indent="0">
              <a:lnSpc>
                <a:spcPct val="100000"/>
              </a:lnSpc>
              <a:spcBef>
                <a:spcPts val="0"/>
              </a:spcBef>
              <a:buNone/>
            </a:pPr>
            <a:r>
              <a:rPr lang="en-US" sz="2000" dirty="0"/>
              <a:t>5. Frequent disturbance is occurring while moving from one page to another.</a:t>
            </a:r>
            <a:br>
              <a:rPr lang="en-US" sz="2000" dirty="0"/>
            </a:br>
            <a:endParaRPr lang="en-US" sz="2000" dirty="0"/>
          </a:p>
          <a:p>
            <a:pPr>
              <a:lnSpc>
                <a:spcPct val="100000"/>
              </a:lnSpc>
              <a:spcBef>
                <a:spcPts val="0"/>
              </a:spcBef>
            </a:pPr>
            <a:r>
              <a:rPr lang="en-US" sz="2355" b="1" dirty="0"/>
              <a:t>Positive feedback summary:</a:t>
            </a:r>
            <a:endParaRPr lang="en-US" sz="2000" b="1" dirty="0"/>
          </a:p>
          <a:p>
            <a:pPr marL="0" indent="0">
              <a:lnSpc>
                <a:spcPct val="100000"/>
              </a:lnSpc>
              <a:spcBef>
                <a:spcPts val="0"/>
              </a:spcBef>
              <a:buNone/>
            </a:pPr>
            <a:r>
              <a:rPr lang="en-US" sz="2000" dirty="0"/>
              <a:t>1. Convenient to use and a good website.</a:t>
            </a:r>
            <a:endParaRPr lang="en-US" sz="2000" dirty="0"/>
          </a:p>
          <a:p>
            <a:pPr marL="0" indent="0">
              <a:lnSpc>
                <a:spcPct val="100000"/>
              </a:lnSpc>
              <a:spcBef>
                <a:spcPts val="0"/>
              </a:spcBef>
              <a:buNone/>
            </a:pPr>
            <a:r>
              <a:rPr lang="en-US" sz="2000" dirty="0"/>
              <a:t>2. Quickness to complete a purchase.</a:t>
            </a:r>
            <a:endParaRPr lang="en-US" sz="2000" dirty="0"/>
          </a:p>
          <a:p>
            <a:pPr marL="0" indent="0">
              <a:lnSpc>
                <a:spcPct val="100000"/>
              </a:lnSpc>
              <a:spcBef>
                <a:spcPts val="0"/>
              </a:spcBef>
              <a:buNone/>
            </a:pPr>
            <a:r>
              <a:rPr lang="en-US" sz="2000" dirty="0"/>
              <a:t>3. About 64% of the customers feel that either web or app is reliable.</a:t>
            </a:r>
            <a:endParaRPr lang="en-US" sz="2000" dirty="0"/>
          </a:p>
          <a:p>
            <a:pPr marL="0" indent="0">
              <a:lnSpc>
                <a:spcPct val="100000"/>
              </a:lnSpc>
              <a:spcBef>
                <a:spcPts val="0"/>
              </a:spcBef>
              <a:buNone/>
            </a:pPr>
            <a:r>
              <a:rPr lang="en-US" sz="2000" dirty="0"/>
              <a:t>4. Around 20% of the customers believe that Paytm has a wild variety of products on offer.</a:t>
            </a:r>
            <a:endParaRPr lang="en-US" sz="2000" dirty="0"/>
          </a:p>
        </p:txBody>
      </p:sp>
      <p:sp>
        <p:nvSpPr>
          <p:cNvPr id="6" name="TextBox 5"/>
          <p:cNvSpPr txBox="1"/>
          <p:nvPr/>
        </p:nvSpPr>
        <p:spPr>
          <a:xfrm>
            <a:off x="8781422" y="3059668"/>
            <a:ext cx="2857204" cy="369332"/>
          </a:xfrm>
          <a:prstGeom prst="rect">
            <a:avLst/>
          </a:prstGeom>
          <a:noFill/>
        </p:spPr>
        <p:txBody>
          <a:bodyPr wrap="square">
            <a:spAutoFit/>
          </a:bodyPr>
          <a:lstStyle/>
          <a:p>
            <a:r>
              <a:rPr lang="en-US" dirty="0"/>
              <a:t>Online Store Company:</a:t>
            </a:r>
            <a:endParaRPr lang="en-IN" dirty="0"/>
          </a:p>
        </p:txBody>
      </p:sp>
      <p:pic>
        <p:nvPicPr>
          <p:cNvPr id="4" name="Picture 3"/>
          <p:cNvPicPr>
            <a:picLocks noChangeAspect="1"/>
          </p:cNvPicPr>
          <p:nvPr/>
        </p:nvPicPr>
        <p:blipFill>
          <a:blip r:embed="rId1"/>
          <a:stretch>
            <a:fillRect/>
          </a:stretch>
        </p:blipFill>
        <p:spPr>
          <a:xfrm>
            <a:off x="8531225" y="1586865"/>
            <a:ext cx="3278505" cy="1279525"/>
          </a:xfrm>
          <a:prstGeom prst="rect">
            <a:avLst/>
          </a:prstGeom>
        </p:spPr>
      </p:pic>
      <p:pic>
        <p:nvPicPr>
          <p:cNvPr id="7" name="Content Placeholder 6"/>
          <p:cNvPicPr>
            <a:picLocks noChangeAspect="1"/>
          </p:cNvPicPr>
          <p:nvPr>
            <p:ph sz="half" idx="2"/>
          </p:nvPr>
        </p:nvPicPr>
        <p:blipFill>
          <a:blip r:embed="rId2"/>
          <a:stretch>
            <a:fillRect/>
          </a:stretch>
        </p:blipFill>
        <p:spPr>
          <a:xfrm>
            <a:off x="9576435" y="4297680"/>
            <a:ext cx="1187450" cy="1314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Snapdeal.com</a:t>
            </a:r>
            <a:endParaRPr lang="en-IN" dirty="0"/>
          </a:p>
        </p:txBody>
      </p:sp>
      <p:sp>
        <p:nvSpPr>
          <p:cNvPr id="3" name="Content Placeholder 2"/>
          <p:cNvSpPr>
            <a:spLocks noGrp="1"/>
          </p:cNvSpPr>
          <p:nvPr>
            <p:ph sz="half" idx="1"/>
          </p:nvPr>
        </p:nvSpPr>
        <p:spPr>
          <a:xfrm>
            <a:off x="609600" y="778510"/>
            <a:ext cx="7065645" cy="4953000"/>
          </a:xfrm>
        </p:spPr>
        <p:txBody>
          <a:bodyPr>
            <a:noAutofit/>
          </a:bodyPr>
          <a:lstStyle/>
          <a:p>
            <a:pPr>
              <a:lnSpc>
                <a:spcPct val="120000"/>
              </a:lnSpc>
              <a:spcBef>
                <a:spcPts val="0"/>
              </a:spcBef>
            </a:pPr>
            <a:r>
              <a:rPr lang="en-US" sz="2000" b="1" dirty="0"/>
              <a:t>To be improved:</a:t>
            </a:r>
            <a:endParaRPr lang="en-US" sz="2000" b="1" dirty="0"/>
          </a:p>
          <a:p>
            <a:pPr marL="0" indent="0">
              <a:lnSpc>
                <a:spcPct val="120000"/>
              </a:lnSpc>
              <a:spcBef>
                <a:spcPts val="0"/>
              </a:spcBef>
              <a:buNone/>
            </a:pPr>
            <a:r>
              <a:rPr lang="en-US" sz="2000" dirty="0"/>
              <a:t>1. Reduce the delivery time of the products during promotions.</a:t>
            </a:r>
            <a:endParaRPr lang="en-US" sz="2000" dirty="0"/>
          </a:p>
          <a:p>
            <a:pPr marL="0" indent="0">
              <a:lnSpc>
                <a:spcPct val="120000"/>
              </a:lnSpc>
              <a:spcBef>
                <a:spcPts val="0"/>
              </a:spcBef>
              <a:buNone/>
            </a:pPr>
            <a:r>
              <a:rPr lang="en-US" sz="2000" dirty="0"/>
              <a:t>2. Try to give the price early during promotion.</a:t>
            </a:r>
            <a:endParaRPr lang="en-US" sz="2000" dirty="0"/>
          </a:p>
          <a:p>
            <a:pPr marL="0" indent="0">
              <a:lnSpc>
                <a:spcPct val="120000"/>
              </a:lnSpc>
              <a:spcBef>
                <a:spcPts val="0"/>
              </a:spcBef>
              <a:buNone/>
            </a:pPr>
            <a:r>
              <a:rPr lang="en-US" sz="2000" dirty="0"/>
              <a:t>3. During promotions, try to give a disturbance free shopping experience to customers.</a:t>
            </a:r>
            <a:endParaRPr lang="en-US" sz="2000" dirty="0"/>
          </a:p>
          <a:p>
            <a:pPr marL="0" indent="0">
              <a:lnSpc>
                <a:spcPct val="120000"/>
              </a:lnSpc>
              <a:spcBef>
                <a:spcPts val="0"/>
              </a:spcBef>
              <a:buNone/>
            </a:pPr>
            <a:r>
              <a:rPr lang="en-US" sz="2000" dirty="0"/>
              <a:t>4. Late declaration of price and discounts.</a:t>
            </a:r>
            <a:endParaRPr lang="en-US" sz="2000" dirty="0"/>
          </a:p>
          <a:p>
            <a:pPr marL="0" indent="0">
              <a:lnSpc>
                <a:spcPct val="120000"/>
              </a:lnSpc>
              <a:spcBef>
                <a:spcPts val="0"/>
              </a:spcBef>
              <a:buNone/>
            </a:pPr>
            <a:r>
              <a:rPr lang="en-US" sz="2000" dirty="0"/>
              <a:t>5. No one has expressed to recommend Snapdeal to a contact as it has the most negative feedbacks among all other websites.</a:t>
            </a:r>
            <a:br>
              <a:rPr lang="en-US" sz="2000" dirty="0"/>
            </a:br>
            <a:endParaRPr lang="en-US" sz="2000" dirty="0"/>
          </a:p>
          <a:p>
            <a:pPr>
              <a:lnSpc>
                <a:spcPct val="120000"/>
              </a:lnSpc>
              <a:spcBef>
                <a:spcPts val="0"/>
              </a:spcBef>
            </a:pPr>
            <a:r>
              <a:rPr lang="en-US" sz="2355" b="1" dirty="0"/>
              <a:t>Positive feedback summary:</a:t>
            </a:r>
            <a:endParaRPr lang="en-US" sz="2000" b="1" dirty="0"/>
          </a:p>
          <a:p>
            <a:pPr marL="0" indent="0">
              <a:lnSpc>
                <a:spcPct val="120000"/>
              </a:lnSpc>
              <a:spcBef>
                <a:spcPts val="0"/>
              </a:spcBef>
              <a:buNone/>
            </a:pPr>
            <a:r>
              <a:rPr lang="en-US" sz="2000" dirty="0"/>
              <a:t>1. Convenient to use.</a:t>
            </a:r>
            <a:endParaRPr lang="en-US" sz="2000" dirty="0"/>
          </a:p>
          <a:p>
            <a:pPr marL="0" indent="0">
              <a:lnSpc>
                <a:spcPct val="120000"/>
              </a:lnSpc>
              <a:spcBef>
                <a:spcPts val="0"/>
              </a:spcBef>
              <a:buNone/>
            </a:pPr>
            <a:r>
              <a:rPr lang="en-US" sz="2000" dirty="0"/>
              <a:t>2. 54% of the customers are happy about the availability of financial information security.</a:t>
            </a:r>
            <a:endParaRPr lang="en-US" sz="2000" dirty="0"/>
          </a:p>
        </p:txBody>
      </p:sp>
      <p:sp>
        <p:nvSpPr>
          <p:cNvPr id="6" name="TextBox 5"/>
          <p:cNvSpPr txBox="1"/>
          <p:nvPr/>
        </p:nvSpPr>
        <p:spPr>
          <a:xfrm>
            <a:off x="8781422" y="3059668"/>
            <a:ext cx="2857204" cy="369332"/>
          </a:xfrm>
          <a:prstGeom prst="rect">
            <a:avLst/>
          </a:prstGeom>
          <a:noFill/>
        </p:spPr>
        <p:txBody>
          <a:bodyPr wrap="square">
            <a:spAutoFit/>
          </a:bodyPr>
          <a:lstStyle/>
          <a:p>
            <a:r>
              <a:rPr lang="en-US" dirty="0"/>
              <a:t>Online Store Company:</a:t>
            </a:r>
            <a:endParaRPr lang="en-IN" dirty="0"/>
          </a:p>
        </p:txBody>
      </p:sp>
      <p:pic>
        <p:nvPicPr>
          <p:cNvPr id="5" name="Picture 4"/>
          <p:cNvPicPr>
            <a:picLocks noChangeAspect="1"/>
          </p:cNvPicPr>
          <p:nvPr/>
        </p:nvPicPr>
        <p:blipFill>
          <a:blip r:embed="rId1"/>
          <a:stretch>
            <a:fillRect/>
          </a:stretch>
        </p:blipFill>
        <p:spPr>
          <a:xfrm>
            <a:off x="7827010" y="906145"/>
            <a:ext cx="4035425" cy="1293495"/>
          </a:xfrm>
          <a:prstGeom prst="rect">
            <a:avLst/>
          </a:prstGeom>
        </p:spPr>
      </p:pic>
      <p:pic>
        <p:nvPicPr>
          <p:cNvPr id="7" name="Content Placeholder 6"/>
          <p:cNvPicPr>
            <a:picLocks noChangeAspect="1"/>
          </p:cNvPicPr>
          <p:nvPr>
            <p:ph sz="half" idx="2"/>
          </p:nvPr>
        </p:nvPicPr>
        <p:blipFill>
          <a:blip r:embed="rId2"/>
          <a:stretch>
            <a:fillRect/>
          </a:stretch>
        </p:blipFill>
        <p:spPr>
          <a:xfrm>
            <a:off x="9251315" y="4027805"/>
            <a:ext cx="1187450" cy="1314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lang="en-IN" b="1" dirty="0"/>
          </a:p>
        </p:txBody>
      </p:sp>
      <p:sp>
        <p:nvSpPr>
          <p:cNvPr id="3" name="Content Placeholder 2"/>
          <p:cNvSpPr>
            <a:spLocks noGrp="1"/>
          </p:cNvSpPr>
          <p:nvPr>
            <p:ph idx="1"/>
          </p:nvPr>
        </p:nvSpPr>
        <p:spPr>
          <a:xfrm>
            <a:off x="646110" y="1586918"/>
            <a:ext cx="9891683" cy="4195481"/>
          </a:xfrm>
        </p:spPr>
        <p:txBody>
          <a:bodyPr>
            <a:noAutofit/>
          </a:bodyPr>
          <a:lstStyle/>
          <a:p>
            <a:pPr marL="457200" indent="-457200">
              <a:buFont typeface="+mj-lt"/>
              <a:buAutoNum type="arabicPeriod"/>
            </a:pPr>
            <a:r>
              <a:rPr lang="en-US" sz="2500" b="1" dirty="0">
                <a:latin typeface="+mn-lt"/>
              </a:rPr>
              <a:t>I will need to perform some preprocessing on the data for example using the scaling techniques</a:t>
            </a:r>
            <a:endParaRPr lang="en-US" sz="2500" b="1" dirty="0">
              <a:latin typeface="+mn-lt"/>
            </a:endParaRPr>
          </a:p>
          <a:p>
            <a:pPr marL="457200" indent="-457200">
              <a:buFont typeface="+mj-lt"/>
              <a:buAutoNum type="arabicPeriod"/>
            </a:pPr>
            <a:r>
              <a:rPr lang="en-US" sz="2500" b="1" dirty="0">
                <a:latin typeface="+mn-lt"/>
              </a:rPr>
              <a:t>Since I have mostly categorical data present in the dataset I am not going to worry about removing outliers or skewness</a:t>
            </a:r>
            <a:endParaRPr lang="en-US" sz="2500" b="1" dirty="0">
              <a:latin typeface="+mn-lt"/>
            </a:endParaRPr>
          </a:p>
          <a:p>
            <a:pPr marL="457200" indent="-457200">
              <a:buFont typeface="+mj-lt"/>
              <a:buAutoNum type="arabicPeriod"/>
            </a:pPr>
            <a:r>
              <a:rPr lang="en-US" sz="2500" b="1" dirty="0">
                <a:latin typeface="+mn-lt"/>
              </a:rPr>
              <a:t>Need to build some unsupervised machine learning models</a:t>
            </a:r>
            <a:endParaRPr lang="en-US" sz="2500" b="1" dirty="0">
              <a:latin typeface="+mn-lt"/>
            </a:endParaRPr>
          </a:p>
          <a:p>
            <a:pPr marL="457200" indent="-457200">
              <a:buFont typeface="+mj-lt"/>
              <a:buAutoNum type="arabicPeriod"/>
            </a:pPr>
            <a:r>
              <a:rPr lang="en-US" sz="2500" b="1" dirty="0">
                <a:latin typeface="+mn-lt"/>
              </a:rPr>
              <a:t>Will have to verify the clustering or association algorithm details that can be used on the dataset</a:t>
            </a:r>
            <a:endParaRPr lang="en-US" sz="2500" b="1" dirty="0">
              <a:latin typeface="+mn-lt"/>
            </a:endParaRPr>
          </a:p>
          <a:p>
            <a:pPr marL="457200" indent="-457200">
              <a:buFont typeface="+mj-lt"/>
              <a:buAutoNum type="arabicPeriod"/>
            </a:pPr>
            <a:r>
              <a:rPr lang="en-US" sz="2500" b="1" dirty="0">
                <a:latin typeface="+mn-lt"/>
              </a:rPr>
              <a:t>Some algorithms that I intend to work upon are k-means clustering, k-nearest neighbors for unsupervised machine learning, hierarchal clustering, apriori algorithm and neural networks.</a:t>
            </a:r>
            <a:endParaRPr lang="en-US" sz="2500" b="1"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pic>
        <p:nvPicPr>
          <p:cNvPr id="100" name="Content Placeholder 99"/>
          <p:cNvPicPr/>
          <p:nvPr>
            <p:ph sz="half" idx="2"/>
          </p:nvPr>
        </p:nvPicPr>
        <p:blipFill>
          <a:blip r:embed="rId1"/>
          <a:stretch>
            <a:fillRect/>
          </a:stretch>
        </p:blipFill>
        <p:spPr>
          <a:xfrm>
            <a:off x="0" y="635"/>
            <a:ext cx="12192000" cy="685736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lnSpcReduction="20000"/>
          </a:bodyPr>
          <a:lstStyle/>
          <a:p>
            <a:r>
              <a:rPr lang="en-US" dirty="0">
                <a:latin typeface="+mn-lt"/>
              </a:rPr>
              <a:t>What is Customer Retention and do we really need it?</a:t>
            </a:r>
            <a:endParaRPr lang="en-US" dirty="0">
              <a:latin typeface="+mn-lt"/>
            </a:endParaRPr>
          </a:p>
          <a:p>
            <a:pPr marL="0" indent="0">
              <a:buNone/>
            </a:pPr>
            <a:endParaRPr lang="en-US" dirty="0">
              <a:latin typeface="+mn-lt"/>
            </a:endParaRPr>
          </a:p>
          <a:p>
            <a:pPr marL="301625" lvl="1" indent="0">
              <a:buNone/>
            </a:pPr>
            <a:r>
              <a:rPr lang="en-US" sz="3200" dirty="0">
                <a:latin typeface="+mn-lt"/>
              </a:rPr>
              <a:t>“Customer retention refers to company’s ability to turn customers into repeat buyers and prevent them from switching to a competitor”</a:t>
            </a:r>
            <a:endParaRPr lang="en-US" sz="3200" dirty="0">
              <a:latin typeface="+mn-lt"/>
            </a:endParaRPr>
          </a:p>
          <a:p>
            <a:pPr marL="301625" lvl="1" indent="0">
              <a:buNone/>
            </a:pPr>
            <a:r>
              <a:rPr lang="en-US" sz="3200" dirty="0">
                <a:latin typeface="+mn-lt"/>
              </a:rPr>
              <a:t>In other words customer retention means – </a:t>
            </a:r>
            <a:r>
              <a:rPr lang="en-US" sz="3200" b="1" dirty="0">
                <a:latin typeface="+mn-lt"/>
              </a:rPr>
              <a:t>“To maintain the existing customers”</a:t>
            </a:r>
            <a:endParaRPr lang="en-US" sz="3200" b="1" dirty="0">
              <a:latin typeface="+mn-lt"/>
            </a:endParaRPr>
          </a:p>
          <a:p>
            <a:pPr marL="0" indent="0">
              <a:buNone/>
            </a:pPr>
            <a:endParaRPr lang="en-US" dirty="0">
              <a:latin typeface="+mn-lt"/>
            </a:endParaRPr>
          </a:p>
          <a:p>
            <a:r>
              <a:rPr lang="en-US" dirty="0">
                <a:latin typeface="+mn-lt"/>
              </a:rPr>
              <a:t>This happens only if there exists a positive relation between the company and the customer.</a:t>
            </a:r>
            <a:endParaRPr lang="en-US" dirty="0">
              <a:latin typeface="+mn-lt"/>
            </a:endParaRPr>
          </a:p>
          <a:p>
            <a:pPr marL="0" indent="0">
              <a:buNone/>
            </a:pPr>
            <a:endParaRPr lang="en-US" dirty="0">
              <a:latin typeface="+mn-lt"/>
            </a:endParaRPr>
          </a:p>
          <a:p>
            <a:endParaRPr lang="en-IN"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cap="none" dirty="0">
                <a:ea typeface="Cambria" panose="02040503050406030204" pitchFamily="18" charset="0"/>
              </a:rPr>
              <a:t>What are the benefits of Customer Retention ?</a:t>
            </a:r>
            <a:br>
              <a:rPr lang="en-US" sz="4400" cap="none" dirty="0">
                <a:ea typeface="Cambria" panose="02040503050406030204" pitchFamily="18" charset="0"/>
              </a:rPr>
            </a:br>
            <a:endParaRPr lang="en-IN" dirty="0"/>
          </a:p>
        </p:txBody>
      </p:sp>
      <p:sp>
        <p:nvSpPr>
          <p:cNvPr id="3" name="Content Placeholder 2"/>
          <p:cNvSpPr>
            <a:spLocks noGrp="1"/>
          </p:cNvSpPr>
          <p:nvPr>
            <p:ph sz="half" idx="1"/>
          </p:nvPr>
        </p:nvSpPr>
        <p:spPr/>
        <p:txBody>
          <a:bodyPr/>
          <a:lstStyle/>
          <a:p>
            <a:pPr marL="0" indent="0">
              <a:buNone/>
            </a:pPr>
            <a:endParaRPr lang="en-US"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Retained customers tend to buy other services from same company.</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Retained customers are known to be less price/cost sensitive</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The probability of selling to an existing customer is 60-70%</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The probability of selling to new prospect is 5-20%</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Declined migration rates</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dirty="0">
                <a:latin typeface="+mn-lt"/>
                <a:ea typeface="Cambria" panose="02040503050406030204" pitchFamily="18" charset="0"/>
              </a:rPr>
              <a:t>It’s more expensive to acquire a new customer than to retain an old one.</a:t>
            </a:r>
            <a:endParaRPr lang="en-US" sz="2000" dirty="0">
              <a:latin typeface="+mn-lt"/>
              <a:ea typeface="Cambria" panose="02040503050406030204" pitchFamily="18" charset="0"/>
            </a:endParaRPr>
          </a:p>
          <a:p>
            <a:pPr lvl="1"/>
            <a:endParaRPr lang="en-US" sz="2000" dirty="0">
              <a:latin typeface="+mn-lt"/>
              <a:ea typeface="Cambria" panose="02040503050406030204" pitchFamily="18" charset="0"/>
            </a:endParaRPr>
          </a:p>
          <a:p>
            <a:endParaRPr lang="en-IN" dirty="0">
              <a:latin typeface="+mn-lt"/>
            </a:endParaRPr>
          </a:p>
        </p:txBody>
      </p:sp>
      <p:pic>
        <p:nvPicPr>
          <p:cNvPr id="4" name="Content Placeholder 3"/>
          <p:cNvPicPr>
            <a:picLocks noChangeAspect="1"/>
          </p:cNvPicPr>
          <p:nvPr>
            <p:ph sz="half" idx="2"/>
          </p:nvPr>
        </p:nvPicPr>
        <p:blipFill>
          <a:blip r:embed="rId1"/>
          <a:stretch>
            <a:fillRect/>
          </a:stretch>
        </p:blipFill>
        <p:spPr>
          <a:xfrm>
            <a:off x="7240905" y="1530350"/>
            <a:ext cx="3968115" cy="42424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cap="none" dirty="0">
                <a:ea typeface="Cambria" panose="02040503050406030204" pitchFamily="18" charset="0"/>
              </a:rPr>
              <a:t>Tips for Succeeding at Customer Retention.</a:t>
            </a:r>
            <a:br>
              <a:rPr lang="en-US" sz="4400" cap="none" dirty="0">
                <a:ea typeface="Cambria" panose="02040503050406030204" pitchFamily="18" charset="0"/>
              </a:rPr>
            </a:br>
            <a:endParaRPr lang="en-IN" dirty="0"/>
          </a:p>
        </p:txBody>
      </p:sp>
      <p:sp>
        <p:nvSpPr>
          <p:cNvPr id="3" name="Content Placeholder 2"/>
          <p:cNvSpPr>
            <a:spLocks noGrp="1"/>
          </p:cNvSpPr>
          <p:nvPr>
            <p:ph sz="half" idx="1"/>
          </p:nvPr>
        </p:nvSpPr>
        <p:spPr/>
        <p:txBody>
          <a:bodyPr/>
          <a:lstStyle/>
          <a:p>
            <a:endParaRPr lang="en-US" cap="none" dirty="0">
              <a:solidFill>
                <a:schemeClr val="accent5"/>
              </a:solidFill>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Find out what customers want &amp; what causes them to stay or leave ?</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Proactively collect and promote customer feedback.</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Analyze customer feedback to gain valuable insights and ensure the right people hear it.</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Take action and Measure the results </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Actively measure and monitor your customers’ loyalty and engagement</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Keep asking, listening analyzing and improving</a:t>
            </a:r>
            <a:endParaRPr lang="en-IN" sz="2000" cap="none" dirty="0">
              <a:latin typeface="+mn-lt"/>
              <a:ea typeface="Cambria" panose="02040503050406030204" pitchFamily="18" charset="0"/>
            </a:endParaRPr>
          </a:p>
          <a:p>
            <a:endParaRPr lang="en-IN" dirty="0">
              <a:latin typeface="+mn-lt"/>
            </a:endParaRPr>
          </a:p>
        </p:txBody>
      </p:sp>
      <p:pic>
        <p:nvPicPr>
          <p:cNvPr id="6" name="Content Placeholder 5"/>
          <p:cNvPicPr>
            <a:picLocks noChangeAspect="1"/>
          </p:cNvPicPr>
          <p:nvPr>
            <p:ph sz="half" idx="2"/>
          </p:nvPr>
        </p:nvPicPr>
        <p:blipFill>
          <a:blip r:embed="rId1"/>
          <a:stretch>
            <a:fillRect/>
          </a:stretch>
        </p:blipFill>
        <p:spPr>
          <a:xfrm>
            <a:off x="6439535" y="1834515"/>
            <a:ext cx="4738370" cy="37611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cap="none" dirty="0">
                <a:ea typeface="Cambria" panose="02040503050406030204" pitchFamily="18" charset="0"/>
              </a:rPr>
              <a:t>Motivation for the Problem Undertaken</a:t>
            </a:r>
            <a:br>
              <a:rPr lang="en-US" sz="4400" cap="none" dirty="0">
                <a:ea typeface="Cambria" panose="02040503050406030204" pitchFamily="18" charset="0"/>
              </a:rPr>
            </a:br>
            <a:endParaRPr lang="en-IN" dirty="0"/>
          </a:p>
        </p:txBody>
      </p:sp>
      <p:sp>
        <p:nvSpPr>
          <p:cNvPr id="3" name="Content Placeholder 2"/>
          <p:cNvSpPr>
            <a:spLocks noGrp="1"/>
          </p:cNvSpPr>
          <p:nvPr>
            <p:ph sz="half" idx="1"/>
          </p:nvPr>
        </p:nvSpPr>
        <p:spPr/>
        <p:txBody>
          <a:bodyPr>
            <a:normAutofit lnSpcReduction="10000"/>
          </a:bodyPr>
          <a:lstStyle/>
          <a:p>
            <a:pPr marL="800100" lvl="1" indent="-342900">
              <a:buFont typeface="Wingdings" panose="05000000000000000000" pitchFamily="2" charset="2"/>
              <a:buChar char="ü"/>
            </a:pPr>
            <a:r>
              <a:rPr lang="en-US" sz="2000" cap="none" dirty="0">
                <a:latin typeface="+mn-lt"/>
                <a:ea typeface="Cambria" panose="02040503050406030204" pitchFamily="18" charset="0"/>
              </a:rPr>
              <a:t>Successful customer retention involves more than giving the customer what they expect.</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Generating loyal advocates of the brand might mean exceeding customer expectations.</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Creating customer loyalty puts 'customer value rather than maximizing profits and shareholder value at the center of business strategy’.</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The key differentiation in a competitive environment is often the delivery of a consistently high standard of customer service.</a:t>
            </a:r>
            <a:endParaRPr lang="en-US" sz="2000" cap="none" dirty="0">
              <a:latin typeface="+mn-lt"/>
              <a:ea typeface="Cambria" panose="02040503050406030204" pitchFamily="18" charset="0"/>
            </a:endParaRPr>
          </a:p>
          <a:p>
            <a:pPr marL="800100" lvl="1" indent="-342900">
              <a:buFont typeface="Wingdings" panose="05000000000000000000" pitchFamily="2" charset="2"/>
              <a:buChar char="ü"/>
            </a:pPr>
            <a:r>
              <a:rPr lang="en-US" sz="2000" cap="none" dirty="0">
                <a:latin typeface="+mn-lt"/>
                <a:ea typeface="Cambria" panose="02040503050406030204" pitchFamily="18" charset="0"/>
              </a:rPr>
              <a:t>Furthermore in the emerging world of Customer Success, retention is a major objective.</a:t>
            </a:r>
            <a:endParaRPr lang="en-US" sz="2000" cap="none" dirty="0">
              <a:latin typeface="+mn-lt"/>
              <a:ea typeface="Cambria" panose="02040503050406030204" pitchFamily="18" charset="0"/>
            </a:endParaRPr>
          </a:p>
          <a:p>
            <a:endParaRPr lang="en-IN" dirty="0">
              <a:latin typeface="+mn-lt"/>
            </a:endParaRPr>
          </a:p>
        </p:txBody>
      </p:sp>
      <p:pic>
        <p:nvPicPr>
          <p:cNvPr id="4" name="Content Placeholder 3"/>
          <p:cNvPicPr>
            <a:picLocks noChangeAspect="1"/>
          </p:cNvPicPr>
          <p:nvPr>
            <p:ph sz="half" idx="2"/>
          </p:nvPr>
        </p:nvPicPr>
        <p:blipFill>
          <a:blip r:embed="rId1"/>
          <a:stretch>
            <a:fillRect/>
          </a:stretch>
        </p:blipFill>
        <p:spPr>
          <a:xfrm>
            <a:off x="6785610" y="1785620"/>
            <a:ext cx="4617085" cy="42589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mn-lt"/>
              </a:rPr>
              <a:t>Customer satisfaction has emerged as one of the most important factors that guarantee the success of online store, it has been posited as a key stimulant of purchase or repurchase intentions and customer loyalty.</a:t>
            </a:r>
            <a:endParaRPr lang="en-US" sz="2000" dirty="0">
              <a:latin typeface="+mn-lt"/>
            </a:endParaRPr>
          </a:p>
          <a:p>
            <a:pPr>
              <a:buFont typeface="Wingdings" panose="05000000000000000000" pitchFamily="2" charset="2"/>
              <a:buChar char="Ø"/>
            </a:pPr>
            <a:r>
              <a:rPr lang="en-US" sz="2000" dirty="0">
                <a:latin typeface="+mn-lt"/>
              </a:rPr>
              <a:t>A comprehensive review of the literature, theories and models have been carried out to propose the models for customer activation and customer retention.</a:t>
            </a:r>
            <a:endParaRPr lang="en-US" sz="2000" dirty="0">
              <a:latin typeface="+mn-lt"/>
            </a:endParaRPr>
          </a:p>
          <a:p>
            <a:pPr>
              <a:buFont typeface="Wingdings" panose="05000000000000000000" pitchFamily="2" charset="2"/>
              <a:buChar char="Ø"/>
            </a:pPr>
            <a:r>
              <a:rPr lang="en-US" sz="2000" dirty="0">
                <a:latin typeface="+mn-lt"/>
              </a:rPr>
              <a:t>Five major factors that contributed to the success of an e-commerce store have been identified as: service quality, system quality, </a:t>
            </a:r>
            <a:r>
              <a:rPr lang="en-US" sz="2350" dirty="0">
                <a:latin typeface="+mn-lt"/>
              </a:rPr>
              <a:t>information </a:t>
            </a:r>
            <a:r>
              <a:rPr lang="en-US" sz="2000" dirty="0">
                <a:latin typeface="+mn-lt"/>
              </a:rPr>
              <a:t>quality, trust and net benefit.</a:t>
            </a:r>
            <a:endParaRPr lang="en-US" sz="2000" dirty="0">
              <a:latin typeface="+mn-lt"/>
            </a:endParaRPr>
          </a:p>
          <a:p>
            <a:pPr>
              <a:buFont typeface="Wingdings" panose="05000000000000000000" pitchFamily="2" charset="2"/>
              <a:buChar char="Ø"/>
            </a:pPr>
            <a:r>
              <a:rPr lang="en-US" sz="2000" dirty="0">
                <a:latin typeface="+mn-lt"/>
              </a:rPr>
              <a:t>The research furthermore investigated the factors that influence the online customers repeat purchase intention.</a:t>
            </a:r>
            <a:endParaRPr lang="en-US" sz="2000" dirty="0">
              <a:latin typeface="+mn-lt"/>
            </a:endParaRPr>
          </a:p>
          <a:p>
            <a:pPr>
              <a:buFont typeface="Wingdings" panose="05000000000000000000" pitchFamily="2" charset="2"/>
              <a:buChar char="Ø"/>
            </a:pPr>
            <a:r>
              <a:rPr lang="en-US" sz="2000" dirty="0">
                <a:latin typeface="+mn-lt"/>
              </a:rPr>
              <a:t>The combination of both utilitarian value and hedonistic values are needed to affect the repeat purchase intention (loyalty) positively.</a:t>
            </a:r>
            <a:endParaRPr lang="en-US" sz="2000" dirty="0">
              <a:latin typeface="+mn-lt"/>
            </a:endParaRPr>
          </a:p>
          <a:p>
            <a:pPr>
              <a:buFont typeface="Wingdings" panose="05000000000000000000" pitchFamily="2" charset="2"/>
              <a:buChar char="Ø"/>
            </a:pPr>
            <a:r>
              <a:rPr lang="en-US" sz="2000" dirty="0">
                <a:latin typeface="+mn-lt"/>
              </a:rPr>
              <a:t>The data is collected from the Indian online shoppers. Results indicate the e-retail success factors, which are very much critical for customer satisfaction.</a:t>
            </a:r>
            <a:endParaRPr lang="en-US" sz="2000" dirty="0">
              <a:latin typeface="+mn-lt"/>
            </a:endParaRPr>
          </a:p>
          <a:p>
            <a:endParaRPr lang="en-IN"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7396" cy="1400530"/>
          </a:xfrm>
        </p:spPr>
        <p:txBody>
          <a:bodyPr/>
          <a:lstStyle/>
          <a:p>
            <a:pPr marL="457200" indent="-457200">
              <a:buFont typeface="Arial" panose="020B0604020202020204" pitchFamily="34" charset="0"/>
              <a:buChar char="•"/>
            </a:pPr>
            <a:r>
              <a:rPr lang="en-US" sz="2800" b="1" dirty="0"/>
              <a:t>The problem statement can be represented in the form of below use case diagram as well.</a:t>
            </a:r>
            <a:br>
              <a:rPr lang="en-IN" sz="2800" b="1" dirty="0"/>
            </a:br>
            <a:endParaRPr lang="en-IN" sz="2800"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85906" y="1698040"/>
            <a:ext cx="8343592" cy="48908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Objective</a:t>
            </a:r>
            <a:endParaRPr lang="en-IN" dirty="0"/>
          </a:p>
        </p:txBody>
      </p:sp>
      <p:sp>
        <p:nvSpPr>
          <p:cNvPr id="3" name="Content Placeholder 2"/>
          <p:cNvSpPr>
            <a:spLocks noGrp="1"/>
          </p:cNvSpPr>
          <p:nvPr>
            <p:ph sz="half" idx="1"/>
          </p:nvPr>
        </p:nvSpPr>
        <p:spPr/>
        <p:txBody>
          <a:bodyPr/>
          <a:lstStyle/>
          <a:p>
            <a:pPr marL="342900" indent="-342900">
              <a:buFont typeface="Wingdings" panose="05000000000000000000" pitchFamily="2" charset="2"/>
              <a:buChar char="Ø"/>
            </a:pPr>
            <a:endParaRPr lang="en-IN" sz="2000" dirty="0">
              <a:latin typeface="+mn-lt"/>
            </a:endParaRPr>
          </a:p>
          <a:p>
            <a:pPr marL="342900" indent="-342900">
              <a:buFont typeface="Wingdings" panose="05000000000000000000" pitchFamily="2" charset="2"/>
              <a:buChar char="Ø"/>
            </a:pPr>
            <a:r>
              <a:rPr lang="en-IN" sz="2000" dirty="0">
                <a:latin typeface="+mn-lt"/>
              </a:rPr>
              <a:t>The objective is to apply the analytical skills to provide findings and conclusion that would help to predict customer retention for a E-Retail company using their data on users provided over period of time.</a:t>
            </a:r>
            <a:endParaRPr lang="en-IN" sz="2000" dirty="0">
              <a:latin typeface="+mn-lt"/>
            </a:endParaRPr>
          </a:p>
          <a:p>
            <a:pPr marL="342900" indent="-342900">
              <a:buFont typeface="Wingdings" panose="05000000000000000000" pitchFamily="2" charset="2"/>
              <a:buChar char="Ø"/>
            </a:pPr>
            <a:endParaRPr lang="en-IN" sz="2000" dirty="0">
              <a:latin typeface="+mn-lt"/>
            </a:endParaRPr>
          </a:p>
          <a:p>
            <a:pPr marL="342900" indent="-342900">
              <a:buFont typeface="Wingdings" panose="05000000000000000000" pitchFamily="2" charset="2"/>
              <a:buChar char="Ø"/>
            </a:pPr>
            <a:r>
              <a:rPr lang="en-IN" sz="2000" dirty="0">
                <a:latin typeface="+mn-lt"/>
              </a:rPr>
              <a:t>Using the model I was tasked with determining which features were most influential in loss of valuable customer and then making a plan for how the company could use this information to increase customer retention.</a:t>
            </a:r>
            <a:endParaRPr lang="en-IN" sz="2000" dirty="0">
              <a:latin typeface="+mn-lt"/>
            </a:endParaRPr>
          </a:p>
          <a:p>
            <a:endParaRPr lang="en-IN" dirty="0">
              <a:latin typeface="+mn-lt"/>
            </a:endParaRPr>
          </a:p>
          <a:p>
            <a:endParaRPr lang="en-IN" dirty="0">
              <a:latin typeface="+mn-lt"/>
            </a:endParaRPr>
          </a:p>
        </p:txBody>
      </p:sp>
      <p:pic>
        <p:nvPicPr>
          <p:cNvPr id="6" name="Content Placeholder 5"/>
          <p:cNvPicPr>
            <a:picLocks noChangeAspect="1"/>
          </p:cNvPicPr>
          <p:nvPr>
            <p:ph sz="half" idx="2"/>
          </p:nvPr>
        </p:nvPicPr>
        <p:blipFill>
          <a:blip r:embed="rId1"/>
          <a:stretch>
            <a:fillRect/>
          </a:stretch>
        </p:blipFill>
        <p:spPr>
          <a:xfrm>
            <a:off x="6748780" y="937895"/>
            <a:ext cx="4833620" cy="5015230"/>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12392</Words>
  <Application>WPS Presentation</Application>
  <PresentationFormat>Widescreen</PresentationFormat>
  <Paragraphs>274</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Wingdings 3</vt:lpstr>
      <vt:lpstr>Arial</vt:lpstr>
      <vt:lpstr>Open Sans</vt:lpstr>
      <vt:lpstr>Segoe Print</vt:lpstr>
      <vt:lpstr>Cambria</vt:lpstr>
      <vt:lpstr>Century Gothic</vt:lpstr>
      <vt:lpstr>Microsoft YaHei</vt:lpstr>
      <vt:lpstr>Arial Unicode MS</vt:lpstr>
      <vt:lpstr>Calibri</vt:lpstr>
      <vt:lpstr>Century Gothic</vt:lpstr>
      <vt:lpstr>Green Color</vt:lpstr>
      <vt:lpstr>Customer Retention Case Study Presentation</vt:lpstr>
      <vt:lpstr>Agenda</vt:lpstr>
      <vt:lpstr>Introduction</vt:lpstr>
      <vt:lpstr>What are the benefits of Customer Retention ? </vt:lpstr>
      <vt:lpstr>Tips for Succeeding at Customer Retention. </vt:lpstr>
      <vt:lpstr>Motivation for the Problem Undertaken </vt:lpstr>
      <vt:lpstr>Problem Statement.</vt:lpstr>
      <vt:lpstr>The problem statement can be represented in the form of below use case diagram as well. </vt:lpstr>
      <vt:lpstr>Objective</vt:lpstr>
      <vt:lpstr>Exploratory Data Analysis (EDA)</vt:lpstr>
      <vt:lpstr>PowerPoint 演示文稿</vt:lpstr>
      <vt:lpstr>Dataset Description</vt:lpstr>
      <vt:lpstr>Visualization</vt:lpstr>
      <vt:lpstr>Univariate Analysis:</vt:lpstr>
      <vt:lpstr>Bivariate Analysis:</vt:lpstr>
      <vt:lpstr>Bivariate Analysis:</vt:lpstr>
      <vt:lpstr>Multivariate Analysis:</vt:lpstr>
      <vt:lpstr>Multivariate Analysis:</vt:lpstr>
      <vt:lpstr>Correlation between the columns.</vt:lpstr>
      <vt:lpstr>Inference.</vt:lpstr>
      <vt:lpstr>1. Amazon.com</vt:lpstr>
      <vt:lpstr>2. Flipkart.com</vt:lpstr>
      <vt:lpstr>3. Myntra.com</vt:lpstr>
      <vt:lpstr>4. Paytm.com</vt:lpstr>
      <vt:lpstr>5. Snapdeal.com</vt:lpstr>
      <vt:lpstr>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SURAJ SONI</dc:creator>
  <cp:lastModifiedBy>pranay</cp:lastModifiedBy>
  <cp:revision>41</cp:revision>
  <dcterms:created xsi:type="dcterms:W3CDTF">2022-08-15T06:10:00Z</dcterms:created>
  <dcterms:modified xsi:type="dcterms:W3CDTF">2022-09-24T14:34:33Z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A0EE0A4C5073422DAD936135E28A05C2</vt:lpwstr>
  </property>
  <property fmtid="{D5CDD505-2E9C-101B-9397-08002B2CF9AE}" pid="3" name="KSOProductBuildVer">
    <vt:lpwstr>1033-11.2.0.11341</vt:lpwstr>
  </property>
</Properties>
</file>