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3"/>
  </p:notesMasterIdLst>
  <p:sldIdLst>
    <p:sldId id="290" r:id="rId2"/>
    <p:sldId id="292" r:id="rId3"/>
    <p:sldId id="404" r:id="rId4"/>
    <p:sldId id="396" r:id="rId5"/>
    <p:sldId id="397" r:id="rId6"/>
    <p:sldId id="398" r:id="rId7"/>
    <p:sldId id="399" r:id="rId8"/>
    <p:sldId id="400" r:id="rId9"/>
    <p:sldId id="403" r:id="rId10"/>
    <p:sldId id="402" r:id="rId11"/>
    <p:sldId id="3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2B05CB"/>
    <a:srgbClr val="1B9BB5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24" autoAdjust="0"/>
  </p:normalViewPr>
  <p:slideViewPr>
    <p:cSldViewPr>
      <p:cViewPr>
        <p:scale>
          <a:sx n="59" d="100"/>
          <a:sy n="59" d="100"/>
        </p:scale>
        <p:origin x="14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1EA-9FE7-48E8-8A0D-CAB3F2246CEF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553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9890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85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7902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652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4D8C-DD97-42B5-A7C2-B66BBC98534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0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C2B-B113-4398-ABE9-3FF782D0A990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31C7-6A82-4AFF-AC69-4338D931B8DD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17-40BE-4440-9918-BDB10EAE3D14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138A-584C-4C8F-BDB0-CC50708B3936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3C7-3319-4D32-B67E-3B6225FC4212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4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8B02-2FA7-4267-91F4-7922455C9C07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15DD-58E8-4BE8-AC31-A2FDBC5D3DE0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8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1892-63DA-4D59-A56B-9CBEA4A0DD49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4C44-12D9-42AC-8B38-85136CCD3F5F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ED85-623C-42D3-84F6-5AF5F73B9F4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Encapsulation 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Abstraction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Data Encapsulation vs. Data Abstraction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800" b="1" dirty="0"/>
              <a:t>Data Encapsulation</a:t>
            </a:r>
            <a:r>
              <a:rPr lang="en-US" sz="2800" dirty="0"/>
              <a:t> is a mechanism of bundling the data, and the functions that use them and</a:t>
            </a:r>
          </a:p>
          <a:p>
            <a:pPr>
              <a:buClrTx/>
            </a:pPr>
            <a:r>
              <a:rPr lang="en-US" sz="2800" b="1" dirty="0"/>
              <a:t>Data Abstraction</a:t>
            </a:r>
            <a:r>
              <a:rPr lang="en-US" sz="2800" dirty="0"/>
              <a:t> is a mechanism of exposing only the interfaces and hiding the implementation details from the user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23543-5A42-48FE-B48C-1AFB377055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91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Encapsulation and data hiding</a:t>
            </a:r>
          </a:p>
          <a:p>
            <a:pPr>
              <a:buClrTx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Benefits of Data Encapsulation</a:t>
            </a:r>
          </a:p>
          <a:p>
            <a:pPr>
              <a:buClrTx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Abstraction</a:t>
            </a:r>
          </a:p>
          <a:p>
            <a:pPr>
              <a:buClrTx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Benefits of Data Abstraction</a:t>
            </a:r>
          </a:p>
          <a:p>
            <a:pPr>
              <a:buClrTx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Encapsulation vs. Data Abstraction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6F0EF-31E4-1C67-8883-63736A5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A0016-B622-98CE-A138-923A7026A752}"/>
              </a:ext>
            </a:extLst>
          </p:cNvPr>
          <p:cNvPicPr/>
          <p:nvPr/>
        </p:nvPicPr>
        <p:blipFill rotWithShape="1">
          <a:blip r:embed="rId2"/>
          <a:srcRect l="40545" t="35348" r="18109" b="28164"/>
          <a:stretch/>
        </p:blipFill>
        <p:spPr bwMode="auto">
          <a:xfrm>
            <a:off x="762000" y="685800"/>
            <a:ext cx="3505200" cy="4724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0ED13-11F3-19FC-5E68-775C3C5C9D65}"/>
              </a:ext>
            </a:extLst>
          </p:cNvPr>
          <p:cNvSpPr txBox="1"/>
          <p:nvPr/>
        </p:nvSpPr>
        <p:spPr>
          <a:xfrm>
            <a:off x="4278086" y="914400"/>
            <a:ext cx="4572000" cy="477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600" b="1" dirty="0"/>
              <a:t>Data Hiding</a:t>
            </a:r>
          </a:p>
          <a:p>
            <a:pPr algn="just">
              <a:lnSpc>
                <a:spcPct val="90000"/>
              </a:lnSpc>
            </a:pPr>
            <a:endParaRPr lang="en-US" sz="1600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hiding is a technique especially practiced in object-oriented programming (OOP).Data hiding is hiding the details of internal data members of an object.</a:t>
            </a:r>
          </a:p>
          <a:p>
            <a:pPr algn="just">
              <a:lnSpc>
                <a:spcPct val="90000"/>
              </a:lnSpc>
            </a:pPr>
            <a:endParaRPr lang="en-US" sz="1600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hiding is also known as Information hiding.</a:t>
            </a:r>
          </a:p>
          <a:p>
            <a:pPr algn="just">
              <a:lnSpc>
                <a:spcPct val="90000"/>
              </a:lnSpc>
            </a:pPr>
            <a:endParaRPr lang="en-US" sz="1600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Sometimes Data Hiding includes Encapsulation. Thus Data Hiding is heavily related to Abstraction and Encapsulation</a:t>
            </a:r>
          </a:p>
          <a:p>
            <a:pPr algn="just">
              <a:lnSpc>
                <a:spcPct val="90000"/>
              </a:lnSpc>
            </a:pPr>
            <a:endParaRPr lang="en-US" sz="1600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Hiding is the one most important OOP mechanism. Which is hide the details of the class from outside of the class.</a:t>
            </a:r>
          </a:p>
          <a:p>
            <a:pPr algn="just">
              <a:lnSpc>
                <a:spcPct val="90000"/>
              </a:lnSpc>
            </a:pPr>
            <a:endParaRPr lang="en-US" sz="1600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Class used by only a limited set of variables and functions, others are hidden by the class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0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Data Encapsulation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ClrTx/>
            </a:pPr>
            <a:r>
              <a:rPr lang="en-US" dirty="0"/>
              <a:t>Encapsulation is an Object Oriented Programming concept that </a:t>
            </a:r>
            <a:r>
              <a:rPr lang="en-US" b="1" dirty="0"/>
              <a:t>binds</a:t>
            </a:r>
            <a:r>
              <a:rPr lang="en-US" dirty="0"/>
              <a:t> together the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that manipulate the data</a:t>
            </a:r>
          </a:p>
          <a:p>
            <a:pPr marL="457200" indent="-457200" eaLnBrk="1" hangingPunct="1">
              <a:lnSpc>
                <a:spcPct val="80000"/>
              </a:lnSpc>
              <a:buClrTx/>
            </a:pPr>
            <a:r>
              <a:rPr lang="en-US" dirty="0"/>
              <a:t>It keeps data and functions </a:t>
            </a:r>
            <a:r>
              <a:rPr lang="en-US" b="1" dirty="0"/>
              <a:t>safe</a:t>
            </a:r>
            <a:r>
              <a:rPr lang="en-US" dirty="0"/>
              <a:t> from outside interference and misuse</a:t>
            </a:r>
          </a:p>
          <a:p>
            <a:pPr marL="457200" indent="-457200">
              <a:lnSpc>
                <a:spcPct val="80000"/>
              </a:lnSpc>
              <a:buClrTx/>
            </a:pPr>
            <a:r>
              <a:rPr lang="en-US" dirty="0"/>
              <a:t>Data encapsulation led to the important OOP concept of </a:t>
            </a:r>
            <a:r>
              <a:rPr lang="en-US" b="1" dirty="0"/>
              <a:t>data hiding</a:t>
            </a:r>
            <a:endParaRPr lang="en-US" dirty="0"/>
          </a:p>
          <a:p>
            <a:pPr marL="457200" indent="-457200">
              <a:lnSpc>
                <a:spcPct val="80000"/>
              </a:lnSpc>
              <a:buClrTx/>
            </a:pPr>
            <a:r>
              <a:rPr lang="en-US" dirty="0"/>
              <a:t>C++ supports the properties of encapsulation and data hiding through the creation of user-defined types, called </a:t>
            </a:r>
            <a:r>
              <a:rPr lang="en-US" b="1" dirty="0"/>
              <a:t>classes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FD3F4-FE9E-4253-B8F5-7ACD14D9A9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Benefits of Data Encapsulation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ClrTx/>
            </a:pPr>
            <a:r>
              <a:rPr lang="en-US" sz="2800" dirty="0"/>
              <a:t>The advantage of data encapsulation comes when the </a:t>
            </a:r>
            <a:r>
              <a:rPr lang="en-US" sz="2800" b="1" dirty="0"/>
              <a:t>implementation</a:t>
            </a:r>
            <a:r>
              <a:rPr lang="en-US" sz="2800" dirty="0"/>
              <a:t> of the class </a:t>
            </a:r>
            <a:r>
              <a:rPr lang="en-US" sz="2800" b="1" dirty="0"/>
              <a:t>changes</a:t>
            </a:r>
            <a:r>
              <a:rPr lang="en-US" sz="2800" dirty="0"/>
              <a:t> but the </a:t>
            </a:r>
            <a:r>
              <a:rPr lang="en-US" sz="2800" b="1" dirty="0"/>
              <a:t>interface</a:t>
            </a:r>
            <a:r>
              <a:rPr lang="en-US" sz="2800" dirty="0"/>
              <a:t> remains the </a:t>
            </a:r>
            <a:r>
              <a:rPr lang="en-US" sz="2800" b="1" dirty="0"/>
              <a:t>same</a:t>
            </a:r>
            <a:endParaRPr lang="en-US" sz="2800" dirty="0"/>
          </a:p>
          <a:p>
            <a:pPr marL="457200" indent="-457200">
              <a:lnSpc>
                <a:spcPct val="80000"/>
              </a:lnSpc>
              <a:buClrTx/>
            </a:pPr>
            <a:r>
              <a:rPr lang="en-US" sz="2800" dirty="0"/>
              <a:t>It is used to </a:t>
            </a:r>
            <a:r>
              <a:rPr lang="en-US" sz="2800" b="1" dirty="0"/>
              <a:t>reduce</a:t>
            </a:r>
            <a:r>
              <a:rPr lang="en-US" sz="2800" dirty="0"/>
              <a:t> the human errors</a:t>
            </a:r>
          </a:p>
          <a:p>
            <a:pPr marL="457200" indent="-457200">
              <a:lnSpc>
                <a:spcPct val="80000"/>
              </a:lnSpc>
              <a:buClrTx/>
            </a:pPr>
            <a:r>
              <a:rPr lang="en-US" sz="2800" dirty="0"/>
              <a:t>The data and function are </a:t>
            </a:r>
            <a:r>
              <a:rPr lang="en-US" sz="2800" b="1" dirty="0"/>
              <a:t>bundled</a:t>
            </a:r>
            <a:r>
              <a:rPr lang="en-US" sz="2800" dirty="0"/>
              <a:t> inside the class that take </a:t>
            </a:r>
            <a:r>
              <a:rPr lang="en-US" sz="2800" b="1" dirty="0"/>
              <a:t>total control </a:t>
            </a:r>
            <a:r>
              <a:rPr lang="en-US" sz="2800" dirty="0"/>
              <a:t>of maintenance </a:t>
            </a:r>
          </a:p>
          <a:p>
            <a:pPr marL="457200" indent="-457200">
              <a:lnSpc>
                <a:spcPct val="80000"/>
              </a:lnSpc>
              <a:buClrTx/>
            </a:pPr>
            <a:r>
              <a:rPr lang="en-US" sz="2800" dirty="0"/>
              <a:t>Makes </a:t>
            </a:r>
            <a:r>
              <a:rPr lang="en-US" sz="2800" b="1" dirty="0"/>
              <a:t>maintenance</a:t>
            </a:r>
            <a:r>
              <a:rPr lang="en-US" sz="2800" dirty="0"/>
              <a:t> of application </a:t>
            </a:r>
            <a:r>
              <a:rPr lang="en-US" sz="2800" b="1" dirty="0"/>
              <a:t>easier</a:t>
            </a:r>
            <a:endParaRPr lang="en-US" sz="2800" dirty="0"/>
          </a:p>
          <a:p>
            <a:pPr marL="457200" indent="-457200">
              <a:lnSpc>
                <a:spcPct val="80000"/>
              </a:lnSpc>
              <a:buClrTx/>
            </a:pPr>
            <a:r>
              <a:rPr lang="en-US" sz="2800" dirty="0"/>
              <a:t>Improves the </a:t>
            </a:r>
            <a:r>
              <a:rPr lang="en-US" sz="2800" b="1" dirty="0"/>
              <a:t>understandability</a:t>
            </a:r>
            <a:r>
              <a:rPr lang="en-US" sz="2800" dirty="0"/>
              <a:t> of the application</a:t>
            </a:r>
          </a:p>
          <a:p>
            <a:pPr marL="457200" indent="-457200">
              <a:lnSpc>
                <a:spcPct val="80000"/>
              </a:lnSpc>
              <a:buClrTx/>
            </a:pPr>
            <a:r>
              <a:rPr lang="en-US" sz="2800" dirty="0"/>
              <a:t>Enhanced </a:t>
            </a:r>
            <a:r>
              <a:rPr lang="en-US" sz="2800" b="1" dirty="0"/>
              <a:t>security</a:t>
            </a:r>
            <a:endParaRPr lang="en-US" sz="2800" dirty="0"/>
          </a:p>
          <a:p>
            <a:pPr marL="457200" indent="-457200" eaLnBrk="1" hangingPunct="1">
              <a:lnSpc>
                <a:spcPct val="80000"/>
              </a:lnSpc>
              <a:buClrTx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FD3F4-FE9E-4253-B8F5-7ACD14D9A9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0607" y="164305"/>
            <a:ext cx="6347714" cy="5214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0607" y="685800"/>
            <a:ext cx="4029052" cy="3880772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class A{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private: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int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void </a:t>
            </a:r>
            <a:r>
              <a:rPr lang="en-US" dirty="0" err="1"/>
              <a:t>setData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a=x;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b=y;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void </a:t>
            </a:r>
            <a:r>
              <a:rPr lang="en-US" dirty="0" err="1"/>
              <a:t>getData</a:t>
            </a:r>
            <a:r>
              <a:rPr lang="en-US" dirty="0"/>
              <a:t>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&lt;&lt;b&lt;&lt;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};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56940" y="1270000"/>
            <a:ext cx="308811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A ob1;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ob1.setData(12,11);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ob1.getData();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FD3F4-FE9E-4253-B8F5-7ACD14D9A9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057"/>
            <a:ext cx="6347713" cy="13208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Data Abstraction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488613"/>
            <a:ext cx="7315201" cy="4552750"/>
          </a:xfrm>
        </p:spPr>
        <p:txBody>
          <a:bodyPr>
            <a:normAutofit fontScale="85000" lnSpcReduction="20000"/>
          </a:bodyPr>
          <a:lstStyle/>
          <a:p>
            <a:pPr>
              <a:buClrTx/>
            </a:pPr>
            <a:r>
              <a:rPr lang="en-US" sz="2800" dirty="0"/>
              <a:t>Data abstraction refers to, providing </a:t>
            </a:r>
            <a:r>
              <a:rPr lang="en-US" sz="2800" b="1" dirty="0"/>
              <a:t>only essential </a:t>
            </a:r>
            <a:r>
              <a:rPr lang="en-US" sz="2800" dirty="0"/>
              <a:t>information to the outside world and </a:t>
            </a:r>
            <a:r>
              <a:rPr lang="en-US" sz="2800" b="1" dirty="0"/>
              <a:t>hiding</a:t>
            </a:r>
            <a:r>
              <a:rPr lang="en-US" sz="2800" dirty="0"/>
              <a:t> their background details</a:t>
            </a:r>
          </a:p>
          <a:p>
            <a:pPr>
              <a:buClrTx/>
            </a:pPr>
            <a:r>
              <a:rPr lang="en-US" sz="2800" dirty="0"/>
              <a:t>Data abstraction is a programming (and design) technique that relies on the </a:t>
            </a:r>
            <a:r>
              <a:rPr lang="en-US" sz="2800" b="1" dirty="0"/>
              <a:t>separation</a:t>
            </a:r>
            <a:r>
              <a:rPr lang="en-US" sz="2800" dirty="0"/>
              <a:t> of interface and implementation</a:t>
            </a:r>
          </a:p>
          <a:p>
            <a:pPr>
              <a:buClrTx/>
            </a:pPr>
            <a:r>
              <a:rPr lang="en-US" sz="2800" dirty="0"/>
              <a:t>C++ classes provides great level of </a:t>
            </a:r>
            <a:r>
              <a:rPr lang="en-US" sz="2800" b="1" dirty="0"/>
              <a:t>data abstraction</a:t>
            </a:r>
            <a:r>
              <a:rPr lang="en-US" sz="2800" dirty="0"/>
              <a:t> </a:t>
            </a:r>
          </a:p>
          <a:p>
            <a:pPr>
              <a:buClrTx/>
            </a:pPr>
            <a:r>
              <a:rPr lang="en-US" sz="2800" dirty="0"/>
              <a:t>They provide sufficient </a:t>
            </a:r>
            <a:r>
              <a:rPr lang="en-US" sz="2800" b="1" dirty="0"/>
              <a:t>public methods </a:t>
            </a:r>
            <a:r>
              <a:rPr lang="en-US" sz="2800" dirty="0"/>
              <a:t>to the outside world to play with the functionality of the object and to </a:t>
            </a:r>
            <a:r>
              <a:rPr lang="en-US" sz="2800" b="1" dirty="0"/>
              <a:t>manipulate</a:t>
            </a:r>
            <a:r>
              <a:rPr lang="en-US" sz="2800" dirty="0"/>
              <a:t> object data without actually knowing how class has been implemented internally</a:t>
            </a:r>
          </a:p>
          <a:p>
            <a:pPr eaLnBrk="1" hangingPunct="1"/>
            <a:endParaRPr lang="en-US" sz="2800" dirty="0"/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23543-5A42-48FE-B48C-1AFB377055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Benefits of Data Abstraction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6347714" cy="388077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Data abstraction provides two important advantages:</a:t>
            </a:r>
          </a:p>
          <a:p>
            <a:pPr>
              <a:buClrTx/>
            </a:pPr>
            <a:r>
              <a:rPr lang="en-US" sz="2800" dirty="0"/>
              <a:t>Class internals are </a:t>
            </a:r>
            <a:r>
              <a:rPr lang="en-US" sz="2800" b="1" dirty="0"/>
              <a:t>protected</a:t>
            </a:r>
            <a:r>
              <a:rPr lang="en-US" sz="2800" dirty="0"/>
              <a:t> from inadvertent </a:t>
            </a:r>
            <a:r>
              <a:rPr lang="en-US" sz="2800" b="1" dirty="0"/>
              <a:t>user-level errors</a:t>
            </a:r>
            <a:r>
              <a:rPr lang="en-US" sz="2800" dirty="0"/>
              <a:t>, which might corrupt the state of the object</a:t>
            </a:r>
          </a:p>
          <a:p>
            <a:pPr>
              <a:buClrTx/>
            </a:pPr>
            <a:r>
              <a:rPr lang="en-US" sz="2800" dirty="0"/>
              <a:t>The class implementation may evolve over time in response to changing requirements or bug reports </a:t>
            </a:r>
            <a:r>
              <a:rPr lang="en-US" sz="2800" b="1" dirty="0"/>
              <a:t>without </a:t>
            </a:r>
            <a:r>
              <a:rPr lang="en-US" sz="2800" dirty="0"/>
              <a:t>requiring change in user-level code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23543-5A42-48FE-B48C-1AFB377055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70512"/>
            <a:ext cx="6347714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685800"/>
            <a:ext cx="3810000" cy="535556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using namespace </a:t>
            </a:r>
            <a:r>
              <a:rPr lang="en-US" sz="5600" b="1" dirty="0" err="1"/>
              <a:t>std</a:t>
            </a:r>
            <a:r>
              <a:rPr lang="en-US" sz="5600" b="1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sz="56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class Adder{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// constructor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Adder(</a:t>
            </a:r>
            <a:r>
              <a:rPr lang="en-US" sz="5600" b="1" dirty="0" err="1"/>
              <a:t>int</a:t>
            </a:r>
            <a:r>
              <a:rPr lang="en-US" sz="5600" b="1" dirty="0"/>
              <a:t> </a:t>
            </a:r>
            <a:r>
              <a:rPr lang="en-US" sz="5600" b="1" dirty="0" err="1"/>
              <a:t>i</a:t>
            </a:r>
            <a:r>
              <a:rPr lang="en-US" sz="5600" b="1" dirty="0"/>
              <a:t> = 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  total = </a:t>
            </a:r>
            <a:r>
              <a:rPr lang="en-US" sz="5600" b="1" dirty="0" err="1"/>
              <a:t>i</a:t>
            </a:r>
            <a:r>
              <a:rPr lang="en-US" sz="5600" b="1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// interface to outside world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void </a:t>
            </a:r>
            <a:r>
              <a:rPr lang="en-US" sz="5600" b="1" dirty="0" err="1"/>
              <a:t>addNum</a:t>
            </a:r>
            <a:r>
              <a:rPr lang="en-US" sz="5600" b="1" dirty="0"/>
              <a:t>(</a:t>
            </a:r>
            <a:r>
              <a:rPr lang="en-US" sz="5600" b="1" dirty="0" err="1"/>
              <a:t>int</a:t>
            </a:r>
            <a:r>
              <a:rPr lang="en-US" sz="5600" b="1" dirty="0"/>
              <a:t> number)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    total += number;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// interface to outside world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</a:t>
            </a:r>
            <a:r>
              <a:rPr lang="en-US" sz="5600" b="1" dirty="0" err="1"/>
              <a:t>int</a:t>
            </a:r>
            <a:r>
              <a:rPr lang="en-US" sz="5600" b="1" dirty="0"/>
              <a:t> </a:t>
            </a:r>
            <a:r>
              <a:rPr lang="en-US" sz="5600" b="1" dirty="0" err="1"/>
              <a:t>getTotal</a:t>
            </a:r>
            <a:r>
              <a:rPr lang="en-US" sz="5600" b="1" dirty="0"/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    return total;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private: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// hidden data from outside world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   </a:t>
            </a:r>
            <a:r>
              <a:rPr lang="en-US" sz="5600" b="1" dirty="0" err="1"/>
              <a:t>int</a:t>
            </a:r>
            <a:r>
              <a:rPr lang="en-US" sz="5600" b="1" dirty="0"/>
              <a:t> total;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869204" y="685800"/>
            <a:ext cx="4055596" cy="53555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5600" b="1" dirty="0" err="1"/>
              <a:t>int</a:t>
            </a:r>
            <a:r>
              <a:rPr lang="en-US" sz="5600" b="1" dirty="0"/>
              <a:t> main(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Adder a;</a:t>
            </a:r>
          </a:p>
          <a:p>
            <a:pPr marL="0" indent="0">
              <a:lnSpc>
                <a:spcPct val="80000"/>
              </a:lnSpc>
              <a:buNone/>
            </a:pPr>
            <a:endParaRPr lang="en-US" sz="56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</a:t>
            </a:r>
            <a:r>
              <a:rPr lang="en-US" sz="5600" b="1" dirty="0" err="1"/>
              <a:t>a.addNum</a:t>
            </a:r>
            <a:r>
              <a:rPr lang="en-US" sz="5600" b="1" dirty="0"/>
              <a:t>(10);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</a:t>
            </a:r>
            <a:r>
              <a:rPr lang="en-US" sz="5600" b="1" dirty="0" err="1"/>
              <a:t>a.addNum</a:t>
            </a:r>
            <a:r>
              <a:rPr lang="en-US" sz="5600" b="1" dirty="0"/>
              <a:t>(20);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</a:t>
            </a:r>
            <a:r>
              <a:rPr lang="en-US" sz="5600" b="1" dirty="0" err="1"/>
              <a:t>a.addNum</a:t>
            </a:r>
            <a:r>
              <a:rPr lang="en-US" sz="5600" b="1" dirty="0"/>
              <a:t>(30);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56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</a:t>
            </a:r>
            <a:r>
              <a:rPr lang="en-US" sz="5600" b="1" dirty="0" err="1"/>
              <a:t>cout</a:t>
            </a:r>
            <a:r>
              <a:rPr lang="en-US" sz="5600" b="1" dirty="0"/>
              <a:t> &lt;&lt; "Total " &lt;&lt; </a:t>
            </a:r>
            <a:r>
              <a:rPr lang="en-US" sz="5600" b="1" dirty="0" err="1"/>
              <a:t>a.getTotal</a:t>
            </a:r>
            <a:r>
              <a:rPr lang="en-US" sz="5600" b="1" dirty="0"/>
              <a:t>() &lt;&lt;</a:t>
            </a:r>
            <a:r>
              <a:rPr lang="en-US" sz="5600" b="1" dirty="0" err="1"/>
              <a:t>endl</a:t>
            </a:r>
            <a:r>
              <a:rPr lang="en-US" sz="5600" b="1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 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5600" b="1" dirty="0"/>
              <a:t>}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FD3F4-FE9E-4253-B8F5-7ACD14D9A9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3657600"/>
            <a:ext cx="3505200" cy="2514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Above class adds numbers together, and returns the sum. The public members </a:t>
            </a:r>
            <a:r>
              <a:rPr lang="en-US" sz="1200" b="1" dirty="0" err="1"/>
              <a:t>addNum</a:t>
            </a:r>
            <a:r>
              <a:rPr lang="en-US" sz="1200" dirty="0"/>
              <a:t> and </a:t>
            </a:r>
            <a:r>
              <a:rPr lang="en-US" sz="1200" b="1" dirty="0" err="1"/>
              <a:t>getTotal</a:t>
            </a:r>
            <a:r>
              <a:rPr lang="en-US" sz="1200" b="1" dirty="0"/>
              <a:t> </a:t>
            </a:r>
            <a:r>
              <a:rPr lang="en-US" sz="1200" dirty="0"/>
              <a:t>are the interfaces to the outside world and a user needs to know them to use the class. The private member </a:t>
            </a:r>
            <a:r>
              <a:rPr lang="en-US" sz="1200" b="1" dirty="0"/>
              <a:t>total</a:t>
            </a:r>
            <a:r>
              <a:rPr lang="en-US" sz="1200" dirty="0"/>
              <a:t> is something that is hidden from the outside world, but is needed for the class to operate properly.</a:t>
            </a:r>
          </a:p>
        </p:txBody>
      </p:sp>
    </p:spTree>
    <p:extLst>
      <p:ext uri="{BB962C8B-B14F-4D97-AF65-F5344CB8AC3E}">
        <p14:creationId xmlns:p14="http://schemas.microsoft.com/office/powerpoint/2010/main" val="2871096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4098</TotalTime>
  <Words>735</Words>
  <Application>Microsoft Office PowerPoint</Application>
  <PresentationFormat>On-screen Show (4:3)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 Data Encapsulation  Data Abstraction</vt:lpstr>
      <vt:lpstr>Learning Objectives</vt:lpstr>
      <vt:lpstr>PowerPoint Presentation</vt:lpstr>
      <vt:lpstr>Data Encapsulation</vt:lpstr>
      <vt:lpstr>Benefits of Data Encapsulation</vt:lpstr>
      <vt:lpstr>Example</vt:lpstr>
      <vt:lpstr>Data Abstraction</vt:lpstr>
      <vt:lpstr>Benefits of Data Abstraction</vt:lpstr>
      <vt:lpstr>Example</vt:lpstr>
      <vt:lpstr>Data Encapsulation vs. Data Abstraction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Noshin</dc:creator>
  <cp:lastModifiedBy>Syeda Nishat Tasnim</cp:lastModifiedBy>
  <cp:revision>330</cp:revision>
  <dcterms:created xsi:type="dcterms:W3CDTF">2014-03-14T08:14:36Z</dcterms:created>
  <dcterms:modified xsi:type="dcterms:W3CDTF">2022-11-26T15:48:28Z</dcterms:modified>
</cp:coreProperties>
</file>