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40"/>
  </p:notesMasterIdLst>
  <p:sldIdLst>
    <p:sldId id="290" r:id="rId2"/>
    <p:sldId id="292" r:id="rId3"/>
    <p:sldId id="405" r:id="rId4"/>
    <p:sldId id="406" r:id="rId5"/>
    <p:sldId id="402" r:id="rId6"/>
    <p:sldId id="403" r:id="rId7"/>
    <p:sldId id="455" r:id="rId8"/>
    <p:sldId id="407" r:id="rId9"/>
    <p:sldId id="399" r:id="rId10"/>
    <p:sldId id="400" r:id="rId11"/>
    <p:sldId id="401" r:id="rId12"/>
    <p:sldId id="413" r:id="rId13"/>
    <p:sldId id="444" r:id="rId14"/>
    <p:sldId id="418" r:id="rId15"/>
    <p:sldId id="454" r:id="rId16"/>
    <p:sldId id="419" r:id="rId17"/>
    <p:sldId id="452" r:id="rId18"/>
    <p:sldId id="453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51" r:id="rId32"/>
    <p:sldId id="450" r:id="rId33"/>
    <p:sldId id="436" r:id="rId34"/>
    <p:sldId id="448" r:id="rId35"/>
    <p:sldId id="447" r:id="rId36"/>
    <p:sldId id="446" r:id="rId37"/>
    <p:sldId id="445" r:id="rId38"/>
    <p:sldId id="37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2B05CB"/>
    <a:srgbClr val="1B9BB5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24" autoAdjust="0"/>
  </p:normalViewPr>
  <p:slideViewPr>
    <p:cSldViewPr>
      <p:cViewPr>
        <p:scale>
          <a:sx n="49" d="100"/>
          <a:sy n="49" d="100"/>
        </p:scale>
        <p:origin x="1768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639E6-8ACA-41F0-9D24-7B9C2CFB8A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639E6-8ACA-41F0-9D24-7B9C2CFB8A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1EA-9FE7-48E8-8A0D-CAB3F2246CEF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9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494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489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407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6106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249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4D8C-DD97-42B5-A7C2-B66BBC985345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63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C2B-B113-4398-ABE9-3FF782D0A990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31C7-6A82-4AFF-AC69-4338D931B8DD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17-40BE-4440-9918-BDB10EAE3D14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3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138A-584C-4C8F-BDB0-CC50708B3936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3C7-3319-4D32-B67E-3B6225FC4212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8B02-2FA7-4267-91F4-7922455C9C07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5DD-58E8-4BE8-AC31-A2FDBC5D3DE0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1892-63DA-4D59-A56B-9CBEA4A0DD49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2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4C44-12D9-42AC-8B38-85136CCD3F5F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ED85-623C-42D3-84F6-5AF5F73B9F4A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Example: Protected Inheritance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void </a:t>
            </a:r>
            <a:r>
              <a:rPr lang="en-US" dirty="0" err="1"/>
              <a:t>geta</a:t>
            </a:r>
            <a:r>
              <a:rPr lang="en-US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void </a:t>
            </a:r>
            <a:r>
              <a:rPr lang="en-US" dirty="0" err="1"/>
              <a:t>puta</a:t>
            </a:r>
            <a:r>
              <a:rPr lang="en-US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};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8C054-CDB8-4DE7-B7AD-A5AC5AD0CE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25224" y="1143000"/>
            <a:ext cx="2971800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B:protected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66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geta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puta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getb</a:t>
            </a:r>
            <a:r>
              <a:rPr lang="en-US" sz="2400" dirty="0"/>
              <a:t>{};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putb</a:t>
            </a:r>
            <a:r>
              <a:rPr lang="en-US" sz="2400" dirty="0"/>
              <a:t>{};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3124200" y="990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6019800" y="1143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505200" y="1293812"/>
            <a:ext cx="26670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A </a:t>
            </a:r>
            <a:r>
              <a:rPr lang="en-US" sz="2400" dirty="0" err="1"/>
              <a:t>aa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aa.a3 = 10; 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aa.geta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aa.puta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B bb;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bb.b3 = 5;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bb.getb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bb.putb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return 0;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8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2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Example: Public Inheritance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void </a:t>
            </a:r>
            <a:r>
              <a:rPr lang="en-US" dirty="0" err="1"/>
              <a:t>geta</a:t>
            </a:r>
            <a:r>
              <a:rPr lang="en-US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void </a:t>
            </a:r>
            <a:r>
              <a:rPr lang="en-US" dirty="0" err="1"/>
              <a:t>puta</a:t>
            </a:r>
            <a:r>
              <a:rPr lang="en-US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};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1D718A-BA4F-4899-A75A-EEDF6D063F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34268" y="933520"/>
            <a:ext cx="2971800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B:public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66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getb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putb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66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geta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puta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3124200" y="990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019800" y="1143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216562" y="1256176"/>
            <a:ext cx="2667000" cy="537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{   A aa;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aa.a3 = 10; 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aa.geta</a:t>
            </a:r>
            <a:r>
              <a:rPr lang="en-US" sz="2400" dirty="0"/>
              <a:t>();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aa.puta</a:t>
            </a:r>
            <a:r>
              <a:rPr lang="en-US" sz="2400" dirty="0"/>
              <a:t>();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B bb;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bb.b3 = 5;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bb.getb</a:t>
            </a:r>
            <a:r>
              <a:rPr lang="en-US" sz="2400" dirty="0"/>
              <a:t>();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bb.putb</a:t>
            </a:r>
            <a:r>
              <a:rPr lang="en-US" sz="2400" dirty="0"/>
              <a:t>();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bb.a3 = 7;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bb.geta</a:t>
            </a:r>
            <a:r>
              <a:rPr lang="en-US" sz="2400" dirty="0"/>
              <a:t>();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bb.puta</a:t>
            </a:r>
            <a:r>
              <a:rPr lang="en-US" sz="2400" dirty="0"/>
              <a:t>();	 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    return 0;</a:t>
            </a:r>
          </a:p>
          <a:p>
            <a:pPr>
              <a:lnSpc>
                <a:spcPct val="60000"/>
              </a:lnSpc>
              <a:spcBef>
                <a:spcPct val="45000"/>
              </a:spcBef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Access Mode of Inherited Class Members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Tx/>
            </a:pPr>
            <a:r>
              <a:rPr lang="en-US" sz="2400" dirty="0"/>
              <a:t>Whenever a class is inherited, the </a:t>
            </a:r>
            <a:r>
              <a:rPr lang="en-US" sz="2400" dirty="0">
                <a:solidFill>
                  <a:srgbClr val="7030A0"/>
                </a:solidFill>
              </a:rPr>
              <a:t>derived class</a:t>
            </a:r>
            <a:r>
              <a:rPr lang="en-US" sz="2400" dirty="0"/>
              <a:t> gets members (both function &amp; data) </a:t>
            </a:r>
            <a:r>
              <a:rPr lang="en-US" sz="2400" dirty="0">
                <a:solidFill>
                  <a:srgbClr val="7030A0"/>
                </a:solidFill>
              </a:rPr>
              <a:t>accessibility mode</a:t>
            </a:r>
            <a:r>
              <a:rPr lang="en-US" sz="2400" dirty="0"/>
              <a:t> as the more secured one between base-class accessibility mode and inheritance accessibility mode.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38617-1C0A-43A3-A9DF-CEA149DDA26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Multilevel Inheritance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US" dirty="0"/>
              <a:t>It is not </a:t>
            </a:r>
            <a:r>
              <a:rPr lang="en-US" dirty="0">
                <a:solidFill>
                  <a:srgbClr val="7030A0"/>
                </a:solidFill>
              </a:rPr>
              <a:t>uncommon</a:t>
            </a:r>
            <a:r>
              <a:rPr lang="en-US" dirty="0"/>
              <a:t> that a class is derived from another derived class.</a:t>
            </a:r>
          </a:p>
          <a:p>
            <a:pPr>
              <a:buClrTx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class A</a:t>
            </a:r>
            <a:r>
              <a:rPr lang="en-US" dirty="0"/>
              <a:t> serves as a base class for the derived </a:t>
            </a:r>
            <a:r>
              <a:rPr lang="en-US" dirty="0">
                <a:solidFill>
                  <a:srgbClr val="7030A0"/>
                </a:solidFill>
              </a:rPr>
              <a:t>class B</a:t>
            </a:r>
            <a:r>
              <a:rPr lang="en-US" dirty="0"/>
              <a:t> which in turn serves as a base class for the derived </a:t>
            </a:r>
            <a:r>
              <a:rPr lang="en-US" dirty="0">
                <a:solidFill>
                  <a:srgbClr val="7030A0"/>
                </a:solidFill>
              </a:rPr>
              <a:t>class C</a:t>
            </a:r>
            <a:r>
              <a:rPr lang="en-US" dirty="0"/>
              <a:t>.</a:t>
            </a:r>
          </a:p>
          <a:p>
            <a:pPr>
              <a:buClrTx/>
            </a:pPr>
            <a:r>
              <a:rPr lang="en-US" dirty="0"/>
              <a:t>The class B is known as </a:t>
            </a:r>
            <a:r>
              <a:rPr lang="en-US" dirty="0">
                <a:solidFill>
                  <a:srgbClr val="7030A0"/>
                </a:solidFill>
              </a:rPr>
              <a:t>intermediate base  class </a:t>
            </a:r>
            <a:r>
              <a:rPr lang="en-US" dirty="0"/>
              <a:t>since it provides a link for the inheritance between A and C.</a:t>
            </a:r>
          </a:p>
          <a:p>
            <a:pPr>
              <a:buClrTx/>
            </a:pPr>
            <a:r>
              <a:rPr lang="en-US" dirty="0"/>
              <a:t>The chain ABC is known as </a:t>
            </a:r>
            <a:r>
              <a:rPr lang="en-US" dirty="0">
                <a:solidFill>
                  <a:srgbClr val="7030A0"/>
                </a:solidFill>
              </a:rPr>
              <a:t>inheritance path</a:t>
            </a:r>
            <a:r>
              <a:rPr lang="en-US" dirty="0"/>
              <a:t>.</a:t>
            </a:r>
          </a:p>
          <a:p>
            <a:pPr eaLnBrk="1" hangingPunct="1">
              <a:buClrTx/>
            </a:pPr>
            <a:endParaRPr lang="en-US" dirty="0"/>
          </a:p>
        </p:txBody>
      </p:sp>
      <p:pic>
        <p:nvPicPr>
          <p:cNvPr id="7" name="Picture 2" descr="C:\Users\Teacher\Desktop\fau\Captur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4038600" cy="3505200"/>
          </a:xfrm>
          <a:prstGeom prst="rect">
            <a:avLst/>
          </a:prstGeom>
          <a:noFill/>
        </p:spPr>
      </p:pic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38617-1C0A-43A3-A9DF-CEA149DDA26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Multilevel Inheritance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geta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showa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B:public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getb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showb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geta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showa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054596-46A5-4A4D-80E3-D221D7EF8F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800600" y="1295400"/>
            <a:ext cx="2362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315200" y="1447800"/>
            <a:ext cx="2209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Multilevel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1425615"/>
            <a:ext cx="4038600" cy="4681728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000" dirty="0">
                <a:solidFill>
                  <a:prstClr val="black"/>
                </a:solidFill>
              </a:rPr>
              <a:t>class C:protected B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{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c1;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protected: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c2;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b2;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a2;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b3;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void </a:t>
            </a:r>
            <a:r>
              <a:rPr lang="en-US" sz="2200" dirty="0" err="1">
                <a:solidFill>
                  <a:srgbClr val="7030A0"/>
                </a:solidFill>
              </a:rPr>
              <a:t>getb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void </a:t>
            </a:r>
            <a:r>
              <a:rPr lang="en-US" sz="2200" dirty="0" err="1">
                <a:solidFill>
                  <a:srgbClr val="7030A0"/>
                </a:solidFill>
              </a:rPr>
              <a:t>showb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 a3;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void </a:t>
            </a:r>
            <a:r>
              <a:rPr lang="en-US" sz="2200" dirty="0" err="1">
                <a:solidFill>
                  <a:srgbClr val="7030A0"/>
                </a:solidFill>
              </a:rPr>
              <a:t>geta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srgbClr val="7030A0"/>
                </a:solidFill>
              </a:rPr>
              <a:t>	void </a:t>
            </a:r>
            <a:r>
              <a:rPr lang="en-US" sz="2200" dirty="0" err="1">
                <a:solidFill>
                  <a:srgbClr val="7030A0"/>
                </a:solidFill>
              </a:rPr>
              <a:t>showa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public: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c3;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void </a:t>
            </a:r>
            <a:r>
              <a:rPr lang="en-US" sz="2200" dirty="0" err="1">
                <a:solidFill>
                  <a:prstClr val="black"/>
                </a:solidFill>
              </a:rPr>
              <a:t>getc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	void </a:t>
            </a:r>
            <a:r>
              <a:rPr lang="en-US" sz="2200" dirty="0" err="1">
                <a:solidFill>
                  <a:prstClr val="black"/>
                </a:solidFill>
              </a:rPr>
              <a:t>showc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</a:p>
          <a:p>
            <a:pPr marL="342900" lvl="0" indent="-342900">
              <a:lnSpc>
                <a:spcPct val="80000"/>
              </a:lnSpc>
              <a:buClr>
                <a:srgbClr val="C5D1D7"/>
              </a:buClr>
              <a:buSzPct val="75000"/>
              <a:buNone/>
            </a:pPr>
            <a:r>
              <a:rPr lang="en-US" sz="2200" dirty="0">
                <a:solidFill>
                  <a:prstClr val="black"/>
                </a:solidFill>
              </a:rPr>
              <a:t>};</a:t>
            </a:r>
          </a:p>
          <a:p>
            <a:endParaRPr lang="en-US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054596-46A5-4A4D-80E3-D221D7EF8F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257800" y="1425615"/>
            <a:ext cx="2819400" cy="48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{	A </a:t>
            </a:r>
            <a:r>
              <a:rPr lang="en-US" sz="2000" dirty="0" err="1"/>
              <a:t>aa</a:t>
            </a:r>
            <a:r>
              <a:rPr lang="en-US" sz="2000" dirty="0"/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B bb;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C cc;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aa.a3=10;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aa.geta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aa.showa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bb.b3=10;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bb.getb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bb.showb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bb.a3 = 5;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bb.geta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bb.getb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cc.c3=10;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cc.getc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cc.showc</a:t>
            </a:r>
            <a:r>
              <a:rPr lang="en-US" sz="2000" dirty="0"/>
              <a:t>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	return 0;}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8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Multiple Inheritance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US" dirty="0"/>
              <a:t>A class can inherit the attributes of </a:t>
            </a:r>
            <a:r>
              <a:rPr lang="en-US" dirty="0">
                <a:solidFill>
                  <a:srgbClr val="7030A0"/>
                </a:solidFill>
              </a:rPr>
              <a:t>two or more </a:t>
            </a:r>
            <a:r>
              <a:rPr lang="en-US" dirty="0"/>
              <a:t>classes</a:t>
            </a:r>
          </a:p>
          <a:p>
            <a:pPr>
              <a:buClrTx/>
            </a:pPr>
            <a:r>
              <a:rPr lang="en-US" dirty="0"/>
              <a:t>This is known as </a:t>
            </a:r>
            <a:r>
              <a:rPr lang="en-US" dirty="0">
                <a:solidFill>
                  <a:srgbClr val="7030A0"/>
                </a:solidFill>
              </a:rPr>
              <a:t>multiple inheritance</a:t>
            </a:r>
          </a:p>
          <a:p>
            <a:pPr>
              <a:buClrTx/>
            </a:pPr>
            <a:r>
              <a:rPr lang="en-US" dirty="0"/>
              <a:t>Multiple inheritance allows us to combine the features of </a:t>
            </a:r>
            <a:r>
              <a:rPr lang="en-US" dirty="0">
                <a:solidFill>
                  <a:srgbClr val="7030A0"/>
                </a:solidFill>
              </a:rPr>
              <a:t>several existing classes </a:t>
            </a:r>
            <a:r>
              <a:rPr lang="en-US" dirty="0"/>
              <a:t>as a </a:t>
            </a:r>
            <a:r>
              <a:rPr lang="en-US" dirty="0">
                <a:solidFill>
                  <a:srgbClr val="7030A0"/>
                </a:solidFill>
              </a:rPr>
              <a:t>starting point</a:t>
            </a:r>
            <a:r>
              <a:rPr lang="en-US" dirty="0"/>
              <a:t> for defining new classes.</a:t>
            </a:r>
          </a:p>
          <a:p>
            <a:pPr>
              <a:buClrTx/>
            </a:pPr>
            <a:r>
              <a:rPr lang="en-US" dirty="0"/>
              <a:t>It is like a child inheriting the </a:t>
            </a:r>
            <a:r>
              <a:rPr lang="en-US" dirty="0">
                <a:solidFill>
                  <a:srgbClr val="7030A0"/>
                </a:solidFill>
              </a:rPr>
              <a:t>physical features </a:t>
            </a:r>
            <a:r>
              <a:rPr lang="en-US" dirty="0"/>
              <a:t>of one parent and the </a:t>
            </a:r>
            <a:r>
              <a:rPr lang="en-US" dirty="0">
                <a:solidFill>
                  <a:srgbClr val="7030A0"/>
                </a:solidFill>
              </a:rPr>
              <a:t>intelligence</a:t>
            </a:r>
            <a:r>
              <a:rPr lang="en-US" dirty="0"/>
              <a:t> of another.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FD3F4-FE9E-4253-B8F5-7ACD14D9A9F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C:\Users\Teacher\Desktop\fau\Cap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35052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Multiple Inheritance (Example)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class M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protected: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m;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void </a:t>
            </a:r>
            <a:r>
              <a:rPr lang="en-US" sz="2800" dirty="0" err="1"/>
              <a:t>setdata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m = x;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void display()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&lt;&lt;m&lt;&lt;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};</a:t>
            </a:r>
          </a:p>
          <a:p>
            <a:pPr marL="457200" indent="-457200">
              <a:buClrTx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class N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protected: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n;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void </a:t>
            </a:r>
            <a:r>
              <a:rPr lang="en-US" sz="2800" dirty="0" err="1"/>
              <a:t>setdata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n = x;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void display()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&lt;&lt;n&lt;&lt;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Multiple Inheritance (Example)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/>
              <a:t>class P: public M, public N</a:t>
            </a:r>
          </a:p>
          <a:p>
            <a:pPr>
              <a:buNone/>
            </a:pPr>
            <a:r>
              <a:rPr lang="en-US" sz="3600" dirty="0"/>
              <a:t>{</a:t>
            </a:r>
          </a:p>
          <a:p>
            <a:pPr>
              <a:buNone/>
            </a:pPr>
            <a:r>
              <a:rPr lang="en-US" sz="3600" dirty="0"/>
              <a:t>public:</a:t>
            </a:r>
          </a:p>
          <a:p>
            <a:pPr>
              <a:buNone/>
            </a:pPr>
            <a:r>
              <a:rPr lang="en-US" sz="3600" dirty="0"/>
              <a:t>	void display()</a:t>
            </a:r>
          </a:p>
          <a:p>
            <a:pPr>
              <a:buNone/>
            </a:pPr>
            <a:r>
              <a:rPr lang="en-US" sz="3600" dirty="0"/>
              <a:t>	{</a:t>
            </a:r>
          </a:p>
          <a:p>
            <a:pPr>
              <a:buNone/>
            </a:pPr>
            <a:r>
              <a:rPr lang="en-US" sz="3600" dirty="0"/>
              <a:t>		M::display();</a:t>
            </a:r>
          </a:p>
          <a:p>
            <a:pPr>
              <a:buNone/>
            </a:pPr>
            <a:r>
              <a:rPr lang="en-US" sz="3600" dirty="0"/>
              <a:t>		N::display();</a:t>
            </a:r>
          </a:p>
          <a:p>
            <a:pPr>
              <a:buNone/>
            </a:pPr>
            <a:r>
              <a:rPr lang="en-US" sz="3600" dirty="0"/>
              <a:t>	}</a:t>
            </a:r>
          </a:p>
          <a:p>
            <a:pPr>
              <a:buNone/>
            </a:pPr>
            <a:r>
              <a:rPr lang="en-US" sz="3600" dirty="0"/>
              <a:t>};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	P pp;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pp.M</a:t>
            </a:r>
            <a:r>
              <a:rPr lang="en-US" sz="2800" dirty="0"/>
              <a:t>::</a:t>
            </a:r>
            <a:r>
              <a:rPr lang="en-US" sz="2800" dirty="0" err="1"/>
              <a:t>setdata</a:t>
            </a:r>
            <a:r>
              <a:rPr lang="en-US" sz="2800" dirty="0"/>
              <a:t>(10);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pp.N</a:t>
            </a:r>
            <a:r>
              <a:rPr lang="en-US" sz="2800" dirty="0"/>
              <a:t>::</a:t>
            </a:r>
            <a:r>
              <a:rPr lang="en-US" sz="2800" dirty="0" err="1"/>
              <a:t>setdata</a:t>
            </a:r>
            <a:r>
              <a:rPr lang="en-US" sz="2800" dirty="0"/>
              <a:t>(20);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pp.display</a:t>
            </a:r>
            <a:r>
              <a:rPr lang="en-US" sz="2800" dirty="0"/>
              <a:t>();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b="1" u="sng" dirty="0"/>
              <a:t>Output:</a:t>
            </a:r>
          </a:p>
          <a:p>
            <a:pPr>
              <a:buNone/>
            </a:pPr>
            <a:r>
              <a:rPr lang="en-US" sz="2800" dirty="0"/>
              <a:t>10</a:t>
            </a:r>
          </a:p>
          <a:p>
            <a:pPr>
              <a:buNone/>
            </a:pPr>
            <a:r>
              <a:rPr lang="en-US" sz="2800" dirty="0"/>
              <a:t>20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09600"/>
            <a:ext cx="7391400" cy="5612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Multiple Inheritance (Example 2)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267559"/>
            <a:ext cx="4038600" cy="5514241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class 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</a:t>
            </a:r>
            <a:r>
              <a:rPr lang="en-US" sz="4900" b="1" dirty="0" err="1"/>
              <a:t>int</a:t>
            </a:r>
            <a:r>
              <a:rPr lang="en-US" sz="4900" b="1" dirty="0"/>
              <a:t>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 err="1"/>
              <a:t>int</a:t>
            </a:r>
            <a:r>
              <a:rPr lang="en-US" sz="4900" b="1" dirty="0"/>
              <a:t> confusing;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void </a:t>
            </a:r>
            <a:r>
              <a:rPr lang="en-US" sz="4900" b="1" dirty="0" err="1"/>
              <a:t>setdata</a:t>
            </a:r>
            <a:r>
              <a:rPr lang="en-US" sz="4900" b="1" dirty="0"/>
              <a:t>(</a:t>
            </a:r>
            <a:r>
              <a:rPr lang="en-US" sz="4900" b="1" dirty="0" err="1"/>
              <a:t>int</a:t>
            </a:r>
            <a:r>
              <a:rPr lang="en-US" sz="4900" b="1" dirty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confusing = m 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4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void display()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</a:t>
            </a:r>
            <a:r>
              <a:rPr lang="en-US" sz="4900" b="1" dirty="0" err="1"/>
              <a:t>cout</a:t>
            </a:r>
            <a:r>
              <a:rPr lang="en-US" sz="4900" b="1" dirty="0"/>
              <a:t>&lt;&lt;m&lt;&lt;</a:t>
            </a:r>
            <a:r>
              <a:rPr lang="en-US" sz="4900" b="1" dirty="0" err="1"/>
              <a:t>endl</a:t>
            </a:r>
            <a:r>
              <a:rPr lang="en-US" sz="49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</a:t>
            </a:r>
            <a:r>
              <a:rPr lang="en-US" sz="4900" b="1" dirty="0" err="1"/>
              <a:t>cout</a:t>
            </a:r>
            <a:r>
              <a:rPr lang="en-US" sz="4900" b="1" dirty="0"/>
              <a:t>&lt;&lt;confusing;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	</a:t>
            </a:r>
            <a:r>
              <a:rPr lang="en-US" sz="4900" b="1" dirty="0" err="1"/>
              <a:t>cout</a:t>
            </a:r>
            <a:r>
              <a:rPr lang="en-US" sz="4900" b="1" dirty="0"/>
              <a:t>&lt;&lt;</a:t>
            </a:r>
            <a:r>
              <a:rPr lang="en-US" sz="4900" b="1" dirty="0" err="1"/>
              <a:t>endl</a:t>
            </a:r>
            <a:r>
              <a:rPr lang="en-US" sz="4900" b="1" dirty="0"/>
              <a:t>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900" b="1" dirty="0"/>
              <a:t>};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7057" y="1267559"/>
            <a:ext cx="4082143" cy="52856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class 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int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int confusing;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void </a:t>
            </a:r>
            <a:r>
              <a:rPr lang="en-US" sz="1200" b="1" dirty="0" err="1"/>
              <a:t>setdata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confusing = n 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void display()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&lt;&lt;n&lt;&lt;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&lt;&lt;confusing;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};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03D253-4B2F-4A1B-90A7-409DCF054E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  <a:endParaRPr lang="en-US" sz="6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Modifier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Multilevel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Base Class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Calling Order in Inheritance</a:t>
            </a:r>
          </a:p>
          <a:p>
            <a:pPr>
              <a:buClrTx/>
            </a:pP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Containership Relationship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7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Tx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86600" cy="4088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Multiple Inheritance (Example 2)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00600" y="1371600"/>
            <a:ext cx="4038600" cy="46817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P </a:t>
            </a:r>
            <a:r>
              <a:rPr lang="en-US" sz="2000" dirty="0" err="1"/>
              <a:t>pp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pp.M</a:t>
            </a:r>
            <a:r>
              <a:rPr lang="en-US" sz="2000" dirty="0"/>
              <a:t>::</a:t>
            </a:r>
            <a:r>
              <a:rPr lang="en-US" sz="2000" dirty="0" err="1"/>
              <a:t>setdata</a:t>
            </a:r>
            <a:r>
              <a:rPr lang="en-US" sz="2000" dirty="0"/>
              <a:t>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pp.N</a:t>
            </a:r>
            <a:r>
              <a:rPr lang="en-US" sz="2000" dirty="0"/>
              <a:t>::</a:t>
            </a:r>
            <a:r>
              <a:rPr lang="en-US" sz="2000" dirty="0" err="1"/>
              <a:t>setdata</a:t>
            </a:r>
            <a:r>
              <a:rPr lang="en-US" sz="2000" dirty="0"/>
              <a:t>(20);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pp.M</a:t>
            </a:r>
            <a:r>
              <a:rPr lang="en-US" sz="2000" dirty="0"/>
              <a:t>::confusing=5;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pp.display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u="sng" dirty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5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56D07-AFA9-4030-AE1A-2836619EBE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81000" y="1447800"/>
            <a:ext cx="36576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class P: public M, public 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public: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void display()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M::display();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N::display();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void M::setdata();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7030A0"/>
                </a:solidFill>
              </a:rPr>
              <a:t> void N::setdata();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7030A0"/>
                </a:solidFill>
              </a:rPr>
              <a:t> void M::display();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7030A0"/>
                </a:solidFill>
              </a:rPr>
              <a:t> void N::display();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M::confusing;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N::confusing;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protected: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m;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7030A0"/>
                </a:solidFill>
              </a:rPr>
              <a:t> 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n;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3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3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3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3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3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3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3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3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3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3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3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3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3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Virtual Base Class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320624" y="1676400"/>
            <a:ext cx="6347714" cy="388077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/>
              <a:t>Consider the following relationship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57098-B5C4-4221-96B3-43AEB3CFA71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124200" y="2163763"/>
            <a:ext cx="2133600" cy="67786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Parent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/>
              <a:t>int a;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267200" y="3790950"/>
            <a:ext cx="1828800" cy="67786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Child2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Parent::a;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133600" y="3790950"/>
            <a:ext cx="1676400" cy="67786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Child1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Parent::a;</a:t>
            </a:r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3505200" y="28194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4876800" y="2819400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667000" y="5086350"/>
            <a:ext cx="2895600" cy="67786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 err="1"/>
              <a:t>GrandChild</a:t>
            </a:r>
            <a:endParaRPr lang="en-US" dirty="0"/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7030A0"/>
                </a:solidFill>
              </a:rPr>
              <a:t>??</a:t>
            </a:r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3505200" y="44767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8768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324600" y="3028950"/>
            <a:ext cx="2438400" cy="925513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Here, Child1 and Child2 should inherit Parent virtually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Virtual Base Class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7030A0"/>
                </a:solidFill>
              </a:rPr>
              <a:t>Duplication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inherited</a:t>
            </a:r>
            <a:r>
              <a:rPr lang="en-US" dirty="0"/>
              <a:t> members due to these </a:t>
            </a:r>
            <a:r>
              <a:rPr lang="en-US" dirty="0">
                <a:solidFill>
                  <a:srgbClr val="7030A0"/>
                </a:solidFill>
              </a:rPr>
              <a:t>multiple path</a:t>
            </a:r>
            <a:r>
              <a:rPr lang="en-US" dirty="0"/>
              <a:t> can be </a:t>
            </a:r>
            <a:r>
              <a:rPr lang="en-US" dirty="0">
                <a:solidFill>
                  <a:srgbClr val="7030A0"/>
                </a:solidFill>
              </a:rPr>
              <a:t>avoided</a:t>
            </a:r>
            <a:r>
              <a:rPr lang="en-US" dirty="0"/>
              <a:t> by making the </a:t>
            </a:r>
            <a:r>
              <a:rPr lang="en-US" dirty="0">
                <a:solidFill>
                  <a:srgbClr val="7030A0"/>
                </a:solidFill>
              </a:rPr>
              <a:t>common </a:t>
            </a:r>
            <a:r>
              <a:rPr lang="en-US" dirty="0"/>
              <a:t>base class (ancestor class) as </a:t>
            </a:r>
            <a:r>
              <a:rPr lang="en-US" dirty="0">
                <a:solidFill>
                  <a:srgbClr val="7030A0"/>
                </a:solidFill>
              </a:rPr>
              <a:t>virtual</a:t>
            </a:r>
            <a:r>
              <a:rPr lang="en-US" dirty="0"/>
              <a:t> base class.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57098-B5C4-4221-96B3-43AEB3CFA7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Virtual Base Class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class parent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set(</a:t>
            </a:r>
            <a:r>
              <a:rPr lang="en-US" sz="2000" dirty="0" err="1"/>
              <a:t>int</a:t>
            </a:r>
            <a:r>
              <a:rPr lang="en-US" sz="2000" dirty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p=x;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show()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&lt;&lt;"parent= "&lt;&lt;p&lt;&lt;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class child1:public virtual</a:t>
            </a:r>
            <a:r>
              <a:rPr lang="en-US" sz="2000" dirty="0">
                <a:solidFill>
                  <a:srgbClr val="6699FF"/>
                </a:solidFill>
              </a:rPr>
              <a:t> </a:t>
            </a:r>
            <a:r>
              <a:rPr lang="en-US" sz="2000" dirty="0"/>
              <a:t>parent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c1;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set(</a:t>
            </a:r>
            <a:r>
              <a:rPr lang="en-US" sz="2000" dirty="0" err="1"/>
              <a:t>int</a:t>
            </a:r>
            <a:r>
              <a:rPr lang="en-US" sz="2000" dirty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c1=x;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show()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&lt;&lt;"child1= "&lt;&lt;c1&lt;&lt;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5F7052-791A-4E33-BA6D-F091269177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H="1" flipV="1">
            <a:off x="7391400" y="1600200"/>
            <a:ext cx="0" cy="99060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Virtual Base Class</a:t>
            </a: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class child2:public virtual parent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protected: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c2;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set(</a:t>
            </a:r>
            <a:r>
              <a:rPr lang="en-US" sz="2000" dirty="0" err="1"/>
              <a:t>int</a:t>
            </a:r>
            <a:r>
              <a:rPr lang="en-US" sz="2000" dirty="0"/>
              <a:t> 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c2=y;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show()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&lt;&lt;"child2= "&lt;&lt;c2&lt;&lt;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class grandchild: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public child1,public child2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gc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parent::p;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void set(</a:t>
            </a:r>
            <a:r>
              <a:rPr lang="en-US" sz="1800" dirty="0" err="1"/>
              <a:t>int</a:t>
            </a:r>
            <a:r>
              <a:rPr lang="en-US" sz="1800" dirty="0"/>
              <a:t> z)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gc</a:t>
            </a:r>
            <a:r>
              <a:rPr lang="en-US" sz="1800" dirty="0"/>
              <a:t>=z;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void show()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&lt;&lt;"grandchild="&lt;&lt;</a:t>
            </a:r>
            <a:r>
              <a:rPr lang="en-US" sz="1800" dirty="0" err="1"/>
              <a:t>gc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};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258D6-BD7A-4630-9524-E31CA532CD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2971800" y="1600200"/>
            <a:ext cx="0" cy="91440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Virtual Base Class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grandchild gc1;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gc1.parent::p = 10;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cout&lt;&lt;gc1.p&lt;&lt;endl;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gc1.child1::p = 20;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cout&lt;&lt;gc1.p&lt;&lt;endl;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gc1.child2::p = 30;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cout&lt;&lt;gc1.p&lt;&lt;endl;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gc1.p= 40;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cout&lt;&lt;gc1.p&lt;&lt;endl;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gc1.parent::set(1);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gc1.parent::show();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gc1.child1::set(2);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gc1.child1::show();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gc1.child2::set(4);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gc1.child2::show();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}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u="sng" dirty="0"/>
              <a:t>Output: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30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40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parent=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child1=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child2= 4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577002-7586-4630-AA72-E04CDD938B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Constructor Calling Order in Inheritance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Clr>
                <a:schemeClr val="tx1">
                  <a:lumMod val="95000"/>
                  <a:lumOff val="5000"/>
                </a:schemeClr>
              </a:buClr>
              <a:buFontTx/>
              <a:buChar char="•"/>
            </a:pPr>
            <a:r>
              <a:rPr lang="en-US" dirty="0"/>
              <a:t>When any </a:t>
            </a:r>
            <a:r>
              <a:rPr lang="en-US" dirty="0">
                <a:solidFill>
                  <a:srgbClr val="7030A0"/>
                </a:solidFill>
              </a:rPr>
              <a:t>object </a:t>
            </a:r>
            <a:r>
              <a:rPr lang="en-US" dirty="0"/>
              <a:t>of </a:t>
            </a:r>
            <a:r>
              <a:rPr lang="en-US" dirty="0">
                <a:solidFill>
                  <a:srgbClr val="7030A0"/>
                </a:solidFill>
              </a:rPr>
              <a:t>child </a:t>
            </a:r>
            <a:r>
              <a:rPr lang="en-US" dirty="0"/>
              <a:t>class is created, </a:t>
            </a:r>
            <a:r>
              <a:rPr lang="en-US" dirty="0">
                <a:solidFill>
                  <a:srgbClr val="7030A0"/>
                </a:solidFill>
              </a:rPr>
              <a:t>parent constructor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called before the </a:t>
            </a:r>
            <a:r>
              <a:rPr lang="en-US" dirty="0">
                <a:solidFill>
                  <a:srgbClr val="7030A0"/>
                </a:solidFill>
              </a:rPr>
              <a:t>child constructor</a:t>
            </a:r>
            <a:r>
              <a:rPr lang="en-US" dirty="0"/>
              <a:t>.</a:t>
            </a:r>
            <a:endParaRPr lang="en-US" dirty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>
                  <a:lumMod val="95000"/>
                  <a:lumOff val="5000"/>
                </a:schemeClr>
              </a:buClr>
              <a:buFontTx/>
              <a:buChar char="•"/>
            </a:pPr>
            <a:endParaRPr lang="en-US" dirty="0"/>
          </a:p>
          <a:p>
            <a:pPr eaLnBrk="1" hangingPunct="1">
              <a:lnSpc>
                <a:spcPct val="80000"/>
              </a:lnSpc>
              <a:buClr>
                <a:schemeClr val="tx1">
                  <a:lumMod val="95000"/>
                  <a:lumOff val="5000"/>
                </a:schemeClr>
              </a:buClr>
              <a:buFontTx/>
              <a:buChar char="•"/>
            </a:pPr>
            <a:r>
              <a:rPr lang="en-US" dirty="0"/>
              <a:t>When the </a:t>
            </a:r>
            <a:r>
              <a:rPr lang="en-US" dirty="0">
                <a:solidFill>
                  <a:srgbClr val="7030A0"/>
                </a:solidFill>
              </a:rPr>
              <a:t>parent</a:t>
            </a:r>
            <a:r>
              <a:rPr lang="en-US" dirty="0"/>
              <a:t> has </a:t>
            </a:r>
            <a:r>
              <a:rPr lang="en-US" dirty="0">
                <a:solidFill>
                  <a:srgbClr val="7030A0"/>
                </a:solidFill>
              </a:rPr>
              <a:t>more than one </a:t>
            </a:r>
            <a:r>
              <a:rPr lang="en-US" dirty="0"/>
              <a:t>constructor, then the child constructor will call the </a:t>
            </a:r>
            <a:r>
              <a:rPr lang="en-US" dirty="0">
                <a:solidFill>
                  <a:srgbClr val="7030A0"/>
                </a:solidFill>
              </a:rPr>
              <a:t>default constructor of parent if not </a:t>
            </a:r>
            <a:r>
              <a:rPr lang="en-US" sz="2800" i="1" dirty="0">
                <a:solidFill>
                  <a:srgbClr val="7030A0"/>
                </a:solidFill>
              </a:rPr>
              <a:t>specifically </a:t>
            </a:r>
            <a:r>
              <a:rPr lang="en-US" dirty="0">
                <a:solidFill>
                  <a:srgbClr val="7030A0"/>
                </a:solidFill>
              </a:rPr>
              <a:t>mentioned</a:t>
            </a:r>
            <a:r>
              <a:rPr lang="en-US" dirty="0"/>
              <a:t>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91743-F06E-433C-8D39-51B69059C6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0"/>
            <a:ext cx="7620000" cy="7674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Constructor Calling Order in Inheritance </a:t>
            </a:r>
            <a:endParaRPr lang="en-US" sz="28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377028"/>
            <a:ext cx="3088109" cy="5029460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class 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int</a:t>
            </a:r>
            <a:r>
              <a:rPr lang="en-US" sz="1200" b="1" dirty="0"/>
              <a:t> a;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public: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A()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	</a:t>
            </a:r>
            <a:r>
              <a:rPr lang="en-US" sz="1200" b="1" dirty="0" err="1"/>
              <a:t>cout</a:t>
            </a:r>
            <a:r>
              <a:rPr lang="en-US" sz="1200" b="1" dirty="0"/>
              <a:t>&lt;&lt;"default A\n";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A(</a:t>
            </a:r>
            <a:r>
              <a:rPr lang="en-US" sz="1200" b="1" dirty="0" err="1"/>
              <a:t>int</a:t>
            </a:r>
            <a:r>
              <a:rPr lang="en-US" sz="1200" b="1" dirty="0"/>
              <a:t> a)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	this-&gt;a=a;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	</a:t>
            </a:r>
            <a:r>
              <a:rPr lang="en-US" sz="1200" b="1" dirty="0" err="1"/>
              <a:t>cout</a:t>
            </a:r>
            <a:r>
              <a:rPr lang="en-US" sz="1200" b="1" dirty="0"/>
              <a:t>&lt;&lt;"non-default A = “; 	</a:t>
            </a:r>
            <a:r>
              <a:rPr lang="en-US" sz="1200" b="1" dirty="0" err="1"/>
              <a:t>cout</a:t>
            </a:r>
            <a:r>
              <a:rPr lang="en-US" sz="1200" b="1" dirty="0"/>
              <a:t>&lt;&lt;a&lt;&lt;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~A()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	</a:t>
            </a:r>
            <a:r>
              <a:rPr lang="en-US" sz="1200" b="1" dirty="0" err="1"/>
              <a:t>cout</a:t>
            </a:r>
            <a:r>
              <a:rPr lang="en-US" sz="1200" b="1" dirty="0"/>
              <a:t>&lt;&lt;"destructor A\n";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200" b="1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};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69204" y="1219200"/>
            <a:ext cx="3088110" cy="48221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class B:public 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b;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B()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&lt;&lt;"default B\n";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B(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a,int</a:t>
            </a:r>
            <a:r>
              <a:rPr lang="en-US" sz="2000" dirty="0"/>
              <a:t> b)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this-&gt;b=b;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&lt;&lt;"non-default B=“; 	</a:t>
            </a:r>
            <a:r>
              <a:rPr lang="en-US" sz="2000" dirty="0" err="1"/>
              <a:t>cout</a:t>
            </a:r>
            <a:r>
              <a:rPr lang="en-US" sz="2000" dirty="0"/>
              <a:t>&lt;&lt;b&lt;&lt;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~B()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&lt;&lt;"destructor B\n";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  <a:p>
            <a:pPr eaLnBrk="1" hangingPunct="1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BB863-3988-4B41-8277-A1DE69152F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Constructor Calling Order in Inheritance </a:t>
            </a:r>
            <a:endParaRPr lang="en-US" sz="2800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A </a:t>
            </a:r>
            <a:r>
              <a:rPr lang="en-US" sz="1800" dirty="0" err="1"/>
              <a:t>aa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A aa1(5);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 bb;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 bb1(10,20);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}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u="sng" dirty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default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non-default A =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default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default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default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non-default B=20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39327-CB9D-4960-8A38-601FF0ED56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Constructor Calling Order in Inheritance </a:t>
            </a:r>
            <a:endParaRPr lang="en-US" sz="28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4038600" cy="468172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class 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A()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&lt;&lt;"default A\n";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A(</a:t>
            </a:r>
            <a:r>
              <a:rPr lang="en-US" sz="2000" dirty="0" err="1"/>
              <a:t>int</a:t>
            </a:r>
            <a:r>
              <a:rPr lang="en-US" sz="2000" dirty="0"/>
              <a:t> a)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this-&gt;a=a;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&lt;&lt;"non-default A = “; 	</a:t>
            </a:r>
            <a:r>
              <a:rPr lang="en-US" sz="2000" dirty="0" err="1"/>
              <a:t>cout</a:t>
            </a:r>
            <a:r>
              <a:rPr lang="en-US" sz="2000" dirty="0"/>
              <a:t>&lt;&lt;a&lt;&lt;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~A()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&lt;&lt;"destructor A\n";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447800"/>
            <a:ext cx="4038600" cy="468172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class B:public A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b;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B()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&lt;&lt;"default B\n";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B(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a,int</a:t>
            </a:r>
            <a:r>
              <a:rPr lang="en-US" sz="2000" dirty="0"/>
              <a:t> b):A(a)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this-&gt;b=b;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&lt;&lt;"non-default B=“; 	</a:t>
            </a:r>
            <a:r>
              <a:rPr lang="en-US" sz="2000" dirty="0" err="1"/>
              <a:t>cout</a:t>
            </a:r>
            <a:r>
              <a:rPr lang="en-US" sz="2000" dirty="0"/>
              <a:t>&lt;&lt;b&lt;&lt;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~B()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&lt;&lt;"destructor B\n";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  <a:p>
            <a:pPr eaLnBrk="1" hangingPunct="1">
              <a:lnSpc>
                <a:spcPct val="70000"/>
              </a:lnSpc>
            </a:pPr>
            <a:endParaRPr lang="en-US" sz="2000" b="1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BA6EC-68D8-4B5A-8F95-3480FA60663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7086600" y="3657600"/>
            <a:ext cx="990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400" dirty="0">
                <a:solidFill>
                  <a:srgbClr val="7030A0"/>
                </a:solidFill>
              </a:rPr>
              <a:t>Reusability</a:t>
            </a:r>
            <a:r>
              <a:rPr lang="en-US" sz="2400" dirty="0"/>
              <a:t> is an important feature of OOP</a:t>
            </a:r>
          </a:p>
          <a:p>
            <a:pPr marL="457200" indent="-457200">
              <a:buClrTx/>
            </a:pPr>
            <a:r>
              <a:rPr lang="en-US" sz="2400" dirty="0"/>
              <a:t>It is always nice if we could </a:t>
            </a:r>
            <a:r>
              <a:rPr lang="en-US" sz="2400" dirty="0">
                <a:solidFill>
                  <a:srgbClr val="7030A0"/>
                </a:solidFill>
              </a:rPr>
              <a:t>reuse</a:t>
            </a:r>
            <a:r>
              <a:rPr lang="en-US" sz="2400" dirty="0"/>
              <a:t> something that already exists rather than trying to create the same all over again.</a:t>
            </a:r>
          </a:p>
          <a:p>
            <a:pPr marL="457200" indent="-457200">
              <a:buClrTx/>
            </a:pPr>
            <a:r>
              <a:rPr lang="en-US" sz="2400" dirty="0"/>
              <a:t>It would not only save </a:t>
            </a:r>
            <a:r>
              <a:rPr lang="en-US" sz="2400" dirty="0">
                <a:solidFill>
                  <a:srgbClr val="7030A0"/>
                </a:solidFill>
              </a:rPr>
              <a:t>time</a:t>
            </a:r>
            <a:r>
              <a:rPr lang="en-US" sz="2400" dirty="0"/>
              <a:t> and money but also reduce frustration and increase reliability.</a:t>
            </a:r>
          </a:p>
          <a:p>
            <a:pPr marL="457200" indent="-457200">
              <a:buClrTx/>
            </a:pPr>
            <a:r>
              <a:rPr lang="en-US" sz="2400" dirty="0"/>
              <a:t>The reuse of a class that has already been tested, debugged and used many times can </a:t>
            </a:r>
            <a:r>
              <a:rPr lang="en-US" sz="2400" dirty="0">
                <a:solidFill>
                  <a:srgbClr val="7030A0"/>
                </a:solidFill>
              </a:rPr>
              <a:t>save the effort</a:t>
            </a:r>
            <a:r>
              <a:rPr lang="en-US" sz="2400" dirty="0"/>
              <a:t> of developing and testing the same again.</a:t>
            </a:r>
          </a:p>
          <a:p>
            <a:pPr marL="457200" indent="-457200">
              <a:buClrTx/>
            </a:pPr>
            <a:r>
              <a:rPr lang="en-US" sz="2400" dirty="0"/>
              <a:t>C++ </a:t>
            </a:r>
            <a:r>
              <a:rPr lang="en-US" sz="2400" dirty="0">
                <a:solidFill>
                  <a:srgbClr val="7030A0"/>
                </a:solidFill>
              </a:rPr>
              <a:t>strongly</a:t>
            </a:r>
            <a:r>
              <a:rPr lang="en-US" sz="2400" dirty="0"/>
              <a:t> supports the concept of reusability.</a:t>
            </a:r>
          </a:p>
          <a:p>
            <a:pPr marL="457200" indent="-457200">
              <a:buClrTx/>
            </a:pPr>
            <a:r>
              <a:rPr lang="en-US" sz="2400" dirty="0"/>
              <a:t>C++ classes can be </a:t>
            </a:r>
            <a:r>
              <a:rPr lang="en-US" sz="2400" dirty="0">
                <a:solidFill>
                  <a:srgbClr val="7030A0"/>
                </a:solidFill>
              </a:rPr>
              <a:t>reused</a:t>
            </a:r>
            <a:r>
              <a:rPr lang="en-US" sz="2400" dirty="0"/>
              <a:t> in several ways.</a:t>
            </a:r>
          </a:p>
          <a:p>
            <a:pPr marL="457200" indent="-457200">
              <a:lnSpc>
                <a:spcPct val="80000"/>
              </a:lnSpc>
              <a:buClrTx/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Constructor Calling Order in Inheritance </a:t>
            </a:r>
            <a:endParaRPr lang="en-US" sz="28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A </a:t>
            </a:r>
            <a:r>
              <a:rPr lang="en-US" sz="2400" dirty="0" err="1"/>
              <a:t>aa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A aa1(5);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B bb;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B bb1(10,20);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u="sng" dirty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default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non-default A =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default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default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non-default A = 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non-default B=20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destructor A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E0FD7A-FA38-42FC-8016-21EDF4243A7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Constructor in Derived Class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class A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A(</a:t>
            </a:r>
            <a:r>
              <a:rPr lang="en-US" sz="2400" dirty="0" err="1"/>
              <a:t>int</a:t>
            </a:r>
            <a:r>
              <a:rPr lang="en-US" sz="2400" dirty="0"/>
              <a:t> a=0)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this-&gt;a=a;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&lt;&lt;"c for A= "&lt;&lt;a&lt;&lt;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~A()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&lt;&lt;"d for A= "&lt;&lt;a&lt;&lt;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class B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b;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B(</a:t>
            </a:r>
            <a:r>
              <a:rPr lang="en-US" sz="2800" dirty="0" err="1"/>
              <a:t>int</a:t>
            </a:r>
            <a:r>
              <a:rPr lang="en-US" sz="2800" dirty="0"/>
              <a:t> b=0)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this-&gt;b=b;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&lt;&lt;"c for B= "&lt;&lt;b&lt;&lt;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~B()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  </a:t>
            </a:r>
            <a:r>
              <a:rPr lang="en-US" sz="2800" dirty="0" err="1"/>
              <a:t>cout</a:t>
            </a:r>
            <a:r>
              <a:rPr lang="en-US" sz="2800" dirty="0"/>
              <a:t>&lt;&lt;"d for B= "&lt;&lt;b&lt;&lt;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};</a:t>
            </a:r>
            <a:endParaRPr lang="en-US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8A432-A3B5-4F32-A22E-6E9B0CB9D40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Constructor in Derived Class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class C:public </a:t>
            </a:r>
            <a:r>
              <a:rPr lang="en-US" sz="2400" dirty="0" err="1"/>
              <a:t>A,public</a:t>
            </a:r>
            <a:r>
              <a:rPr lang="en-US" sz="2400" dirty="0"/>
              <a:t> B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C(</a:t>
            </a:r>
            <a:r>
              <a:rPr lang="en-US" sz="2400" dirty="0" err="1"/>
              <a:t>int</a:t>
            </a:r>
            <a:r>
              <a:rPr lang="en-US" sz="2400" dirty="0"/>
              <a:t> c=0):B(c*2),A(c*5)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this-&gt;c=c;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&lt;&lt;"c for C= "&lt;&lt;c&lt;&lt;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~C()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&lt;&lt;"d for C= "&lt;&lt;c&lt;&lt;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4038600" cy="46817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C cc(3);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B bb(10);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C *cc1;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cc1=new C(5);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delete cc1;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8A432-A3B5-4F32-A22E-6E9B0CB9D40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Containership/”has a” relationship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>
              <a:buClrTx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7030A0"/>
                </a:solidFill>
              </a:rPr>
              <a:t>one class </a:t>
            </a:r>
            <a:r>
              <a:rPr lang="en-US" sz="2400" dirty="0"/>
              <a:t>has </a:t>
            </a:r>
            <a:r>
              <a:rPr lang="en-US" sz="2400" dirty="0">
                <a:solidFill>
                  <a:srgbClr val="7030A0"/>
                </a:solidFill>
              </a:rPr>
              <a:t>objects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7030A0"/>
                </a:solidFill>
              </a:rPr>
              <a:t>other classes </a:t>
            </a:r>
            <a:r>
              <a:rPr lang="en-US" sz="2400" dirty="0"/>
              <a:t>as a </a:t>
            </a:r>
            <a:r>
              <a:rPr lang="en-US" sz="2400" dirty="0">
                <a:solidFill>
                  <a:srgbClr val="7030A0"/>
                </a:solidFill>
              </a:rPr>
              <a:t>data member </a:t>
            </a:r>
            <a:r>
              <a:rPr lang="en-US" sz="2400" dirty="0"/>
              <a:t>then the relationship is known as </a:t>
            </a:r>
            <a:r>
              <a:rPr lang="en-US" sz="2400" dirty="0">
                <a:solidFill>
                  <a:srgbClr val="7030A0"/>
                </a:solidFill>
              </a:rPr>
              <a:t>“has a” relationship/containership/composition</a:t>
            </a:r>
            <a:r>
              <a:rPr lang="en-US" sz="2400" dirty="0"/>
              <a:t>.</a:t>
            </a:r>
          </a:p>
          <a:p>
            <a:pPr>
              <a:buClrTx/>
            </a:pPr>
            <a:r>
              <a:rPr lang="en-US" sz="2400" dirty="0"/>
              <a:t>A car </a:t>
            </a:r>
            <a:r>
              <a:rPr lang="en-US" sz="2400" i="1" dirty="0">
                <a:solidFill>
                  <a:srgbClr val="7030A0"/>
                </a:solidFill>
              </a:rPr>
              <a:t>has</a:t>
            </a:r>
            <a:r>
              <a:rPr lang="en-US" sz="2400" i="1" dirty="0"/>
              <a:t> an</a:t>
            </a:r>
            <a:r>
              <a:rPr lang="en-US" sz="2400" dirty="0"/>
              <a:t> engine, </a:t>
            </a:r>
            <a:r>
              <a:rPr lang="en-US" sz="2400" i="1" dirty="0">
                <a:solidFill>
                  <a:srgbClr val="7030A0"/>
                </a:solidFill>
              </a:rPr>
              <a:t>has</a:t>
            </a:r>
            <a:r>
              <a:rPr lang="en-US" sz="2400" dirty="0"/>
              <a:t> tires</a:t>
            </a:r>
          </a:p>
          <a:p>
            <a:pPr>
              <a:buClrTx/>
            </a:pPr>
            <a:r>
              <a:rPr lang="en-US" sz="2400" dirty="0"/>
              <a:t>A University </a:t>
            </a:r>
            <a:r>
              <a:rPr lang="en-US" sz="2400" i="1" dirty="0">
                <a:solidFill>
                  <a:srgbClr val="7030A0"/>
                </a:solidFill>
              </a:rPr>
              <a:t>has</a:t>
            </a:r>
            <a:r>
              <a:rPr lang="en-US" sz="2400" dirty="0"/>
              <a:t> students.</a:t>
            </a:r>
            <a:r>
              <a:rPr lang="en-US" sz="2400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8A432-A3B5-4F32-A22E-6E9B0CB9D40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Containership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/>
              <a:t>class alpha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</a:t>
            </a:r>
            <a:r>
              <a:rPr lang="en-US" sz="3600" dirty="0" err="1"/>
              <a:t>int</a:t>
            </a:r>
            <a:r>
              <a:rPr lang="en-US" sz="3600" dirty="0"/>
              <a:t> a;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alpha(</a:t>
            </a:r>
            <a:r>
              <a:rPr lang="en-US" sz="3600" dirty="0" err="1"/>
              <a:t>int</a:t>
            </a:r>
            <a:r>
              <a:rPr lang="en-US" sz="3600" dirty="0"/>
              <a:t> a=0)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	this-&gt;a=a;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	</a:t>
            </a:r>
            <a:r>
              <a:rPr lang="en-US" sz="3600" dirty="0" err="1"/>
              <a:t>cout</a:t>
            </a:r>
            <a:r>
              <a:rPr lang="en-US" sz="3600" dirty="0"/>
              <a:t>&lt;&lt;“Alpha ”;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	</a:t>
            </a:r>
            <a:r>
              <a:rPr lang="en-US" sz="3600" dirty="0" err="1"/>
              <a:t>cout</a:t>
            </a:r>
            <a:r>
              <a:rPr lang="en-US" sz="3600" dirty="0"/>
              <a:t>&lt;&lt;a&lt;&lt;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3600" dirty="0"/>
          </a:p>
          <a:p>
            <a:pPr>
              <a:lnSpc>
                <a:spcPct val="90000"/>
              </a:lnSpc>
              <a:buNone/>
            </a:pPr>
            <a:r>
              <a:rPr lang="en-US" sz="3600" dirty="0"/>
              <a:t>};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class beta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b;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beta(</a:t>
            </a:r>
            <a:r>
              <a:rPr lang="en-US" sz="2800" dirty="0" err="1"/>
              <a:t>int</a:t>
            </a:r>
            <a:r>
              <a:rPr lang="en-US" sz="2800" dirty="0"/>
              <a:t> b=0)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this-&gt;b=b;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&lt;&lt;“Beta ”;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&lt;&lt;b&lt;&lt;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Containership Example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class gamma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c;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alpha </a:t>
            </a:r>
            <a:r>
              <a:rPr lang="en-US" sz="2800" dirty="0" err="1"/>
              <a:t>aa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beta bb;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gamma (</a:t>
            </a:r>
            <a:r>
              <a:rPr lang="en-US" sz="2800" dirty="0" err="1"/>
              <a:t>int</a:t>
            </a:r>
            <a:r>
              <a:rPr lang="en-US" sz="2800" dirty="0"/>
              <a:t> a=0,int b=0,int c=0)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	:beta(b), alpha(a)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this-&gt;c=c;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&lt;&lt;“Gamma ”;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&lt;&lt;c&lt;&lt;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};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gamma g(10,20,30);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b="1" u="sng" dirty="0"/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Alpha 10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Beta 20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Gamma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Constructor in Containership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ClrTx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class B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b;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B(</a:t>
            </a:r>
            <a:r>
              <a:rPr lang="en-US" sz="2800" dirty="0" err="1"/>
              <a:t>int</a:t>
            </a:r>
            <a:r>
              <a:rPr lang="en-US" sz="2800" dirty="0"/>
              <a:t> b=0)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this-&gt;b=b;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&lt;&lt;"c for B= "&lt;&lt;b&lt;&lt;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~B()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&lt;&lt;"d for B= "&lt;&lt;b&lt;&lt;</a:t>
            </a:r>
            <a:r>
              <a:rPr lang="en-US" sz="2800" dirty="0" err="1"/>
              <a:t>endl</a:t>
            </a:r>
            <a:r>
              <a:rPr lang="en-US" sz="2800" dirty="0"/>
              <a:t>;;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371600"/>
            <a:ext cx="38100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class A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int</a:t>
            </a:r>
            <a:r>
              <a:rPr lang="en-US" sz="2400" dirty="0"/>
              <a:t> a;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public: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A(</a:t>
            </a:r>
            <a:r>
              <a:rPr lang="en-US" sz="2400" dirty="0" err="1"/>
              <a:t>int</a:t>
            </a:r>
            <a:r>
              <a:rPr lang="en-US" sz="2400" dirty="0"/>
              <a:t> a=0)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this-&gt;a=a;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cout</a:t>
            </a:r>
            <a:r>
              <a:rPr lang="en-US" sz="2400" dirty="0"/>
              <a:t>&lt;&lt;"c for A="&lt;&lt;a&lt;&lt;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~A()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cout</a:t>
            </a:r>
            <a:r>
              <a:rPr lang="en-US" sz="2400" dirty="0"/>
              <a:t>&lt;&lt;"d for A= "&lt;&lt;a&lt;&lt;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	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Constructor in Containership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Output:</a:t>
            </a:r>
          </a:p>
          <a:p>
            <a:pPr>
              <a:buNone/>
            </a:pPr>
            <a:r>
              <a:rPr lang="en-US" dirty="0"/>
              <a:t>C for a=35</a:t>
            </a:r>
          </a:p>
          <a:p>
            <a:pPr>
              <a:buNone/>
            </a:pPr>
            <a:r>
              <a:rPr lang="en-US" dirty="0"/>
              <a:t>C for b=50</a:t>
            </a:r>
          </a:p>
          <a:p>
            <a:pPr>
              <a:buNone/>
            </a:pPr>
            <a:r>
              <a:rPr lang="en-US" dirty="0"/>
              <a:t>C for c=5</a:t>
            </a:r>
          </a:p>
          <a:p>
            <a:pPr>
              <a:buNone/>
            </a:pPr>
            <a:r>
              <a:rPr lang="en-US" dirty="0"/>
              <a:t>D for c=5</a:t>
            </a:r>
          </a:p>
          <a:p>
            <a:pPr>
              <a:buNone/>
            </a:pPr>
            <a:r>
              <a:rPr lang="en-US" dirty="0"/>
              <a:t>D for b=50</a:t>
            </a:r>
          </a:p>
          <a:p>
            <a:pPr>
              <a:buNone/>
            </a:pPr>
            <a:r>
              <a:rPr lang="en-US" dirty="0"/>
              <a:t>D for a=35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4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The mechanism of deriving a new class from an old class/previous written class in known as </a:t>
            </a:r>
            <a:r>
              <a:rPr lang="en-US" sz="2800" dirty="0">
                <a:solidFill>
                  <a:srgbClr val="7030A0"/>
                </a:solidFill>
              </a:rPr>
              <a:t>inheritance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It is also known as </a:t>
            </a:r>
            <a:r>
              <a:rPr lang="en-US" sz="2800" dirty="0">
                <a:solidFill>
                  <a:srgbClr val="7030A0"/>
                </a:solidFill>
              </a:rPr>
              <a:t>is a/kind of/is a kind of </a:t>
            </a:r>
            <a:r>
              <a:rPr lang="en-US" sz="2800" dirty="0"/>
              <a:t>relationship.</a:t>
            </a:r>
          </a:p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The class which is inherited is called </a:t>
            </a:r>
            <a:r>
              <a:rPr lang="en-US" sz="2800" dirty="0">
                <a:solidFill>
                  <a:srgbClr val="7030A0"/>
                </a:solidFill>
              </a:rPr>
              <a:t>base class/parent class/super class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The class that inherits the base class is known as </a:t>
            </a:r>
            <a:r>
              <a:rPr lang="en-US" sz="2800" dirty="0">
                <a:solidFill>
                  <a:srgbClr val="7030A0"/>
                </a:solidFill>
              </a:rPr>
              <a:t>sub class/child class/derived class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Private members can never be inherited.</a:t>
            </a:r>
          </a:p>
          <a:p>
            <a:pPr marL="457200" indent="-457200">
              <a:lnSpc>
                <a:spcPct val="120000"/>
              </a:lnSpc>
              <a:buClrTx/>
            </a:pPr>
            <a:r>
              <a:rPr lang="en-US" sz="2800" dirty="0"/>
              <a:t>A class can be inherited in 3 ways-</a:t>
            </a:r>
          </a:p>
          <a:p>
            <a:pPr marL="1042416" lvl="2" indent="-457200">
              <a:lnSpc>
                <a:spcPct val="120000"/>
              </a:lnSpc>
              <a:buNone/>
            </a:pPr>
            <a:r>
              <a:rPr lang="en-US" sz="1900" b="1" dirty="0">
                <a:solidFill>
                  <a:srgbClr val="7030A0"/>
                </a:solidFill>
              </a:rPr>
              <a:t>Public</a:t>
            </a:r>
          </a:p>
          <a:p>
            <a:pPr marL="1042416" lvl="2" indent="-457200">
              <a:lnSpc>
                <a:spcPct val="120000"/>
              </a:lnSpc>
              <a:buNone/>
            </a:pPr>
            <a:r>
              <a:rPr lang="en-US" sz="1900" b="1" dirty="0">
                <a:solidFill>
                  <a:srgbClr val="7030A0"/>
                </a:solidFill>
              </a:rPr>
              <a:t>Protected</a:t>
            </a:r>
          </a:p>
          <a:p>
            <a:pPr marL="1042416" lvl="2" indent="-457200">
              <a:lnSpc>
                <a:spcPct val="120000"/>
              </a:lnSpc>
              <a:buNone/>
            </a:pPr>
            <a:r>
              <a:rPr lang="en-US" sz="1900" b="1" dirty="0">
                <a:solidFill>
                  <a:srgbClr val="7030A0"/>
                </a:solidFill>
              </a:rPr>
              <a:t>Private</a:t>
            </a:r>
          </a:p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cs typeface="Calibri" pitchFamily="34" charset="0"/>
              </a:rPr>
              <a:t>Access Modifier</a:t>
            </a:r>
          </a:p>
        </p:txBody>
      </p:sp>
      <p:pic>
        <p:nvPicPr>
          <p:cNvPr id="2050" name="Picture 2" descr="C:\Users\new\Desktop\amm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648200" cy="4876800"/>
          </a:xfrm>
          <a:prstGeom prst="rect">
            <a:avLst/>
          </a:prstGeom>
          <a:noFill/>
        </p:spPr>
      </p:pic>
      <p:pic>
        <p:nvPicPr>
          <p:cNvPr id="2051" name="Picture 3" descr="C:\Users\new\Desktop\am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224414" y="1524000"/>
            <a:ext cx="2953162" cy="4419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5B-2138-4D22-82F2-C3835167C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" pitchFamily="34" charset="0"/>
              </a:rPr>
              <a:t>Access Modifier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40780" y="2080260"/>
            <a:ext cx="2903220" cy="410718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5B-2138-4D22-82F2-C3835167C46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C:\Users\new\Desktop\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5040630" cy="5097780"/>
          </a:xfrm>
          <a:prstGeom prst="rect">
            <a:avLst/>
          </a:prstGeom>
          <a:noFill/>
        </p:spPr>
      </p:pic>
      <p:pic>
        <p:nvPicPr>
          <p:cNvPr id="3077" name="Picture 5" descr="C:\Users\new\Desktop\kk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4471" y="3505200"/>
            <a:ext cx="3352800" cy="76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9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16C26-D38C-5796-DD8D-99CC8B6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B7FAB-192D-0BEC-0B6F-629F1DAD2BF4}"/>
              </a:ext>
            </a:extLst>
          </p:cNvPr>
          <p:cNvSpPr txBox="1"/>
          <p:nvPr/>
        </p:nvSpPr>
        <p:spPr>
          <a:xfrm>
            <a:off x="715735" y="451512"/>
            <a:ext cx="7712529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Public, Protected, and Private inheritance have the following features</a:t>
            </a:r>
            <a:r>
              <a:rPr lang="en-US" sz="3200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inheritance makes public members of the base class public in the derived class, and the protected members of the base class remain protected in the derived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Protected inheritance makes the public and protected members of the base class protected in the derived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Private inheritance makes the public and protected members of the base class private in the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370092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Protected Members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400" dirty="0"/>
              <a:t>Protected members can be </a:t>
            </a:r>
            <a:r>
              <a:rPr lang="en-US" sz="2400" dirty="0">
                <a:solidFill>
                  <a:srgbClr val="7030A0"/>
                </a:solidFill>
              </a:rPr>
              <a:t>inherited</a:t>
            </a:r>
          </a:p>
          <a:p>
            <a:pPr>
              <a:buClrTx/>
            </a:pPr>
            <a:r>
              <a:rPr lang="en-US" sz="2400" dirty="0"/>
              <a:t>The inherited/</a:t>
            </a:r>
            <a:r>
              <a:rPr lang="en-US" sz="2400" dirty="0">
                <a:solidFill>
                  <a:srgbClr val="7030A0"/>
                </a:solidFill>
              </a:rPr>
              <a:t>Child</a:t>
            </a:r>
            <a:r>
              <a:rPr lang="en-US" sz="2400" dirty="0"/>
              <a:t> class can </a:t>
            </a:r>
            <a:r>
              <a:rPr lang="en-US" sz="2400" dirty="0">
                <a:solidFill>
                  <a:srgbClr val="7030A0"/>
                </a:solidFill>
              </a:rPr>
              <a:t>access and use</a:t>
            </a:r>
            <a:r>
              <a:rPr lang="en-US" sz="2400" dirty="0"/>
              <a:t> protected member functions and data; but any object from outside those classes cannot access them. </a:t>
            </a:r>
          </a:p>
          <a:p>
            <a:pPr>
              <a:buClrTx/>
            </a:pPr>
            <a:r>
              <a:rPr lang="en-US" sz="2400" dirty="0"/>
              <a:t>Therefore, we </a:t>
            </a:r>
            <a:r>
              <a:rPr lang="en-US" sz="2400" dirty="0">
                <a:solidFill>
                  <a:srgbClr val="7030A0"/>
                </a:solidFill>
              </a:rPr>
              <a:t>cannot access </a:t>
            </a:r>
            <a:r>
              <a:rPr lang="en-US" sz="2400" dirty="0"/>
              <a:t>the protected members from any function </a:t>
            </a:r>
            <a:r>
              <a:rPr lang="en-US" sz="2400" dirty="0">
                <a:solidFill>
                  <a:srgbClr val="7030A0"/>
                </a:solidFill>
              </a:rPr>
              <a:t>outside the class</a:t>
            </a:r>
            <a:r>
              <a:rPr lang="en-US" sz="2400" dirty="0"/>
              <a:t> by using an </a:t>
            </a:r>
            <a:r>
              <a:rPr lang="en-US" sz="2400" dirty="0">
                <a:solidFill>
                  <a:srgbClr val="7030A0"/>
                </a:solidFill>
              </a:rPr>
              <a:t>object &amp; dot(.) operator.</a:t>
            </a:r>
          </a:p>
          <a:p>
            <a:pPr>
              <a:buClrTx/>
            </a:pPr>
            <a:r>
              <a:rPr lang="en-US" sz="2400" dirty="0"/>
              <a:t>In other words, protected members behave exactly same as private members with the </a:t>
            </a:r>
            <a:r>
              <a:rPr lang="en-US" sz="2400" dirty="0">
                <a:solidFill>
                  <a:srgbClr val="7030A0"/>
                </a:solidFill>
              </a:rPr>
              <a:t>exception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/>
              <a:t> members can be </a:t>
            </a:r>
            <a:r>
              <a:rPr lang="en-US" sz="2400" dirty="0">
                <a:solidFill>
                  <a:srgbClr val="7030A0"/>
                </a:solidFill>
              </a:rPr>
              <a:t>inherited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0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solidFill>
                  <a:schemeClr val="tx1"/>
                </a:solidFill>
              </a:rPr>
              <a:t>Example: Private Inheritance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geta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puta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9CF58F-350B-4212-8788-CBD45B07DC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0" y="1066800"/>
            <a:ext cx="2971800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class B:private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geta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7030A0"/>
                </a:solidFill>
              </a:rPr>
              <a:t>	void </a:t>
            </a:r>
            <a:r>
              <a:rPr lang="en-US" sz="2400" dirty="0" err="1">
                <a:solidFill>
                  <a:srgbClr val="7030A0"/>
                </a:solidFill>
              </a:rPr>
              <a:t>puta</a:t>
            </a:r>
            <a:r>
              <a:rPr lang="en-US" sz="2400" dirty="0">
                <a:solidFill>
                  <a:srgbClr val="7030A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b3;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getb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void </a:t>
            </a:r>
            <a:r>
              <a:rPr lang="en-US" sz="2400" dirty="0" err="1"/>
              <a:t>putb</a:t>
            </a:r>
            <a:r>
              <a:rPr lang="en-US" sz="2400" dirty="0"/>
              <a:t>(){}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};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124200" y="990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019800" y="1143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52800" y="1153886"/>
            <a:ext cx="26670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{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A </a:t>
            </a:r>
            <a:r>
              <a:rPr lang="en-US" sz="2400" dirty="0" err="1"/>
              <a:t>aa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aa.a3 = 10; 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aa.geta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aa.puta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B bb;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bb.b3 = 5;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bb.getb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</a:t>
            </a:r>
            <a:r>
              <a:rPr lang="en-US" sz="2400" dirty="0" err="1"/>
              <a:t>bb.putb</a:t>
            </a:r>
            <a:r>
              <a:rPr lang="en-US" sz="2400" dirty="0"/>
              <a:t>();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    return 0;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3851</TotalTime>
  <Words>3218</Words>
  <Application>Microsoft Office PowerPoint</Application>
  <PresentationFormat>On-screen Show (4:3)</PresentationFormat>
  <Paragraphs>803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Wingdings 3</vt:lpstr>
      <vt:lpstr>Facet</vt:lpstr>
      <vt:lpstr> Inheritance</vt:lpstr>
      <vt:lpstr>Learning Objectives</vt:lpstr>
      <vt:lpstr>Inheritance</vt:lpstr>
      <vt:lpstr>Inheritance</vt:lpstr>
      <vt:lpstr> Access Modifier</vt:lpstr>
      <vt:lpstr>Access Modifier</vt:lpstr>
      <vt:lpstr>PowerPoint Presentation</vt:lpstr>
      <vt:lpstr>Protected Members of a Class</vt:lpstr>
      <vt:lpstr>Example: Private Inheritance </vt:lpstr>
      <vt:lpstr>Example: Protected Inheritance </vt:lpstr>
      <vt:lpstr>Example: Public Inheritance </vt:lpstr>
      <vt:lpstr>Access Mode of Inherited Class Members</vt:lpstr>
      <vt:lpstr>Multilevel Inheritance</vt:lpstr>
      <vt:lpstr>Multilevel Inheritance</vt:lpstr>
      <vt:lpstr>Multilevel Inheritance</vt:lpstr>
      <vt:lpstr>Multiple Inheritance</vt:lpstr>
      <vt:lpstr>Multiple Inheritance (Example)</vt:lpstr>
      <vt:lpstr>Multiple Inheritance (Example)</vt:lpstr>
      <vt:lpstr>Multiple Inheritance (Example 2)</vt:lpstr>
      <vt:lpstr>Multiple Inheritance (Example 2)</vt:lpstr>
      <vt:lpstr>Virtual Base Class</vt:lpstr>
      <vt:lpstr>Virtual Base Class</vt:lpstr>
      <vt:lpstr>Virtual Base Class</vt:lpstr>
      <vt:lpstr>Virtual Base Class</vt:lpstr>
      <vt:lpstr>Virtual Base Class</vt:lpstr>
      <vt:lpstr>Constructor Calling Order in Inheritance </vt:lpstr>
      <vt:lpstr>Constructor Calling Order in Inheritance </vt:lpstr>
      <vt:lpstr>Constructor Calling Order in Inheritance </vt:lpstr>
      <vt:lpstr>Constructor Calling Order in Inheritance </vt:lpstr>
      <vt:lpstr>Constructor Calling Order in Inheritance </vt:lpstr>
      <vt:lpstr>Constructor in Derived Class</vt:lpstr>
      <vt:lpstr>Constructor in Derived Class</vt:lpstr>
      <vt:lpstr>Containership/”has a” relationship</vt:lpstr>
      <vt:lpstr>Containership Example</vt:lpstr>
      <vt:lpstr>Containership Example</vt:lpstr>
      <vt:lpstr>Constructor in Containership</vt:lpstr>
      <vt:lpstr>Constructor in Containership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Noshin</dc:creator>
  <cp:lastModifiedBy>Syeda Nishat Tasnim</cp:lastModifiedBy>
  <cp:revision>326</cp:revision>
  <dcterms:created xsi:type="dcterms:W3CDTF">2014-03-14T08:14:36Z</dcterms:created>
  <dcterms:modified xsi:type="dcterms:W3CDTF">2022-11-30T03:43:01Z</dcterms:modified>
</cp:coreProperties>
</file>