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258" r:id="rId8"/>
    <p:sldId id="259" r:id="rId9"/>
    <p:sldId id="270" r:id="rId10"/>
    <p:sldId id="271" r:id="rId11"/>
    <p:sldId id="260" r:id="rId12"/>
    <p:sldId id="262" r:id="rId13"/>
    <p:sldId id="261" r:id="rId14"/>
    <p:sldId id="263" r:id="rId15"/>
    <p:sldId id="291" r:id="rId16"/>
    <p:sldId id="264" r:id="rId17"/>
    <p:sldId id="265" r:id="rId18"/>
    <p:sldId id="266" r:id="rId19"/>
    <p:sldId id="267" r:id="rId20"/>
    <p:sldId id="268" r:id="rId21"/>
    <p:sldId id="269" r:id="rId22"/>
    <p:sldId id="292" r:id="rId23"/>
    <p:sldId id="272" r:id="rId24"/>
    <p:sldId id="273" r:id="rId25"/>
    <p:sldId id="274" r:id="rId26"/>
    <p:sldId id="278" r:id="rId27"/>
    <p:sldId id="280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0609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(1X1.5)</a:t>
                      </a:r>
                    </a:p>
                    <a:p>
                      <a:r>
                        <a:rPr lang="en-US" dirty="0"/>
                        <a:t>9(1X1.5)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84947" y="1261924"/>
            <a:ext cx="5045500" cy="1828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But when a base class is inherited as </a:t>
            </a:r>
            <a:r>
              <a:rPr lang="en-US" sz="2200" b="1" dirty="0">
                <a:solidFill>
                  <a:srgbClr val="7030A0"/>
                </a:solidFill>
              </a:rPr>
              <a:t>protected</a:t>
            </a:r>
            <a:r>
              <a:rPr lang="en-US" sz="2200" dirty="0"/>
              <a:t>,  </a:t>
            </a:r>
            <a:r>
              <a:rPr lang="en-US" sz="2200" b="1" i="1" u="sng" dirty="0">
                <a:solidFill>
                  <a:srgbClr val="C00000"/>
                </a:solidFill>
              </a:rPr>
              <a:t>public </a:t>
            </a:r>
            <a:r>
              <a:rPr lang="en-US" sz="2200" b="1" i="1" dirty="0">
                <a:solidFill>
                  <a:srgbClr val="C00000"/>
                </a:solidFill>
              </a:rPr>
              <a:t>and </a:t>
            </a:r>
            <a:r>
              <a:rPr lang="en-US" sz="2200" b="1" i="1" u="sng" dirty="0">
                <a:solidFill>
                  <a:srgbClr val="C00000"/>
                </a:solidFill>
              </a:rPr>
              <a:t>protected</a:t>
            </a:r>
            <a:r>
              <a:rPr lang="en-US" sz="2200" dirty="0"/>
              <a:t> members of the base class become protected members of the derived class.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49291" y="4822066"/>
            <a:ext cx="5632704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7478" y="3415297"/>
            <a:ext cx="3514211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(1,2); ERROR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5;   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182" y="2936891"/>
            <a:ext cx="3886200" cy="157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472182" y="994951"/>
            <a:ext cx="3886199" cy="15756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12734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6" y="2898474"/>
            <a:ext cx="9485811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</a:t>
            </a:r>
            <a:r>
              <a:rPr lang="en-US" sz="2000" b="1" dirty="0"/>
              <a:t>Access </a:t>
            </a:r>
            <a:r>
              <a:rPr lang="en-US" sz="2000" b="1" dirty="0" err="1"/>
              <a:t>Specifier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Private members of the base class are inaccessible to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 protected members of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Protected members of the base class become protected members of the derived class.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i.e. only the public members of the derived class are accessible by the user application.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5" name="Wave 4"/>
          <p:cNvSpPr/>
          <p:nvPr/>
        </p:nvSpPr>
        <p:spPr>
          <a:xfrm>
            <a:off x="8271803" y="1907874"/>
            <a:ext cx="3539198" cy="1521126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304359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2194560"/>
            <a:ext cx="10916529" cy="38753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&amp; Destructors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When a base class and a derived class both have constructor and destructor functions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Constructor functions are executed in order of derivation – base class before derived class.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Destructor functions are executed in reverse order – the derived class’s destructor is executed before the base class’s destructor.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A derived class does not inherit the constructors of its base class.</a:t>
            </a:r>
          </a:p>
        </p:txBody>
      </p:sp>
    </p:spTree>
    <p:extLst>
      <p:ext uri="{BB962C8B-B14F-4D97-AF65-F5344CB8AC3E}">
        <p14:creationId xmlns:p14="http://schemas.microsoft.com/office/powerpoint/2010/main" val="116270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792" y="2031609"/>
            <a:ext cx="6477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Base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792" y="4826391"/>
            <a:ext cx="224028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o;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2849" y="4539879"/>
            <a:ext cx="3505200" cy="1353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---- OUTPUT ----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Base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Base Class</a:t>
            </a:r>
          </a:p>
          <a:p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7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361"/>
            <a:ext cx="8534400" cy="11910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Passing an argument to a derived class’s constructor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667000"/>
            <a:ext cx="6477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“J: “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3800" y="3695700"/>
            <a:ext cx="25908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0001"/>
            <a:ext cx="1231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urved Connector 16"/>
          <p:cNvCxnSpPr>
            <a:cxnSpLocks/>
          </p:cNvCxnSpPr>
          <p:nvPr/>
        </p:nvCxnSpPr>
        <p:spPr>
          <a:xfrm rot="16200000" flipH="1" flipV="1">
            <a:off x="6365875" y="1482726"/>
            <a:ext cx="533400" cy="5187950"/>
          </a:xfrm>
          <a:prstGeom prst="curvedConnector4">
            <a:avLst>
              <a:gd name="adj1" fmla="val -89143"/>
              <a:gd name="adj2" fmla="val 99824"/>
            </a:avLst>
          </a:prstGeom>
          <a:ln w="476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9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676400"/>
            <a:ext cx="8534400" cy="1143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Arguments to both Derived and Base Constructors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477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Y;}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(X)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4800600"/>
            <a:ext cx="1219200" cy="38100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600451" y="3181350"/>
            <a:ext cx="1905001" cy="1485903"/>
          </a:xfrm>
          <a:prstGeom prst="curvedConnector3">
            <a:avLst>
              <a:gd name="adj1" fmla="val 122480"/>
            </a:avLst>
          </a:prstGeom>
          <a:ln w="38100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8700" y="340995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82535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5214" y="812800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Different arguments to the Base –   All arguments to the Derived.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129" y="1641325"/>
            <a:ext cx="7373648" cy="5196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8534400" y="3404741"/>
            <a:ext cx="3122386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5,8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4428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8534400" cy="92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OK – If Only Base has Argument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057400"/>
            <a:ext cx="64770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J = 0;           // X not used here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3594100" y="2959100"/>
            <a:ext cx="1911350" cy="1479550"/>
          </a:xfrm>
          <a:prstGeom prst="curvedConnector3">
            <a:avLst>
              <a:gd name="adj1" fmla="val 120804"/>
            </a:avLst>
          </a:prstGeom>
          <a:ln w="349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61425" y="273558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20527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7" y="2536518"/>
            <a:ext cx="10058400" cy="3615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Multiple Inheritance – Inheriting more than one base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Derived class can be used as a base class for another derived class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b="1" i="1" dirty="0">
                <a:solidFill>
                  <a:schemeClr val="tx1"/>
                </a:solidFill>
              </a:rPr>
              <a:t>multilevel class hierarchy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 derived class can directly inherit more than one base class. 2 or more base classes are combined to help create the derived class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75" y="1829437"/>
            <a:ext cx="11238739" cy="48848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Multilevel Class Hierarchy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 functions of all classes are called in order of derivation: B1, D1, D2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 functions are called in reverse order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a derived class directly inherits multiple base classes…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Access_Specifiers</a:t>
            </a:r>
            <a:r>
              <a:rPr lang="en-US" sz="1800" dirty="0">
                <a:solidFill>
                  <a:schemeClr val="tx1"/>
                </a:solidFill>
              </a:rPr>
              <a:t>  { public, private, protected} can be different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Constructors are executed in the order left to right, that the base classes are specified.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Destructors are executed in the opposite order.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access Base1,   </a:t>
            </a:r>
            <a:b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access Base2,… access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BaseN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//.. body of class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end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7285" y="1911116"/>
            <a:ext cx="1143000" cy="1600200"/>
            <a:chOff x="7543800" y="495300"/>
            <a:chExt cx="1143000" cy="1600200"/>
          </a:xfrm>
        </p:grpSpPr>
        <p:sp>
          <p:nvSpPr>
            <p:cNvPr id="6" name="Rectangle 5"/>
            <p:cNvSpPr/>
            <p:nvPr/>
          </p:nvSpPr>
          <p:spPr>
            <a:xfrm>
              <a:off x="7543800" y="17145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543800" y="4953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43800" y="11049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D1</a:t>
              </a:r>
            </a:p>
          </p:txBody>
        </p:sp>
        <p:cxnSp>
          <p:nvCxnSpPr>
            <p:cNvPr id="8" name="Straight Connector 7"/>
            <p:cNvCxnSpPr>
              <a:stCxn id="4" idx="2"/>
              <a:endCxn id="5" idx="0"/>
            </p:cNvCxnSpPr>
            <p:nvPr/>
          </p:nvCxnSpPr>
          <p:spPr>
            <a:xfrm>
              <a:off x="8115300" y="8763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15300" y="14859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311381" y="4565885"/>
            <a:ext cx="2654808" cy="1304544"/>
            <a:chOff x="5879592" y="4181856"/>
            <a:chExt cx="2654808" cy="1304544"/>
          </a:xfrm>
        </p:grpSpPr>
        <p:sp>
          <p:nvSpPr>
            <p:cNvPr id="12" name="Rectangle 11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21" name="Elbow Connector 20"/>
            <p:cNvCxnSpPr>
              <a:stCxn id="12" idx="0"/>
              <a:endCxn id="14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13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3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provides an opportunity to reuse the code functionality and fast implementation time.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When creating a class, instead of writing completely new data members and member functions, the programmer can designate that the new class should inherit the members of an existing class.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mechanism of deriving a new class from an old class/previous written class in known as inheritance. Also known as “is a” or ”kind of” or ”is a kind of” relationship.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which is inherited is called base class/parent class/super class. The class that inherits the base class is known as sub class/child class/derived class.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Batang" pitchFamily="18" charset="-127"/>
              </a:rPr>
              <a:t>	        class derived-class: access-specifier base-class</a:t>
            </a:r>
            <a:endParaRPr lang="en-US" sz="2400" dirty="0">
              <a:solidFill>
                <a:srgbClr val="0070C0"/>
              </a:solidFill>
              <a:latin typeface="+mj-lt"/>
              <a:ea typeface="Batang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01688"/>
            <a:ext cx="9790113" cy="798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Derived class inherits a class derived from another class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184" y="1600200"/>
            <a:ext cx="73152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A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D1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D1(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B1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B =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D2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D2 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D1 (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 C =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1905000" y="41148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9093" y="28194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Because bases are inherited as public,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D2 has access to public elements of both B1 and 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2460" y="2334873"/>
            <a:ext cx="378714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D2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are still public here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“ “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Ob.GetB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781620"/>
            <a:ext cx="1165225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B539F9-D596-46A5-9566-6401FC2A0E70}"/>
              </a:ext>
            </a:extLst>
          </p:cNvPr>
          <p:cNvSpPr/>
          <p:nvPr/>
        </p:nvSpPr>
        <p:spPr>
          <a:xfrm>
            <a:off x="1879093" y="2860432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C891D-14ED-4EB4-89B7-03071DCCBE2E}"/>
              </a:ext>
            </a:extLst>
          </p:cNvPr>
          <p:cNvSpPr/>
          <p:nvPr/>
        </p:nvSpPr>
        <p:spPr>
          <a:xfrm>
            <a:off x="1879093" y="4130040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4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977970" y="1969477"/>
            <a:ext cx="3975530" cy="475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public B1, public B2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 (int X, int Y, int Z) : B1(Z), B2 (Y) { C = X;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endl;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00" y="3749040"/>
            <a:ext cx="2362200" cy="1682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894" y="1159527"/>
            <a:ext cx="5342206" cy="41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cs typeface="Courier New" pitchFamily="49" charset="0"/>
              </a:rPr>
              <a:t>Derived Class Inherits Two Base Classes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32392" y="2124456"/>
            <a:ext cx="2654808" cy="1304544"/>
            <a:chOff x="5879592" y="4181856"/>
            <a:chExt cx="2654808" cy="1304544"/>
          </a:xfrm>
        </p:grpSpPr>
        <p:sp>
          <p:nvSpPr>
            <p:cNvPr id="10" name="Rectangle 9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13" name="Elbow Connector 12"/>
            <p:cNvCxnSpPr>
              <a:stCxn id="10" idx="0"/>
              <a:endCxn id="12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B5C883-BC55-4833-9C99-6828C1231350}"/>
              </a:ext>
            </a:extLst>
          </p:cNvPr>
          <p:cNvSpPr txBox="1">
            <a:spLocks/>
          </p:cNvSpPr>
          <p:nvPr/>
        </p:nvSpPr>
        <p:spPr>
          <a:xfrm>
            <a:off x="444245" y="1079929"/>
            <a:ext cx="4361513" cy="54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A;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B1(int Z) { A = Z;} 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}};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B2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B;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B2 (int Y) { B = Y; }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}};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1600" dirty="0">
              <a:solidFill>
                <a:schemeClr val="tx1"/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2133601"/>
            <a:ext cx="10277623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 Derived class does not inherit the constructors of its base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Good Advice: You can and should include a call to one of the base class constructors when you define a constructor for a derived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you do not include a call to a base class constructor, then the default (zero argument) constructor of the base class is called automatically.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there is no default constructor for the base class, an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54644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52" y="2133601"/>
            <a:ext cx="106574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 programmer does not define a </a:t>
            </a:r>
            <a:r>
              <a:rPr lang="en-US" sz="2200" b="1" i="1" dirty="0"/>
              <a:t>copy constructor </a:t>
            </a:r>
            <a:r>
              <a:rPr lang="en-US" sz="2200" dirty="0"/>
              <a:t>in a derived class (or any class), C++ will auto-generate a copy constructor for you. (Bit-wise copy)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Overloaded assignment operators are not inherited, but can be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When the destructor for the derived class is invoked, it auto-invokes the destructor of the base class. No need to explicitly call the base class destructor.</a:t>
            </a:r>
          </a:p>
        </p:txBody>
      </p:sp>
    </p:spTree>
    <p:extLst>
      <p:ext uri="{BB962C8B-B14F-4D97-AF65-F5344CB8AC3E}">
        <p14:creationId xmlns:p14="http://schemas.microsoft.com/office/powerpoint/2010/main" val="216699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allows a hierarchy of classes to be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Move from the most general to the most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that is inherited is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inheriting class is called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derived class inherits traits of the base class 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&amp;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adds properties that are specific to that class.</a:t>
            </a:r>
          </a:p>
        </p:txBody>
      </p:sp>
    </p:spTree>
    <p:extLst>
      <p:ext uri="{BB962C8B-B14F-4D97-AF65-F5344CB8AC3E}">
        <p14:creationId xmlns:p14="http://schemas.microsoft.com/office/powerpoint/2010/main" val="20822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Inheritance = the “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</a:t>
            </a:r>
            <a:r>
              <a:rPr lang="en-US" dirty="0">
                <a:solidFill>
                  <a:schemeClr val="tx1"/>
                </a:solidFill>
              </a:rPr>
              <a:t>” Relationship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poodle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</a:rPr>
              <a:t>dog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car  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vehicle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tree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plant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rectangle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shape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football player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an athlete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Base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General Class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Derived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Specialized Class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8320" y="1828565"/>
            <a:ext cx="2693504" cy="1938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Insect 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4702" y="4635928"/>
            <a:ext cx="2600739" cy="181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Grasshopper 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cxnSp>
        <p:nvCxnSpPr>
          <p:cNvPr id="10" name="Straight Connector 9"/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443BA9-3D0C-46D3-A6CE-CE1BFC4D53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85D3AF-D6B0-4DB5-ADB3-21F35EC0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204B6B-D9B1-4B0B-B203-DABB192490D1}"/>
              </a:ext>
            </a:extLst>
          </p:cNvPr>
          <p:cNvSpPr/>
          <p:nvPr/>
        </p:nvSpPr>
        <p:spPr>
          <a:xfrm>
            <a:off x="647114" y="2475914"/>
            <a:ext cx="5936566" cy="37517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object-oriented programming, the concept of IS-A is a totally based on Inheritance, which can be of two types Class Inheritance or Interface Inheritance. It is just like saying "A is a B type of thing". For example, Apple is a Fruit, Car is a Vehicle etc. Inheritance is </a:t>
            </a:r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-directional. For example, House is a Building. But Building is not a House.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idea of inheritance implements the is a relationship. For example, mammal IS-A animal, dog IS-A mammal hence dog IS-A animal as well and so on.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D94CB-504E-42A3-87F9-8D82112A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6" y="3247144"/>
            <a:ext cx="4762500" cy="24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59225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09800"/>
            <a:ext cx="3733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X){I=X;}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{return I;}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4267200"/>
            <a:ext cx="3581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B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{J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{return J *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J *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4184905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3352800"/>
            <a:ext cx="1752600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Base Class </a:t>
            </a:r>
          </a:p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Access Specification</a:t>
            </a:r>
          </a:p>
        </p:txBody>
      </p:sp>
      <p:cxnSp>
        <p:nvCxnSpPr>
          <p:cNvPr id="9" name="Elbow Connector 8"/>
          <p:cNvCxnSpPr>
            <a:stCxn id="7" idx="1"/>
            <a:endCxn id="6" idx="0"/>
          </p:cNvCxnSpPr>
          <p:nvPr/>
        </p:nvCxnSpPr>
        <p:spPr>
          <a:xfrm rot="10800000" flipV="1">
            <a:off x="4000500" y="3732276"/>
            <a:ext cx="1866900" cy="4526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90488" y="768144"/>
            <a:ext cx="38862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Access Specification: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Public members of Base are public members of Derived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Private members of Base remain private members, but are inherited by the Derived class.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i.e. “They are invisible to the 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Derived class”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6688" y="4270248"/>
            <a:ext cx="3733800" cy="213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ob.I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8; </a:t>
            </a:r>
            <a:r>
              <a:rPr lang="en-US" sz="14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229022" y="2514600"/>
            <a:ext cx="1752600" cy="1981200"/>
            <a:chOff x="6934200" y="2590800"/>
            <a:chExt cx="1752600" cy="1981200"/>
          </a:xfrm>
        </p:grpSpPr>
        <p:sp>
          <p:nvSpPr>
            <p:cNvPr id="13" name="Rectangle 12"/>
            <p:cNvSpPr/>
            <p:nvPr/>
          </p:nvSpPr>
          <p:spPr>
            <a:xfrm>
              <a:off x="6934200" y="2590800"/>
              <a:ext cx="17526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//Base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3733800"/>
              <a:ext cx="17526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/Derived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cxnSp>
          <p:nvCxnSpPr>
            <p:cNvPr id="22" name="Straight Connector 21"/>
            <p:cNvCxnSpPr>
              <a:stCxn id="13" idx="2"/>
              <a:endCxn id="14" idx="0"/>
            </p:cNvCxnSpPr>
            <p:nvPr/>
          </p:nvCxnSpPr>
          <p:spPr>
            <a:xfrm>
              <a:off x="7810500" y="3352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34200" y="30480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934200" y="4184905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05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76" y="2133601"/>
            <a:ext cx="10319826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 base class in not exclusively “owned” by a derived class. A base class can be inherited by any number of different classes.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There may be times when you want to keep a member of a base class private but still permit a derived class access to it.</a:t>
            </a:r>
            <a:br>
              <a:rPr lang="en-US" sz="2200" dirty="0"/>
            </a:br>
            <a:r>
              <a:rPr lang="en-US" sz="2200" dirty="0"/>
              <a:t>SOLUTION: Designate the data as </a:t>
            </a:r>
            <a:r>
              <a:rPr lang="en-US" sz="2200" b="1" dirty="0"/>
              <a:t>protected.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370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57678" y="1152378"/>
            <a:ext cx="9436100" cy="3992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Protected Data Inherited as Public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3886200" cy="1676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886200"/>
            <a:ext cx="5632704" cy="1828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3522" y="2514600"/>
            <a:ext cx="2590800" cy="2514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(1,2);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362200"/>
            <a:ext cx="1219200" cy="304800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ave 8"/>
          <p:cNvSpPr/>
          <p:nvPr/>
        </p:nvSpPr>
        <p:spPr>
          <a:xfrm>
            <a:off x="6608863" y="1066800"/>
            <a:ext cx="3241475" cy="1219200"/>
          </a:xfrm>
          <a:prstGeom prst="wav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</a:t>
            </a:r>
            <a:r>
              <a:rPr lang="en-US" sz="1400" i="1" dirty="0" err="1">
                <a:solidFill>
                  <a:schemeClr val="tx1"/>
                </a:solidFill>
              </a:rPr>
              <a:t>specifier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73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9970460" cy="3975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Private members of Base remain private members and are inaccessible to the derived class.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Public members of Base are public members of Derived</a:t>
            </a:r>
          </a:p>
          <a:p>
            <a:pPr marL="457200" lvl="1" indent="0">
              <a:lnSpc>
                <a:spcPct val="90000"/>
              </a:lnSpc>
              <a:buNone/>
            </a:pPr>
            <a:br>
              <a:rPr lang="en-US" i="1" dirty="0"/>
            </a:br>
            <a:r>
              <a:rPr lang="en-US" i="1" dirty="0"/>
              <a:t>BUT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u="sng" dirty="0"/>
              <a:t>Protected members </a:t>
            </a:r>
            <a:r>
              <a:rPr lang="en-US" b="1" dirty="0"/>
              <a:t>of a base class are accessible to   </a:t>
            </a:r>
            <a:br>
              <a:rPr lang="en-US" b="1" dirty="0"/>
            </a:br>
            <a:r>
              <a:rPr lang="en-US" b="1" dirty="0"/>
              <a:t>  members of any class derived from that base.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/>
              <a:t>           Protected members, like private members,  are </a:t>
            </a:r>
            <a:r>
              <a:rPr lang="en-US" b="1" u="sng" dirty="0"/>
              <a:t>not </a:t>
            </a:r>
            <a:br>
              <a:rPr lang="en-US" b="1" dirty="0"/>
            </a:br>
            <a:r>
              <a:rPr lang="en-US" b="1" dirty="0"/>
              <a:t>           accessible outside the base or derived classes.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12652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6" ma:contentTypeDescription="Create a new document." ma:contentTypeScope="" ma:versionID="a3534e525169ec5908171d7e019fea4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14ccc3d797f70905c015e279d9c982c0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7FA784-939C-4ABA-80D9-49EA744C1229}"/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2433</Words>
  <Application>Microsoft Office PowerPoint</Application>
  <PresentationFormat>Widescreen</PresentationFormat>
  <Paragraphs>378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Cavolini</vt:lpstr>
      <vt:lpstr>Corbel</vt:lpstr>
      <vt:lpstr>Courier New</vt:lpstr>
      <vt:lpstr>Wingdings</vt:lpstr>
      <vt:lpstr>Wingdings 3</vt:lpstr>
      <vt:lpstr>Theme1</vt:lpstr>
      <vt:lpstr>Spectrum</vt:lpstr>
      <vt:lpstr>Inheritance</vt:lpstr>
      <vt:lpstr>Inheritance</vt:lpstr>
      <vt:lpstr>Inheritance</vt:lpstr>
      <vt:lpstr>Inheritance</vt:lpstr>
      <vt:lpstr>Inheritance</vt:lpstr>
      <vt:lpstr>PowerPoint Presentation</vt:lpstr>
      <vt:lpstr>Inheritance</vt:lpstr>
      <vt:lpstr>PowerPoint Presentation</vt:lpstr>
      <vt:lpstr>Inheritance</vt:lpstr>
      <vt:lpstr>PowerPoint Presentation</vt:lpstr>
      <vt:lpstr>Inheritance</vt:lpstr>
      <vt:lpstr>Inheritance</vt:lpstr>
      <vt:lpstr>Inheritance</vt:lpstr>
      <vt:lpstr> Inheritance</vt:lpstr>
      <vt:lpstr>Inheritance</vt:lpstr>
      <vt:lpstr>PowerPoint Presentation</vt:lpstr>
      <vt:lpstr>PowerPoint Presentation</vt:lpstr>
      <vt:lpstr>Inheritance</vt:lpstr>
      <vt:lpstr>Inheritance</vt:lpstr>
      <vt:lpstr>PowerPoint Presentation</vt:lpstr>
      <vt:lpstr>PowerPoint Presentation</vt:lpstr>
      <vt:lpstr>Inheritance</vt:lpstr>
      <vt:lpstr>Inheritance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Dr. Md. Mahbub Chowdhury Mishu</cp:lastModifiedBy>
  <cp:revision>11</cp:revision>
  <dcterms:created xsi:type="dcterms:W3CDTF">2020-04-23T12:18:04Z</dcterms:created>
  <dcterms:modified xsi:type="dcterms:W3CDTF">2020-04-27T08:39:57Z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