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sldIdLst>
    <p:sldId id="256" r:id="rId5"/>
    <p:sldId id="268" r:id="rId6"/>
    <p:sldId id="269" r:id="rId7"/>
    <p:sldId id="270" r:id="rId8"/>
    <p:sldId id="271" r:id="rId9"/>
    <p:sldId id="272" r:id="rId10"/>
    <p:sldId id="273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5" r:id="rId20"/>
    <p:sldId id="286" r:id="rId21"/>
    <p:sldId id="28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912AC3-43BE-4B27-AEBD-9CB975EC9AC6}" v="1" dt="2020-04-24T18:51:01.2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135" autoAdjust="0"/>
  </p:normalViewPr>
  <p:slideViewPr>
    <p:cSldViewPr snapToGrid="0" snapToObjects="1">
      <p:cViewPr varScale="1">
        <p:scale>
          <a:sx n="56" d="100"/>
          <a:sy n="56" d="100"/>
        </p:scale>
        <p:origin x="7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. Mahbub Chowdhury Mishu" userId="09162e0f-fafd-430e-8e71-18113d49a68e" providerId="ADAL" clId="{84912AC3-43BE-4B27-AEBD-9CB975EC9AC6}"/>
    <pc:docChg chg="delSld modSld">
      <pc:chgData name="Dr. Md. Mahbub Chowdhury Mishu" userId="09162e0f-fafd-430e-8e71-18113d49a68e" providerId="ADAL" clId="{84912AC3-43BE-4B27-AEBD-9CB975EC9AC6}" dt="2020-04-24T18:51:16.209" v="15" actId="20577"/>
      <pc:docMkLst>
        <pc:docMk/>
      </pc:docMkLst>
      <pc:sldChg chg="modSp">
        <pc:chgData name="Dr. Md. Mahbub Chowdhury Mishu" userId="09162e0f-fafd-430e-8e71-18113d49a68e" providerId="ADAL" clId="{84912AC3-43BE-4B27-AEBD-9CB975EC9AC6}" dt="2020-04-24T18:51:16.209" v="15" actId="20577"/>
        <pc:sldMkLst>
          <pc:docMk/>
          <pc:sldMk cId="700707328" sldId="256"/>
        </pc:sldMkLst>
        <pc:graphicFrameChg chg="mod modGraphic">
          <ac:chgData name="Dr. Md. Mahbub Chowdhury Mishu" userId="09162e0f-fafd-430e-8e71-18113d49a68e" providerId="ADAL" clId="{84912AC3-43BE-4B27-AEBD-9CB975EC9AC6}" dt="2020-04-24T18:51:16.209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del">
        <pc:chgData name="Dr. Md. Mahbub Chowdhury Mishu" userId="09162e0f-fafd-430e-8e71-18113d49a68e" providerId="ADAL" clId="{84912AC3-43BE-4B27-AEBD-9CB975EC9AC6}" dt="2020-04-22T10:59:35.041" v="1" actId="2696"/>
        <pc:sldMkLst>
          <pc:docMk/>
          <pc:sldMk cId="1923382373" sldId="264"/>
        </pc:sldMkLst>
      </pc:sldChg>
      <pc:sldChg chg="del">
        <pc:chgData name="Dr. Md. Mahbub Chowdhury Mishu" userId="09162e0f-fafd-430e-8e71-18113d49a68e" providerId="ADAL" clId="{84912AC3-43BE-4B27-AEBD-9CB975EC9AC6}" dt="2020-04-22T10:59:34.272" v="0" actId="2696"/>
        <pc:sldMkLst>
          <pc:docMk/>
          <pc:sldMk cId="3224969828" sldId="265"/>
        </pc:sldMkLst>
      </pc:sldChg>
      <pc:sldChg chg="del">
        <pc:chgData name="Dr. Md. Mahbub Chowdhury Mishu" userId="09162e0f-fafd-430e-8e71-18113d49a68e" providerId="ADAL" clId="{84912AC3-43BE-4B27-AEBD-9CB975EC9AC6}" dt="2020-04-22T11:00:06.634" v="4" actId="2696"/>
        <pc:sldMkLst>
          <pc:docMk/>
          <pc:sldMk cId="1154311418" sldId="285"/>
        </pc:sldMkLst>
      </pc:sldChg>
      <pc:sldChg chg="del">
        <pc:chgData name="Dr. Md. Mahbub Chowdhury Mishu" userId="09162e0f-fafd-430e-8e71-18113d49a68e" providerId="ADAL" clId="{84912AC3-43BE-4B27-AEBD-9CB975EC9AC6}" dt="2020-04-22T11:00:06.128" v="3" actId="2696"/>
        <pc:sldMkLst>
          <pc:docMk/>
          <pc:sldMk cId="3026500075" sldId="286"/>
        </pc:sldMkLst>
      </pc:sldChg>
      <pc:sldChg chg="del">
        <pc:chgData name="Dr. Md. Mahbub Chowdhury Mishu" userId="09162e0f-fafd-430e-8e71-18113d49a68e" providerId="ADAL" clId="{84912AC3-43BE-4B27-AEBD-9CB975EC9AC6}" dt="2020-04-22T11:00:05.413" v="2" actId="2696"/>
        <pc:sldMkLst>
          <pc:docMk/>
          <pc:sldMk cId="2235011168" sldId="287"/>
        </pc:sldMkLst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5B321-58E3-4F66-B288-C5C2461CB7EB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C7907-55A9-4F55-A136-00322427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46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1A1BE2-0457-4B57-BAA1-B705F7E91853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596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C2230B-8382-4A4E-98D4-B35A003860DF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038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ED144-DEE9-4DE9-8DD8-350A5C75F3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502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24553"/>
            <a:ext cx="7808976" cy="745571"/>
          </a:xfrm>
        </p:spPr>
        <p:txBody>
          <a:bodyPr>
            <a:noAutofit/>
          </a:bodyPr>
          <a:lstStyle/>
          <a:p>
            <a:r>
              <a:rPr lang="en-US" sz="3000" b="1" dirty="0"/>
              <a:t>Making Decisions using if-else statements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57643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69253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 (2X1.5 </a:t>
                      </a:r>
                      <a:r>
                        <a:rPr lang="en-US" dirty="0" err="1"/>
                        <a:t>hrs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Syeda Nishat Tasnim(nishat@aiub.edu)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933745" cy="484632"/>
          </a:xfrm>
        </p:spPr>
        <p:txBody>
          <a:bodyPr>
            <a:normAutofit fontScale="92500"/>
          </a:bodyPr>
          <a:lstStyle/>
          <a:p>
            <a:r>
              <a:rPr lang="en-US" dirty="0"/>
              <a:t>Course Code: CSC1102 &amp;1103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Programming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812" y="717055"/>
            <a:ext cx="5117988" cy="684973"/>
          </a:xfrm>
        </p:spPr>
        <p:txBody>
          <a:bodyPr/>
          <a:lstStyle/>
          <a:p>
            <a:pPr algn="l"/>
            <a:r>
              <a:rPr lang="en-US" altLang="en-US" sz="3600" dirty="0">
                <a:solidFill>
                  <a:schemeClr val="tx1"/>
                </a:solidFill>
              </a:rPr>
              <a:t>Nested if statements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9" t="20357" r="59166" b="47037"/>
          <a:stretch>
            <a:fillRect/>
          </a:stretch>
        </p:blipFill>
        <p:spPr bwMode="auto">
          <a:xfrm>
            <a:off x="1190170" y="1776101"/>
            <a:ext cx="2416629" cy="332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t="18874" r="50000" b="7016"/>
          <a:stretch>
            <a:fillRect/>
          </a:stretch>
        </p:blipFill>
        <p:spPr bwMode="auto">
          <a:xfrm>
            <a:off x="4676551" y="611494"/>
            <a:ext cx="4057650" cy="6000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118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Multiple choices – </a:t>
            </a:r>
            <a:r>
              <a:rPr lang="en-US" altLang="en-US" dirty="0">
                <a:latin typeface="Courier New" panose="02070309020205020404" pitchFamily="49" charset="0"/>
              </a:rPr>
              <a:t>else-if</a:t>
            </a:r>
          </a:p>
        </p:txBody>
      </p:sp>
      <p:sp>
        <p:nvSpPr>
          <p:cNvPr id="15363" name="AutoShape 3"/>
          <p:cNvSpPr>
            <a:spLocks noChangeArrowheads="1"/>
          </p:cNvSpPr>
          <p:nvPr/>
        </p:nvSpPr>
        <p:spPr bwMode="auto">
          <a:xfrm>
            <a:off x="1571172" y="4749798"/>
            <a:ext cx="457200" cy="914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1418772" y="3682998"/>
            <a:ext cx="1066800" cy="1219200"/>
          </a:xfrm>
          <a:prstGeom prst="rightArrowCallout">
            <a:avLst>
              <a:gd name="adj1" fmla="val 28571"/>
              <a:gd name="adj2" fmla="val 28571"/>
              <a:gd name="adj3" fmla="val 16667"/>
              <a:gd name="adj4" fmla="val 66667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1342572" y="2235198"/>
            <a:ext cx="1295400" cy="1447800"/>
          </a:xfrm>
          <a:prstGeom prst="rightArrowCallout">
            <a:avLst>
              <a:gd name="adj1" fmla="val 27941"/>
              <a:gd name="adj2" fmla="val 27941"/>
              <a:gd name="adj3" fmla="val 16667"/>
              <a:gd name="adj4" fmla="val 66667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637972" y="269954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if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656772" y="3149598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Courier New" panose="02070309020205020404" pitchFamily="49" charset="0"/>
              </a:rPr>
              <a:t>else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2634344" y="3925660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if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732972" y="4611686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Courier New" panose="02070309020205020404" pitchFamily="49" charset="0"/>
              </a:rPr>
              <a:t>else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793297" y="1835148"/>
            <a:ext cx="1685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Courier New" panose="02070309020205020404" pitchFamily="49" charset="0"/>
              </a:rPr>
              <a:t>int number;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3022147" y="2692398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Courier New" panose="02070309020205020404" pitchFamily="49" charset="0"/>
              </a:rPr>
              <a:t>negative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3095172" y="3911598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Courier New" panose="02070309020205020404" pitchFamily="49" charset="0"/>
              </a:rPr>
              <a:t>zero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2123622" y="5145086"/>
            <a:ext cx="1276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Courier New" panose="02070309020205020404" pitchFamily="49" charset="0"/>
              </a:rPr>
              <a:t>positive</a:t>
            </a:r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1799772" y="5664198"/>
            <a:ext cx="0" cy="867231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2637972" y="2997198"/>
            <a:ext cx="1828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4466772" y="2997198"/>
            <a:ext cx="0" cy="297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 flipH="1">
            <a:off x="1799772" y="5968998"/>
            <a:ext cx="2667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2485572" y="4292598"/>
            <a:ext cx="1524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4009572" y="4292598"/>
            <a:ext cx="0" cy="1676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4931229" y="2235198"/>
            <a:ext cx="35814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if ( </a:t>
            </a:r>
            <a:r>
              <a:rPr lang="en-US" altLang="en-US" sz="1800" b="0" i="1" dirty="0">
                <a:latin typeface="Courier New" panose="02070309020205020404" pitchFamily="49" charset="0"/>
              </a:rPr>
              <a:t>expression 1</a:t>
            </a:r>
            <a:r>
              <a:rPr lang="en-US" altLang="en-US" sz="1800" b="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 dirty="0">
                <a:latin typeface="Courier New" panose="02070309020205020404" pitchFamily="49" charset="0"/>
              </a:rPr>
              <a:t>    program statement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else if ( </a:t>
            </a:r>
            <a:r>
              <a:rPr lang="en-US" altLang="en-US" sz="1800" b="0" i="1" dirty="0">
                <a:latin typeface="Courier New" panose="02070309020205020404" pitchFamily="49" charset="0"/>
              </a:rPr>
              <a:t>expression 2</a:t>
            </a:r>
            <a:r>
              <a:rPr lang="en-US" altLang="en-US" sz="1800" b="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 dirty="0">
                <a:latin typeface="Courier New" panose="02070309020205020404" pitchFamily="49" charset="0"/>
              </a:rPr>
              <a:t>    program statement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 dirty="0">
                <a:latin typeface="Courier New" panose="02070309020205020404" pitchFamily="49" charset="0"/>
              </a:rPr>
              <a:t>    program statement 3</a:t>
            </a:r>
          </a:p>
        </p:txBody>
      </p:sp>
      <p:sp>
        <p:nvSpPr>
          <p:cNvPr id="15381" name="AutoShape 21"/>
          <p:cNvSpPr>
            <a:spLocks noChangeArrowheads="1"/>
          </p:cNvSpPr>
          <p:nvPr/>
        </p:nvSpPr>
        <p:spPr bwMode="auto">
          <a:xfrm>
            <a:off x="4923971" y="4800600"/>
            <a:ext cx="3505200" cy="1905000"/>
          </a:xfrm>
          <a:prstGeom prst="cloudCallout">
            <a:avLst>
              <a:gd name="adj1" fmla="val -40806"/>
              <a:gd name="adj2" fmla="val -10025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0"/>
              <a:t>Program style: this unindented formatting improves the readability of the statement and makes it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0"/>
              <a:t>clearer that a three-way decision is being made.</a:t>
            </a:r>
          </a:p>
        </p:txBody>
      </p:sp>
    </p:spTree>
    <p:extLst>
      <p:ext uri="{BB962C8B-B14F-4D97-AF65-F5344CB8AC3E}">
        <p14:creationId xmlns:p14="http://schemas.microsoft.com/office/powerpoint/2010/main" val="3150583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 – multiple choices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  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825499" y="1779587"/>
            <a:ext cx="7491413" cy="507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/* Program to evaluate simple expressions of the form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number operator number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float </a:t>
            </a:r>
            <a:r>
              <a:rPr lang="en-US" altLang="en-US" sz="1800" b="1" dirty="0">
                <a:latin typeface="Courier New" panose="02070309020205020404" pitchFamily="49" charset="0"/>
              </a:rPr>
              <a:t>value1, value2;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char </a:t>
            </a:r>
            <a:r>
              <a:rPr lang="en-US" altLang="en-US" sz="1800" b="1" dirty="0">
                <a:latin typeface="Courier New" panose="02070309020205020404" pitchFamily="49" charset="0"/>
              </a:rPr>
              <a:t>operator;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&lt;&lt;“Type in your expression”&lt;&lt;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1800" b="1" dirty="0">
                <a:latin typeface="Courier New" panose="02070309020205020404" pitchFamily="49" charset="0"/>
              </a:rPr>
              <a:t>&gt;&gt;value1&gt;&gt;operator&gt;&gt;value2;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if </a:t>
            </a:r>
            <a:r>
              <a:rPr lang="en-US" altLang="en-US" sz="1800" b="1" dirty="0">
                <a:latin typeface="Courier New" panose="02070309020205020404" pitchFamily="49" charset="0"/>
              </a:rPr>
              <a:t>( operator == '+'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&lt;&lt;value1 + value2&lt;&lt;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else if </a:t>
            </a:r>
            <a:r>
              <a:rPr lang="en-US" altLang="en-US" sz="1800" b="1" dirty="0">
                <a:latin typeface="Courier New" panose="02070309020205020404" pitchFamily="49" charset="0"/>
              </a:rPr>
              <a:t>( operator == '-'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&lt;&lt;value1 - value2&lt;&lt;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else if</a:t>
            </a:r>
            <a:r>
              <a:rPr lang="en-US" altLang="en-US" sz="1800" b="1" dirty="0">
                <a:latin typeface="Courier New" panose="02070309020205020404" pitchFamily="49" charset="0"/>
              </a:rPr>
              <a:t> ( operator == '*'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&lt;&lt;value1 * value2&lt;&lt;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b="1" dirty="0">
                <a:latin typeface="Courier New" panose="02070309020205020404" pitchFamily="49" charset="0"/>
              </a:rPr>
              <a:t> ( operator == '/'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&lt;&lt;value1 / value2&lt;&lt;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&lt;&lt;"Unknown operator.";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en-US" sz="1800" b="1" dirty="0">
                <a:latin typeface="Courier New" panose="02070309020205020404" pitchFamily="49" charset="0"/>
              </a:rPr>
              <a:t>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5731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switch</a:t>
            </a:r>
            <a:r>
              <a:rPr lang="en-US" altLang="en-US" dirty="0"/>
              <a:t> statement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  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41325" y="1978523"/>
            <a:ext cx="7026275" cy="430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switch</a:t>
            </a:r>
            <a:r>
              <a:rPr lang="en-US" altLang="en-US" sz="1600" b="1" dirty="0">
                <a:latin typeface="Courier New" panose="02070309020205020404" pitchFamily="49" charset="0"/>
              </a:rPr>
              <a:t> ( </a:t>
            </a:r>
            <a:r>
              <a:rPr lang="en-US" altLang="en-US" sz="1600" b="1" i="1" dirty="0">
                <a:latin typeface="Courier New" panose="02070309020205020404" pitchFamily="49" charset="0"/>
              </a:rPr>
              <a:t>expression </a:t>
            </a:r>
            <a:r>
              <a:rPr lang="en-US" altLang="en-US" sz="1600" b="1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i="1" dirty="0">
                <a:latin typeface="Courier New" panose="02070309020205020404" pitchFamily="49" charset="0"/>
              </a:rPr>
              <a:t>value1</a:t>
            </a:r>
            <a:r>
              <a:rPr lang="en-US" altLang="en-US" sz="1600" b="1" dirty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i="1" dirty="0">
                <a:latin typeface="Courier New" panose="02070309020205020404" pitchFamily="49" charset="0"/>
              </a:rPr>
              <a:t>	program statement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...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</a:t>
            </a: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i="1" dirty="0">
                <a:latin typeface="Courier New" panose="02070309020205020404" pitchFamily="49" charset="0"/>
              </a:rPr>
              <a:t>value2</a:t>
            </a:r>
            <a:r>
              <a:rPr lang="en-US" altLang="en-US" sz="1600" b="1" dirty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i="1" dirty="0">
                <a:latin typeface="Courier New" panose="02070309020205020404" pitchFamily="49" charset="0"/>
              </a:rPr>
              <a:t>	program statement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...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</a:t>
            </a: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i="1" dirty="0" err="1">
                <a:latin typeface="Courier New" panose="02070309020205020404" pitchFamily="49" charset="0"/>
              </a:rPr>
              <a:t>valueN</a:t>
            </a:r>
            <a:r>
              <a:rPr lang="en-US" altLang="en-US" sz="1600" b="1" dirty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i="1" dirty="0">
                <a:latin typeface="Courier New" panose="02070309020205020404" pitchFamily="49" charset="0"/>
              </a:rPr>
              <a:t>	program statement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...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</a:t>
            </a: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default</a:t>
            </a:r>
            <a:r>
              <a:rPr lang="en-US" altLang="en-US" sz="1600" b="1" dirty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i="1" dirty="0">
                <a:latin typeface="Courier New" panose="02070309020205020404" pitchFamily="49" charset="0"/>
              </a:rPr>
              <a:t>	program statement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...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</a:t>
            </a: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4343400" y="1783011"/>
            <a:ext cx="4626429" cy="2821378"/>
          </a:xfrm>
          <a:prstGeom prst="cloudCallout">
            <a:avLst>
              <a:gd name="adj1" fmla="val -72753"/>
              <a:gd name="adj2" fmla="val -37058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0" dirty="0"/>
              <a:t>The </a:t>
            </a:r>
            <a:r>
              <a:rPr lang="en-US" altLang="en-US" sz="1600" b="0" i="1" dirty="0"/>
              <a:t>expression  </a:t>
            </a:r>
            <a:r>
              <a:rPr lang="en-US" altLang="en-US" sz="1600" b="0" dirty="0"/>
              <a:t>is successively compared against the values  </a:t>
            </a:r>
            <a:r>
              <a:rPr lang="en-US" altLang="en-US" sz="1600" b="0" i="1" dirty="0"/>
              <a:t>value1</a:t>
            </a:r>
            <a:r>
              <a:rPr lang="en-US" altLang="en-US" sz="1600" b="0" dirty="0"/>
              <a:t>, </a:t>
            </a:r>
            <a:r>
              <a:rPr lang="en-US" altLang="en-US" sz="1600" b="0" i="1" dirty="0"/>
              <a:t>value2, ..., </a:t>
            </a:r>
            <a:r>
              <a:rPr lang="en-US" altLang="en-US" sz="1600" b="0" i="1" dirty="0" err="1"/>
              <a:t>valuen</a:t>
            </a:r>
            <a:r>
              <a:rPr lang="en-US" altLang="en-US" sz="1600" b="0" dirty="0"/>
              <a:t>. If a case is found whose value is equal to the value of  </a:t>
            </a:r>
            <a:r>
              <a:rPr lang="en-US" altLang="en-US" sz="1600" b="0" i="1" dirty="0"/>
              <a:t>expression</a:t>
            </a:r>
            <a:r>
              <a:rPr lang="en-US" altLang="en-US" sz="1600" b="0" dirty="0"/>
              <a:t>, the program statements that follow the case are executed.</a:t>
            </a:r>
          </a:p>
        </p:txBody>
      </p:sp>
      <p:sp>
        <p:nvSpPr>
          <p:cNvPr id="17414" name="Text Box 8"/>
          <p:cNvSpPr txBox="1">
            <a:spLocks noChangeArrowheads="1"/>
          </p:cNvSpPr>
          <p:nvPr/>
        </p:nvSpPr>
        <p:spPr bwMode="auto">
          <a:xfrm>
            <a:off x="4708525" y="4681927"/>
            <a:ext cx="3825875" cy="1979613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buFontTx/>
              <a:buNone/>
            </a:pPr>
            <a:r>
              <a:rPr lang="en-US" altLang="en-US" sz="1800" b="0" dirty="0"/>
              <a:t>The switch test expression must be one with an </a:t>
            </a:r>
            <a:r>
              <a:rPr lang="en-US" altLang="en-US" sz="1800" dirty="0"/>
              <a:t>integer value</a:t>
            </a:r>
            <a:r>
              <a:rPr lang="en-US" altLang="en-US" sz="1800" b="0" dirty="0"/>
              <a:t>  (including type char) (No float !). 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en-US" altLang="en-US" sz="1800" b="0" dirty="0"/>
              <a:t>The case values must be integer-type </a:t>
            </a:r>
            <a:r>
              <a:rPr lang="en-US" altLang="en-US" sz="1800" dirty="0"/>
              <a:t> constants</a:t>
            </a:r>
            <a:r>
              <a:rPr lang="en-US" altLang="en-US" sz="1800" b="0" dirty="0"/>
              <a:t>   or integer constant expressions (You can't use a variable for a case label !)</a:t>
            </a:r>
          </a:p>
        </p:txBody>
      </p:sp>
    </p:spTree>
    <p:extLst>
      <p:ext uri="{BB962C8B-B14F-4D97-AF65-F5344CB8AC3E}">
        <p14:creationId xmlns:p14="http://schemas.microsoft.com/office/powerpoint/2010/main" val="128587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switch</a:t>
            </a:r>
            <a:r>
              <a:rPr lang="en-US" altLang="en-US" dirty="0"/>
              <a:t> statement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85800" y="3469658"/>
            <a:ext cx="5876925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switch (operator)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...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case '*':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case 'x':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	</a:t>
            </a:r>
            <a:r>
              <a:rPr lang="en-US" altLang="en-US" sz="1800" b="0" dirty="0" err="1">
                <a:latin typeface="Courier New" panose="02070309020205020404" pitchFamily="49" charset="0"/>
              </a:rPr>
              <a:t>printf</a:t>
            </a:r>
            <a:r>
              <a:rPr lang="en-US" altLang="en-US" sz="1800" b="0" dirty="0">
                <a:latin typeface="Courier New" panose="02070309020205020404" pitchFamily="49" charset="0"/>
              </a:rPr>
              <a:t> ("%.2f\n", value1 * value2);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	break;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2914650" y="1869458"/>
            <a:ext cx="2971800" cy="1600200"/>
          </a:xfrm>
          <a:prstGeom prst="cloudCallout">
            <a:avLst>
              <a:gd name="adj1" fmla="val -65214"/>
              <a:gd name="adj2" fmla="val 1079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/>
              <a:t>Break can miss !</a:t>
            </a:r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5529943" y="2919765"/>
            <a:ext cx="3110593" cy="1530660"/>
          </a:xfrm>
          <a:prstGeom prst="cloudCallout">
            <a:avLst>
              <a:gd name="adj1" fmla="val -147658"/>
              <a:gd name="adj2" fmla="val 5314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/>
              <a:t>Statement list on a case can miss !</a:t>
            </a:r>
          </a:p>
        </p:txBody>
      </p:sp>
    </p:spTree>
    <p:extLst>
      <p:ext uri="{BB962C8B-B14F-4D97-AF65-F5344CB8AC3E}">
        <p14:creationId xmlns:p14="http://schemas.microsoft.com/office/powerpoint/2010/main" val="2082328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 - </a:t>
            </a:r>
            <a:r>
              <a:rPr lang="en-US" altLang="en-US" dirty="0">
                <a:latin typeface="Courier New" panose="02070309020205020404" pitchFamily="49" charset="0"/>
              </a:rPr>
              <a:t>switch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81" y="1875966"/>
            <a:ext cx="4294619" cy="46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57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BCDD-6C3F-A497-D1C0-552E4785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Switch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AE9332-702C-340C-38E8-EE34D5C72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743" y="2133600"/>
            <a:ext cx="7913914" cy="4572000"/>
          </a:xfrm>
        </p:spPr>
      </p:pic>
    </p:spTree>
    <p:extLst>
      <p:ext uri="{BB962C8B-B14F-4D97-AF65-F5344CB8AC3E}">
        <p14:creationId xmlns:p14="http://schemas.microsoft.com/office/powerpoint/2010/main" val="1819793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5037D-8F5C-8FB2-C343-84D7D65C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Switch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41D5DC-52A4-171F-86E8-2D998864F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743" y="2133600"/>
            <a:ext cx="7783286" cy="4386943"/>
          </a:xfrm>
        </p:spPr>
      </p:pic>
    </p:spTree>
    <p:extLst>
      <p:ext uri="{BB962C8B-B14F-4D97-AF65-F5344CB8AC3E}">
        <p14:creationId xmlns:p14="http://schemas.microsoft.com/office/powerpoint/2010/main" val="3590803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The conditional operator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 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133600" y="4114800"/>
            <a:ext cx="4143375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maxValue = ( a &gt; b ) ? a :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Equivalent to: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if ( a &gt; b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	maxValue =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	maxValue =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Courier New" panose="02070309020205020404" pitchFamily="49" charset="0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57200" y="1849376"/>
            <a:ext cx="4892675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 dirty="0"/>
              <a:t>condition </a:t>
            </a:r>
            <a:r>
              <a:rPr lang="en-US" altLang="en-US" sz="1800" b="0" dirty="0"/>
              <a:t>? </a:t>
            </a:r>
            <a:r>
              <a:rPr lang="en-US" altLang="en-US" sz="1800" b="0" i="1" dirty="0"/>
              <a:t>expression1 </a:t>
            </a:r>
            <a:r>
              <a:rPr lang="en-US" altLang="en-US" sz="1800" b="0" dirty="0"/>
              <a:t>: </a:t>
            </a:r>
            <a:r>
              <a:rPr lang="en-US" altLang="en-US" sz="1800" b="0" i="1" dirty="0"/>
              <a:t>expression2</a:t>
            </a:r>
            <a:endParaRPr lang="en-US" altLang="en-US" sz="1800" b="0" dirty="0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457200" y="2438400"/>
            <a:ext cx="8299450" cy="14652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/>
              <a:t>condition </a:t>
            </a:r>
            <a:r>
              <a:rPr lang="en-US" altLang="en-US" sz="1800" b="0"/>
              <a:t>is an expression that is evaluated first.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If the result of the evaluation of </a:t>
            </a:r>
            <a:r>
              <a:rPr lang="en-US" altLang="en-US" sz="1800" b="0" i="1"/>
              <a:t>condition  </a:t>
            </a:r>
            <a:r>
              <a:rPr lang="en-US" altLang="en-US" sz="1800" b="0"/>
              <a:t>is TRUE (nonzero), then </a:t>
            </a:r>
            <a:r>
              <a:rPr lang="en-US" altLang="en-US" sz="1800" b="0" i="1"/>
              <a:t>expression1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is evaluated and the result of the evaluation becomes the result of the operation.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If </a:t>
            </a:r>
            <a:r>
              <a:rPr lang="en-US" altLang="en-US" sz="1800" b="0" i="1"/>
              <a:t>condition </a:t>
            </a:r>
            <a:r>
              <a:rPr lang="en-US" altLang="en-US" sz="1800" b="0"/>
              <a:t>is FALSE (zero), then </a:t>
            </a:r>
            <a:r>
              <a:rPr lang="en-US" altLang="en-US" sz="1800" b="0" i="1"/>
              <a:t>expression2 </a:t>
            </a:r>
            <a:r>
              <a:rPr lang="en-US" altLang="en-US" sz="1800" b="0"/>
              <a:t>is evaluated and its result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becomes  the result of the operation</a:t>
            </a:r>
          </a:p>
        </p:txBody>
      </p:sp>
    </p:spTree>
    <p:extLst>
      <p:ext uri="{BB962C8B-B14F-4D97-AF65-F5344CB8AC3E}">
        <p14:creationId xmlns:p14="http://schemas.microsoft.com/office/powerpoint/2010/main" val="268403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/>
              <a:t>Lecture 3: 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956179"/>
            <a:ext cx="5689600" cy="39925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800" b="1" dirty="0"/>
              <a:t>Making Decisions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if</a:t>
            </a:r>
            <a:r>
              <a:rPr lang="en-US" altLang="en-US" sz="2400" dirty="0"/>
              <a:t> Statement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if-else</a:t>
            </a:r>
            <a:r>
              <a:rPr lang="en-US" altLang="en-US" sz="2400" dirty="0"/>
              <a:t> Construct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Logical Operators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Boolean Variables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Nested </a:t>
            </a:r>
            <a:r>
              <a:rPr lang="en-US" altLang="en-US" sz="2400" dirty="0">
                <a:latin typeface="Courier New" panose="02070309020205020404" pitchFamily="49" charset="0"/>
              </a:rPr>
              <a:t>if</a:t>
            </a:r>
            <a:r>
              <a:rPr lang="en-US" altLang="en-US" sz="2400" dirty="0"/>
              <a:t> Statements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else if</a:t>
            </a:r>
            <a:r>
              <a:rPr lang="en-US" altLang="en-US" sz="2400" dirty="0"/>
              <a:t> Construct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switch</a:t>
            </a:r>
            <a:r>
              <a:rPr lang="en-US" altLang="en-US" sz="2400" dirty="0"/>
              <a:t> Statement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Conditional Operator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800" b="1" dirty="0"/>
              <a:t>Character </a:t>
            </a:r>
            <a:r>
              <a:rPr lang="en-US" altLang="en-US" sz="2800" b="1" dirty="0" err="1"/>
              <a:t>Input/Output</a:t>
            </a:r>
            <a:endParaRPr lang="en-US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7557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754062" y="2438400"/>
            <a:ext cx="4130675" cy="650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	if ( </a:t>
            </a:r>
            <a:r>
              <a:rPr lang="en-US" altLang="en-US" sz="1800" b="0" i="1"/>
              <a:t>expression </a:t>
            </a:r>
            <a:r>
              <a:rPr lang="en-US" altLang="en-US" sz="1800" b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/>
              <a:t>		program statement</a:t>
            </a:r>
          </a:p>
        </p:txBody>
      </p:sp>
      <p:sp>
        <p:nvSpPr>
          <p:cNvPr id="6148" name="AutoShape 5"/>
          <p:cNvSpPr>
            <a:spLocks noChangeArrowheads="1"/>
          </p:cNvSpPr>
          <p:nvPr/>
        </p:nvSpPr>
        <p:spPr bwMode="auto">
          <a:xfrm>
            <a:off x="5257800" y="3467100"/>
            <a:ext cx="3657600" cy="2362200"/>
          </a:xfrm>
          <a:prstGeom prst="cloudCallout">
            <a:avLst>
              <a:gd name="adj1" fmla="val -59344"/>
              <a:gd name="adj2" fmla="val -64063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/>
              <a:t>If expression is true  (non-zero), executes statement.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/>
              <a:t>If gives you the choice of executing statement or skipping it.</a:t>
            </a:r>
          </a:p>
        </p:txBody>
      </p:sp>
      <p:sp>
        <p:nvSpPr>
          <p:cNvPr id="6149" name="AutoShape 7"/>
          <p:cNvSpPr>
            <a:spLocks noChangeArrowheads="1"/>
          </p:cNvSpPr>
          <p:nvPr/>
        </p:nvSpPr>
        <p:spPr bwMode="auto">
          <a:xfrm>
            <a:off x="1752600" y="5029200"/>
            <a:ext cx="22098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Program statement</a:t>
            </a:r>
          </a:p>
        </p:txBody>
      </p:sp>
      <p:sp>
        <p:nvSpPr>
          <p:cNvPr id="6150" name="AutoShape 8"/>
          <p:cNvSpPr>
            <a:spLocks noChangeArrowheads="1"/>
          </p:cNvSpPr>
          <p:nvPr/>
        </p:nvSpPr>
        <p:spPr bwMode="auto">
          <a:xfrm>
            <a:off x="1676400" y="3581400"/>
            <a:ext cx="2362200" cy="10668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expression</a:t>
            </a:r>
          </a:p>
        </p:txBody>
      </p:sp>
      <p:sp>
        <p:nvSpPr>
          <p:cNvPr id="6151" name="Line 9"/>
          <p:cNvSpPr>
            <a:spLocks noChangeShapeType="1"/>
          </p:cNvSpPr>
          <p:nvPr/>
        </p:nvSpPr>
        <p:spPr bwMode="auto">
          <a:xfrm>
            <a:off x="28194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10"/>
          <p:cNvSpPr>
            <a:spLocks noChangeShapeType="1"/>
          </p:cNvSpPr>
          <p:nvPr/>
        </p:nvSpPr>
        <p:spPr bwMode="auto">
          <a:xfrm>
            <a:off x="2819400" y="464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Text Box 11"/>
          <p:cNvSpPr txBox="1">
            <a:spLocks noChangeArrowheads="1"/>
          </p:cNvSpPr>
          <p:nvPr/>
        </p:nvSpPr>
        <p:spPr bwMode="auto">
          <a:xfrm>
            <a:off x="2193925" y="4532313"/>
            <a:ext cx="53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yes</a:t>
            </a:r>
          </a:p>
        </p:txBody>
      </p:sp>
      <p:sp>
        <p:nvSpPr>
          <p:cNvPr id="6154" name="Line 13"/>
          <p:cNvSpPr>
            <a:spLocks noChangeShapeType="1"/>
          </p:cNvSpPr>
          <p:nvPr/>
        </p:nvSpPr>
        <p:spPr bwMode="auto">
          <a:xfrm>
            <a:off x="4038600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Text Box 15"/>
          <p:cNvSpPr txBox="1">
            <a:spLocks noChangeArrowheads="1"/>
          </p:cNvSpPr>
          <p:nvPr/>
        </p:nvSpPr>
        <p:spPr bwMode="auto">
          <a:xfrm>
            <a:off x="4108450" y="37338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no</a:t>
            </a:r>
          </a:p>
        </p:txBody>
      </p:sp>
      <p:sp>
        <p:nvSpPr>
          <p:cNvPr id="6156" name="Line 20"/>
          <p:cNvSpPr>
            <a:spLocks noChangeShapeType="1"/>
          </p:cNvSpPr>
          <p:nvPr/>
        </p:nvSpPr>
        <p:spPr bwMode="auto">
          <a:xfrm>
            <a:off x="2819400" y="548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21"/>
          <p:cNvSpPr>
            <a:spLocks noChangeShapeType="1"/>
          </p:cNvSpPr>
          <p:nvPr/>
        </p:nvSpPr>
        <p:spPr bwMode="auto">
          <a:xfrm flipH="1">
            <a:off x="4648200" y="41148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Line 22"/>
          <p:cNvSpPr>
            <a:spLocks noChangeShapeType="1"/>
          </p:cNvSpPr>
          <p:nvPr/>
        </p:nvSpPr>
        <p:spPr bwMode="auto">
          <a:xfrm flipH="1">
            <a:off x="2819400" y="5715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/>
              <a:t>Example - </a:t>
            </a:r>
            <a:r>
              <a:rPr lang="en-US" altLang="en-US">
                <a:latin typeface="Courier New" panose="02070309020205020404" pitchFamily="49" charset="0"/>
              </a:rPr>
              <a:t>if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    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857250" y="2124075"/>
            <a:ext cx="7904728" cy="344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// Program to calculate the absolute value of an integer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(void)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number;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&lt;&lt;"Type in your number: “&lt;&lt;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1800" b="1" dirty="0">
                <a:latin typeface="Courier New" panose="02070309020205020404" pitchFamily="49" charset="0"/>
              </a:rPr>
              <a:t>&gt;&gt;number;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b="1" dirty="0">
                <a:latin typeface="Courier New" panose="02070309020205020404" pitchFamily="49" charset="0"/>
              </a:rPr>
              <a:t> ( number &lt; 0 )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number = -number;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&lt;&lt;"The absolute value is “&lt;&lt;number&lt;&lt;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219200" y="3962400"/>
            <a:ext cx="3200400" cy="609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noFill/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88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if-else</a:t>
            </a:r>
            <a:r>
              <a:rPr lang="en-US" altLang="en-US" dirty="0"/>
              <a:t> statement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5695950" y="2562226"/>
            <a:ext cx="3276600" cy="1905000"/>
          </a:xfrm>
          <a:prstGeom prst="cloudCallout">
            <a:avLst>
              <a:gd name="adj1" fmla="val -57069"/>
              <a:gd name="adj2" fmla="val -81589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 if-else statement: enables you to choose between two statements</a:t>
            </a:r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762000" y="5029200"/>
            <a:ext cx="22098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Program statement 1</a:t>
            </a:r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2286000" y="3581400"/>
            <a:ext cx="2362200" cy="10668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expression</a:t>
            </a:r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34290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Text Box 9"/>
          <p:cNvSpPr txBox="1">
            <a:spLocks noChangeArrowheads="1"/>
          </p:cNvSpPr>
          <p:nvPr/>
        </p:nvSpPr>
        <p:spPr bwMode="auto">
          <a:xfrm>
            <a:off x="1447800" y="373380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yes</a:t>
            </a:r>
          </a:p>
        </p:txBody>
      </p:sp>
      <p:sp>
        <p:nvSpPr>
          <p:cNvPr id="8201" name="Line 10"/>
          <p:cNvSpPr>
            <a:spLocks noChangeShapeType="1"/>
          </p:cNvSpPr>
          <p:nvPr/>
        </p:nvSpPr>
        <p:spPr bwMode="auto">
          <a:xfrm>
            <a:off x="4648200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Text Box 11"/>
          <p:cNvSpPr txBox="1">
            <a:spLocks noChangeArrowheads="1"/>
          </p:cNvSpPr>
          <p:nvPr/>
        </p:nvSpPr>
        <p:spPr bwMode="auto">
          <a:xfrm>
            <a:off x="4648200" y="37480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no</a:t>
            </a:r>
          </a:p>
        </p:txBody>
      </p:sp>
      <p:sp>
        <p:nvSpPr>
          <p:cNvPr id="8203" name="Line 13"/>
          <p:cNvSpPr>
            <a:spLocks noChangeShapeType="1"/>
          </p:cNvSpPr>
          <p:nvPr/>
        </p:nvSpPr>
        <p:spPr bwMode="auto">
          <a:xfrm flipH="1">
            <a:off x="52578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AutoShape 25"/>
          <p:cNvSpPr>
            <a:spLocks noChangeArrowheads="1"/>
          </p:cNvSpPr>
          <p:nvPr/>
        </p:nvSpPr>
        <p:spPr bwMode="auto">
          <a:xfrm>
            <a:off x="4038600" y="5029200"/>
            <a:ext cx="22098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Program statement 2</a:t>
            </a:r>
          </a:p>
        </p:txBody>
      </p:sp>
      <p:sp>
        <p:nvSpPr>
          <p:cNvPr id="8205" name="Line 26"/>
          <p:cNvSpPr>
            <a:spLocks noChangeShapeType="1"/>
          </p:cNvSpPr>
          <p:nvPr/>
        </p:nvSpPr>
        <p:spPr bwMode="auto">
          <a:xfrm flipH="1">
            <a:off x="16764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Line 27"/>
          <p:cNvSpPr>
            <a:spLocks noChangeShapeType="1"/>
          </p:cNvSpPr>
          <p:nvPr/>
        </p:nvSpPr>
        <p:spPr bwMode="auto">
          <a:xfrm>
            <a:off x="1676400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7" name="Line 28"/>
          <p:cNvSpPr>
            <a:spLocks noChangeShapeType="1"/>
          </p:cNvSpPr>
          <p:nvPr/>
        </p:nvSpPr>
        <p:spPr bwMode="auto">
          <a:xfrm flipH="1">
            <a:off x="16764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8" name="Line 29"/>
          <p:cNvSpPr>
            <a:spLocks noChangeShapeType="1"/>
          </p:cNvSpPr>
          <p:nvPr/>
        </p:nvSpPr>
        <p:spPr bwMode="auto">
          <a:xfrm flipH="1">
            <a:off x="52578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9" name="Text Box 30"/>
          <p:cNvSpPr txBox="1">
            <a:spLocks noChangeArrowheads="1"/>
          </p:cNvSpPr>
          <p:nvPr/>
        </p:nvSpPr>
        <p:spPr bwMode="auto">
          <a:xfrm>
            <a:off x="1363662" y="1912546"/>
            <a:ext cx="4130675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	if ( </a:t>
            </a:r>
            <a:r>
              <a:rPr lang="en-US" altLang="en-US" sz="1800" b="0" i="1"/>
              <a:t>expression </a:t>
            </a:r>
            <a:r>
              <a:rPr lang="en-US" altLang="en-US" sz="1800" b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/>
              <a:t>		program statement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/>
              <a:t>	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/>
              <a:t>		program statement 2</a:t>
            </a:r>
          </a:p>
        </p:txBody>
      </p:sp>
      <p:sp>
        <p:nvSpPr>
          <p:cNvPr id="8210" name="Line 31"/>
          <p:cNvSpPr>
            <a:spLocks noChangeShapeType="1"/>
          </p:cNvSpPr>
          <p:nvPr/>
        </p:nvSpPr>
        <p:spPr bwMode="auto">
          <a:xfrm>
            <a:off x="1676400" y="6019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Line 32"/>
          <p:cNvSpPr>
            <a:spLocks noChangeShapeType="1"/>
          </p:cNvSpPr>
          <p:nvPr/>
        </p:nvSpPr>
        <p:spPr bwMode="auto">
          <a:xfrm>
            <a:off x="3429000" y="601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 </a:t>
            </a:r>
            <a:r>
              <a:rPr lang="en-US" altLang="en-US" dirty="0">
                <a:latin typeface="Courier New" panose="02070309020205020404" pitchFamily="49" charset="0"/>
              </a:rPr>
              <a:t>if-else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   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963487" y="1878846"/>
            <a:ext cx="721543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Program to determine if a number is even or odd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number_to_test</a:t>
            </a:r>
            <a:r>
              <a:rPr lang="en-US" altLang="en-US" sz="1800" b="1" dirty="0">
                <a:latin typeface="Courier New" panose="02070309020205020404" pitchFamily="49" charset="0"/>
              </a:rPr>
              <a:t>, remainder;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&lt;&lt;“Enter your number to be tested: ”&lt;&lt;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1800" b="1" dirty="0">
                <a:latin typeface="Courier New" panose="02070309020205020404" pitchFamily="49" charset="0"/>
              </a:rPr>
              <a:t>&gt;&gt;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number_to_tes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remainder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number_to_test</a:t>
            </a:r>
            <a:r>
              <a:rPr lang="en-US" altLang="en-US" sz="1800" b="1" dirty="0">
                <a:latin typeface="Courier New" panose="02070309020205020404" pitchFamily="49" charset="0"/>
              </a:rPr>
              <a:t> % 2;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b="1" dirty="0">
                <a:latin typeface="Courier New" panose="02070309020205020404" pitchFamily="49" charset="0"/>
              </a:rPr>
              <a:t> ( remainder == 0 )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&lt;&lt;"The number is even“&lt;&lt;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else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&lt;&lt;"The number is odd“&lt;&lt;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  <a:endParaRPr lang="en-US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236122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0"/>
              <a:t>   </a:t>
            </a:r>
            <a:endParaRPr lang="en-US" altLang="en-US" b="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64281" y="1935991"/>
            <a:ext cx="721543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/* Program to determine if a number is even or odd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and also the number cannot be negative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number_to_test</a:t>
            </a:r>
            <a:r>
              <a:rPr lang="en-US" altLang="en-US" sz="1800" b="1" dirty="0">
                <a:latin typeface="Courier New" panose="02070309020205020404" pitchFamily="49" charset="0"/>
              </a:rPr>
              <a:t>, remainder;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&lt;&lt;“Enter your number to be tested: ”&lt;&lt;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1800" b="1" dirty="0">
                <a:latin typeface="Courier New" panose="02070309020205020404" pitchFamily="49" charset="0"/>
              </a:rPr>
              <a:t>&gt;&gt;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number_to_tes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remainder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number_to_test</a:t>
            </a:r>
            <a:r>
              <a:rPr lang="en-US" altLang="en-US" sz="1800" b="1" dirty="0">
                <a:latin typeface="Courier New" panose="02070309020205020404" pitchFamily="49" charset="0"/>
              </a:rPr>
              <a:t> % 2;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b="1" dirty="0">
                <a:latin typeface="Courier New" panose="02070309020205020404" pitchFamily="49" charset="0"/>
              </a:rPr>
              <a:t> 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number_to_test</a:t>
            </a:r>
            <a:r>
              <a:rPr lang="en-US" altLang="en-US" sz="1800" b="1" dirty="0">
                <a:latin typeface="Courier New" panose="02070309020205020404" pitchFamily="49" charset="0"/>
              </a:rPr>
              <a:t> &gt;= 0 &amp;&amp; remainder == 0 )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&lt;&lt;"The number is even“&lt;&lt;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else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&lt;&lt;"The number is odd“&lt;&lt;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800" b="1" dirty="0">
                <a:latin typeface="Courier New" panose="02070309020205020404" pitchFamily="49" charset="0"/>
              </a:rPr>
              <a:t>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  <a:endParaRPr lang="en-US" altLang="en-US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4000" dirty="0"/>
              <a:t>Example: compound relational test</a:t>
            </a:r>
          </a:p>
        </p:txBody>
      </p:sp>
    </p:spTree>
    <p:extLst>
      <p:ext uri="{BB962C8B-B14F-4D97-AF65-F5344CB8AC3E}">
        <p14:creationId xmlns:p14="http://schemas.microsoft.com/office/powerpoint/2010/main" val="1017152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Logical operators</a:t>
            </a:r>
          </a:p>
        </p:txBody>
      </p:sp>
      <p:graphicFrame>
        <p:nvGraphicFramePr>
          <p:cNvPr id="4710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249748"/>
              </p:ext>
            </p:extLst>
          </p:nvPr>
        </p:nvGraphicFramePr>
        <p:xfrm>
          <a:off x="1032668" y="2200715"/>
          <a:ext cx="7077075" cy="1600200"/>
        </p:xfrm>
        <a:graphic>
          <a:graphicData uri="http://schemas.openxmlformats.org/drawingml/2006/table">
            <a:tbl>
              <a:tblPr/>
              <a:tblGrid>
                <a:gridCol w="108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3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Operator</a:t>
                      </a:r>
                    </a:p>
                  </a:txBody>
                  <a:tcPr marL="78634" marR="786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Symbol</a:t>
                      </a:r>
                    </a:p>
                  </a:txBody>
                  <a:tcPr marL="78634" marR="78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Meaning</a:t>
                      </a:r>
                    </a:p>
                  </a:txBody>
                  <a:tcPr marL="78634" marR="78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AND</a:t>
                      </a:r>
                    </a:p>
                  </a:txBody>
                  <a:tcPr marL="78634" marR="786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&amp;&amp;</a:t>
                      </a:r>
                    </a:p>
                  </a:txBody>
                  <a:tcPr marL="78634" marR="78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 &amp;&amp; y is true if BOTH x and y are true</a:t>
                      </a:r>
                    </a:p>
                  </a:txBody>
                  <a:tcPr marL="78634" marR="78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</a:p>
                  </a:txBody>
                  <a:tcPr marL="78634" marR="786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||</a:t>
                      </a:r>
                    </a:p>
                  </a:txBody>
                  <a:tcPr marL="78634" marR="78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 || y is true if at least one of x and y is true</a:t>
                      </a:r>
                    </a:p>
                  </a:txBody>
                  <a:tcPr marL="78634" marR="78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NOT</a:t>
                      </a:r>
                    </a:p>
                  </a:txBody>
                  <a:tcPr marL="78634" marR="786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!</a:t>
                      </a:r>
                    </a:p>
                  </a:txBody>
                  <a:tcPr marL="78634" marR="78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!x is true if x is false</a:t>
                      </a:r>
                    </a:p>
                  </a:txBody>
                  <a:tcPr marL="78634" marR="78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333375" y="4433888"/>
            <a:ext cx="8524875" cy="1371600"/>
            <a:chOff x="441325" y="3276600"/>
            <a:chExt cx="8524875" cy="1371600"/>
          </a:xfrm>
        </p:grpSpPr>
        <p:sp>
          <p:nvSpPr>
            <p:cNvPr id="12313" name="Text Box 25"/>
            <p:cNvSpPr txBox="1">
              <a:spLocks noChangeArrowheads="1"/>
            </p:cNvSpPr>
            <p:nvPr/>
          </p:nvSpPr>
          <p:spPr bwMode="auto">
            <a:xfrm>
              <a:off x="441325" y="3276600"/>
              <a:ext cx="7004050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 dirty="0"/>
                <a:t> Logical values as operands or in tests:  true = non-zero, false=zero</a:t>
              </a:r>
            </a:p>
          </p:txBody>
        </p:sp>
        <p:sp>
          <p:nvSpPr>
            <p:cNvPr id="12314" name="Text Box 32"/>
            <p:cNvSpPr txBox="1">
              <a:spLocks noChangeArrowheads="1"/>
            </p:cNvSpPr>
            <p:nvPr/>
          </p:nvSpPr>
          <p:spPr bwMode="auto">
            <a:xfrm>
              <a:off x="457200" y="3748088"/>
              <a:ext cx="7346950" cy="3667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 dirty="0"/>
                <a:t> Logical values returned as results of expressions:  true = 1, false=zero</a:t>
              </a:r>
            </a:p>
          </p:txBody>
        </p:sp>
        <p:sp>
          <p:nvSpPr>
            <p:cNvPr id="12315" name="Text Box 33"/>
            <p:cNvSpPr txBox="1">
              <a:spLocks noChangeArrowheads="1"/>
            </p:cNvSpPr>
            <p:nvPr/>
          </p:nvSpPr>
          <p:spPr bwMode="auto">
            <a:xfrm>
              <a:off x="6064250" y="4281488"/>
              <a:ext cx="2901950" cy="3667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/>
                <a:t>Example:   </a:t>
              </a:r>
              <a:r>
                <a:rPr lang="en-US" altLang="en-US" sz="1800" b="0">
                  <a:latin typeface="Courier New" panose="02070309020205020404" pitchFamily="49" charset="0"/>
                </a:rPr>
                <a:t>5 || 0</a:t>
              </a:r>
              <a:r>
                <a:rPr lang="en-US" altLang="en-US" sz="1800" b="0"/>
                <a:t>  is  </a:t>
              </a:r>
              <a:r>
                <a:rPr lang="en-US" altLang="en-US" sz="1800" b="0">
                  <a:latin typeface="Courier New" panose="02070309020205020404" pitchFamily="49" charset="0"/>
                </a:rPr>
                <a:t>1 </a:t>
              </a:r>
              <a:r>
                <a:rPr lang="en-US" altLang="en-US" sz="1800" b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392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Precedence of operators</a:t>
            </a:r>
          </a:p>
        </p:txBody>
      </p:sp>
      <p:sp>
        <p:nvSpPr>
          <p:cNvPr id="13317" name="Text Box 28"/>
          <p:cNvSpPr txBox="1">
            <a:spLocks noChangeArrowheads="1"/>
          </p:cNvSpPr>
          <p:nvPr/>
        </p:nvSpPr>
        <p:spPr bwMode="auto">
          <a:xfrm>
            <a:off x="4040188" y="3327581"/>
            <a:ext cx="505779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/>
              <a:t>   Example for operator precedence: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a &gt; b &amp;&amp; b &gt; c || b &gt; d 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/>
              <a:t>Is equivalent to: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((a &gt; b) &amp;&amp; (b &gt; c)) || (b &gt; d)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 dirty="0">
              <a:latin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6925" y="2442369"/>
            <a:ext cx="3352800" cy="3200400"/>
            <a:chOff x="2971800" y="1752600"/>
            <a:chExt cx="3352800" cy="3200400"/>
          </a:xfrm>
        </p:grpSpPr>
        <p:sp>
          <p:nvSpPr>
            <p:cNvPr id="13315" name="Line 26"/>
            <p:cNvSpPr>
              <a:spLocks noChangeShapeType="1"/>
            </p:cNvSpPr>
            <p:nvPr/>
          </p:nvSpPr>
          <p:spPr bwMode="auto">
            <a:xfrm flipV="1">
              <a:off x="3352800" y="1828800"/>
              <a:ext cx="0" cy="2895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6" name="Text Box 27"/>
            <p:cNvSpPr txBox="1">
              <a:spLocks noChangeArrowheads="1"/>
            </p:cNvSpPr>
            <p:nvPr/>
          </p:nvSpPr>
          <p:spPr bwMode="auto">
            <a:xfrm>
              <a:off x="3505200" y="2149475"/>
              <a:ext cx="2709863" cy="2709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/>
                <a:t>!,  ++,   --,  (type)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0" dirty="0"/>
                <a:t>*, /, %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/>
                <a:t>+, -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/>
                <a:t>&lt;, &lt;=, &gt;, &gt;=, ==, !=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/>
                <a:t>&amp;&amp;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/>
                <a:t>||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/>
                <a:t>=</a:t>
              </a:r>
            </a:p>
          </p:txBody>
        </p:sp>
        <p:sp>
          <p:nvSpPr>
            <p:cNvPr id="13318" name="Text Box 29"/>
            <p:cNvSpPr txBox="1">
              <a:spLocks noChangeArrowheads="1"/>
            </p:cNvSpPr>
            <p:nvPr/>
          </p:nvSpPr>
          <p:spPr bwMode="auto">
            <a:xfrm>
              <a:off x="3413125" y="1843088"/>
              <a:ext cx="14033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rgbClr val="FF0000"/>
                  </a:solidFill>
                </a:rPr>
                <a:t>Precedence</a:t>
              </a:r>
            </a:p>
          </p:txBody>
        </p:sp>
        <p:sp>
          <p:nvSpPr>
            <p:cNvPr id="13319" name="AutoShape 30"/>
            <p:cNvSpPr>
              <a:spLocks noChangeArrowheads="1"/>
            </p:cNvSpPr>
            <p:nvPr/>
          </p:nvSpPr>
          <p:spPr bwMode="auto">
            <a:xfrm>
              <a:off x="2971800" y="1752600"/>
              <a:ext cx="3352800" cy="32004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48197525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34F36449696C4D9A39A602A84CD659" ma:contentTypeVersion="2" ma:contentTypeDescription="Create a new document." ma:contentTypeScope="" ma:versionID="59d0560e39f12cef339de385b95781a9">
  <xsd:schema xmlns:xsd="http://www.w3.org/2001/XMLSchema" xmlns:xs="http://www.w3.org/2001/XMLSchema" xmlns:p="http://schemas.microsoft.com/office/2006/metadata/properties" xmlns:ns2="d2759a66-45ac-4dcc-97a7-1d1447a6f8ca" targetNamespace="http://schemas.microsoft.com/office/2006/metadata/properties" ma:root="true" ma:fieldsID="9108f46eeb2257c471bc6d348b8541f4" ns2:_="">
    <xsd:import namespace="d2759a66-45ac-4dcc-97a7-1d1447a6f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59a66-45ac-4dcc-97a7-1d1447a6f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E41811-329D-48A2-9929-4B26BA448DFD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A0FCC64-1E0B-45D2-9A3A-D4C102A492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759a66-45ac-4dcc-97a7-1d1447a6f8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B1E1A1-A502-42EF-AA29-78C9BDD062E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1045</Words>
  <Application>Microsoft Office PowerPoint</Application>
  <PresentationFormat>On-screen Show (4:3)</PresentationFormat>
  <Paragraphs>216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Corbel</vt:lpstr>
      <vt:lpstr>Courier New</vt:lpstr>
      <vt:lpstr>Wingdings</vt:lpstr>
      <vt:lpstr>Spectrum</vt:lpstr>
      <vt:lpstr>Making Decisions using if-else statements</vt:lpstr>
      <vt:lpstr>Lecture 3: Outline</vt:lpstr>
      <vt:lpstr>The if statement</vt:lpstr>
      <vt:lpstr>Example - if</vt:lpstr>
      <vt:lpstr>The if-else statement</vt:lpstr>
      <vt:lpstr>Example: if-else</vt:lpstr>
      <vt:lpstr>Example: compound relational test</vt:lpstr>
      <vt:lpstr>Logical operators</vt:lpstr>
      <vt:lpstr>Precedence of operators</vt:lpstr>
      <vt:lpstr>Nested if statements</vt:lpstr>
      <vt:lpstr>Multiple choices – else-if</vt:lpstr>
      <vt:lpstr>Example – multiple choices</vt:lpstr>
      <vt:lpstr>The switch statement</vt:lpstr>
      <vt:lpstr>The switch statement (cont)</vt:lpstr>
      <vt:lpstr>Example - switch</vt:lpstr>
      <vt:lpstr>Switch</vt:lpstr>
      <vt:lpstr>Switch</vt:lpstr>
      <vt:lpstr>The conditional operator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Syeda Nishat Tasnim</cp:lastModifiedBy>
  <cp:revision>38</cp:revision>
  <dcterms:created xsi:type="dcterms:W3CDTF">2018-12-10T17:20:29Z</dcterms:created>
  <dcterms:modified xsi:type="dcterms:W3CDTF">2023-02-05T04:24:39Z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0x010100BE34F36449696C4D9A39A602A84CD659</vt:lpwstr>
  </property>
</Properties>
</file>