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0"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107FF-91CD-4820-B8C2-80B86FAE2647}" v="2" dt="2020-04-24T18:50:02.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2579" autoAdjust="0"/>
  </p:normalViewPr>
  <p:slideViewPr>
    <p:cSldViewPr snapToGrid="0" snapToObjects="1">
      <p:cViewPr varScale="1">
        <p:scale>
          <a:sx n="80" d="100"/>
          <a:sy n="80" d="100"/>
        </p:scale>
        <p:origin x="11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10/31/2020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027521-424D-49C8-8355-C107267981A6}" type="slidenum">
              <a:rPr lang="en-US" smtClean="0"/>
              <a:pPr>
                <a:defRPr/>
              </a:pPr>
              <a:t>9</a:t>
            </a:fld>
            <a:endParaRPr lang="en-US"/>
          </a:p>
        </p:txBody>
      </p:sp>
    </p:spTree>
    <p:extLst>
      <p:ext uri="{BB962C8B-B14F-4D97-AF65-F5344CB8AC3E}">
        <p14:creationId xmlns:p14="http://schemas.microsoft.com/office/powerpoint/2010/main" val="27325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simplified example will be better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D395768-00E2-4B24-991F-8DC94C5DFA98}" type="slidenum">
              <a:rPr lang="en-US" altLang="en-US" smtClean="0"/>
              <a:pPr/>
              <a:t>10</a:t>
            </a:fld>
            <a:endParaRPr lang="en-US" altLang="en-US"/>
          </a:p>
        </p:txBody>
      </p:sp>
    </p:spTree>
    <p:extLst>
      <p:ext uri="{BB962C8B-B14F-4D97-AF65-F5344CB8AC3E}">
        <p14:creationId xmlns:p14="http://schemas.microsoft.com/office/powerpoint/2010/main" val="12734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13</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97D332-E898-4A0A-A187-33B5648D5743}" type="slidenum">
              <a:rPr lang="en-US" altLang="en-US" smtClean="0"/>
              <a:pPr/>
              <a:t>16</a:t>
            </a:fld>
            <a:endParaRPr lang="en-US" altLang="en-US"/>
          </a:p>
        </p:txBody>
      </p:sp>
    </p:spTree>
    <p:extLst>
      <p:ext uri="{BB962C8B-B14F-4D97-AF65-F5344CB8AC3E}">
        <p14:creationId xmlns:p14="http://schemas.microsoft.com/office/powerpoint/2010/main" val="2443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Arrays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81987249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3 (1X1.5 </a:t>
                      </a:r>
                      <a:r>
                        <a:rPr lang="en-US" dirty="0" err="1"/>
                        <a:t>hrs</a:t>
                      </a:r>
                      <a:r>
                        <a:rPr lang="en-US"/>
                        <a:t>),</a:t>
                      </a:r>
                    </a:p>
                    <a:p>
                      <a:r>
                        <a:rPr lang="en-US"/>
                        <a:t>4 </a:t>
                      </a:r>
                      <a:r>
                        <a:rPr lang="en-US" dirty="0"/>
                        <a:t>(2X1.5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06072" y="-225946"/>
            <a:ext cx="4649437" cy="724653"/>
          </a:xfrm>
        </p:spPr>
        <p:txBody>
          <a:bodyPr/>
          <a:lstStyle/>
          <a:p>
            <a:pPr algn="l" eaLnBrk="1" hangingPunct="1"/>
            <a:r>
              <a:rPr lang="en-US" altLang="en-US" dirty="0">
                <a:solidFill>
                  <a:schemeClr val="tx1"/>
                </a:solidFill>
              </a:rPr>
              <a:t>Exercise: Prime numbers</a:t>
            </a:r>
          </a:p>
        </p:txBody>
      </p:sp>
      <p:sp>
        <p:nvSpPr>
          <p:cNvPr id="14339" name="Text Box 4"/>
          <p:cNvSpPr txBox="1">
            <a:spLocks noChangeArrowheads="1"/>
          </p:cNvSpPr>
          <p:nvPr/>
        </p:nvSpPr>
        <p:spPr bwMode="auto">
          <a:xfrm>
            <a:off x="207520" y="682187"/>
            <a:ext cx="8081716" cy="61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20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ts val="20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Modified program to generate prime numbers</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  {</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p,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primes[50],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2; bool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primes[0] = 2; primes[1] = 3;</a:t>
            </a:r>
          </a:p>
          <a:p>
            <a:pPr eaLnBrk="1" hangingPunct="1">
              <a:spcBef>
                <a:spcPts val="200"/>
              </a:spcBef>
              <a:buFontTx/>
              <a:buNone/>
            </a:pPr>
            <a:r>
              <a:rPr lang="en-US" altLang="en-US" sz="1800" b="1" dirty="0">
                <a:latin typeface="Courier New" panose="02070309020205020404" pitchFamily="49" charset="0"/>
              </a:rPr>
              <a:t>for ( p = 5; p &lt;= 50; p = p + 2 )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&amp;&amp;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&gt;=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if (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false;</a:t>
            </a:r>
          </a:p>
          <a:p>
            <a:pPr eaLnBrk="1" hangingPunct="1">
              <a:spcBef>
                <a:spcPts val="200"/>
              </a:spcBef>
              <a:buFontTx/>
              <a:buNone/>
            </a:pPr>
            <a:r>
              <a:rPr lang="en-US" altLang="en-US" sz="1800" b="1" dirty="0">
                <a:latin typeface="Courier New" panose="02070309020205020404" pitchFamily="49" charset="0"/>
              </a:rPr>
              <a:t>	if (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 ) {</a:t>
            </a:r>
          </a:p>
          <a:p>
            <a:pPr eaLnBrk="1" hangingPunct="1">
              <a:spcBef>
                <a:spcPts val="200"/>
              </a:spcBef>
              <a:buFontTx/>
              <a:buNone/>
            </a:pPr>
            <a:r>
              <a:rPr lang="en-US" altLang="en-US" sz="1800" b="1" dirty="0">
                <a:latin typeface="Courier New" panose="02070309020205020404" pitchFamily="49" charset="0"/>
              </a:rPr>
              <a:t>		primes[</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p;</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&lt;&lt;"Primes["&lt;&lt;</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&lt;&lt;"]"&lt;&lt;primes[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return 0;</a:t>
            </a:r>
          </a:p>
          <a:p>
            <a:pPr eaLnBrk="1" hangingPunct="1">
              <a:spcBef>
                <a:spcPts val="200"/>
              </a:spcBef>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9966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dirty="0" err="1"/>
              <a:t>int</a:t>
            </a:r>
            <a:r>
              <a:rPr lang="en-US" altLang="en-US" dirty="0"/>
              <a:t> counters[5] = { 0, 0, 0, 0, 0 };</a:t>
            </a:r>
          </a:p>
          <a:p>
            <a:pPr eaLnBrk="1" hangingPunct="1">
              <a:buFont typeface="Wingdings" panose="05000000000000000000" pitchFamily="2" charset="2"/>
              <a:buChar char="q"/>
            </a:pPr>
            <a:r>
              <a:rPr lang="en-US" altLang="en-US" dirty="0"/>
              <a:t>char letters[5] = { 'a', 'b', 'c', 'd', 'e' };</a:t>
            </a:r>
          </a:p>
          <a:p>
            <a:pPr eaLnBrk="1" hangingPunct="1">
              <a:buFont typeface="Wingdings" panose="05000000000000000000" pitchFamily="2" charset="2"/>
              <a:buChar char="q"/>
            </a:pPr>
            <a:r>
              <a:rPr lang="en-US" altLang="en-US" dirty="0"/>
              <a:t>float </a:t>
            </a:r>
            <a:r>
              <a:rPr lang="en-US" altLang="en-US" dirty="0" err="1"/>
              <a:t>sample_data</a:t>
            </a:r>
            <a:r>
              <a:rPr lang="en-US" altLang="en-US" dirty="0"/>
              <a:t>[500] = { 100.0, 300.0, 500.5 };</a:t>
            </a:r>
          </a:p>
          <a:p>
            <a:pPr eaLnBrk="1" hangingPunct="1">
              <a:buFont typeface="Wingdings" panose="05000000000000000000" pitchFamily="2" charset="2"/>
              <a:buChar char="q"/>
            </a:pPr>
            <a:r>
              <a:rPr lang="en-US" altLang="en-US" dirty="0"/>
              <a:t>The C++ language allows you to define an array without specifying the number of elements. If this is done, the size of the array is determined automatically based on the number of initialization elements: </a:t>
            </a:r>
            <a:r>
              <a:rPr lang="en-US" altLang="en-US" dirty="0" err="1"/>
              <a:t>int</a:t>
            </a:r>
            <a:r>
              <a:rPr lang="en-US" altLang="en-US" dirty="0"/>
              <a:t> counters[] = { 0, 0, 0, 0, 0 };</a:t>
            </a:r>
          </a:p>
        </p:txBody>
      </p:sp>
    </p:spTree>
    <p:extLst>
      <p:ext uri="{BB962C8B-B14F-4D97-AF65-F5344CB8AC3E}">
        <p14:creationId xmlns:p14="http://schemas.microsoft.com/office/powerpoint/2010/main" val="15396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Character arrays</a:t>
            </a:r>
          </a:p>
        </p:txBody>
      </p:sp>
      <p:sp>
        <p:nvSpPr>
          <p:cNvPr id="17411" name="Text Box 4"/>
          <p:cNvSpPr txBox="1">
            <a:spLocks noChangeArrowheads="1"/>
          </p:cNvSpPr>
          <p:nvPr/>
        </p:nvSpPr>
        <p:spPr bwMode="auto">
          <a:xfrm>
            <a:off x="284163" y="2074155"/>
            <a:ext cx="7126288"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char word[] = { 'H', 'e', 'l', 'l', 'o', '!' };</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6;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&lt;&lt;word[</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dirty="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spcBef>
                <a:spcPct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 (void)</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char </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[16] = {</a:t>
            </a:r>
          </a:p>
          <a:p>
            <a:pPr eaLnBrk="1" hangingPunct="1">
              <a:spcBef>
                <a:spcPct val="0"/>
              </a:spcBef>
              <a:buFontTx/>
              <a:buNone/>
            </a:pPr>
            <a:r>
              <a:rPr lang="en-US" altLang="en-US" sz="2000" b="1" dirty="0">
                <a:latin typeface="Courier New" panose="02070309020205020404" pitchFamily="49" charset="0"/>
              </a:rPr>
              <a:t>'0', '1', '2', '3', '4', '5', '6', '7',</a:t>
            </a:r>
          </a:p>
          <a:p>
            <a:pPr eaLnBrk="1" hangingPunct="1">
              <a:spcBef>
                <a:spcPct val="0"/>
              </a:spcBef>
              <a:buFontTx/>
              <a:buNone/>
            </a:pPr>
            <a:r>
              <a:rPr lang="en-US" altLang="en-US" sz="2000" b="1" dirty="0">
                <a:latin typeface="Courier New" panose="02070309020205020404" pitchFamily="49" charset="0"/>
              </a:rPr>
              <a:t>'8', '9', 'A', 'B', 'C', 'D', 'E', 'F' };</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[64];</a:t>
            </a:r>
          </a:p>
          <a:p>
            <a:pPr eaLnBrk="1" hangingPunct="1">
              <a:spcBef>
                <a:spcPct val="0"/>
              </a:spcBef>
              <a:buFontTx/>
              <a:buNone/>
            </a:pPr>
            <a:r>
              <a:rPr lang="en-US" altLang="en-US" sz="2000" b="1" dirty="0">
                <a:latin typeface="Courier New" panose="02070309020205020404" pitchFamily="49" charset="0"/>
              </a:rPr>
              <a:t>long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base, index = 0;</a:t>
            </a:r>
          </a:p>
          <a:p>
            <a:pPr eaLnBrk="1" hangingPunct="1">
              <a:spcBef>
                <a:spcPct val="0"/>
              </a:spcBef>
              <a:buFontTx/>
              <a:buNone/>
            </a:pPr>
            <a:r>
              <a:rPr lang="en-US" altLang="en-US" sz="2000" b="1" dirty="0">
                <a:latin typeface="Courier New" panose="02070309020205020404" pitchFamily="49" charset="0"/>
              </a:rPr>
              <a:t>// get the number and the base</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&lt;&lt;"Number to be converted?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&lt;&lt;"Base?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&gt;&gt;base;</a:t>
            </a:r>
          </a:p>
          <a:p>
            <a:pPr eaLnBrk="1" hangingPunct="1">
              <a:spcBef>
                <a:spcPct val="0"/>
              </a:spcBef>
              <a:buFontTx/>
              <a:buNone/>
            </a:pPr>
            <a:endParaRPr lang="en-US" altLang="en-US" sz="1800" b="1" dirty="0">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 convert to the indicated base</a:t>
            </a:r>
          </a:p>
          <a:p>
            <a:pPr eaLnBrk="1" hangingPunct="1">
              <a:spcBef>
                <a:spcPct val="0"/>
              </a:spcBef>
              <a:buFontTx/>
              <a:buNone/>
            </a:pPr>
            <a:r>
              <a:rPr lang="en-US" altLang="en-US" sz="2000" b="1" dirty="0">
                <a:latin typeface="Courier New" panose="02070309020205020404" pitchFamily="49" charset="0"/>
              </a:rPr>
              <a:t>do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	++index;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while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0 );</a:t>
            </a:r>
          </a:p>
          <a:p>
            <a:pPr eaLnBrk="1" hangingPunct="1">
              <a:spcBef>
                <a:spcPct val="0"/>
              </a:spcBef>
              <a:buFontTx/>
              <a:buNone/>
            </a:pPr>
            <a:r>
              <a:rPr lang="en-US" altLang="en-US" sz="2000" b="1" dirty="0">
                <a:latin typeface="Courier New" panose="02070309020205020404" pitchFamily="49" charset="0"/>
              </a:rPr>
              <a:t>// display the results in reverse order</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&lt;&lt;"Converted number = ";</a:t>
            </a:r>
          </a:p>
          <a:p>
            <a:pPr eaLnBrk="1" hangingPunct="1">
              <a:spcBef>
                <a:spcPct val="0"/>
              </a:spcBef>
              <a:buFontTx/>
              <a:buNone/>
            </a:pPr>
            <a:r>
              <a:rPr lang="en-US" altLang="en-US" sz="2000" b="1" dirty="0">
                <a:latin typeface="Courier New" panose="02070309020205020404" pitchFamily="49" charset="0"/>
              </a:rPr>
              <a:t>for (--index; index &gt;= 0; --index )</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return 0;</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57362"/>
            <a:ext cx="8610600" cy="4893647"/>
          </a:xfrm>
          <a:prstGeom prst="rect">
            <a:avLst/>
          </a:prstGeom>
        </p:spPr>
        <p:txBody>
          <a:bodyPr wrap="square">
            <a:spAutoFit/>
          </a:bodyPr>
          <a:lstStyle/>
          <a:p>
            <a:pPr marL="342900" indent="-342900" algn="just">
              <a:buFont typeface="Wingdings" panose="05000000000000000000" pitchFamily="2" charset="2"/>
              <a:buChar char="q"/>
            </a:pPr>
            <a:r>
              <a:rPr lang="en-US" sz="2400" b="0" dirty="0">
                <a:latin typeface="+mn-lt"/>
              </a:rPr>
              <a:t>Dynamic memory allocation in C++ means allocating memory manually by programmer when needed.</a:t>
            </a:r>
          </a:p>
          <a:p>
            <a:pPr marL="342900" indent="-342900" algn="just">
              <a:buFont typeface="Wingdings" panose="05000000000000000000" pitchFamily="2" charset="2"/>
              <a:buChar char="q"/>
            </a:pPr>
            <a:r>
              <a:rPr lang="en-US" sz="2400" b="1" dirty="0">
                <a:latin typeface="+mn-lt"/>
              </a:rPr>
              <a:t>How is it different from memory allocated to normal variables?</a:t>
            </a:r>
          </a:p>
          <a:p>
            <a:pPr lvl="1" algn="just"/>
            <a:r>
              <a:rPr lang="en-US" sz="2400" b="0" dirty="0">
                <a:latin typeface="+mn-lt"/>
              </a:rPr>
              <a:t>Previously used variables like “</a:t>
            </a:r>
            <a:r>
              <a:rPr lang="en-US" sz="2400" b="0" dirty="0" err="1">
                <a:latin typeface="+mn-lt"/>
              </a:rPr>
              <a:t>int</a:t>
            </a:r>
            <a:r>
              <a:rPr lang="en-US" sz="2400" b="0" dirty="0">
                <a:latin typeface="+mn-lt"/>
              </a:rPr>
              <a:t> a”, “char </a:t>
            </a:r>
            <a:r>
              <a:rPr lang="en-US" sz="2400" b="0" dirty="0" err="1">
                <a:latin typeface="+mn-lt"/>
              </a:rPr>
              <a:t>str</a:t>
            </a:r>
            <a:r>
              <a:rPr lang="en-US" sz="2400" b="0" dirty="0">
                <a:latin typeface="+mn-lt"/>
              </a:rPr>
              <a:t>[10]”, etc., memory is automatically allocated and deallocated. For dynamically allocated memory it is programmers responsibility to deallocate memory when no longer needed. If programmer doesn’t deallocate memory, it causes memory leak (memory is not deallocated until program terminates).</a:t>
            </a:r>
          </a:p>
          <a:p>
            <a:pPr marL="342900" indent="-342900" algn="just">
              <a:buFont typeface="Wingdings" panose="05000000000000000000" pitchFamily="2" charset="2"/>
              <a:buChar char="q"/>
            </a:pPr>
            <a:r>
              <a:rPr lang="en-US" sz="2400" b="1" dirty="0">
                <a:latin typeface="+mn-lt"/>
              </a:rPr>
              <a:t>How is memory allocated/deallocated in C++?</a:t>
            </a:r>
          </a:p>
          <a:p>
            <a:pPr lvl="1" algn="just"/>
            <a:r>
              <a:rPr lang="en-US" sz="2400" b="0" dirty="0">
                <a:latin typeface="+mn-lt"/>
              </a:rPr>
              <a:t>C++ has two operators new and delete that perform the task of allocating and freeing the memory. The allocation is done at runtime.</a:t>
            </a:r>
          </a:p>
        </p:txBody>
      </p:sp>
      <p:sp>
        <p:nvSpPr>
          <p:cNvPr id="5" name="Rectangle 2"/>
          <p:cNvSpPr txBox="1">
            <a:spLocks noChangeArrowheads="1"/>
          </p:cNvSpPr>
          <p:nvPr/>
        </p:nvSpPr>
        <p:spPr>
          <a:xfrm>
            <a:off x="457200" y="274638"/>
            <a:ext cx="83820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just"/>
            <a:endParaRPr lang="en-US" sz="3600" b="0" dirty="0">
              <a:latin typeface="Roboto"/>
            </a:endParaRPr>
          </a:p>
        </p:txBody>
      </p:sp>
      <p:sp>
        <p:nvSpPr>
          <p:cNvPr id="3" name="Title 2"/>
          <p:cNvSpPr>
            <a:spLocks noGrp="1"/>
          </p:cNvSpPr>
          <p:nvPr>
            <p:ph type="title"/>
          </p:nvPr>
        </p:nvSpPr>
        <p:spPr>
          <a:xfrm>
            <a:off x="268941" y="789081"/>
            <a:ext cx="8570259" cy="798419"/>
          </a:xfrm>
        </p:spPr>
        <p:txBody>
          <a:bodyPr/>
          <a:lstStyle/>
          <a:p>
            <a:pPr algn="l"/>
            <a:r>
              <a:rPr lang="en-US" sz="2800" dirty="0">
                <a:solidFill>
                  <a:schemeClr val="tx1"/>
                </a:solidFill>
                <a:latin typeface="Roboto"/>
              </a:rPr>
              <a:t>new and delete operators in C++ for dynamic memory</a:t>
            </a:r>
          </a:p>
        </p:txBody>
      </p:sp>
    </p:spTree>
    <p:extLst>
      <p:ext uri="{BB962C8B-B14F-4D97-AF65-F5344CB8AC3E}">
        <p14:creationId xmlns:p14="http://schemas.microsoft.com/office/powerpoint/2010/main" val="133722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 Variable length arrays</a:t>
            </a:r>
          </a:p>
        </p:txBody>
      </p:sp>
      <p:grpSp>
        <p:nvGrpSpPr>
          <p:cNvPr id="2" name="Group 1"/>
          <p:cNvGrpSpPr/>
          <p:nvPr/>
        </p:nvGrpSpPr>
        <p:grpSpPr>
          <a:xfrm>
            <a:off x="203488" y="1842343"/>
            <a:ext cx="8711912" cy="5078313"/>
            <a:chOff x="203488" y="1447800"/>
            <a:chExt cx="8711912" cy="5078313"/>
          </a:xfrm>
        </p:grpSpPr>
        <p:sp>
          <p:nvSpPr>
            <p:cNvPr id="21507" name="Text Box 4"/>
            <p:cNvSpPr txBox="1">
              <a:spLocks noChangeArrowheads="1"/>
            </p:cNvSpPr>
            <p:nvPr/>
          </p:nvSpPr>
          <p:spPr bwMode="auto">
            <a:xfrm>
              <a:off x="1143000" y="1447800"/>
              <a:ext cx="69878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8000"/>
                  </a:solidFill>
                  <a:latin typeface="Courier New" panose="02070309020205020404" pitchFamily="49" charset="0"/>
                </a:rPr>
                <a:t>#include &lt;</a:t>
              </a:r>
              <a:r>
                <a:rPr lang="en-US" altLang="en-US" sz="1800" b="1" dirty="0" err="1">
                  <a:solidFill>
                    <a:srgbClr val="008000"/>
                  </a:solidFill>
                  <a:latin typeface="Courier New" panose="02070309020205020404" pitchFamily="49" charset="0"/>
                </a:rPr>
                <a:t>iostream</a:t>
              </a:r>
              <a:r>
                <a:rPr lang="en-US" altLang="en-US" sz="1800" b="1" dirty="0">
                  <a:solidFill>
                    <a:srgbClr val="008000"/>
                  </a:solidFill>
                  <a:latin typeface="Courier New" panose="02070309020205020404" pitchFamily="49" charset="0"/>
                </a:rPr>
                <a:t>&gt;</a:t>
              </a:r>
            </a:p>
            <a:p>
              <a:pPr eaLnBrk="1" hangingPunct="1">
                <a:spcBef>
                  <a:spcPct val="0"/>
                </a:spcBef>
                <a:buFontTx/>
                <a:buNone/>
              </a:pPr>
              <a:r>
                <a:rPr lang="en-US" altLang="en-US" sz="1800" b="1" dirty="0">
                  <a:solidFill>
                    <a:schemeClr val="accent2"/>
                  </a:solidFill>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main() {</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n;</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cout</a:t>
              </a:r>
              <a:r>
                <a:rPr lang="en-US" altLang="en-US" sz="1800" b="1" dirty="0">
                  <a:latin typeface="Courier New" panose="02070309020205020404" pitchFamily="49" charset="0"/>
                </a:rPr>
                <a:t>&lt;&lt;"How many elements do you have? "&lt;&lt;</a:t>
              </a:r>
              <a:r>
                <a:rPr lang="en-US" altLang="en-US" sz="1800" b="1" dirty="0" err="1">
                  <a:solidFill>
                    <a:srgbClr val="008000"/>
                  </a:solidFill>
                  <a:latin typeface="Courier New" panose="02070309020205020404" pitchFamily="49" charset="0"/>
                </a:rPr>
                <a:t>endl</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cin</a:t>
              </a:r>
              <a:r>
                <a:rPr lang="en-US" altLang="en-US" sz="1800" b="1" dirty="0">
                  <a:latin typeface="Courier New" panose="02070309020205020404" pitchFamily="49" charset="0"/>
                </a:rPr>
                <a:t>&gt;&gt;n;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 = </a:t>
              </a:r>
              <a:r>
                <a:rPr lang="en-US" altLang="en-US" sz="1800" b="1" dirty="0">
                  <a:solidFill>
                    <a:schemeClr val="accent2"/>
                  </a:solidFill>
                  <a:latin typeface="Courier New" panose="02070309020205020404" pitchFamily="49" charset="0"/>
                </a:rPr>
                <a:t>new</a:t>
              </a:r>
              <a:r>
                <a:rPr lang="en-US" altLang="en-US" sz="1800" b="1" dirty="0">
                  <a:latin typeface="Courier New" panose="02070309020205020404" pitchFamily="49" charset="0"/>
                </a:rPr>
                <a:t> </a:t>
              </a: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cin</a:t>
              </a:r>
              <a:r>
                <a:rPr lang="en-US" altLang="en-US" sz="1800" b="1" dirty="0">
                  <a:latin typeface="Courier New" panose="02070309020205020404" pitchFamily="49" charset="0"/>
                </a:rPr>
                <a:t>&gt;&gt;a[</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delete</a:t>
              </a:r>
              <a:r>
                <a:rPr lang="en-US" altLang="en-US" sz="1800" b="1" dirty="0">
                  <a:latin typeface="Courier New" panose="02070309020205020404" pitchFamily="49" charset="0"/>
                </a:rPr>
                <a:t> a;</a:t>
              </a:r>
            </a:p>
            <a:p>
              <a:pPr lvl="1" eaLnBrk="1" hangingPunct="1">
                <a:spcBef>
                  <a:spcPct val="0"/>
                </a:spcBef>
                <a:buFontTx/>
                <a:buNone/>
              </a:pPr>
              <a:r>
                <a:rPr lang="en-US" altLang="en-US" sz="1800" b="1" dirty="0">
                  <a:solidFill>
                    <a:schemeClr val="accent2"/>
                  </a:solidFill>
                  <a:latin typeface="Courier New" panose="02070309020205020404" pitchFamily="49" charset="0"/>
                </a:rPr>
                <a:t>return</a:t>
              </a:r>
              <a:r>
                <a:rPr lang="en-US" altLang="en-US" sz="1800" b="1" dirty="0">
                  <a:latin typeface="Courier New" panose="02070309020205020404" pitchFamily="49" charset="0"/>
                </a:rPr>
                <a:t> 0;      </a:t>
              </a:r>
            </a:p>
            <a:p>
              <a:pPr eaLnBrk="1" hangingPunct="1">
                <a:spcBef>
                  <a:spcPct val="0"/>
                </a:spcBef>
                <a:buFontTx/>
                <a:buNone/>
              </a:pPr>
              <a:r>
                <a:rPr lang="en-US" altLang="en-US" sz="1800" b="1" dirty="0">
                  <a:latin typeface="Courier New" panose="02070309020205020404" pitchFamily="49" charset="0"/>
                </a:rPr>
                <a:t>}</a:t>
              </a:r>
            </a:p>
          </p:txBody>
        </p:sp>
        <p:cxnSp>
          <p:nvCxnSpPr>
            <p:cNvPr id="6" name="Curved Connector 5"/>
            <p:cNvCxnSpPr/>
            <p:nvPr/>
          </p:nvCxnSpPr>
          <p:spPr bwMode="auto">
            <a:xfrm flipV="1">
              <a:off x="2438400" y="3429000"/>
              <a:ext cx="2819400" cy="304800"/>
            </a:xfrm>
            <a:prstGeom prst="curvedConnector3">
              <a:avLst>
                <a:gd name="adj1" fmla="val 0"/>
              </a:avLst>
            </a:prstGeom>
            <a:ln w="38100">
              <a:headEnd type="none" w="med" len="med"/>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bwMode="auto">
            <a:xfrm>
              <a:off x="5257800" y="3200400"/>
              <a:ext cx="36576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Pointer is used so that we know where the memory is allocated.</a:t>
              </a: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Rectangle 13"/>
            <p:cNvSpPr/>
            <p:nvPr/>
          </p:nvSpPr>
          <p:spPr bwMode="auto">
            <a:xfrm>
              <a:off x="5257800" y="3962400"/>
              <a:ext cx="3657600" cy="5334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new operator is responsible for allocating the memory</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15" name="Curved Connector 14"/>
            <p:cNvCxnSpPr>
              <a:endCxn id="14" idx="1"/>
            </p:cNvCxnSpPr>
            <p:nvPr/>
          </p:nvCxnSpPr>
          <p:spPr bwMode="auto">
            <a:xfrm>
              <a:off x="3124200" y="3962400"/>
              <a:ext cx="2133600" cy="266700"/>
            </a:xfrm>
            <a:prstGeom prst="curvedConnector3">
              <a:avLst>
                <a:gd name="adj1" fmla="val 0"/>
              </a:avLst>
            </a:prstGeom>
            <a:ln w="38100">
              <a:solidFill>
                <a:schemeClr val="accent2"/>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5257800" y="4724400"/>
              <a:ext cx="3657600" cy="609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It indicates, memory is allocated for this type of datatype, here it is </a:t>
              </a:r>
              <a:r>
                <a:rPr lang="en-US" sz="1600" dirty="0" err="1"/>
                <a:t>int</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20" name="Curved Connector 19"/>
            <p:cNvCxnSpPr/>
            <p:nvPr/>
          </p:nvCxnSpPr>
          <p:spPr bwMode="auto">
            <a:xfrm>
              <a:off x="3733800" y="3986956"/>
              <a:ext cx="1524000" cy="737444"/>
            </a:xfrm>
            <a:prstGeom prst="curvedConnector3">
              <a:avLst>
                <a:gd name="adj1" fmla="val 71875"/>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bwMode="auto">
            <a:xfrm>
              <a:off x="4343400" y="5486401"/>
              <a:ext cx="4572000" cy="878277"/>
            </a:xfrm>
            <a:prstGeom prst="rect">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If we want to allocate memory for multiple data’s we can create array by providing any positive integer number or a variable having similar type value</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31" name="Curved Connector 30"/>
            <p:cNvCxnSpPr/>
            <p:nvPr/>
          </p:nvCxnSpPr>
          <p:spPr bwMode="auto">
            <a:xfrm rot="16200000" flipH="1">
              <a:off x="3649698" y="4229099"/>
              <a:ext cx="1752602" cy="762006"/>
            </a:xfrm>
            <a:prstGeom prst="curvedConnector3">
              <a:avLst>
                <a:gd name="adj1" fmla="val -5978"/>
              </a:avLst>
            </a:prstGeom>
            <a:ln>
              <a:solidFill>
                <a:srgbClr val="008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203488" y="3965847"/>
              <a:ext cx="1434812" cy="1773709"/>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kumimoji="0" lang="en-US" sz="1200" b="1" i="0" u="none" strike="noStrike" cap="none" normalizeH="0" baseline="0" dirty="0">
                  <a:ln>
                    <a:noFill/>
                  </a:ln>
                  <a:solidFill>
                    <a:schemeClr val="tx1"/>
                  </a:solidFill>
                  <a:effectLst/>
                </a:rPr>
                <a:t>Now</a:t>
              </a:r>
              <a:r>
                <a:rPr kumimoji="0" lang="en-US" sz="1200" b="1" i="0" u="none" strike="noStrike" cap="none" normalizeH="0" dirty="0">
                  <a:ln>
                    <a:noFill/>
                  </a:ln>
                  <a:solidFill>
                    <a:schemeClr val="tx1"/>
                  </a:solidFill>
                  <a:effectLst/>
                </a:rPr>
                <a:t> when we are done using our allocated memory which is where </a:t>
              </a:r>
              <a:r>
                <a:rPr kumimoji="0" lang="en-US" sz="1200" b="1" i="0" u="none" strike="noStrike" cap="none" normalizeH="0" dirty="0">
                  <a:ln>
                    <a:noFill/>
                  </a:ln>
                  <a:solidFill>
                    <a:srgbClr val="FF0000"/>
                  </a:solidFill>
                  <a:effectLst/>
                </a:rPr>
                <a:t>a pointer</a:t>
              </a:r>
              <a:r>
                <a:rPr kumimoji="0" lang="en-US" sz="1200" b="1" i="0" u="none" strike="noStrike" cap="none" normalizeH="0" dirty="0">
                  <a:ln>
                    <a:noFill/>
                  </a:ln>
                  <a:solidFill>
                    <a:schemeClr val="tx1"/>
                  </a:solidFill>
                  <a:effectLst/>
                </a:rPr>
                <a:t> is pointing ,we must deallocate it using delete </a:t>
              </a:r>
              <a:r>
                <a:rPr lang="en-US" sz="1200" dirty="0"/>
                <a:t>operator.</a:t>
              </a:r>
              <a:endParaRPr kumimoji="0" lang="en-US" sz="1200" b="1" i="0" u="none" strike="noStrike" cap="none" normalizeH="0" baseline="0" dirty="0">
                <a:ln>
                  <a:noFill/>
                </a:ln>
                <a:solidFill>
                  <a:schemeClr val="tx1"/>
                </a:solidFill>
                <a:effectLst/>
              </a:endParaRPr>
            </a:p>
          </p:txBody>
        </p:sp>
        <p:cxnSp>
          <p:nvCxnSpPr>
            <p:cNvPr id="39" name="Curved Connector 38"/>
            <p:cNvCxnSpPr/>
            <p:nvPr/>
          </p:nvCxnSpPr>
          <p:spPr bwMode="auto">
            <a:xfrm>
              <a:off x="1644794" y="5312567"/>
              <a:ext cx="747604" cy="326233"/>
            </a:xfrm>
            <a:prstGeom prst="curvedConnector3">
              <a:avLst>
                <a:gd name="adj1" fmla="val 99264"/>
              </a:avLst>
            </a:prstGeom>
            <a:ln w="57150">
              <a:solidFill>
                <a:srgbClr val="FFC000"/>
              </a:solidFill>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705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dirty="0"/>
              <a:t>Arrays </a:t>
            </a:r>
          </a:p>
          <a:p>
            <a:pPr eaLnBrk="1" hangingPunct="1">
              <a:buFont typeface="Wingdings" panose="05000000000000000000" pitchFamily="2" charset="2"/>
              <a:buChar char="q"/>
              <a:defRPr/>
            </a:pPr>
            <a:r>
              <a:rPr lang="en-US" altLang="en-US" sz="3200" dirty="0"/>
              <a:t>The concept of array</a:t>
            </a:r>
          </a:p>
          <a:p>
            <a:pPr lvl="1" eaLnBrk="1" hangingPunct="1">
              <a:buFont typeface="Wingdings" panose="05000000000000000000" pitchFamily="2" charset="2"/>
              <a:buChar char="q"/>
              <a:defRPr/>
            </a:pPr>
            <a:r>
              <a:rPr lang="en-US" altLang="en-US" sz="2800" dirty="0"/>
              <a:t>Defining arrays</a:t>
            </a:r>
          </a:p>
          <a:p>
            <a:pPr lvl="1" eaLnBrk="1" hangingPunct="1">
              <a:buFont typeface="Wingdings" panose="05000000000000000000" pitchFamily="2" charset="2"/>
              <a:buChar char="q"/>
              <a:defRPr/>
            </a:pPr>
            <a:r>
              <a:rPr lang="en-US" altLang="en-US" sz="2800" dirty="0"/>
              <a:t>Initializing arrays</a:t>
            </a:r>
          </a:p>
          <a:p>
            <a:pPr lvl="1" eaLnBrk="1" hangingPunct="1">
              <a:buFont typeface="Wingdings" panose="05000000000000000000" pitchFamily="2" charset="2"/>
              <a:buChar char="q"/>
              <a:defRPr/>
            </a:pPr>
            <a:r>
              <a:rPr lang="en-US" altLang="en-US" sz="2800" dirty="0"/>
              <a:t>Character arrays</a:t>
            </a:r>
          </a:p>
          <a:p>
            <a:pPr lvl="1" eaLnBrk="1" hangingPunct="1">
              <a:buFont typeface="Wingdings" panose="05000000000000000000" pitchFamily="2" charset="2"/>
              <a:buChar char="q"/>
              <a:defRPr/>
            </a:pPr>
            <a:r>
              <a:rPr lang="en-US" altLang="en-US" sz="2800" dirty="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dirty="0"/>
              <a:t>Array: a set of ordered data items</a:t>
            </a:r>
          </a:p>
          <a:p>
            <a:pPr eaLnBrk="1" hangingPunct="1">
              <a:lnSpc>
                <a:spcPct val="95000"/>
              </a:lnSpc>
              <a:buFont typeface="Wingdings" panose="05000000000000000000" pitchFamily="2" charset="2"/>
              <a:buChar char="q"/>
            </a:pPr>
            <a:r>
              <a:rPr lang="en-US" altLang="en-US" sz="2800" dirty="0"/>
              <a:t>You can define a variable called x, which represents not a </a:t>
            </a:r>
            <a:r>
              <a:rPr lang="en-US" altLang="en-US" sz="2800" i="1" dirty="0"/>
              <a:t>single </a:t>
            </a:r>
            <a:r>
              <a:rPr lang="en-US" altLang="en-US" sz="2800" dirty="0"/>
              <a:t>value, but an entire </a:t>
            </a:r>
            <a:r>
              <a:rPr lang="en-US" altLang="en-US" sz="2800" i="1" dirty="0"/>
              <a:t>set of values</a:t>
            </a:r>
            <a:r>
              <a:rPr lang="en-US" altLang="en-US" sz="2800" dirty="0"/>
              <a:t>. </a:t>
            </a:r>
          </a:p>
          <a:p>
            <a:pPr eaLnBrk="1" hangingPunct="1">
              <a:lnSpc>
                <a:spcPct val="95000"/>
              </a:lnSpc>
              <a:buFont typeface="Wingdings" panose="05000000000000000000" pitchFamily="2" charset="2"/>
              <a:buChar char="q"/>
            </a:pPr>
            <a:r>
              <a:rPr lang="en-US" altLang="en-US" sz="2800" dirty="0"/>
              <a:t>Each element of the set can then be referenced by means of a number called an </a:t>
            </a:r>
            <a:r>
              <a:rPr lang="en-US" altLang="en-US" sz="2800" i="1" dirty="0"/>
              <a:t>index </a:t>
            </a:r>
            <a:r>
              <a:rPr lang="en-US" altLang="en-US" sz="2800" dirty="0"/>
              <a:t>number or </a:t>
            </a:r>
            <a:r>
              <a:rPr lang="en-US" altLang="en-US" sz="2800" i="1" dirty="0"/>
              <a:t>subscript</a:t>
            </a:r>
            <a:r>
              <a:rPr lang="en-US" altLang="en-US" sz="2800" dirty="0"/>
              <a:t>. </a:t>
            </a:r>
          </a:p>
          <a:p>
            <a:pPr eaLnBrk="1" hangingPunct="1">
              <a:lnSpc>
                <a:spcPct val="95000"/>
              </a:lnSpc>
              <a:buFont typeface="Wingdings" panose="05000000000000000000" pitchFamily="2" charset="2"/>
              <a:buChar char="q"/>
            </a:pPr>
            <a:r>
              <a:rPr lang="en-US" altLang="en-US" sz="2800" dirty="0"/>
              <a:t>Mathematics: a subscripted variable, </a:t>
            </a:r>
            <a:r>
              <a:rPr lang="en-US" altLang="en-US" sz="2800" i="1" dirty="0"/>
              <a:t>x</a:t>
            </a:r>
            <a:r>
              <a:rPr lang="en-US" altLang="en-US" sz="2800" i="1" baseline="-25000" dirty="0"/>
              <a:t>i</a:t>
            </a:r>
            <a:r>
              <a:rPr lang="en-US" altLang="en-US" sz="2800" dirty="0"/>
              <a:t>, refers to the </a:t>
            </a:r>
            <a:r>
              <a:rPr lang="en-US" altLang="en-US" sz="2800" i="1" dirty="0" err="1"/>
              <a:t>i</a:t>
            </a:r>
            <a:r>
              <a:rPr lang="en-US" altLang="en-US" sz="2800" dirty="0" err="1"/>
              <a:t>th</a:t>
            </a:r>
            <a:r>
              <a:rPr lang="en-US" altLang="en-US" sz="2800" dirty="0"/>
              <a:t> element </a:t>
            </a:r>
            <a:r>
              <a:rPr lang="en-US" altLang="en-US" sz="2800" i="1" dirty="0"/>
              <a:t>x </a:t>
            </a:r>
            <a:r>
              <a:rPr lang="en-US" altLang="en-US" sz="2800" dirty="0"/>
              <a:t>in a set</a:t>
            </a:r>
          </a:p>
          <a:p>
            <a:pPr eaLnBrk="1" hangingPunct="1">
              <a:lnSpc>
                <a:spcPct val="95000"/>
              </a:lnSpc>
              <a:buFont typeface="Wingdings" panose="05000000000000000000" pitchFamily="2" charset="2"/>
              <a:buChar char="q"/>
            </a:pPr>
            <a:r>
              <a:rPr lang="en-US" altLang="en-US" sz="2800" dirty="0"/>
              <a:t>Programming:  the equivalent notation is x[</a:t>
            </a:r>
            <a:r>
              <a:rPr lang="en-US" altLang="en-US" sz="2800" dirty="0" err="1"/>
              <a:t>i</a:t>
            </a:r>
            <a:r>
              <a:rPr lang="en-US" altLang="en-US" sz="2800" dirty="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dirty="0"/>
              <a:t>Declaring an array  variable: </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type of elements</a:t>
            </a:r>
            <a:r>
              <a:rPr lang="en-US" altLang="en-US" sz="1800" dirty="0"/>
              <a:t> that will be contained in the array—such as </a:t>
            </a:r>
            <a:r>
              <a:rPr lang="en-US" altLang="en-US" sz="1800" dirty="0" err="1"/>
              <a:t>int</a:t>
            </a:r>
            <a:r>
              <a:rPr lang="en-US" altLang="en-US" sz="1800" dirty="0"/>
              <a:t>, float, char, etc.</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maximum number of elements</a:t>
            </a:r>
            <a:r>
              <a:rPr lang="en-US" altLang="en-US" sz="1800" dirty="0"/>
              <a:t> that will be stored inside the array.</a:t>
            </a:r>
          </a:p>
          <a:p>
            <a:pPr lvl="2" eaLnBrk="1" hangingPunct="1">
              <a:lnSpc>
                <a:spcPct val="95000"/>
              </a:lnSpc>
              <a:buFont typeface="Wingdings" panose="05000000000000000000" pitchFamily="2" charset="2"/>
              <a:buChar char="q"/>
            </a:pPr>
            <a:r>
              <a:rPr lang="en-US" altLang="en-US" sz="1600" dirty="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dirty="0"/>
              <a:t>This must be a </a:t>
            </a:r>
            <a:r>
              <a:rPr lang="en-US" altLang="en-US" sz="1600" b="1" dirty="0"/>
              <a:t>constant integer value</a:t>
            </a:r>
          </a:p>
          <a:p>
            <a:pPr eaLnBrk="1" hangingPunct="1">
              <a:lnSpc>
                <a:spcPct val="95000"/>
              </a:lnSpc>
              <a:buFont typeface="Wingdings" panose="05000000000000000000" pitchFamily="2" charset="2"/>
              <a:buChar char="q"/>
            </a:pPr>
            <a:r>
              <a:rPr lang="en-US" altLang="en-US" sz="2000" dirty="0"/>
              <a:t>The range for valid index values: </a:t>
            </a:r>
          </a:p>
          <a:p>
            <a:pPr lvl="1" eaLnBrk="1" hangingPunct="1">
              <a:lnSpc>
                <a:spcPct val="95000"/>
              </a:lnSpc>
              <a:buFont typeface="Wingdings" panose="05000000000000000000" pitchFamily="2" charset="2"/>
              <a:buChar char="q"/>
            </a:pPr>
            <a:r>
              <a:rPr lang="en-US" altLang="en-US" sz="1800" dirty="0"/>
              <a:t>First element is at index 0</a:t>
            </a:r>
          </a:p>
          <a:p>
            <a:pPr lvl="1" eaLnBrk="1" hangingPunct="1">
              <a:lnSpc>
                <a:spcPct val="95000"/>
              </a:lnSpc>
              <a:buFont typeface="Wingdings" panose="05000000000000000000" pitchFamily="2" charset="2"/>
              <a:buChar char="q"/>
            </a:pPr>
            <a:r>
              <a:rPr lang="en-US" altLang="en-US" sz="1800" dirty="0"/>
              <a:t>Last element is at index [size-1] </a:t>
            </a:r>
          </a:p>
          <a:p>
            <a:pPr lvl="1" eaLnBrk="1" hangingPunct="1">
              <a:lnSpc>
                <a:spcPct val="95000"/>
              </a:lnSpc>
              <a:buFont typeface="Wingdings" panose="05000000000000000000" pitchFamily="2" charset="2"/>
              <a:buChar char="q"/>
            </a:pPr>
            <a:r>
              <a:rPr lang="en-US" altLang="en-US" sz="1800" dirty="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values[10];</a:t>
            </a:r>
          </a:p>
          <a:p>
            <a:pPr eaLnBrk="1" hangingPunct="1">
              <a:lnSpc>
                <a:spcPct val="90000"/>
              </a:lnSpc>
              <a:spcBef>
                <a:spcPts val="0"/>
              </a:spcBef>
              <a:buFontTx/>
              <a:buNone/>
            </a:pPr>
            <a:r>
              <a:rPr lang="en-US" altLang="en-US" sz="2000" dirty="0"/>
              <a:t>Declares an array of 10 elements of type </a:t>
            </a:r>
            <a:r>
              <a:rPr lang="en-US" altLang="en-US" sz="2000" dirty="0" err="1">
                <a:latin typeface="Courier New" panose="02070309020205020404" pitchFamily="49" charset="0"/>
              </a:rPr>
              <a:t>int</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Using Symbolic Constants for array size:</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latin typeface="Courier New" panose="02070309020205020404" pitchFamily="49" charset="0"/>
              </a:rPr>
              <a:t>#define N  10</a:t>
            </a:r>
          </a:p>
          <a:p>
            <a:pPr eaLnBrk="1" hangingPunct="1">
              <a:lnSpc>
                <a:spcPct val="90000"/>
              </a:lnSpc>
              <a:spcBef>
                <a:spcPts val="0"/>
              </a:spcBef>
              <a:buFontTx/>
              <a:buNone/>
            </a:pPr>
            <a:r>
              <a:rPr lang="en-US" altLang="en-US" sz="2000" dirty="0">
                <a:latin typeface="Courier New" panose="02070309020205020404" pitchFamily="49" charset="0"/>
              </a:rPr>
              <a:t>…</a:t>
            </a:r>
          </a:p>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values[N];</a:t>
            </a:r>
          </a:p>
          <a:p>
            <a:pPr eaLnBrk="1" hangingPunct="1">
              <a:lnSpc>
                <a:spcPct val="90000"/>
              </a:lnSpc>
              <a:spcBef>
                <a:spcPts val="0"/>
              </a:spcBef>
              <a:buFontTx/>
              <a:buNone/>
            </a:pP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Valid indexes:</a:t>
            </a:r>
          </a:p>
          <a:p>
            <a:pPr eaLnBrk="1" hangingPunct="1">
              <a:lnSpc>
                <a:spcPct val="90000"/>
              </a:lnSpc>
              <a:spcBef>
                <a:spcPts val="0"/>
              </a:spcBef>
              <a:buFontTx/>
              <a:buNone/>
            </a:pPr>
            <a:r>
              <a:rPr lang="en-US" altLang="en-US" sz="2000" dirty="0">
                <a:latin typeface="Courier New" panose="02070309020205020404" pitchFamily="49" charset="0"/>
              </a:rPr>
              <a:t>values[0]=5;</a:t>
            </a:r>
          </a:p>
          <a:p>
            <a:pPr eaLnBrk="1" hangingPunct="1">
              <a:lnSpc>
                <a:spcPct val="90000"/>
              </a:lnSpc>
              <a:spcBef>
                <a:spcPts val="0"/>
              </a:spcBef>
              <a:buFontTx/>
              <a:buNone/>
            </a:pPr>
            <a:r>
              <a:rPr lang="en-US" altLang="en-US" sz="2000" dirty="0">
                <a:latin typeface="Courier New" panose="02070309020205020404" pitchFamily="49" charset="0"/>
              </a:rPr>
              <a:t>values[9]=7;</a:t>
            </a:r>
          </a:p>
          <a:p>
            <a:pPr eaLnBrk="1" hangingPunct="1">
              <a:lnSpc>
                <a:spcPct val="90000"/>
              </a:lnSpc>
              <a:spcBef>
                <a:spcPts val="0"/>
              </a:spcBef>
              <a:buFontTx/>
              <a:buNone/>
            </a:pPr>
            <a:r>
              <a:rPr lang="en-US" altLang="en-US" sz="2000" dirty="0"/>
              <a:t>Invalid indexes:</a:t>
            </a:r>
          </a:p>
          <a:p>
            <a:pPr eaLnBrk="1" hangingPunct="1">
              <a:lnSpc>
                <a:spcPct val="90000"/>
              </a:lnSpc>
              <a:spcBef>
                <a:spcPts val="0"/>
              </a:spcBef>
              <a:buFontTx/>
              <a:buNone/>
            </a:pPr>
            <a:r>
              <a:rPr lang="en-US" altLang="en-US" sz="2000" dirty="0">
                <a:latin typeface="Courier New" panose="02070309020205020404" pitchFamily="49" charset="0"/>
              </a:rPr>
              <a:t>values[10]=3;</a:t>
            </a:r>
          </a:p>
          <a:p>
            <a:pPr eaLnBrk="1" hangingPunct="1">
              <a:lnSpc>
                <a:spcPct val="90000"/>
              </a:lnSpc>
              <a:spcBef>
                <a:spcPts val="0"/>
              </a:spcBef>
              <a:buFontTx/>
              <a:buNone/>
            </a:pPr>
            <a:r>
              <a:rPr lang="en-US" altLang="en-US" sz="2000" dirty="0">
                <a:latin typeface="Courier New" panose="02070309020205020404" pitchFamily="49" charset="0"/>
              </a:rPr>
              <a:t>values[-1]=6;</a:t>
            </a:r>
          </a:p>
          <a:p>
            <a:pPr eaLnBrk="1" hangingPunct="1">
              <a:lnSpc>
                <a:spcPct val="90000"/>
              </a:lnSpc>
              <a:spcBef>
                <a:spcPts val="0"/>
              </a:spcBef>
              <a:buFontTx/>
              <a:buNone/>
            </a:pPr>
            <a:r>
              <a:rPr lang="en-US" altLang="en-US" sz="2000" dirty="0"/>
              <a:t>In memory: elements of an array are stored </a:t>
            </a:r>
          </a:p>
          <a:p>
            <a:pPr eaLnBrk="1" hangingPunct="1">
              <a:lnSpc>
                <a:spcPct val="90000"/>
              </a:lnSpc>
              <a:spcBef>
                <a:spcPts val="0"/>
              </a:spcBef>
              <a:buFontTx/>
              <a:buNone/>
            </a:pPr>
            <a:r>
              <a:rPr lang="en-US" altLang="en-US" sz="2000" dirty="0"/>
              <a:t>at consecutive  locations</a:t>
            </a:r>
          </a:p>
          <a:p>
            <a:pPr eaLnBrk="1" hangingPunct="1">
              <a:lnSpc>
                <a:spcPct val="90000"/>
              </a:lnSpc>
              <a:spcBef>
                <a:spcPts val="0"/>
              </a:spcBef>
              <a:buFontTx/>
              <a:buNone/>
            </a:pPr>
            <a:endParaRPr lang="en-US" altLang="en-US" sz="20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cout&lt;&lt;“Enter value of element”&lt;&lt;index&lt;&lt;endl;</a:t>
            </a:r>
          </a:p>
          <a:p>
            <a:pPr lvl="1" eaLnBrk="1" hangingPunct="1">
              <a:spcBef>
                <a:spcPct val="0"/>
              </a:spcBef>
              <a:buFontTx/>
              <a:buNone/>
            </a:pPr>
            <a:r>
              <a:rPr lang="en-US" altLang="en-US" sz="1800" b="0">
                <a:latin typeface="Courier New" panose="02070309020205020404" pitchFamily="49" charset="0"/>
              </a:rPr>
              <a:t>    cin&gt;&gt;values[index];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cout&lt;&lt;  “values[“&lt;&lt;i&lt;&lt;“]=“&lt;&lt; values[index]&lt;&lt;endl;</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NA, NB;</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&lt;&lt;"Enter NA and NB"&lt;&lt;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cin</a:t>
              </a:r>
              <a:r>
                <a:rPr lang="en-US" altLang="en-US" sz="1800" b="0" dirty="0">
                  <a:latin typeface="Courier New" panose="02070309020205020404" pitchFamily="49" charset="0"/>
                </a:rPr>
                <a:t>&gt;&gt;NA&gt;&gt;NB;</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b[NB],a[NA];</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index;</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b[index]=10+index;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a[index]=index;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&lt;&lt;"a ["&lt;&lt;index&lt;&lt;"]=  "&lt;&lt;a[index]&lt;&lt;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&lt;&lt;"b ["&lt;&lt;index&lt;&lt;"] ="&lt;&lt; b[index]&lt;&lt;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dirty="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generate the first 15 Fibonacci numbers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Fibonacci[15],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Fibonacci[0] = 0; // by definition</a:t>
            </a:r>
          </a:p>
          <a:p>
            <a:pPr eaLnBrk="1" hangingPunct="1">
              <a:spcBef>
                <a:spcPct val="0"/>
              </a:spcBef>
              <a:buFontTx/>
              <a:buNone/>
            </a:pPr>
            <a:r>
              <a:rPr lang="en-US" altLang="en-US" sz="1800" b="0" dirty="0">
                <a:latin typeface="Courier New" panose="02070309020205020404" pitchFamily="49" charset="0"/>
              </a:rPr>
              <a:t>Fibonacci[1] = 1; // ditto</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Fibonacci[i-2] + Fibonacci[i-1];</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"Fibonacci["&lt;&lt;</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&lt;&lt;"]="&lt;&lt;Fibonacci[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dirty="0"/>
              <a:t>Exercise: Prime numbers</a:t>
            </a:r>
          </a:p>
        </p:txBody>
      </p:sp>
      <p:sp>
        <p:nvSpPr>
          <p:cNvPr id="13315" name="Rectangle 3"/>
          <p:cNvSpPr>
            <a:spLocks noGrp="1" noChangeArrowheads="1"/>
          </p:cNvSpPr>
          <p:nvPr>
            <p:ph type="body" idx="1"/>
          </p:nvPr>
        </p:nvSpPr>
        <p:spPr>
          <a:xfrm>
            <a:off x="284163" y="1825142"/>
            <a:ext cx="8555037" cy="1422884"/>
          </a:xfrm>
        </p:spPr>
        <p:txBody>
          <a:bodyPr>
            <a:normAutofit lnSpcReduction="10000"/>
          </a:bodyPr>
          <a:lstStyle/>
          <a:p>
            <a:pPr eaLnBrk="1" hangingPunct="1">
              <a:buFont typeface="Wingdings" panose="05000000000000000000" pitchFamily="2" charset="2"/>
              <a:buChar char="q"/>
            </a:pPr>
            <a:r>
              <a:rPr lang="en-US" altLang="en-US" sz="1800" dirty="0"/>
              <a:t>An improved method for generating prime numbers involves the notion that a number p is prime if it is not evenly divisible by any other prime number</a:t>
            </a:r>
          </a:p>
          <a:p>
            <a:pPr eaLnBrk="1" hangingPunct="1">
              <a:buFont typeface="Wingdings" panose="05000000000000000000" pitchFamily="2" charset="2"/>
              <a:buChar char="q"/>
            </a:pPr>
            <a:r>
              <a:rPr lang="en-US" altLang="en-US" sz="1800" dirty="0"/>
              <a:t>Another improvement: a number p is prime if there is no prime number smaller than its square root, so that it is evenly divisible by it</a:t>
            </a:r>
          </a:p>
          <a:p>
            <a:pPr eaLnBrk="1" hangingPunct="1">
              <a:buFont typeface="Wingdings" panose="05000000000000000000" pitchFamily="2" charset="2"/>
              <a:buChar char="q"/>
            </a:pPr>
            <a:endParaRPr lang="en-US" altLang="en-US" sz="1800" dirty="0"/>
          </a:p>
        </p:txBody>
      </p:sp>
      <p:sp>
        <p:nvSpPr>
          <p:cNvPr id="13316" name="Rectangle 4"/>
          <p:cNvSpPr>
            <a:spLocks noChangeArrowheads="1"/>
          </p:cNvSpPr>
          <p:nvPr/>
        </p:nvSpPr>
        <p:spPr bwMode="auto">
          <a:xfrm>
            <a:off x="1143000" y="5029200"/>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Line 5"/>
          <p:cNvSpPr>
            <a:spLocks noChangeShapeType="1"/>
          </p:cNvSpPr>
          <p:nvPr/>
        </p:nvSpPr>
        <p:spPr bwMode="auto">
          <a:xfrm>
            <a:off x="4876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3622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2971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581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191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56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248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6858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7467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593725" y="462915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primes</a:t>
            </a:r>
          </a:p>
        </p:txBody>
      </p:sp>
      <p:sp>
        <p:nvSpPr>
          <p:cNvPr id="13327" name="Line 15"/>
          <p:cNvSpPr>
            <a:spLocks noChangeShapeType="1"/>
          </p:cNvSpPr>
          <p:nvPr/>
        </p:nvSpPr>
        <p:spPr bwMode="auto">
          <a:xfrm>
            <a:off x="175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16"/>
          <p:cNvSpPr txBox="1">
            <a:spLocks noChangeArrowheads="1"/>
          </p:cNvSpPr>
          <p:nvPr/>
        </p:nvSpPr>
        <p:spPr bwMode="auto">
          <a:xfrm>
            <a:off x="1279525"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0</a:t>
            </a:r>
          </a:p>
        </p:txBody>
      </p:sp>
      <p:sp>
        <p:nvSpPr>
          <p:cNvPr id="13329" name="Text Box 17"/>
          <p:cNvSpPr txBox="1">
            <a:spLocks noChangeArrowheads="1"/>
          </p:cNvSpPr>
          <p:nvPr/>
        </p:nvSpPr>
        <p:spPr bwMode="auto">
          <a:xfrm>
            <a:off x="18224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a:t>
            </a:r>
          </a:p>
        </p:txBody>
      </p:sp>
      <p:sp>
        <p:nvSpPr>
          <p:cNvPr id="13330" name="Text Box 18"/>
          <p:cNvSpPr txBox="1">
            <a:spLocks noChangeArrowheads="1"/>
          </p:cNvSpPr>
          <p:nvPr/>
        </p:nvSpPr>
        <p:spPr bwMode="auto">
          <a:xfrm>
            <a:off x="25082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a:t>
            </a:r>
          </a:p>
        </p:txBody>
      </p:sp>
      <p:sp>
        <p:nvSpPr>
          <p:cNvPr id="13331" name="Text Box 21"/>
          <p:cNvSpPr txBox="1">
            <a:spLocks noChangeArrowheads="1"/>
          </p:cNvSpPr>
          <p:nvPr/>
        </p:nvSpPr>
        <p:spPr bwMode="auto">
          <a:xfrm>
            <a:off x="1279525" y="5218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2</a:t>
            </a:r>
          </a:p>
        </p:txBody>
      </p:sp>
      <p:sp>
        <p:nvSpPr>
          <p:cNvPr id="13332" name="Text Box 22"/>
          <p:cNvSpPr txBox="1">
            <a:spLocks noChangeArrowheads="1"/>
          </p:cNvSpPr>
          <p:nvPr/>
        </p:nvSpPr>
        <p:spPr bwMode="auto">
          <a:xfrm>
            <a:off x="18986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3</a:t>
            </a:r>
          </a:p>
        </p:txBody>
      </p:sp>
      <p:sp>
        <p:nvSpPr>
          <p:cNvPr id="13333" name="Text Box 23"/>
          <p:cNvSpPr txBox="1">
            <a:spLocks noChangeArrowheads="1"/>
          </p:cNvSpPr>
          <p:nvPr/>
        </p:nvSpPr>
        <p:spPr bwMode="auto">
          <a:xfrm>
            <a:off x="24320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5</a:t>
            </a:r>
          </a:p>
        </p:txBody>
      </p:sp>
      <p:sp>
        <p:nvSpPr>
          <p:cNvPr id="13334" name="Text Box 24"/>
          <p:cNvSpPr txBox="1">
            <a:spLocks noChangeArrowheads="1"/>
          </p:cNvSpPr>
          <p:nvPr/>
        </p:nvSpPr>
        <p:spPr bwMode="auto">
          <a:xfrm>
            <a:off x="31178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7</a:t>
            </a:r>
          </a:p>
        </p:txBody>
      </p:sp>
      <p:sp>
        <p:nvSpPr>
          <p:cNvPr id="13335" name="Text Box 25"/>
          <p:cNvSpPr txBox="1">
            <a:spLocks noChangeArrowheads="1"/>
          </p:cNvSpPr>
          <p:nvPr/>
        </p:nvSpPr>
        <p:spPr bwMode="auto">
          <a:xfrm>
            <a:off x="3727450" y="518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11</a:t>
            </a:r>
          </a:p>
        </p:txBody>
      </p:sp>
      <p:sp>
        <p:nvSpPr>
          <p:cNvPr id="13336" name="Text Box 26"/>
          <p:cNvSpPr txBox="1">
            <a:spLocks noChangeArrowheads="1"/>
          </p:cNvSpPr>
          <p:nvPr/>
        </p:nvSpPr>
        <p:spPr bwMode="auto">
          <a:xfrm>
            <a:off x="4337050" y="579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a:p>
        </p:txBody>
      </p:sp>
      <p:sp>
        <p:nvSpPr>
          <p:cNvPr id="13337" name="Line 27"/>
          <p:cNvSpPr>
            <a:spLocks noChangeShapeType="1"/>
          </p:cNvSpPr>
          <p:nvPr/>
        </p:nvSpPr>
        <p:spPr bwMode="auto">
          <a:xfrm flipV="1">
            <a:off x="4495800" y="5715000"/>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8"/>
          <p:cNvSpPr txBox="1">
            <a:spLocks noChangeArrowheads="1"/>
          </p:cNvSpPr>
          <p:nvPr/>
        </p:nvSpPr>
        <p:spPr bwMode="auto">
          <a:xfrm>
            <a:off x="4406900" y="6338888"/>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primeIndex</a:t>
            </a:r>
          </a:p>
        </p:txBody>
      </p:sp>
      <p:sp>
        <p:nvSpPr>
          <p:cNvPr id="13339" name="AutoShape 29"/>
          <p:cNvSpPr>
            <a:spLocks noChangeArrowheads="1"/>
          </p:cNvSpPr>
          <p:nvPr/>
        </p:nvSpPr>
        <p:spPr bwMode="auto">
          <a:xfrm>
            <a:off x="2743200" y="3429000"/>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Is p the next prime number here ?</a:t>
            </a:r>
          </a:p>
        </p:txBody>
      </p:sp>
      <p:sp>
        <p:nvSpPr>
          <p:cNvPr id="13340" name="AutoShape 31"/>
          <p:cNvSpPr>
            <a:spLocks noChangeArrowheads="1"/>
          </p:cNvSpPr>
          <p:nvPr/>
        </p:nvSpPr>
        <p:spPr bwMode="auto">
          <a:xfrm>
            <a:off x="5638800" y="3048000"/>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If you can find a primes[i] &lt; sqrt(p)  that divides evenly p, than p is not prime</a:t>
            </a:r>
          </a:p>
        </p:txBody>
      </p:sp>
    </p:spTree>
    <p:extLst>
      <p:ext uri="{BB962C8B-B14F-4D97-AF65-F5344CB8AC3E}">
        <p14:creationId xmlns:p14="http://schemas.microsoft.com/office/powerpoint/2010/main" val="253988197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2.xml><?xml version="1.0" encoding="utf-8"?>
<ds:datastoreItem xmlns:ds="http://schemas.openxmlformats.org/officeDocument/2006/customXml" ds:itemID="{30D668E0-7FEE-447B-8421-75C4A97D7D9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064D187F-CCB3-4B27-919A-348A896FD745}"/>
</file>

<file path=docProps/app.xml><?xml version="1.0" encoding="utf-8"?>
<Properties xmlns="http://schemas.openxmlformats.org/officeDocument/2006/extended-properties" xmlns:vt="http://schemas.openxmlformats.org/officeDocument/2006/docPropsVTypes">
  <Template>Spectrum.thmx</Template>
  <TotalTime>161</TotalTime>
  <Words>1711</Words>
  <Application>Microsoft Office PowerPoint</Application>
  <PresentationFormat>On-screen Show (4:3)</PresentationFormat>
  <Paragraphs>224</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Roboto</vt:lpstr>
      <vt:lpstr>Wingdings</vt: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Exercise: Prime numbers</vt:lpstr>
      <vt:lpstr>Exercise: Prime numbers</vt:lpstr>
      <vt:lpstr>Initializing arrays</vt:lpstr>
      <vt:lpstr>Character arrays</vt:lpstr>
      <vt:lpstr>Example: Base conversion using arrays</vt:lpstr>
      <vt:lpstr>Example continued</vt:lpstr>
      <vt:lpstr>new and delete operators in C++ for dynamic memory</vt:lpstr>
      <vt:lpstr>Example: Variable length arrays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Rifath Mahmud</cp:lastModifiedBy>
  <cp:revision>46</cp:revision>
  <dcterms:created xsi:type="dcterms:W3CDTF">2018-12-10T17:20:29Z</dcterms:created>
  <dcterms:modified xsi:type="dcterms:W3CDTF">2020-10-31T07:49:02Z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