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6"/>
  </p:notesMasterIdLst>
  <p:sldIdLst>
    <p:sldId id="256" r:id="rId5"/>
    <p:sldId id="257" r:id="rId6"/>
    <p:sldId id="258" r:id="rId7"/>
    <p:sldId id="288" r:id="rId8"/>
    <p:sldId id="289" r:id="rId9"/>
    <p:sldId id="287" r:id="rId10"/>
    <p:sldId id="259" r:id="rId11"/>
    <p:sldId id="286"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444" autoAdjust="0"/>
  </p:normalViewPr>
  <p:slideViewPr>
    <p:cSldViewPr snapToGrid="0" snapToObjects="1">
      <p:cViewPr varScale="1">
        <p:scale>
          <a:sx n="63" d="100"/>
          <a:sy n="63" d="100"/>
        </p:scale>
        <p:origin x="1380"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Md. Mahbub Chowdhury Mishu" userId="09162e0f-fafd-430e-8e71-18113d49a68e" providerId="ADAL" clId="{F6598ED8-4976-45F4-A603-EA28F29F3FAD}"/>
    <pc:docChg chg="delSld modSld">
      <pc:chgData name="Dr. Md. Mahbub Chowdhury Mishu" userId="09162e0f-fafd-430e-8e71-18113d49a68e" providerId="ADAL" clId="{F6598ED8-4976-45F4-A603-EA28F29F3FAD}" dt="2020-04-24T18:49:09.287" v="36" actId="20577"/>
      <pc:docMkLst>
        <pc:docMk/>
      </pc:docMkLst>
      <pc:sldChg chg="modSp">
        <pc:chgData name="Dr. Md. Mahbub Chowdhury Mishu" userId="09162e0f-fafd-430e-8e71-18113d49a68e" providerId="ADAL" clId="{F6598ED8-4976-45F4-A603-EA28F29F3FAD}" dt="2020-04-24T18:49:09.287" v="36" actId="20577"/>
        <pc:sldMkLst>
          <pc:docMk/>
          <pc:sldMk cId="700707328" sldId="256"/>
        </pc:sldMkLst>
        <pc:graphicFrameChg chg="modGraphic">
          <ac:chgData name="Dr. Md. Mahbub Chowdhury Mishu" userId="09162e0f-fafd-430e-8e71-18113d49a68e" providerId="ADAL" clId="{F6598ED8-4976-45F4-A603-EA28F29F3FAD}" dt="2020-04-24T18:49:09.287" v="36" actId="20577"/>
          <ac:graphicFrameMkLst>
            <pc:docMk/>
            <pc:sldMk cId="700707328" sldId="256"/>
            <ac:graphicFrameMk id="7" creationId="{29FF08AD-7519-4C4A-8E0D-640DF5BB5E58}"/>
          </ac:graphicFrameMkLst>
        </pc:graphicFrameChg>
      </pc:sldChg>
      <pc:sldChg chg="del">
        <pc:chgData name="Dr. Md. Mahbub Chowdhury Mishu" userId="09162e0f-fafd-430e-8e71-18113d49a68e" providerId="ADAL" clId="{F6598ED8-4976-45F4-A603-EA28F29F3FAD}" dt="2020-04-24T18:45:52.879" v="0" actId="2696"/>
        <pc:sldMkLst>
          <pc:docMk/>
          <pc:sldMk cId="121205112" sldId="284"/>
        </pc:sldMkLst>
      </pc:sldChg>
      <pc:sldChg chg="del">
        <pc:chgData name="Dr. Md. Mahbub Chowdhury Mishu" userId="09162e0f-fafd-430e-8e71-18113d49a68e" providerId="ADAL" clId="{F6598ED8-4976-45F4-A603-EA28F29F3FAD}" dt="2020-04-24T18:45:58.813" v="1" actId="2696"/>
        <pc:sldMkLst>
          <pc:docMk/>
          <pc:sldMk cId="1690536726" sldId="285"/>
        </pc:sldMkLst>
      </pc:sldChg>
    </pc:docChg>
  </pc:docChgLst>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72FFB-745E-4E0B-B421-D317A67B7D18}" type="datetimeFigureOut">
              <a:rPr lang="en-US" smtClean="0"/>
              <a:t>11/9/2022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259AD6-3C35-44B3-A0E1-CE5CC00181A4}" type="slidenum">
              <a:rPr lang="en-US" smtClean="0"/>
              <a:t>‹#›</a:t>
            </a:fld>
            <a:endParaRPr lang="en-US"/>
          </a:p>
        </p:txBody>
      </p:sp>
    </p:spTree>
    <p:extLst>
      <p:ext uri="{BB962C8B-B14F-4D97-AF65-F5344CB8AC3E}">
        <p14:creationId xmlns:p14="http://schemas.microsoft.com/office/powerpoint/2010/main" val="727150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11/9/2022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sz="4400" b="1" dirty="0"/>
              <a:t>Functions</a:t>
            </a:r>
            <a:endParaRPr lang="en-US" dirty="0"/>
          </a:p>
        </p:txBody>
      </p:sp>
      <p:sp>
        <p:nvSpPr>
          <p:cNvPr id="3" name="Subtitle 2"/>
          <p:cNvSpPr>
            <a:spLocks noGrp="1"/>
          </p:cNvSpPr>
          <p:nvPr>
            <p:ph type="subTitle" idx="1"/>
          </p:nvPr>
        </p:nvSpPr>
        <p:spPr>
          <a:xfrm>
            <a:off x="476205" y="1532427"/>
            <a:ext cx="2933745" cy="484632"/>
          </a:xfrm>
        </p:spPr>
        <p:txBody>
          <a:bodyPr>
            <a:normAutofit fontScale="92500"/>
          </a:bodyPr>
          <a:lstStyle/>
          <a:p>
            <a:r>
              <a:rPr lang="en-US" dirty="0"/>
              <a:t>Course Code: CSC1102 &amp;1103</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71283109"/>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8</a:t>
                      </a:r>
                    </a:p>
                  </a:txBody>
                  <a:tcPr/>
                </a:tc>
                <a:tc>
                  <a:txBody>
                    <a:bodyPr/>
                    <a:lstStyle/>
                    <a:p>
                      <a:r>
                        <a:rPr lang="en-US" dirty="0"/>
                        <a:t>Week No:</a:t>
                      </a:r>
                    </a:p>
                  </a:txBody>
                  <a:tcPr/>
                </a:tc>
                <a:tc>
                  <a:txBody>
                    <a:bodyPr/>
                    <a:lstStyle/>
                    <a:p>
                      <a:r>
                        <a:rPr lang="en-US" dirty="0"/>
                        <a:t>6 (2X1.5 </a:t>
                      </a:r>
                      <a:r>
                        <a:rPr lang="en-US" dirty="0" err="1"/>
                        <a:t>hrs</a:t>
                      </a:r>
                      <a:r>
                        <a:rPr lang="en-US" dirty="0"/>
                        <a:t>)</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Syeda Nishat </a:t>
                      </a:r>
                      <a:r>
                        <a:rPr lang="en-US" i="1"/>
                        <a:t>Tasnim(nishat@aiub.edu)</a:t>
                      </a:r>
                      <a:endParaRPr lang="en-US" i="1" dirty="0"/>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Introduction to Programming</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altLang="en-US" dirty="0"/>
              <a:t>Function prototype</a:t>
            </a:r>
          </a:p>
        </p:txBody>
      </p:sp>
      <p:sp>
        <p:nvSpPr>
          <p:cNvPr id="8195" name="Rectangle 3"/>
          <p:cNvSpPr>
            <a:spLocks noGrp="1" noChangeArrowheads="1"/>
          </p:cNvSpPr>
          <p:nvPr>
            <p:ph type="body" idx="1"/>
          </p:nvPr>
        </p:nvSpPr>
        <p:spPr>
          <a:xfrm>
            <a:off x="284163" y="1874837"/>
            <a:ext cx="7076747" cy="2082801"/>
          </a:xfrm>
        </p:spPr>
        <p:txBody>
          <a:bodyPr>
            <a:normAutofit lnSpcReduction="10000"/>
          </a:bodyPr>
          <a:lstStyle/>
          <a:p>
            <a:pPr eaLnBrk="1" hangingPunct="1">
              <a:lnSpc>
                <a:spcPct val="85000"/>
              </a:lnSpc>
              <a:buFont typeface="Wingdings" panose="05000000000000000000" pitchFamily="2" charset="2"/>
              <a:buChar char="q"/>
            </a:pPr>
            <a:r>
              <a:rPr lang="en-US" altLang="en-US" sz="2000" dirty="0">
                <a:solidFill>
                  <a:schemeClr val="tx1"/>
                </a:solidFill>
              </a:rPr>
              <a:t>The first line of the function definition</a:t>
            </a:r>
          </a:p>
          <a:p>
            <a:pPr eaLnBrk="1" hangingPunct="1">
              <a:lnSpc>
                <a:spcPct val="85000"/>
              </a:lnSpc>
              <a:buFont typeface="Wingdings" panose="05000000000000000000" pitchFamily="2" charset="2"/>
              <a:buChar char="q"/>
            </a:pPr>
            <a:r>
              <a:rPr lang="en-US" altLang="en-US" sz="2000" dirty="0">
                <a:solidFill>
                  <a:schemeClr val="tx1"/>
                </a:solidFill>
              </a:rPr>
              <a:t>Contains everything that others (other functions) need to know about the function in order to use it (call it) </a:t>
            </a:r>
          </a:p>
          <a:p>
            <a:pPr eaLnBrk="1" hangingPunct="1">
              <a:lnSpc>
                <a:spcPct val="85000"/>
              </a:lnSpc>
              <a:buFont typeface="Arial" panose="020B0604020202020204" pitchFamily="34" charset="0"/>
              <a:buChar char="•"/>
            </a:pPr>
            <a:r>
              <a:rPr lang="en-US" altLang="en-US" sz="2000" dirty="0">
                <a:solidFill>
                  <a:schemeClr val="tx1"/>
                </a:solidFill>
                <a:latin typeface="Courier New" panose="02070309020205020404" pitchFamily="49" charset="0"/>
              </a:rPr>
              <a:t>void </a:t>
            </a:r>
            <a:r>
              <a:rPr lang="en-US" altLang="en-US" sz="2000" dirty="0" err="1">
                <a:solidFill>
                  <a:schemeClr val="tx1"/>
                </a:solidFill>
                <a:latin typeface="Courier New" panose="02070309020205020404" pitchFamily="49" charset="0"/>
              </a:rPr>
              <a:t>printMessage</a:t>
            </a:r>
            <a:r>
              <a:rPr lang="en-US" altLang="en-US" sz="2000" dirty="0">
                <a:solidFill>
                  <a:schemeClr val="tx1"/>
                </a:solidFill>
                <a:latin typeface="Courier New" panose="02070309020205020404" pitchFamily="49" charset="0"/>
              </a:rPr>
              <a:t> (void)</a:t>
            </a:r>
          </a:p>
          <a:p>
            <a:pPr eaLnBrk="1" hangingPunct="1">
              <a:lnSpc>
                <a:spcPct val="85000"/>
              </a:lnSpc>
              <a:buFont typeface="Arial" panose="020B0604020202020204" pitchFamily="34" charset="0"/>
              <a:buChar char="•"/>
            </a:pPr>
            <a:r>
              <a:rPr lang="en-US" altLang="en-US" sz="2000" dirty="0">
                <a:solidFill>
                  <a:schemeClr val="tx1"/>
                </a:solidFill>
                <a:latin typeface="Courier New" panose="02070309020205020404" pitchFamily="49" charset="0"/>
              </a:rPr>
              <a:t>void </a:t>
            </a:r>
            <a:r>
              <a:rPr lang="en-US" altLang="en-US" sz="2000" dirty="0" err="1">
                <a:solidFill>
                  <a:schemeClr val="tx1"/>
                </a:solidFill>
                <a:latin typeface="Courier New" panose="02070309020205020404" pitchFamily="49" charset="0"/>
              </a:rPr>
              <a:t>calculateTriangularNumber</a:t>
            </a:r>
            <a:r>
              <a:rPr lang="en-US" altLang="en-US" sz="2000" dirty="0">
                <a:solidFill>
                  <a:schemeClr val="tx1"/>
                </a:solidFill>
                <a:latin typeface="Courier New" panose="02070309020205020404" pitchFamily="49" charset="0"/>
              </a:rPr>
              <a:t> (</a:t>
            </a:r>
            <a:r>
              <a:rPr lang="en-US" altLang="en-US" sz="2000" dirty="0" err="1">
                <a:solidFill>
                  <a:schemeClr val="tx1"/>
                </a:solidFill>
                <a:latin typeface="Courier New" panose="02070309020205020404" pitchFamily="49" charset="0"/>
              </a:rPr>
              <a:t>int</a:t>
            </a:r>
            <a:r>
              <a:rPr lang="en-US" altLang="en-US" sz="2000" dirty="0">
                <a:solidFill>
                  <a:schemeClr val="tx1"/>
                </a:solidFill>
                <a:latin typeface="Courier New" panose="02070309020205020404" pitchFamily="49" charset="0"/>
              </a:rPr>
              <a:t> n)</a:t>
            </a:r>
            <a:endParaRPr lang="en-US" altLang="en-US" sz="2000" dirty="0">
              <a:solidFill>
                <a:schemeClr val="tx1"/>
              </a:solidFill>
            </a:endParaRPr>
          </a:p>
        </p:txBody>
      </p:sp>
      <p:grpSp>
        <p:nvGrpSpPr>
          <p:cNvPr id="2" name="Group 1"/>
          <p:cNvGrpSpPr/>
          <p:nvPr/>
        </p:nvGrpSpPr>
        <p:grpSpPr>
          <a:xfrm>
            <a:off x="787400" y="3957638"/>
            <a:ext cx="6248400" cy="1738312"/>
            <a:chOff x="1295400" y="4129088"/>
            <a:chExt cx="6248400" cy="1738312"/>
          </a:xfrm>
        </p:grpSpPr>
        <p:sp>
          <p:nvSpPr>
            <p:cNvPr id="8196" name="Text Box 4"/>
            <p:cNvSpPr txBox="1">
              <a:spLocks noChangeArrowheads="1"/>
            </p:cNvSpPr>
            <p:nvPr/>
          </p:nvSpPr>
          <p:spPr bwMode="auto">
            <a:xfrm>
              <a:off x="1905000" y="4667250"/>
              <a:ext cx="5286375" cy="12001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i="1"/>
                <a:t>return-type  function-name</a:t>
              </a:r>
              <a:r>
                <a:rPr lang="en-US" altLang="en-US" sz="1800" b="0"/>
                <a:t>(</a:t>
              </a:r>
              <a:r>
                <a:rPr lang="en-US" altLang="en-US" sz="1800" b="0" i="1"/>
                <a:t>argument declarations</a:t>
              </a:r>
              <a:r>
                <a:rPr lang="en-US" altLang="en-US" sz="1800" b="0"/>
                <a:t>)</a:t>
              </a:r>
            </a:p>
            <a:p>
              <a:pPr eaLnBrk="1" hangingPunct="1">
                <a:spcBef>
                  <a:spcPct val="0"/>
                </a:spcBef>
                <a:buFontTx/>
                <a:buNone/>
              </a:pPr>
              <a:r>
                <a:rPr lang="en-US" altLang="en-US" sz="1800" b="0"/>
                <a:t>{</a:t>
              </a:r>
            </a:p>
            <a:p>
              <a:pPr eaLnBrk="1" hangingPunct="1">
                <a:spcBef>
                  <a:spcPct val="0"/>
                </a:spcBef>
                <a:buFontTx/>
                <a:buNone/>
              </a:pPr>
              <a:r>
                <a:rPr lang="en-US" altLang="en-US" sz="1800" b="0"/>
                <a:t>      </a:t>
              </a:r>
              <a:r>
                <a:rPr lang="en-US" altLang="en-US" sz="1800" b="0" i="1"/>
                <a:t>declarations  and statements</a:t>
              </a:r>
            </a:p>
            <a:p>
              <a:pPr eaLnBrk="1" hangingPunct="1">
                <a:spcBef>
                  <a:spcPct val="0"/>
                </a:spcBef>
                <a:buFontTx/>
                <a:buNone/>
              </a:pPr>
              <a:r>
                <a:rPr lang="en-US" altLang="en-US" sz="1800" b="0"/>
                <a:t>}</a:t>
              </a:r>
            </a:p>
          </p:txBody>
        </p:sp>
        <p:sp>
          <p:nvSpPr>
            <p:cNvPr id="8197" name="Rectangle 5"/>
            <p:cNvSpPr>
              <a:spLocks noChangeArrowheads="1"/>
            </p:cNvSpPr>
            <p:nvPr/>
          </p:nvSpPr>
          <p:spPr bwMode="auto">
            <a:xfrm>
              <a:off x="1447800" y="4495800"/>
              <a:ext cx="6096000" cy="6096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p:txBody>
        </p:sp>
        <p:sp>
          <p:nvSpPr>
            <p:cNvPr id="8198" name="Text Box 7"/>
            <p:cNvSpPr txBox="1">
              <a:spLocks noChangeArrowheads="1"/>
            </p:cNvSpPr>
            <p:nvPr/>
          </p:nvSpPr>
          <p:spPr bwMode="auto">
            <a:xfrm>
              <a:off x="1295400" y="4129088"/>
              <a:ext cx="2266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solidFill>
                    <a:srgbClr val="FF0000"/>
                  </a:solidFill>
                </a:rPr>
                <a:t>Function prototype</a:t>
              </a:r>
            </a:p>
          </p:txBody>
        </p:sp>
      </p:grpSp>
    </p:spTree>
    <p:extLst>
      <p:ext uri="{BB962C8B-B14F-4D97-AF65-F5344CB8AC3E}">
        <p14:creationId xmlns:p14="http://schemas.microsoft.com/office/powerpoint/2010/main" val="4144721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l" eaLnBrk="1" hangingPunct="1"/>
            <a:r>
              <a:rPr lang="en-US" altLang="en-US" dirty="0"/>
              <a:t>Function arguments</a:t>
            </a:r>
          </a:p>
        </p:txBody>
      </p:sp>
      <p:sp>
        <p:nvSpPr>
          <p:cNvPr id="9219" name="Rectangle 3"/>
          <p:cNvSpPr>
            <a:spLocks noGrp="1" noChangeArrowheads="1"/>
          </p:cNvSpPr>
          <p:nvPr>
            <p:ph type="body" idx="1"/>
          </p:nvPr>
        </p:nvSpPr>
        <p:spPr>
          <a:xfrm>
            <a:off x="284163" y="1854200"/>
            <a:ext cx="8574087" cy="4889500"/>
          </a:xfrm>
        </p:spPr>
        <p:txBody>
          <a:bodyPr>
            <a:normAutofit lnSpcReduction="10000"/>
          </a:bodyPr>
          <a:lstStyle/>
          <a:p>
            <a:pPr eaLnBrk="1" hangingPunct="1">
              <a:buFont typeface="Wingdings" panose="05000000000000000000" pitchFamily="2" charset="2"/>
              <a:buChar char="q"/>
            </a:pPr>
            <a:r>
              <a:rPr lang="en-US" altLang="en-US" sz="2000" dirty="0"/>
              <a:t>arguments  (parameters): a kind of input for the function </a:t>
            </a:r>
            <a:r>
              <a:rPr lang="en-US" altLang="en-US" sz="2000" dirty="0" err="1"/>
              <a:t>blackbox</a:t>
            </a:r>
            <a:endParaRPr lang="en-US" altLang="en-US" sz="2000" dirty="0"/>
          </a:p>
          <a:p>
            <a:pPr eaLnBrk="1" hangingPunct="1">
              <a:buFont typeface="Wingdings" panose="05000000000000000000" pitchFamily="2" charset="2"/>
              <a:buChar char="q"/>
            </a:pPr>
            <a:r>
              <a:rPr lang="en-US" altLang="en-US" sz="2000" b="1" dirty="0"/>
              <a:t>In the function definition</a:t>
            </a:r>
            <a:r>
              <a:rPr lang="en-US" altLang="en-US" sz="2000" dirty="0"/>
              <a:t>: </a:t>
            </a:r>
            <a:r>
              <a:rPr lang="en-US" altLang="en-US" sz="2000" b="1" i="1" dirty="0">
                <a:solidFill>
                  <a:srgbClr val="FF0066"/>
                </a:solidFill>
              </a:rPr>
              <a:t>formal arguments</a:t>
            </a:r>
            <a:r>
              <a:rPr lang="en-US" altLang="en-US" sz="2000" b="1" dirty="0"/>
              <a:t> (formal parameters)</a:t>
            </a:r>
          </a:p>
          <a:p>
            <a:pPr lvl="1" eaLnBrk="1" hangingPunct="1">
              <a:buFont typeface="Wingdings" panose="05000000000000000000" pitchFamily="2" charset="2"/>
              <a:buChar char="q"/>
            </a:pPr>
            <a:r>
              <a:rPr lang="en-US" altLang="en-US" sz="1800" dirty="0"/>
              <a:t>Formal parameter: a name that is used inside the function body to refer to its argument</a:t>
            </a:r>
          </a:p>
          <a:p>
            <a:pPr eaLnBrk="1" hangingPunct="1">
              <a:buFont typeface="Wingdings" panose="05000000000000000000" pitchFamily="2" charset="2"/>
              <a:buChar char="q"/>
            </a:pPr>
            <a:r>
              <a:rPr lang="en-US" altLang="en-US" sz="2000" b="1" dirty="0"/>
              <a:t>In the function call</a:t>
            </a:r>
            <a:r>
              <a:rPr lang="en-US" altLang="en-US" sz="2000" dirty="0"/>
              <a:t>: </a:t>
            </a:r>
            <a:r>
              <a:rPr lang="en-US" altLang="en-US" sz="2000" b="1" i="1" dirty="0">
                <a:solidFill>
                  <a:srgbClr val="FF0066"/>
                </a:solidFill>
              </a:rPr>
              <a:t>actual arguments</a:t>
            </a:r>
            <a:r>
              <a:rPr lang="en-US" altLang="en-US" sz="2000" b="1" dirty="0"/>
              <a:t> (actual parameters)</a:t>
            </a:r>
          </a:p>
          <a:p>
            <a:pPr lvl="1" eaLnBrk="1" hangingPunct="1">
              <a:buFont typeface="Wingdings" panose="05000000000000000000" pitchFamily="2" charset="2"/>
              <a:buChar char="q"/>
            </a:pPr>
            <a:r>
              <a:rPr lang="en-US" altLang="en-US" sz="1800" dirty="0"/>
              <a:t>The actual arguments are values are assigned to the corresponding formal parameters. </a:t>
            </a:r>
          </a:p>
          <a:p>
            <a:pPr lvl="1" eaLnBrk="1" hangingPunct="1">
              <a:buFont typeface="Wingdings" panose="05000000000000000000" pitchFamily="2" charset="2"/>
              <a:buChar char="q"/>
            </a:pPr>
            <a:r>
              <a:rPr lang="en-US" altLang="en-US" sz="1800" dirty="0"/>
              <a:t>The actual argument can be a constant, a variable, or an even more elaborate expression. </a:t>
            </a:r>
          </a:p>
          <a:p>
            <a:pPr lvl="1" eaLnBrk="1" hangingPunct="1">
              <a:buFont typeface="Wingdings" panose="05000000000000000000" pitchFamily="2" charset="2"/>
              <a:buChar char="q"/>
            </a:pPr>
            <a:r>
              <a:rPr lang="en-US" altLang="en-US" sz="1800" dirty="0"/>
              <a:t>The actual argument is evaluated, and its </a:t>
            </a:r>
            <a:r>
              <a:rPr lang="en-US" altLang="en-US" sz="1800" b="1" dirty="0">
                <a:solidFill>
                  <a:srgbClr val="FF0066"/>
                </a:solidFill>
              </a:rPr>
              <a:t>value is copied</a:t>
            </a:r>
            <a:r>
              <a:rPr lang="en-US" altLang="en-US" sz="1800" dirty="0"/>
              <a:t> to the corresponding formal parameter for the function.  </a:t>
            </a:r>
          </a:p>
          <a:p>
            <a:pPr lvl="2" eaLnBrk="1" hangingPunct="1">
              <a:buFont typeface="Wingdings" panose="05000000000000000000" pitchFamily="2" charset="2"/>
              <a:buChar char="q"/>
            </a:pPr>
            <a:r>
              <a:rPr lang="en-US" altLang="en-US" sz="1600" dirty="0"/>
              <a:t>Because the called function works with data copied from the calling function, the original data in the calling function is protected from whatever manipulations the called function applies to the copies</a:t>
            </a:r>
            <a:r>
              <a:rPr lang="en-US" altLang="en-US" sz="2800" dirty="0"/>
              <a:t>.</a:t>
            </a:r>
            <a:r>
              <a:rPr lang="en-US" altLang="en-US" dirty="0"/>
              <a:t> </a:t>
            </a:r>
          </a:p>
          <a:p>
            <a:pPr lvl="1" eaLnBrk="1" hangingPunct="1">
              <a:lnSpc>
                <a:spcPct val="85000"/>
              </a:lnSpc>
              <a:buFont typeface="Wingdings" panose="05000000000000000000" pitchFamily="2" charset="2"/>
              <a:buChar char="q"/>
            </a:pPr>
            <a:endParaRPr lang="en-US" altLang="en-US" sz="1600" dirty="0"/>
          </a:p>
          <a:p>
            <a:pPr lvl="1" eaLnBrk="1" hangingPunct="1">
              <a:lnSpc>
                <a:spcPct val="80000"/>
              </a:lnSpc>
              <a:buFont typeface="Wingdings" panose="05000000000000000000" pitchFamily="2" charset="2"/>
              <a:buChar char="q"/>
            </a:pPr>
            <a:endParaRPr lang="en-US" altLang="en-US" sz="1600" dirty="0"/>
          </a:p>
        </p:txBody>
      </p:sp>
    </p:spTree>
    <p:extLst>
      <p:ext uri="{BB962C8B-B14F-4D97-AF65-F5344CB8AC3E}">
        <p14:creationId xmlns:p14="http://schemas.microsoft.com/office/powerpoint/2010/main" val="3765047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altLang="en-US" dirty="0"/>
              <a:t>Example: arguments</a:t>
            </a:r>
          </a:p>
        </p:txBody>
      </p:sp>
      <p:sp>
        <p:nvSpPr>
          <p:cNvPr id="10243" name="Text Box 4"/>
          <p:cNvSpPr txBox="1">
            <a:spLocks noChangeArrowheads="1"/>
          </p:cNvSpPr>
          <p:nvPr/>
        </p:nvSpPr>
        <p:spPr bwMode="auto">
          <a:xfrm>
            <a:off x="228600" y="1733550"/>
            <a:ext cx="9067800" cy="535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latin typeface="Courier New" panose="02070309020205020404" pitchFamily="49" charset="0"/>
              </a:rPr>
              <a:t>// Function to calculate the nth triangular number</a:t>
            </a:r>
          </a:p>
          <a:p>
            <a:pPr eaLnBrk="1" hangingPunct="1">
              <a:spcBef>
                <a:spcPct val="0"/>
              </a:spcBef>
              <a:buFontTx/>
              <a:buNone/>
            </a:pPr>
            <a:r>
              <a:rPr lang="en-US" altLang="en-US" sz="1800" b="0" dirty="0">
                <a:latin typeface="Courier New" panose="02070309020205020404" pitchFamily="49" charset="0"/>
              </a:rPr>
              <a:t>#include &lt;</a:t>
            </a:r>
            <a:r>
              <a:rPr lang="en-US" altLang="en-US" sz="1800" b="0" dirty="0" err="1">
                <a:latin typeface="Courier New" panose="02070309020205020404" pitchFamily="49" charset="0"/>
              </a:rPr>
              <a:t>iostream</a:t>
            </a:r>
            <a:r>
              <a:rPr lang="en-US" altLang="en-US" sz="1800" b="0" dirty="0">
                <a:latin typeface="Courier New" panose="02070309020205020404" pitchFamily="49" charset="0"/>
              </a:rPr>
              <a:t>&gt;</a:t>
            </a:r>
          </a:p>
          <a:p>
            <a:pPr eaLnBrk="1" hangingPunct="1">
              <a:spcBef>
                <a:spcPct val="0"/>
              </a:spcBef>
              <a:buFontTx/>
              <a:buNone/>
            </a:pPr>
            <a:r>
              <a:rPr lang="en-US" altLang="en-US" sz="1800" b="0" dirty="0">
                <a:latin typeface="Courier New" panose="02070309020205020404" pitchFamily="49" charset="0"/>
              </a:rPr>
              <a:t>using namespace </a:t>
            </a:r>
            <a:r>
              <a:rPr lang="en-US" altLang="en-US" sz="1800" b="0" dirty="0" err="1">
                <a:latin typeface="Courier New" panose="02070309020205020404" pitchFamily="49" charset="0"/>
              </a:rPr>
              <a:t>std</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void </a:t>
            </a:r>
            <a:r>
              <a:rPr lang="en-US" altLang="en-US" sz="1800" b="0" dirty="0" err="1">
                <a:latin typeface="Courier New" panose="02070309020205020404" pitchFamily="49" charset="0"/>
              </a:rPr>
              <a:t>calculateTriangularNumber</a:t>
            </a:r>
            <a:r>
              <a:rPr lang="en-US" altLang="en-US" sz="1800" b="0" dirty="0">
                <a:latin typeface="Courier New" panose="02070309020205020404" pitchFamily="49" charset="0"/>
              </a:rPr>
              <a:t> (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n )</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a:t>
            </a:r>
            <a:r>
              <a:rPr lang="en-US" altLang="en-US" sz="1800" b="0" dirty="0" err="1">
                <a:latin typeface="Courier New" panose="02070309020205020404" pitchFamily="49" charset="0"/>
              </a:rPr>
              <a:t>triangularNumber</a:t>
            </a:r>
            <a:r>
              <a:rPr lang="en-US" altLang="en-US" sz="1800" b="0" dirty="0">
                <a:latin typeface="Courier New" panose="02070309020205020404" pitchFamily="49" charset="0"/>
              </a:rPr>
              <a:t> = 0;</a:t>
            </a:r>
          </a:p>
          <a:p>
            <a:pPr eaLnBrk="1" hangingPunct="1">
              <a:spcBef>
                <a:spcPct val="0"/>
              </a:spcBef>
              <a:buFontTx/>
              <a:buNone/>
            </a:pPr>
            <a:r>
              <a:rPr lang="en-US" altLang="en-US" sz="1800" b="0" dirty="0">
                <a:latin typeface="Courier New" panose="02070309020205020404" pitchFamily="49" charset="0"/>
              </a:rPr>
              <a:t>for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 1;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&lt;= n;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a:t>
            </a:r>
          </a:p>
          <a:p>
            <a:pPr eaLnBrk="1" hangingPunct="1">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triangularNumber</a:t>
            </a:r>
            <a:r>
              <a:rPr lang="en-US" altLang="en-US" sz="1800" b="0" dirty="0">
                <a:latin typeface="Courier New" panose="02070309020205020404" pitchFamily="49" charset="0"/>
              </a:rPr>
              <a:t>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cout</a:t>
            </a:r>
            <a:r>
              <a:rPr lang="en-US" altLang="en-US" sz="1800" b="0" dirty="0">
                <a:latin typeface="Courier New" panose="02070309020205020404" pitchFamily="49" charset="0"/>
              </a:rPr>
              <a:t>&lt;&lt;"Triangular number "&lt;&lt;n &lt;&lt;" is " &lt;&lt;</a:t>
            </a:r>
            <a:r>
              <a:rPr lang="en-US" altLang="en-US" sz="1800" b="0" dirty="0" err="1">
                <a:latin typeface="Courier New" panose="02070309020205020404" pitchFamily="49" charset="0"/>
              </a:rPr>
              <a:t>triangularNumber</a:t>
            </a:r>
            <a:r>
              <a:rPr lang="en-US" altLang="en-US" sz="1800" b="0" dirty="0">
                <a:latin typeface="Courier New" panose="02070309020205020404" pitchFamily="49" charset="0"/>
              </a:rPr>
              <a:t>&lt;&lt;</a:t>
            </a:r>
            <a:r>
              <a:rPr lang="en-US" altLang="en-US" sz="1800" b="0" dirty="0" err="1">
                <a:latin typeface="Courier New" panose="02070309020205020404" pitchFamily="49" charset="0"/>
              </a:rPr>
              <a:t>endl</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main (void)</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calculateTriangularNumber</a:t>
            </a:r>
            <a:r>
              <a:rPr lang="en-US" altLang="en-US" sz="1800" b="0" dirty="0">
                <a:latin typeface="Courier New" panose="02070309020205020404" pitchFamily="49" charset="0"/>
              </a:rPr>
              <a:t> (10);</a:t>
            </a:r>
          </a:p>
          <a:p>
            <a:pPr eaLnBrk="1" hangingPunct="1">
              <a:spcBef>
                <a:spcPct val="0"/>
              </a:spcBef>
              <a:buFontTx/>
              <a:buNone/>
            </a:pPr>
            <a:r>
              <a:rPr lang="en-US" altLang="en-US" sz="1800" b="0" dirty="0" err="1">
                <a:latin typeface="Courier New" panose="02070309020205020404" pitchFamily="49" charset="0"/>
              </a:rPr>
              <a:t>calculateTriangularNumber</a:t>
            </a:r>
            <a:r>
              <a:rPr lang="en-US" altLang="en-US" sz="1800" b="0" dirty="0">
                <a:latin typeface="Courier New" panose="02070309020205020404" pitchFamily="49" charset="0"/>
              </a:rPr>
              <a:t> (20);</a:t>
            </a:r>
          </a:p>
          <a:p>
            <a:pPr eaLnBrk="1" hangingPunct="1">
              <a:spcBef>
                <a:spcPct val="0"/>
              </a:spcBef>
              <a:buFontTx/>
              <a:buNone/>
            </a:pPr>
            <a:r>
              <a:rPr lang="en-US" altLang="en-US" sz="1800" b="0" dirty="0" err="1">
                <a:latin typeface="Courier New" panose="02070309020205020404" pitchFamily="49" charset="0"/>
              </a:rPr>
              <a:t>calculateTriangularNumber</a:t>
            </a:r>
            <a:r>
              <a:rPr lang="en-US" altLang="en-US" sz="1800" b="0" dirty="0">
                <a:latin typeface="Courier New" panose="02070309020205020404" pitchFamily="49" charset="0"/>
              </a:rPr>
              <a:t> (50);</a:t>
            </a:r>
          </a:p>
          <a:p>
            <a:pPr eaLnBrk="1" hangingPunct="1">
              <a:spcBef>
                <a:spcPct val="0"/>
              </a:spcBef>
              <a:buFontTx/>
              <a:buNone/>
            </a:pPr>
            <a:r>
              <a:rPr lang="en-US" altLang="en-US" sz="1800" b="0" dirty="0">
                <a:latin typeface="Courier New" panose="02070309020205020404" pitchFamily="49" charset="0"/>
              </a:rPr>
              <a:t>return 0;</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endParaRPr lang="en-US" altLang="en-US" sz="1800" b="0" dirty="0">
              <a:latin typeface="Courier New" panose="02070309020205020404" pitchFamily="49" charset="0"/>
            </a:endParaRPr>
          </a:p>
        </p:txBody>
      </p:sp>
      <p:sp>
        <p:nvSpPr>
          <p:cNvPr id="90117" name="Freeform 5"/>
          <p:cNvSpPr>
            <a:spLocks/>
          </p:cNvSpPr>
          <p:nvPr/>
        </p:nvSpPr>
        <p:spPr bwMode="auto">
          <a:xfrm>
            <a:off x="4708525" y="2504281"/>
            <a:ext cx="904875" cy="438150"/>
          </a:xfrm>
          <a:custGeom>
            <a:avLst/>
            <a:gdLst>
              <a:gd name="T0" fmla="*/ 2147483646 w 474"/>
              <a:gd name="T1" fmla="*/ 2147483646 h 276"/>
              <a:gd name="T2" fmla="*/ 2147483646 w 474"/>
              <a:gd name="T3" fmla="*/ 2147483646 h 276"/>
              <a:gd name="T4" fmla="*/ 2147483646 w 474"/>
              <a:gd name="T5" fmla="*/ 2147483646 h 276"/>
              <a:gd name="T6" fmla="*/ 2147483646 w 474"/>
              <a:gd name="T7" fmla="*/ 2147483646 h 276"/>
              <a:gd name="T8" fmla="*/ 2147483646 w 474"/>
              <a:gd name="T9" fmla="*/ 2147483646 h 276"/>
              <a:gd name="T10" fmla="*/ 2147483646 w 474"/>
              <a:gd name="T11" fmla="*/ 2147483646 h 276"/>
              <a:gd name="T12" fmla="*/ 2147483646 w 474"/>
              <a:gd name="T13" fmla="*/ 2147483646 h 276"/>
              <a:gd name="T14" fmla="*/ 2147483646 w 474"/>
              <a:gd name="T15" fmla="*/ 2147483646 h 276"/>
              <a:gd name="T16" fmla="*/ 2147483646 w 474"/>
              <a:gd name="T17" fmla="*/ 2147483646 h 276"/>
              <a:gd name="T18" fmla="*/ 2147483646 w 474"/>
              <a:gd name="T19" fmla="*/ 2147483646 h 276"/>
              <a:gd name="T20" fmla="*/ 2147483646 w 474"/>
              <a:gd name="T21" fmla="*/ 0 h 276"/>
              <a:gd name="T22" fmla="*/ 2147483646 w 474"/>
              <a:gd name="T23" fmla="*/ 2147483646 h 276"/>
              <a:gd name="T24" fmla="*/ 2147483646 w 474"/>
              <a:gd name="T25" fmla="*/ 2147483646 h 276"/>
              <a:gd name="T26" fmla="*/ 2147483646 w 474"/>
              <a:gd name="T27" fmla="*/ 2147483646 h 2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74" h="276">
                <a:moveTo>
                  <a:pt x="77" y="15"/>
                </a:moveTo>
                <a:cubicBezTo>
                  <a:pt x="65" y="49"/>
                  <a:pt x="0" y="158"/>
                  <a:pt x="45" y="213"/>
                </a:cubicBezTo>
                <a:cubicBezTo>
                  <a:pt x="51" y="220"/>
                  <a:pt x="95" y="241"/>
                  <a:pt x="100" y="244"/>
                </a:cubicBezTo>
                <a:cubicBezTo>
                  <a:pt x="116" y="254"/>
                  <a:pt x="148" y="276"/>
                  <a:pt x="148" y="276"/>
                </a:cubicBezTo>
                <a:cubicBezTo>
                  <a:pt x="216" y="273"/>
                  <a:pt x="285" y="275"/>
                  <a:pt x="353" y="268"/>
                </a:cubicBezTo>
                <a:cubicBezTo>
                  <a:pt x="383" y="265"/>
                  <a:pt x="374" y="242"/>
                  <a:pt x="392" y="228"/>
                </a:cubicBezTo>
                <a:cubicBezTo>
                  <a:pt x="405" y="218"/>
                  <a:pt x="424" y="218"/>
                  <a:pt x="440" y="213"/>
                </a:cubicBezTo>
                <a:cubicBezTo>
                  <a:pt x="460" y="192"/>
                  <a:pt x="471" y="189"/>
                  <a:pt x="471" y="157"/>
                </a:cubicBezTo>
                <a:cubicBezTo>
                  <a:pt x="471" y="139"/>
                  <a:pt x="474" y="76"/>
                  <a:pt x="448" y="55"/>
                </a:cubicBezTo>
                <a:cubicBezTo>
                  <a:pt x="443" y="51"/>
                  <a:pt x="394" y="40"/>
                  <a:pt x="392" y="39"/>
                </a:cubicBezTo>
                <a:cubicBezTo>
                  <a:pt x="356" y="28"/>
                  <a:pt x="324" y="16"/>
                  <a:pt x="290" y="0"/>
                </a:cubicBezTo>
                <a:cubicBezTo>
                  <a:pt x="235" y="6"/>
                  <a:pt x="178" y="4"/>
                  <a:pt x="124" y="15"/>
                </a:cubicBezTo>
                <a:cubicBezTo>
                  <a:pt x="103" y="19"/>
                  <a:pt x="88" y="37"/>
                  <a:pt x="69" y="47"/>
                </a:cubicBezTo>
                <a:cubicBezTo>
                  <a:pt x="32" y="35"/>
                  <a:pt x="38" y="44"/>
                  <a:pt x="77" y="15"/>
                </a:cubicBez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18" name="Freeform 6"/>
          <p:cNvSpPr>
            <a:spLocks/>
          </p:cNvSpPr>
          <p:nvPr/>
        </p:nvSpPr>
        <p:spPr bwMode="auto">
          <a:xfrm>
            <a:off x="3860798" y="4974884"/>
            <a:ext cx="569686" cy="438150"/>
          </a:xfrm>
          <a:custGeom>
            <a:avLst/>
            <a:gdLst>
              <a:gd name="T0" fmla="*/ 2147483646 w 474"/>
              <a:gd name="T1" fmla="*/ 2147483646 h 276"/>
              <a:gd name="T2" fmla="*/ 2147483646 w 474"/>
              <a:gd name="T3" fmla="*/ 2147483646 h 276"/>
              <a:gd name="T4" fmla="*/ 2147483646 w 474"/>
              <a:gd name="T5" fmla="*/ 2147483646 h 276"/>
              <a:gd name="T6" fmla="*/ 2147483646 w 474"/>
              <a:gd name="T7" fmla="*/ 2147483646 h 276"/>
              <a:gd name="T8" fmla="*/ 2147483646 w 474"/>
              <a:gd name="T9" fmla="*/ 2147483646 h 276"/>
              <a:gd name="T10" fmla="*/ 2147483646 w 474"/>
              <a:gd name="T11" fmla="*/ 2147483646 h 276"/>
              <a:gd name="T12" fmla="*/ 2147483646 w 474"/>
              <a:gd name="T13" fmla="*/ 2147483646 h 276"/>
              <a:gd name="T14" fmla="*/ 2147483646 w 474"/>
              <a:gd name="T15" fmla="*/ 2147483646 h 276"/>
              <a:gd name="T16" fmla="*/ 2147483646 w 474"/>
              <a:gd name="T17" fmla="*/ 2147483646 h 276"/>
              <a:gd name="T18" fmla="*/ 2147483646 w 474"/>
              <a:gd name="T19" fmla="*/ 2147483646 h 276"/>
              <a:gd name="T20" fmla="*/ 2147483646 w 474"/>
              <a:gd name="T21" fmla="*/ 0 h 276"/>
              <a:gd name="T22" fmla="*/ 2147483646 w 474"/>
              <a:gd name="T23" fmla="*/ 2147483646 h 276"/>
              <a:gd name="T24" fmla="*/ 2147483646 w 474"/>
              <a:gd name="T25" fmla="*/ 2147483646 h 276"/>
              <a:gd name="T26" fmla="*/ 2147483646 w 474"/>
              <a:gd name="T27" fmla="*/ 2147483646 h 2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74" h="276">
                <a:moveTo>
                  <a:pt x="77" y="15"/>
                </a:moveTo>
                <a:cubicBezTo>
                  <a:pt x="65" y="49"/>
                  <a:pt x="0" y="158"/>
                  <a:pt x="45" y="213"/>
                </a:cubicBezTo>
                <a:cubicBezTo>
                  <a:pt x="51" y="220"/>
                  <a:pt x="95" y="241"/>
                  <a:pt x="100" y="244"/>
                </a:cubicBezTo>
                <a:cubicBezTo>
                  <a:pt x="116" y="254"/>
                  <a:pt x="148" y="276"/>
                  <a:pt x="148" y="276"/>
                </a:cubicBezTo>
                <a:cubicBezTo>
                  <a:pt x="216" y="273"/>
                  <a:pt x="285" y="275"/>
                  <a:pt x="353" y="268"/>
                </a:cubicBezTo>
                <a:cubicBezTo>
                  <a:pt x="383" y="265"/>
                  <a:pt x="374" y="242"/>
                  <a:pt x="392" y="228"/>
                </a:cubicBezTo>
                <a:cubicBezTo>
                  <a:pt x="405" y="218"/>
                  <a:pt x="424" y="218"/>
                  <a:pt x="440" y="213"/>
                </a:cubicBezTo>
                <a:cubicBezTo>
                  <a:pt x="460" y="192"/>
                  <a:pt x="471" y="189"/>
                  <a:pt x="471" y="157"/>
                </a:cubicBezTo>
                <a:cubicBezTo>
                  <a:pt x="471" y="139"/>
                  <a:pt x="474" y="76"/>
                  <a:pt x="448" y="55"/>
                </a:cubicBezTo>
                <a:cubicBezTo>
                  <a:pt x="443" y="51"/>
                  <a:pt x="394" y="40"/>
                  <a:pt x="392" y="39"/>
                </a:cubicBezTo>
                <a:cubicBezTo>
                  <a:pt x="356" y="28"/>
                  <a:pt x="324" y="16"/>
                  <a:pt x="290" y="0"/>
                </a:cubicBezTo>
                <a:cubicBezTo>
                  <a:pt x="235" y="6"/>
                  <a:pt x="178" y="4"/>
                  <a:pt x="124" y="15"/>
                </a:cubicBezTo>
                <a:cubicBezTo>
                  <a:pt x="103" y="19"/>
                  <a:pt x="88" y="37"/>
                  <a:pt x="69" y="47"/>
                </a:cubicBezTo>
                <a:cubicBezTo>
                  <a:pt x="32" y="35"/>
                  <a:pt x="38" y="44"/>
                  <a:pt x="77" y="15"/>
                </a:cubicBez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19" name="Text Box 7"/>
          <p:cNvSpPr txBox="1">
            <a:spLocks noChangeArrowheads="1"/>
          </p:cNvSpPr>
          <p:nvPr/>
        </p:nvSpPr>
        <p:spPr bwMode="auto">
          <a:xfrm>
            <a:off x="5634038" y="2320925"/>
            <a:ext cx="198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a:solidFill>
                  <a:srgbClr val="FF0000"/>
                </a:solidFill>
              </a:rPr>
              <a:t>formal argument</a:t>
            </a:r>
          </a:p>
        </p:txBody>
      </p:sp>
      <p:sp>
        <p:nvSpPr>
          <p:cNvPr id="90120" name="Text Box 8"/>
          <p:cNvSpPr txBox="1">
            <a:spLocks noChangeArrowheads="1"/>
          </p:cNvSpPr>
          <p:nvPr/>
        </p:nvSpPr>
        <p:spPr bwMode="auto">
          <a:xfrm>
            <a:off x="4351338" y="4762500"/>
            <a:ext cx="1949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a:solidFill>
                  <a:srgbClr val="FF0000"/>
                </a:solidFill>
              </a:rPr>
              <a:t>actual argument</a:t>
            </a:r>
          </a:p>
        </p:txBody>
      </p:sp>
      <p:sp>
        <p:nvSpPr>
          <p:cNvPr id="90121" name="Freeform 9"/>
          <p:cNvSpPr>
            <a:spLocks/>
          </p:cNvSpPr>
          <p:nvPr/>
        </p:nvSpPr>
        <p:spPr bwMode="auto">
          <a:xfrm>
            <a:off x="838200" y="3059113"/>
            <a:ext cx="304800" cy="438150"/>
          </a:xfrm>
          <a:custGeom>
            <a:avLst/>
            <a:gdLst>
              <a:gd name="T0" fmla="*/ 2147483646 w 474"/>
              <a:gd name="T1" fmla="*/ 2147483646 h 276"/>
              <a:gd name="T2" fmla="*/ 2147483646 w 474"/>
              <a:gd name="T3" fmla="*/ 2147483646 h 276"/>
              <a:gd name="T4" fmla="*/ 2147483646 w 474"/>
              <a:gd name="T5" fmla="*/ 2147483646 h 276"/>
              <a:gd name="T6" fmla="*/ 2147483646 w 474"/>
              <a:gd name="T7" fmla="*/ 2147483646 h 276"/>
              <a:gd name="T8" fmla="*/ 2147483646 w 474"/>
              <a:gd name="T9" fmla="*/ 2147483646 h 276"/>
              <a:gd name="T10" fmla="*/ 2147483646 w 474"/>
              <a:gd name="T11" fmla="*/ 2147483646 h 276"/>
              <a:gd name="T12" fmla="*/ 2147483646 w 474"/>
              <a:gd name="T13" fmla="*/ 2147483646 h 276"/>
              <a:gd name="T14" fmla="*/ 2147483646 w 474"/>
              <a:gd name="T15" fmla="*/ 2147483646 h 276"/>
              <a:gd name="T16" fmla="*/ 2147483646 w 474"/>
              <a:gd name="T17" fmla="*/ 2147483646 h 276"/>
              <a:gd name="T18" fmla="*/ 2147483646 w 474"/>
              <a:gd name="T19" fmla="*/ 2147483646 h 276"/>
              <a:gd name="T20" fmla="*/ 2147483646 w 474"/>
              <a:gd name="T21" fmla="*/ 0 h 276"/>
              <a:gd name="T22" fmla="*/ 2147483646 w 474"/>
              <a:gd name="T23" fmla="*/ 2147483646 h 276"/>
              <a:gd name="T24" fmla="*/ 2147483646 w 474"/>
              <a:gd name="T25" fmla="*/ 2147483646 h 276"/>
              <a:gd name="T26" fmla="*/ 2147483646 w 474"/>
              <a:gd name="T27" fmla="*/ 2147483646 h 2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74" h="276">
                <a:moveTo>
                  <a:pt x="77" y="15"/>
                </a:moveTo>
                <a:cubicBezTo>
                  <a:pt x="65" y="49"/>
                  <a:pt x="0" y="158"/>
                  <a:pt x="45" y="213"/>
                </a:cubicBezTo>
                <a:cubicBezTo>
                  <a:pt x="51" y="220"/>
                  <a:pt x="95" y="241"/>
                  <a:pt x="100" y="244"/>
                </a:cubicBezTo>
                <a:cubicBezTo>
                  <a:pt x="116" y="254"/>
                  <a:pt x="148" y="276"/>
                  <a:pt x="148" y="276"/>
                </a:cubicBezTo>
                <a:cubicBezTo>
                  <a:pt x="216" y="273"/>
                  <a:pt x="285" y="275"/>
                  <a:pt x="353" y="268"/>
                </a:cubicBezTo>
                <a:cubicBezTo>
                  <a:pt x="383" y="265"/>
                  <a:pt x="374" y="242"/>
                  <a:pt x="392" y="228"/>
                </a:cubicBezTo>
                <a:cubicBezTo>
                  <a:pt x="405" y="218"/>
                  <a:pt x="424" y="218"/>
                  <a:pt x="440" y="213"/>
                </a:cubicBezTo>
                <a:cubicBezTo>
                  <a:pt x="460" y="192"/>
                  <a:pt x="471" y="189"/>
                  <a:pt x="471" y="157"/>
                </a:cubicBezTo>
                <a:cubicBezTo>
                  <a:pt x="471" y="139"/>
                  <a:pt x="474" y="76"/>
                  <a:pt x="448" y="55"/>
                </a:cubicBezTo>
                <a:cubicBezTo>
                  <a:pt x="443" y="51"/>
                  <a:pt x="394" y="40"/>
                  <a:pt x="392" y="39"/>
                </a:cubicBezTo>
                <a:cubicBezTo>
                  <a:pt x="356" y="28"/>
                  <a:pt x="324" y="16"/>
                  <a:pt x="290" y="0"/>
                </a:cubicBezTo>
                <a:cubicBezTo>
                  <a:pt x="235" y="6"/>
                  <a:pt x="178" y="4"/>
                  <a:pt x="124" y="15"/>
                </a:cubicBezTo>
                <a:cubicBezTo>
                  <a:pt x="103" y="19"/>
                  <a:pt x="88" y="37"/>
                  <a:pt x="69" y="47"/>
                </a:cubicBezTo>
                <a:cubicBezTo>
                  <a:pt x="32" y="35"/>
                  <a:pt x="38" y="44"/>
                  <a:pt x="77" y="15"/>
                </a:cubicBezTo>
                <a:close/>
              </a:path>
            </a:pathLst>
          </a:cu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22" name="Freeform 10"/>
          <p:cNvSpPr>
            <a:spLocks/>
          </p:cNvSpPr>
          <p:nvPr/>
        </p:nvSpPr>
        <p:spPr bwMode="auto">
          <a:xfrm>
            <a:off x="990600" y="3059113"/>
            <a:ext cx="2667000" cy="438150"/>
          </a:xfrm>
          <a:custGeom>
            <a:avLst/>
            <a:gdLst>
              <a:gd name="T0" fmla="*/ 2147483646 w 474"/>
              <a:gd name="T1" fmla="*/ 2147483646 h 276"/>
              <a:gd name="T2" fmla="*/ 2147483646 w 474"/>
              <a:gd name="T3" fmla="*/ 2147483646 h 276"/>
              <a:gd name="T4" fmla="*/ 2147483646 w 474"/>
              <a:gd name="T5" fmla="*/ 2147483646 h 276"/>
              <a:gd name="T6" fmla="*/ 2147483646 w 474"/>
              <a:gd name="T7" fmla="*/ 2147483646 h 276"/>
              <a:gd name="T8" fmla="*/ 2147483646 w 474"/>
              <a:gd name="T9" fmla="*/ 2147483646 h 276"/>
              <a:gd name="T10" fmla="*/ 2147483646 w 474"/>
              <a:gd name="T11" fmla="*/ 2147483646 h 276"/>
              <a:gd name="T12" fmla="*/ 2147483646 w 474"/>
              <a:gd name="T13" fmla="*/ 2147483646 h 276"/>
              <a:gd name="T14" fmla="*/ 2147483646 w 474"/>
              <a:gd name="T15" fmla="*/ 2147483646 h 276"/>
              <a:gd name="T16" fmla="*/ 2147483646 w 474"/>
              <a:gd name="T17" fmla="*/ 2147483646 h 276"/>
              <a:gd name="T18" fmla="*/ 2147483646 w 474"/>
              <a:gd name="T19" fmla="*/ 2147483646 h 276"/>
              <a:gd name="T20" fmla="*/ 2147483646 w 474"/>
              <a:gd name="T21" fmla="*/ 0 h 276"/>
              <a:gd name="T22" fmla="*/ 2147483646 w 474"/>
              <a:gd name="T23" fmla="*/ 2147483646 h 276"/>
              <a:gd name="T24" fmla="*/ 2147483646 w 474"/>
              <a:gd name="T25" fmla="*/ 2147483646 h 276"/>
              <a:gd name="T26" fmla="*/ 2147483646 w 474"/>
              <a:gd name="T27" fmla="*/ 2147483646 h 2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74" h="276">
                <a:moveTo>
                  <a:pt x="77" y="15"/>
                </a:moveTo>
                <a:cubicBezTo>
                  <a:pt x="65" y="49"/>
                  <a:pt x="0" y="158"/>
                  <a:pt x="45" y="213"/>
                </a:cubicBezTo>
                <a:cubicBezTo>
                  <a:pt x="51" y="220"/>
                  <a:pt x="95" y="241"/>
                  <a:pt x="100" y="244"/>
                </a:cubicBezTo>
                <a:cubicBezTo>
                  <a:pt x="116" y="254"/>
                  <a:pt x="148" y="276"/>
                  <a:pt x="148" y="276"/>
                </a:cubicBezTo>
                <a:cubicBezTo>
                  <a:pt x="216" y="273"/>
                  <a:pt x="285" y="275"/>
                  <a:pt x="353" y="268"/>
                </a:cubicBezTo>
                <a:cubicBezTo>
                  <a:pt x="383" y="265"/>
                  <a:pt x="374" y="242"/>
                  <a:pt x="392" y="228"/>
                </a:cubicBezTo>
                <a:cubicBezTo>
                  <a:pt x="405" y="218"/>
                  <a:pt x="424" y="218"/>
                  <a:pt x="440" y="213"/>
                </a:cubicBezTo>
                <a:cubicBezTo>
                  <a:pt x="460" y="192"/>
                  <a:pt x="471" y="189"/>
                  <a:pt x="471" y="157"/>
                </a:cubicBezTo>
                <a:cubicBezTo>
                  <a:pt x="471" y="139"/>
                  <a:pt x="474" y="76"/>
                  <a:pt x="448" y="55"/>
                </a:cubicBezTo>
                <a:cubicBezTo>
                  <a:pt x="443" y="51"/>
                  <a:pt x="394" y="40"/>
                  <a:pt x="392" y="39"/>
                </a:cubicBezTo>
                <a:cubicBezTo>
                  <a:pt x="356" y="28"/>
                  <a:pt x="324" y="16"/>
                  <a:pt x="290" y="0"/>
                </a:cubicBezTo>
                <a:cubicBezTo>
                  <a:pt x="235" y="6"/>
                  <a:pt x="178" y="4"/>
                  <a:pt x="124" y="15"/>
                </a:cubicBezTo>
                <a:cubicBezTo>
                  <a:pt x="103" y="19"/>
                  <a:pt x="88" y="37"/>
                  <a:pt x="69" y="47"/>
                </a:cubicBezTo>
                <a:cubicBezTo>
                  <a:pt x="32" y="35"/>
                  <a:pt x="38" y="44"/>
                  <a:pt x="77" y="15"/>
                </a:cubicBezTo>
                <a:close/>
              </a:path>
            </a:pathLst>
          </a:cu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23" name="Text Box 11"/>
          <p:cNvSpPr txBox="1">
            <a:spLocks noChangeArrowheads="1"/>
          </p:cNvSpPr>
          <p:nvPr/>
        </p:nvSpPr>
        <p:spPr bwMode="auto">
          <a:xfrm>
            <a:off x="4281488" y="3065463"/>
            <a:ext cx="1758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a:solidFill>
                  <a:srgbClr val="008000"/>
                </a:solidFill>
              </a:rPr>
              <a:t>local variables</a:t>
            </a:r>
          </a:p>
        </p:txBody>
      </p:sp>
    </p:spTree>
    <p:extLst>
      <p:ext uri="{BB962C8B-B14F-4D97-AF65-F5344CB8AC3E}">
        <p14:creationId xmlns:p14="http://schemas.microsoft.com/office/powerpoint/2010/main" val="36628617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01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01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01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01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01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01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0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9" grpId="0"/>
      <p:bldP spid="90120" grpId="0"/>
      <p:bldP spid="901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l" eaLnBrk="1" hangingPunct="1"/>
            <a:r>
              <a:rPr lang="en-US" altLang="en-US" dirty="0"/>
              <a:t>Arguments and local variables</a:t>
            </a:r>
          </a:p>
        </p:txBody>
      </p:sp>
      <p:sp>
        <p:nvSpPr>
          <p:cNvPr id="11267" name="Rectangle 3"/>
          <p:cNvSpPr>
            <a:spLocks noGrp="1" noChangeArrowheads="1"/>
          </p:cNvSpPr>
          <p:nvPr>
            <p:ph type="body" idx="1"/>
          </p:nvPr>
        </p:nvSpPr>
        <p:spPr>
          <a:xfrm>
            <a:off x="284163" y="1841500"/>
            <a:ext cx="8574087" cy="4813300"/>
          </a:xfrm>
        </p:spPr>
        <p:txBody>
          <a:bodyPr>
            <a:normAutofit fontScale="92500" lnSpcReduction="10000"/>
          </a:bodyPr>
          <a:lstStyle/>
          <a:p>
            <a:pPr eaLnBrk="1" hangingPunct="1">
              <a:lnSpc>
                <a:spcPct val="80000"/>
              </a:lnSpc>
              <a:buFont typeface="Wingdings" panose="05000000000000000000" pitchFamily="2" charset="2"/>
              <a:buChar char="q"/>
            </a:pPr>
            <a:r>
              <a:rPr lang="en-US" altLang="en-US" sz="2000" dirty="0"/>
              <a:t>Variables defined inside a function: </a:t>
            </a:r>
            <a:r>
              <a:rPr lang="en-US" altLang="en-US" sz="2000" i="1" dirty="0"/>
              <a:t>automatic local </a:t>
            </a:r>
            <a:r>
              <a:rPr lang="en-US" altLang="en-US" sz="2000" dirty="0"/>
              <a:t>variables </a:t>
            </a:r>
          </a:p>
          <a:p>
            <a:pPr lvl="1" eaLnBrk="1" hangingPunct="1">
              <a:lnSpc>
                <a:spcPct val="80000"/>
              </a:lnSpc>
              <a:buFont typeface="Wingdings" panose="05000000000000000000" pitchFamily="2" charset="2"/>
              <a:buChar char="q"/>
            </a:pPr>
            <a:r>
              <a:rPr lang="en-US" altLang="en-US" sz="1800" dirty="0"/>
              <a:t>they are automatically “created” each time the function is called</a:t>
            </a:r>
          </a:p>
          <a:p>
            <a:pPr lvl="1" eaLnBrk="1" hangingPunct="1">
              <a:lnSpc>
                <a:spcPct val="80000"/>
              </a:lnSpc>
              <a:buFont typeface="Wingdings" panose="05000000000000000000" pitchFamily="2" charset="2"/>
              <a:buChar char="q"/>
            </a:pPr>
            <a:r>
              <a:rPr lang="en-US" altLang="en-US" sz="1800" dirty="0"/>
              <a:t>their values are local to the function: </a:t>
            </a:r>
          </a:p>
          <a:p>
            <a:pPr lvl="2" eaLnBrk="1" hangingPunct="1">
              <a:lnSpc>
                <a:spcPct val="80000"/>
              </a:lnSpc>
              <a:buFont typeface="Wingdings" panose="05000000000000000000" pitchFamily="2" charset="2"/>
              <a:buChar char="q"/>
            </a:pPr>
            <a:r>
              <a:rPr lang="en-US" altLang="en-US" sz="1700" dirty="0"/>
              <a:t>The value of a local variable can only be accessed by the function in which the variable is defined</a:t>
            </a:r>
          </a:p>
          <a:p>
            <a:pPr lvl="2" eaLnBrk="1" hangingPunct="1">
              <a:lnSpc>
                <a:spcPct val="80000"/>
              </a:lnSpc>
              <a:buFont typeface="Wingdings" panose="05000000000000000000" pitchFamily="2" charset="2"/>
              <a:buChar char="q"/>
            </a:pPr>
            <a:r>
              <a:rPr lang="en-US" altLang="en-US" sz="1700" dirty="0"/>
              <a:t>Its value cannot be accessed by any other function. </a:t>
            </a:r>
          </a:p>
          <a:p>
            <a:pPr lvl="2" eaLnBrk="1" hangingPunct="1">
              <a:lnSpc>
                <a:spcPct val="80000"/>
              </a:lnSpc>
              <a:buFont typeface="Wingdings" panose="05000000000000000000" pitchFamily="2" charset="2"/>
              <a:buChar char="q"/>
            </a:pPr>
            <a:r>
              <a:rPr lang="en-US" altLang="en-US" sz="1700" dirty="0"/>
              <a:t>If an initial value is given to a variable inside a function, that initial value is assigned to the variable </a:t>
            </a:r>
            <a:r>
              <a:rPr lang="en-US" altLang="en-US" sz="1700" i="1" dirty="0"/>
              <a:t>each </a:t>
            </a:r>
            <a:r>
              <a:rPr lang="en-US" altLang="en-US" sz="1700" dirty="0"/>
              <a:t>time the function is called.</a:t>
            </a:r>
          </a:p>
          <a:p>
            <a:pPr eaLnBrk="1" hangingPunct="1">
              <a:lnSpc>
                <a:spcPct val="80000"/>
              </a:lnSpc>
              <a:buFont typeface="Wingdings" panose="05000000000000000000" pitchFamily="2" charset="2"/>
              <a:buChar char="q"/>
            </a:pPr>
            <a:r>
              <a:rPr lang="en-US" altLang="en-US" sz="2000" dirty="0"/>
              <a:t>Formal parameters:  behave like local variables, private to the function. </a:t>
            </a:r>
          </a:p>
          <a:p>
            <a:pPr eaLnBrk="1" hangingPunct="1">
              <a:lnSpc>
                <a:spcPct val="80000"/>
              </a:lnSpc>
              <a:buFont typeface="Wingdings" panose="05000000000000000000" pitchFamily="2" charset="2"/>
              <a:buChar char="q"/>
            </a:pPr>
            <a:r>
              <a:rPr lang="en-US" altLang="en-US" sz="2000" b="1" i="1" dirty="0">
                <a:solidFill>
                  <a:srgbClr val="FF0066"/>
                </a:solidFill>
              </a:rPr>
              <a:t>Lifetime</a:t>
            </a:r>
            <a:r>
              <a:rPr lang="en-US" altLang="en-US" sz="2000" dirty="0"/>
              <a:t>:  Period of time when memory location is allocated </a:t>
            </a:r>
          </a:p>
          <a:p>
            <a:pPr eaLnBrk="1" hangingPunct="1">
              <a:lnSpc>
                <a:spcPct val="80000"/>
              </a:lnSpc>
              <a:buFont typeface="Wingdings" panose="05000000000000000000" pitchFamily="2" charset="2"/>
              <a:buChar char="q"/>
            </a:pPr>
            <a:r>
              <a:rPr lang="en-US" altLang="en-US" sz="2000" b="1" i="1" dirty="0">
                <a:solidFill>
                  <a:srgbClr val="FF0066"/>
                </a:solidFill>
              </a:rPr>
              <a:t>Scope</a:t>
            </a:r>
            <a:r>
              <a:rPr lang="en-US" altLang="en-US" sz="2000" b="1" dirty="0"/>
              <a:t>:</a:t>
            </a:r>
            <a:r>
              <a:rPr lang="en-US" altLang="en-US" sz="2000" dirty="0"/>
              <a:t>  Region of program text where declaration is visible</a:t>
            </a:r>
          </a:p>
          <a:p>
            <a:pPr eaLnBrk="1" hangingPunct="1">
              <a:lnSpc>
                <a:spcPct val="80000"/>
              </a:lnSpc>
              <a:buFont typeface="Wingdings" panose="05000000000000000000" pitchFamily="2" charset="2"/>
              <a:buChar char="q"/>
            </a:pPr>
            <a:r>
              <a:rPr lang="en-US" altLang="en-US" sz="2000" dirty="0"/>
              <a:t>Scope:  local variables and formal parameters =&gt; only in the body of the function</a:t>
            </a:r>
          </a:p>
          <a:p>
            <a:pPr lvl="1" eaLnBrk="1" hangingPunct="1">
              <a:lnSpc>
                <a:spcPct val="80000"/>
              </a:lnSpc>
              <a:buFont typeface="Wingdings" panose="05000000000000000000" pitchFamily="2" charset="2"/>
              <a:buChar char="q"/>
            </a:pPr>
            <a:r>
              <a:rPr lang="en-US" altLang="en-US" sz="1800" dirty="0"/>
              <a:t>Local variable </a:t>
            </a:r>
            <a:r>
              <a:rPr lang="en-US" altLang="en-US" sz="1800" dirty="0" err="1"/>
              <a:t>i</a:t>
            </a:r>
            <a:r>
              <a:rPr lang="en-US" altLang="en-US" sz="1800" dirty="0"/>
              <a:t> in function </a:t>
            </a:r>
            <a:r>
              <a:rPr lang="en-US" altLang="en-US" sz="1800" dirty="0" err="1"/>
              <a:t>calculateTriangularNumber</a:t>
            </a:r>
            <a:r>
              <a:rPr lang="en-US" altLang="en-US" sz="1800" dirty="0"/>
              <a:t> is different from a variable </a:t>
            </a:r>
            <a:r>
              <a:rPr lang="en-US" altLang="en-US" sz="1800" dirty="0" err="1"/>
              <a:t>i</a:t>
            </a:r>
            <a:r>
              <a:rPr lang="en-US" altLang="en-US" sz="1800" dirty="0"/>
              <a:t> defined in another function (including main)</a:t>
            </a:r>
          </a:p>
          <a:p>
            <a:pPr lvl="1" eaLnBrk="1" hangingPunct="1">
              <a:lnSpc>
                <a:spcPct val="80000"/>
              </a:lnSpc>
              <a:buFont typeface="Wingdings" panose="05000000000000000000" pitchFamily="2" charset="2"/>
              <a:buChar char="q"/>
            </a:pPr>
            <a:r>
              <a:rPr lang="en-US" altLang="en-US" sz="1800" dirty="0"/>
              <a:t>Formal parameter n in function </a:t>
            </a:r>
            <a:r>
              <a:rPr lang="en-US" altLang="en-US" sz="1800" dirty="0" err="1"/>
              <a:t>calculateTriangularNumber</a:t>
            </a:r>
            <a:r>
              <a:rPr lang="en-US" altLang="en-US" sz="1800" dirty="0"/>
              <a:t> is different from a variable n defined in another function</a:t>
            </a:r>
          </a:p>
        </p:txBody>
      </p:sp>
    </p:spTree>
    <p:extLst>
      <p:ext uri="{BB962C8B-B14F-4D97-AF65-F5344CB8AC3E}">
        <p14:creationId xmlns:p14="http://schemas.microsoft.com/office/powerpoint/2010/main" val="884831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l" eaLnBrk="1" hangingPunct="1"/>
            <a:r>
              <a:rPr lang="en-US" altLang="en-US" dirty="0"/>
              <a:t>Automatic local variables</a:t>
            </a:r>
          </a:p>
        </p:txBody>
      </p:sp>
      <p:sp>
        <p:nvSpPr>
          <p:cNvPr id="12291" name="Rectangle 4"/>
          <p:cNvSpPr>
            <a:spLocks noChangeArrowheads="1"/>
          </p:cNvSpPr>
          <p:nvPr/>
        </p:nvSpPr>
        <p:spPr bwMode="auto">
          <a:xfrm>
            <a:off x="1431925" y="2173288"/>
            <a:ext cx="1524000" cy="23987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p:txBody>
      </p:sp>
      <p:sp>
        <p:nvSpPr>
          <p:cNvPr id="12292" name="Text Box 5"/>
          <p:cNvSpPr txBox="1">
            <a:spLocks noChangeArrowheads="1"/>
          </p:cNvSpPr>
          <p:nvPr/>
        </p:nvSpPr>
        <p:spPr bwMode="auto">
          <a:xfrm>
            <a:off x="1339850" y="1828800"/>
            <a:ext cx="71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main</a:t>
            </a:r>
          </a:p>
        </p:txBody>
      </p:sp>
      <p:sp>
        <p:nvSpPr>
          <p:cNvPr id="12293" name="Rectangle 6"/>
          <p:cNvSpPr>
            <a:spLocks noChangeArrowheads="1"/>
          </p:cNvSpPr>
          <p:nvPr/>
        </p:nvSpPr>
        <p:spPr bwMode="auto">
          <a:xfrm>
            <a:off x="4114800" y="2212975"/>
            <a:ext cx="1524000" cy="1636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p:txBody>
      </p:sp>
      <p:sp>
        <p:nvSpPr>
          <p:cNvPr id="12294" name="Text Box 7"/>
          <p:cNvSpPr txBox="1">
            <a:spLocks noChangeArrowheads="1"/>
          </p:cNvSpPr>
          <p:nvPr/>
        </p:nvSpPr>
        <p:spPr bwMode="auto">
          <a:xfrm>
            <a:off x="4022725" y="1868488"/>
            <a:ext cx="2927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calculateTriangularNumber</a:t>
            </a:r>
          </a:p>
        </p:txBody>
      </p:sp>
      <p:sp>
        <p:nvSpPr>
          <p:cNvPr id="12295" name="Line 8"/>
          <p:cNvSpPr>
            <a:spLocks noChangeShapeType="1"/>
          </p:cNvSpPr>
          <p:nvPr/>
        </p:nvSpPr>
        <p:spPr bwMode="auto">
          <a:xfrm>
            <a:off x="1508125" y="2859088"/>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6" name="Line 9"/>
          <p:cNvSpPr>
            <a:spLocks noChangeShapeType="1"/>
          </p:cNvSpPr>
          <p:nvPr/>
        </p:nvSpPr>
        <p:spPr bwMode="auto">
          <a:xfrm>
            <a:off x="1508125" y="3163888"/>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7" name="Line 10"/>
          <p:cNvSpPr>
            <a:spLocks noChangeShapeType="1"/>
          </p:cNvSpPr>
          <p:nvPr/>
        </p:nvSpPr>
        <p:spPr bwMode="auto">
          <a:xfrm>
            <a:off x="1508125" y="3468688"/>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8" name="Line 11"/>
          <p:cNvSpPr>
            <a:spLocks noChangeShapeType="1"/>
          </p:cNvSpPr>
          <p:nvPr/>
        </p:nvSpPr>
        <p:spPr bwMode="auto">
          <a:xfrm>
            <a:off x="4251325" y="2859088"/>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9" name="Line 12"/>
          <p:cNvSpPr>
            <a:spLocks noChangeShapeType="1"/>
          </p:cNvSpPr>
          <p:nvPr/>
        </p:nvSpPr>
        <p:spPr bwMode="auto">
          <a:xfrm>
            <a:off x="4251325" y="3163888"/>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0" name="Line 13"/>
          <p:cNvSpPr>
            <a:spLocks noChangeShapeType="1"/>
          </p:cNvSpPr>
          <p:nvPr/>
        </p:nvSpPr>
        <p:spPr bwMode="auto">
          <a:xfrm>
            <a:off x="441325" y="2590800"/>
            <a:ext cx="1066800" cy="39688"/>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14" name="Line 14"/>
          <p:cNvSpPr>
            <a:spLocks noChangeShapeType="1"/>
          </p:cNvSpPr>
          <p:nvPr/>
        </p:nvSpPr>
        <p:spPr bwMode="auto">
          <a:xfrm>
            <a:off x="1965325" y="2630488"/>
            <a:ext cx="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15" name="Line 15"/>
          <p:cNvSpPr>
            <a:spLocks noChangeShapeType="1"/>
          </p:cNvSpPr>
          <p:nvPr/>
        </p:nvSpPr>
        <p:spPr bwMode="auto">
          <a:xfrm flipV="1">
            <a:off x="2574925" y="2630488"/>
            <a:ext cx="160020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17" name="Line 17"/>
          <p:cNvSpPr>
            <a:spLocks noChangeShapeType="1"/>
          </p:cNvSpPr>
          <p:nvPr/>
        </p:nvSpPr>
        <p:spPr bwMode="auto">
          <a:xfrm flipH="1">
            <a:off x="4708525" y="2667000"/>
            <a:ext cx="15875" cy="801688"/>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18" name="Line 18"/>
          <p:cNvSpPr>
            <a:spLocks noChangeShapeType="1"/>
          </p:cNvSpPr>
          <p:nvPr/>
        </p:nvSpPr>
        <p:spPr bwMode="auto">
          <a:xfrm flipH="1" flipV="1">
            <a:off x="2803525" y="3163888"/>
            <a:ext cx="1905000" cy="265112"/>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19" name="Line 19"/>
          <p:cNvSpPr>
            <a:spLocks noChangeShapeType="1"/>
          </p:cNvSpPr>
          <p:nvPr/>
        </p:nvSpPr>
        <p:spPr bwMode="auto">
          <a:xfrm>
            <a:off x="1965325" y="3163888"/>
            <a:ext cx="0" cy="2286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20" name="Line 20"/>
          <p:cNvSpPr>
            <a:spLocks noChangeShapeType="1"/>
          </p:cNvSpPr>
          <p:nvPr/>
        </p:nvSpPr>
        <p:spPr bwMode="auto">
          <a:xfrm flipV="1">
            <a:off x="2574925" y="2743200"/>
            <a:ext cx="2149475" cy="649288"/>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22" name="Line 22"/>
          <p:cNvSpPr>
            <a:spLocks noChangeShapeType="1"/>
          </p:cNvSpPr>
          <p:nvPr/>
        </p:nvSpPr>
        <p:spPr bwMode="auto">
          <a:xfrm flipH="1">
            <a:off x="4572000" y="2667000"/>
            <a:ext cx="15875" cy="838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23" name="Line 23"/>
          <p:cNvSpPr>
            <a:spLocks noChangeShapeType="1"/>
          </p:cNvSpPr>
          <p:nvPr/>
        </p:nvSpPr>
        <p:spPr bwMode="auto">
          <a:xfrm flipH="1" flipV="1">
            <a:off x="2498725" y="3468688"/>
            <a:ext cx="2362200" cy="1524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9" name="Text Box 24"/>
          <p:cNvSpPr txBox="1">
            <a:spLocks noChangeArrowheads="1"/>
          </p:cNvSpPr>
          <p:nvPr/>
        </p:nvSpPr>
        <p:spPr bwMode="auto">
          <a:xfrm>
            <a:off x="1492250" y="2398713"/>
            <a:ext cx="27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t>{</a:t>
            </a:r>
          </a:p>
        </p:txBody>
      </p:sp>
      <p:sp>
        <p:nvSpPr>
          <p:cNvPr id="12310" name="Text Box 25"/>
          <p:cNvSpPr txBox="1">
            <a:spLocks noChangeArrowheads="1"/>
          </p:cNvSpPr>
          <p:nvPr/>
        </p:nvSpPr>
        <p:spPr bwMode="auto">
          <a:xfrm>
            <a:off x="4206875" y="2376488"/>
            <a:ext cx="27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t>{</a:t>
            </a:r>
          </a:p>
        </p:txBody>
      </p:sp>
      <p:sp>
        <p:nvSpPr>
          <p:cNvPr id="12311" name="Text Box 26"/>
          <p:cNvSpPr txBox="1">
            <a:spLocks noChangeArrowheads="1"/>
          </p:cNvSpPr>
          <p:nvPr/>
        </p:nvSpPr>
        <p:spPr bwMode="auto">
          <a:xfrm>
            <a:off x="5137150" y="3313113"/>
            <a:ext cx="27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dirty="0"/>
              <a:t>}</a:t>
            </a:r>
          </a:p>
        </p:txBody>
      </p:sp>
      <p:sp>
        <p:nvSpPr>
          <p:cNvPr id="102427" name="Line 27"/>
          <p:cNvSpPr>
            <a:spLocks noChangeShapeType="1"/>
          </p:cNvSpPr>
          <p:nvPr/>
        </p:nvSpPr>
        <p:spPr bwMode="auto">
          <a:xfrm>
            <a:off x="1965325" y="3505200"/>
            <a:ext cx="0" cy="2286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13" name="Text Box 28"/>
          <p:cNvSpPr txBox="1">
            <a:spLocks noChangeArrowheads="1"/>
          </p:cNvSpPr>
          <p:nvPr/>
        </p:nvSpPr>
        <p:spPr bwMode="auto">
          <a:xfrm>
            <a:off x="669925" y="4608513"/>
            <a:ext cx="447675"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10</a:t>
            </a:r>
          </a:p>
        </p:txBody>
      </p:sp>
      <p:sp>
        <p:nvSpPr>
          <p:cNvPr id="12314" name="Text Box 29"/>
          <p:cNvSpPr txBox="1">
            <a:spLocks noChangeArrowheads="1"/>
          </p:cNvSpPr>
          <p:nvPr/>
        </p:nvSpPr>
        <p:spPr bwMode="auto">
          <a:xfrm>
            <a:off x="685800" y="5119688"/>
            <a:ext cx="447675"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20</a:t>
            </a:r>
          </a:p>
        </p:txBody>
      </p:sp>
      <p:sp>
        <p:nvSpPr>
          <p:cNvPr id="12315" name="Text Box 30"/>
          <p:cNvSpPr txBox="1">
            <a:spLocks noChangeArrowheads="1"/>
          </p:cNvSpPr>
          <p:nvPr/>
        </p:nvSpPr>
        <p:spPr bwMode="auto">
          <a:xfrm>
            <a:off x="685800" y="5638800"/>
            <a:ext cx="447675"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50</a:t>
            </a:r>
          </a:p>
        </p:txBody>
      </p:sp>
      <p:sp>
        <p:nvSpPr>
          <p:cNvPr id="12316" name="Line 31"/>
          <p:cNvSpPr>
            <a:spLocks noChangeShapeType="1"/>
          </p:cNvSpPr>
          <p:nvPr/>
        </p:nvSpPr>
        <p:spPr bwMode="auto">
          <a:xfrm>
            <a:off x="1524000" y="38100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2438" name="Group 38"/>
          <p:cNvGrpSpPr>
            <a:grpSpLocks/>
          </p:cNvGrpSpPr>
          <p:nvPr/>
        </p:nvGrpSpPr>
        <p:grpSpPr bwMode="auto">
          <a:xfrm>
            <a:off x="2978150" y="4586288"/>
            <a:ext cx="1670050" cy="1433512"/>
            <a:chOff x="1876" y="2889"/>
            <a:chExt cx="1052" cy="903"/>
          </a:xfrm>
        </p:grpSpPr>
        <p:sp>
          <p:nvSpPr>
            <p:cNvPr id="12320" name="Text Box 32"/>
            <p:cNvSpPr txBox="1">
              <a:spLocks noChangeArrowheads="1"/>
            </p:cNvSpPr>
            <p:nvPr/>
          </p:nvSpPr>
          <p:spPr bwMode="auto">
            <a:xfrm>
              <a:off x="2636" y="2906"/>
              <a:ext cx="28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    </a:t>
              </a:r>
            </a:p>
          </p:txBody>
        </p:sp>
        <p:sp>
          <p:nvSpPr>
            <p:cNvPr id="12321" name="Text Box 33"/>
            <p:cNvSpPr txBox="1">
              <a:spLocks noChangeArrowheads="1"/>
            </p:cNvSpPr>
            <p:nvPr/>
          </p:nvSpPr>
          <p:spPr bwMode="auto">
            <a:xfrm>
              <a:off x="2646" y="3228"/>
              <a:ext cx="28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    </a:t>
              </a:r>
            </a:p>
          </p:txBody>
        </p:sp>
        <p:sp>
          <p:nvSpPr>
            <p:cNvPr id="12322" name="Text Box 34"/>
            <p:cNvSpPr txBox="1">
              <a:spLocks noChangeArrowheads="1"/>
            </p:cNvSpPr>
            <p:nvPr/>
          </p:nvSpPr>
          <p:spPr bwMode="auto">
            <a:xfrm>
              <a:off x="2646" y="3555"/>
              <a:ext cx="28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    </a:t>
              </a:r>
            </a:p>
          </p:txBody>
        </p:sp>
        <p:sp>
          <p:nvSpPr>
            <p:cNvPr id="12323" name="Text Box 35"/>
            <p:cNvSpPr txBox="1">
              <a:spLocks noChangeArrowheads="1"/>
            </p:cNvSpPr>
            <p:nvPr/>
          </p:nvSpPr>
          <p:spPr bwMode="auto">
            <a:xfrm>
              <a:off x="2396" y="288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n</a:t>
              </a:r>
            </a:p>
          </p:txBody>
        </p:sp>
        <p:sp>
          <p:nvSpPr>
            <p:cNvPr id="12324" name="Text Box 36"/>
            <p:cNvSpPr txBox="1">
              <a:spLocks noChangeArrowheads="1"/>
            </p:cNvSpPr>
            <p:nvPr/>
          </p:nvSpPr>
          <p:spPr bwMode="auto">
            <a:xfrm>
              <a:off x="2438" y="3239"/>
              <a:ext cx="1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i</a:t>
              </a:r>
            </a:p>
          </p:txBody>
        </p:sp>
        <p:sp>
          <p:nvSpPr>
            <p:cNvPr id="12325" name="Text Box 37"/>
            <p:cNvSpPr txBox="1">
              <a:spLocks noChangeArrowheads="1"/>
            </p:cNvSpPr>
            <p:nvPr/>
          </p:nvSpPr>
          <p:spPr bwMode="auto">
            <a:xfrm>
              <a:off x="1876" y="3567"/>
              <a:ext cx="8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b="0"/>
                <a:t>triangularNb</a:t>
              </a:r>
            </a:p>
          </p:txBody>
        </p:sp>
      </p:grpSp>
      <p:sp>
        <p:nvSpPr>
          <p:cNvPr id="102439" name="Line 39"/>
          <p:cNvSpPr>
            <a:spLocks noChangeShapeType="1"/>
          </p:cNvSpPr>
          <p:nvPr/>
        </p:nvSpPr>
        <p:spPr bwMode="auto">
          <a:xfrm>
            <a:off x="1066800" y="4800600"/>
            <a:ext cx="3200400" cy="0"/>
          </a:xfrm>
          <a:prstGeom prst="line">
            <a:avLst/>
          </a:prstGeom>
          <a:noFill/>
          <a:ln w="28575">
            <a:solidFill>
              <a:srgbClr val="008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40" name="Line 40"/>
          <p:cNvSpPr>
            <a:spLocks noChangeShapeType="1"/>
          </p:cNvSpPr>
          <p:nvPr/>
        </p:nvSpPr>
        <p:spPr bwMode="auto">
          <a:xfrm flipV="1">
            <a:off x="1066800" y="4876800"/>
            <a:ext cx="3276600" cy="457200"/>
          </a:xfrm>
          <a:prstGeom prst="line">
            <a:avLst/>
          </a:prstGeom>
          <a:noFill/>
          <a:ln w="28575">
            <a:solidFill>
              <a:srgbClr val="008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4293569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43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243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242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nodeType="clickEffect">
                                  <p:stCondLst>
                                    <p:cond delay="0"/>
                                  </p:stCondLst>
                                  <p:childTnLst>
                                    <p:set>
                                      <p:cBhvr>
                                        <p:cTn id="26" dur="1" fill="hold">
                                          <p:stCondLst>
                                            <p:cond delay="0"/>
                                          </p:stCondLst>
                                        </p:cTn>
                                        <p:tgtEl>
                                          <p:spTgt spid="102438"/>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02439"/>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10241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0241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0242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02438"/>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0244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0241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xit" presetSubtype="0" fill="hold" nodeType="clickEffect">
                                  <p:stCondLst>
                                    <p:cond delay="0"/>
                                  </p:stCondLst>
                                  <p:childTnLst>
                                    <p:set>
                                      <p:cBhvr>
                                        <p:cTn id="54" dur="1" fill="hold">
                                          <p:stCondLst>
                                            <p:cond delay="0"/>
                                          </p:stCondLst>
                                        </p:cTn>
                                        <p:tgtEl>
                                          <p:spTgt spid="102438"/>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102440"/>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102423"/>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1024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altLang="en-US" sz="4000" dirty="0"/>
              <a:t>Example: scope of local variables </a:t>
            </a:r>
          </a:p>
        </p:txBody>
      </p:sp>
      <p:grpSp>
        <p:nvGrpSpPr>
          <p:cNvPr id="2" name="Group 1"/>
          <p:cNvGrpSpPr/>
          <p:nvPr/>
        </p:nvGrpSpPr>
        <p:grpSpPr>
          <a:xfrm>
            <a:off x="430213" y="1835150"/>
            <a:ext cx="4724400" cy="4800600"/>
            <a:chOff x="984250" y="1670050"/>
            <a:chExt cx="4724400" cy="4800600"/>
          </a:xfrm>
        </p:grpSpPr>
        <p:sp>
          <p:nvSpPr>
            <p:cNvPr id="13315" name="Rectangle 6"/>
            <p:cNvSpPr>
              <a:spLocks noChangeArrowheads="1"/>
            </p:cNvSpPr>
            <p:nvPr/>
          </p:nvSpPr>
          <p:spPr bwMode="auto">
            <a:xfrm>
              <a:off x="984250" y="1670050"/>
              <a:ext cx="47244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dirty="0">
                  <a:latin typeface="Courier New" panose="02070309020205020404" pitchFamily="49" charset="0"/>
                </a:rPr>
                <a:t>#include &lt;</a:t>
              </a:r>
              <a:r>
                <a:rPr lang="en-US" altLang="en-US" sz="1800" b="1" dirty="0" err="1">
                  <a:latin typeface="Courier New" panose="02070309020205020404" pitchFamily="49" charset="0"/>
                </a:rPr>
                <a:t>iostream</a:t>
              </a:r>
              <a:r>
                <a:rPr lang="en-US" altLang="en-US" sz="1800" b="1" dirty="0">
                  <a:latin typeface="Courier New" panose="02070309020205020404" pitchFamily="49" charset="0"/>
                </a:rPr>
                <a:t>&gt;</a:t>
              </a:r>
            </a:p>
            <a:p>
              <a:pPr eaLnBrk="1" hangingPunct="1">
                <a:spcBef>
                  <a:spcPct val="0"/>
                </a:spcBef>
                <a:buFontTx/>
                <a:buNone/>
              </a:pPr>
              <a:r>
                <a:rPr lang="en-US" altLang="en-US" sz="1800" b="1" dirty="0">
                  <a:latin typeface="Courier New" panose="02070309020205020404" pitchFamily="49" charset="0"/>
                </a:rPr>
                <a:t>using namespace </a:t>
              </a:r>
              <a:r>
                <a:rPr lang="en-US" altLang="en-US" sz="1800" b="1" dirty="0" err="1">
                  <a:latin typeface="Courier New" panose="02070309020205020404" pitchFamily="49" charset="0"/>
                </a:rPr>
                <a:t>std</a:t>
              </a:r>
              <a:r>
                <a:rPr lang="en-US" altLang="en-US" sz="1800" b="1" dirty="0">
                  <a:latin typeface="Courier New" panose="02070309020205020404" pitchFamily="49" charset="0"/>
                </a:rPr>
                <a:t>;</a:t>
              </a:r>
            </a:p>
            <a:p>
              <a:pPr eaLnBrk="1" hangingPunct="1">
                <a:spcBef>
                  <a:spcPct val="0"/>
                </a:spcBef>
                <a:buFontTx/>
                <a:buNone/>
              </a:pPr>
              <a:r>
                <a:rPr lang="en-US" altLang="en-US" sz="1800" b="1" dirty="0">
                  <a:latin typeface="Courier New" panose="02070309020205020404" pitchFamily="49" charset="0"/>
                </a:rPr>
                <a:t>void f1 (float x)  {</a:t>
              </a:r>
            </a:p>
            <a:p>
              <a:pPr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int</a:t>
              </a:r>
              <a:r>
                <a:rPr lang="en-US" altLang="en-US" sz="1800" b="1" dirty="0">
                  <a:latin typeface="Courier New" panose="02070309020205020404" pitchFamily="49" charset="0"/>
                </a:rPr>
                <a:t> n=6;</a:t>
              </a:r>
            </a:p>
            <a:p>
              <a:pPr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cout</a:t>
              </a:r>
              <a:r>
                <a:rPr lang="en-US" altLang="en-US" sz="1800" b="1" dirty="0">
                  <a:latin typeface="Courier New" panose="02070309020205020404" pitchFamily="49" charset="0"/>
                </a:rPr>
                <a:t>&lt;&lt; </a:t>
              </a:r>
              <a:r>
                <a:rPr lang="en-US" altLang="en-US" sz="1800" b="1" dirty="0" err="1">
                  <a:latin typeface="Courier New" panose="02070309020205020404" pitchFamily="49" charset="0"/>
                </a:rPr>
                <a:t>x+n</a:t>
              </a:r>
              <a:r>
                <a:rPr lang="en-US" altLang="en-US" sz="1800" b="1" dirty="0">
                  <a:latin typeface="Courier New" panose="02070309020205020404" pitchFamily="49" charset="0"/>
                </a:rPr>
                <a:t>&lt;&lt;</a:t>
              </a:r>
              <a:r>
                <a:rPr lang="en-US" altLang="en-US" sz="1800" b="1" dirty="0" err="1">
                  <a:latin typeface="Courier New" panose="02070309020205020404" pitchFamily="49" charset="0"/>
                </a:rPr>
                <a:t>endl</a:t>
              </a:r>
              <a:r>
                <a:rPr lang="en-US" altLang="en-US" sz="1800" b="1" dirty="0">
                  <a:latin typeface="Courier New" panose="02070309020205020404" pitchFamily="49" charset="0"/>
                </a:rPr>
                <a:t>;</a:t>
              </a:r>
            </a:p>
            <a:p>
              <a:pPr eaLnBrk="1" hangingPunct="1">
                <a:spcBef>
                  <a:spcPct val="0"/>
                </a:spcBef>
                <a:buFontTx/>
                <a:buNone/>
              </a:pPr>
              <a:r>
                <a:rPr lang="en-US" altLang="en-US" sz="1800" b="1" dirty="0">
                  <a:latin typeface="Courier New" panose="02070309020205020404" pitchFamily="49" charset="0"/>
                </a:rPr>
                <a:t>}</a:t>
              </a:r>
            </a:p>
            <a:p>
              <a:pPr eaLnBrk="1" hangingPunct="1">
                <a:spcBef>
                  <a:spcPct val="0"/>
                </a:spcBef>
                <a:buFontTx/>
                <a:buNone/>
              </a:pPr>
              <a:r>
                <a:rPr lang="en-US" altLang="en-US" sz="1800" b="1" dirty="0" err="1">
                  <a:latin typeface="Courier New" panose="02070309020205020404" pitchFamily="49" charset="0"/>
                </a:rPr>
                <a:t>int</a:t>
              </a:r>
              <a:r>
                <a:rPr lang="en-US" altLang="en-US" sz="1800" b="1" dirty="0">
                  <a:latin typeface="Courier New" panose="02070309020205020404" pitchFamily="49" charset="0"/>
                </a:rPr>
                <a:t> f2(void) {</a:t>
              </a:r>
            </a:p>
            <a:p>
              <a:pPr eaLnBrk="1" hangingPunct="1">
                <a:spcBef>
                  <a:spcPct val="0"/>
                </a:spcBef>
                <a:buFontTx/>
                <a:buNone/>
              </a:pPr>
              <a:r>
                <a:rPr lang="en-US" altLang="en-US" sz="1800" b="1" dirty="0">
                  <a:latin typeface="Courier New" panose="02070309020205020404" pitchFamily="49" charset="0"/>
                </a:rPr>
                <a:t>	float n=10;</a:t>
              </a:r>
            </a:p>
            <a:p>
              <a:pPr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cout</a:t>
              </a:r>
              <a:r>
                <a:rPr lang="en-US" altLang="en-US" sz="1800" b="1" dirty="0">
                  <a:latin typeface="Courier New" panose="02070309020205020404" pitchFamily="49" charset="0"/>
                </a:rPr>
                <a:t>&lt;&lt;n&lt;&lt;</a:t>
              </a:r>
              <a:r>
                <a:rPr lang="en-US" altLang="en-US" sz="1800" b="1" dirty="0" err="1">
                  <a:latin typeface="Courier New" panose="02070309020205020404" pitchFamily="49" charset="0"/>
                </a:rPr>
                <a:t>endl</a:t>
              </a:r>
              <a:r>
                <a:rPr lang="en-US" altLang="en-US" sz="1800" b="1" dirty="0">
                  <a:latin typeface="Courier New" panose="02070309020205020404" pitchFamily="49" charset="0"/>
                </a:rPr>
                <a:t>;</a:t>
              </a:r>
            </a:p>
            <a:p>
              <a:pPr eaLnBrk="1" hangingPunct="1">
                <a:spcBef>
                  <a:spcPct val="0"/>
                </a:spcBef>
                <a:buFontTx/>
                <a:buNone/>
              </a:pPr>
              <a:r>
                <a:rPr lang="en-US" altLang="en-US" sz="1800" b="1" dirty="0">
                  <a:latin typeface="Courier New" panose="02070309020205020404" pitchFamily="49" charset="0"/>
                </a:rPr>
                <a:t>}</a:t>
              </a:r>
            </a:p>
            <a:p>
              <a:pPr eaLnBrk="1" hangingPunct="1">
                <a:spcBef>
                  <a:spcPct val="0"/>
                </a:spcBef>
                <a:buFontTx/>
                <a:buNone/>
              </a:pPr>
              <a:r>
                <a:rPr lang="en-US" altLang="en-US" sz="1800" b="1" dirty="0" err="1">
                  <a:latin typeface="Courier New" panose="02070309020205020404" pitchFamily="49" charset="0"/>
                </a:rPr>
                <a:t>int</a:t>
              </a:r>
              <a:r>
                <a:rPr lang="en-US" altLang="en-US" sz="1800" b="1" dirty="0">
                  <a:latin typeface="Courier New" panose="02070309020205020404" pitchFamily="49" charset="0"/>
                </a:rPr>
                <a:t> main (void)</a:t>
              </a:r>
            </a:p>
            <a:p>
              <a:pPr eaLnBrk="1" hangingPunct="1">
                <a:spcBef>
                  <a:spcPct val="0"/>
                </a:spcBef>
                <a:buFontTx/>
                <a:buNone/>
              </a:pPr>
              <a:r>
                <a:rPr lang="en-US" altLang="en-US" sz="1800" b="1" dirty="0">
                  <a:latin typeface="Courier New" panose="02070309020205020404" pitchFamily="49" charset="0"/>
                </a:rPr>
                <a:t>{</a:t>
              </a:r>
            </a:p>
            <a:p>
              <a:pPr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int</a:t>
              </a:r>
              <a:r>
                <a:rPr lang="en-US" altLang="en-US" sz="1800" b="1" dirty="0">
                  <a:latin typeface="Courier New" panose="02070309020205020404" pitchFamily="49" charset="0"/>
                </a:rPr>
                <a:t> n=5;</a:t>
              </a:r>
            </a:p>
            <a:p>
              <a:pPr eaLnBrk="1" hangingPunct="1">
                <a:spcBef>
                  <a:spcPct val="0"/>
                </a:spcBef>
                <a:buFontTx/>
                <a:buNone/>
              </a:pPr>
              <a:r>
                <a:rPr lang="en-US" altLang="en-US" sz="1800" b="1" dirty="0">
                  <a:latin typeface="Courier New" panose="02070309020205020404" pitchFamily="49" charset="0"/>
                </a:rPr>
                <a:t>   f1(3);</a:t>
              </a:r>
            </a:p>
            <a:p>
              <a:pPr eaLnBrk="1" hangingPunct="1">
                <a:spcBef>
                  <a:spcPct val="0"/>
                </a:spcBef>
                <a:buFontTx/>
                <a:buNone/>
              </a:pPr>
              <a:r>
                <a:rPr lang="en-US" altLang="en-US" sz="1800" b="1" dirty="0">
                  <a:latin typeface="Courier New" panose="02070309020205020404" pitchFamily="49" charset="0"/>
                </a:rPr>
                <a:t>   f2();		</a:t>
              </a:r>
            </a:p>
            <a:p>
              <a:pPr eaLnBrk="1" hangingPunct="1">
                <a:spcBef>
                  <a:spcPct val="0"/>
                </a:spcBef>
                <a:buFontTx/>
                <a:buNone/>
              </a:pPr>
              <a:r>
                <a:rPr lang="en-US" altLang="en-US" sz="1800" b="1" dirty="0">
                  <a:latin typeface="Courier New" panose="02070309020205020404" pitchFamily="49" charset="0"/>
                </a:rPr>
                <a:t>   return 0;</a:t>
              </a:r>
            </a:p>
            <a:p>
              <a:pPr eaLnBrk="1" hangingPunct="1">
                <a:spcBef>
                  <a:spcPct val="0"/>
                </a:spcBef>
                <a:buFontTx/>
                <a:buNone/>
              </a:pPr>
              <a:r>
                <a:rPr lang="en-US" altLang="en-US" sz="1800" b="1" dirty="0">
                  <a:latin typeface="Courier New" panose="02070309020205020404" pitchFamily="49" charset="0"/>
                </a:rPr>
                <a:t>}</a:t>
              </a:r>
            </a:p>
          </p:txBody>
        </p:sp>
        <p:sp>
          <p:nvSpPr>
            <p:cNvPr id="13316" name="AutoShape 7"/>
            <p:cNvSpPr>
              <a:spLocks noChangeArrowheads="1"/>
            </p:cNvSpPr>
            <p:nvPr/>
          </p:nvSpPr>
          <p:spPr bwMode="auto">
            <a:xfrm>
              <a:off x="1933575" y="2530475"/>
              <a:ext cx="1295400" cy="304800"/>
            </a:xfrm>
            <a:prstGeom prst="roundRect">
              <a:avLst>
                <a:gd name="adj" fmla="val 16667"/>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3317" name="AutoShape 8"/>
            <p:cNvSpPr>
              <a:spLocks noChangeArrowheads="1"/>
            </p:cNvSpPr>
            <p:nvPr/>
          </p:nvSpPr>
          <p:spPr bwMode="auto">
            <a:xfrm>
              <a:off x="1933575" y="3605213"/>
              <a:ext cx="1676400" cy="304800"/>
            </a:xfrm>
            <a:prstGeom prst="roundRect">
              <a:avLst>
                <a:gd name="adj" fmla="val 16667"/>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3318" name="AutoShape 9"/>
            <p:cNvSpPr>
              <a:spLocks noChangeArrowheads="1"/>
            </p:cNvSpPr>
            <p:nvPr/>
          </p:nvSpPr>
          <p:spPr bwMode="auto">
            <a:xfrm>
              <a:off x="1487488" y="5024438"/>
              <a:ext cx="1219200" cy="304800"/>
            </a:xfrm>
            <a:prstGeom prst="roundRect">
              <a:avLst>
                <a:gd name="adj" fmla="val 16667"/>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spTree>
    <p:extLst>
      <p:ext uri="{BB962C8B-B14F-4D97-AF65-F5344CB8AC3E}">
        <p14:creationId xmlns:p14="http://schemas.microsoft.com/office/powerpoint/2010/main" val="4069524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pPr algn="l" eaLnBrk="1" hangingPunct="1"/>
            <a:r>
              <a:rPr lang="en-US" altLang="en-US" sz="4000" dirty="0"/>
              <a:t>Arguments are passed by copying values !</a:t>
            </a:r>
          </a:p>
        </p:txBody>
      </p:sp>
      <p:sp>
        <p:nvSpPr>
          <p:cNvPr id="14339" name="Rectangle 3"/>
          <p:cNvSpPr>
            <a:spLocks noGrp="1" noChangeArrowheads="1"/>
          </p:cNvSpPr>
          <p:nvPr>
            <p:ph type="body" idx="1"/>
          </p:nvPr>
        </p:nvSpPr>
        <p:spPr>
          <a:xfrm>
            <a:off x="284163" y="1879600"/>
            <a:ext cx="8574087" cy="3992563"/>
          </a:xfrm>
        </p:spPr>
        <p:txBody>
          <a:bodyPr/>
          <a:lstStyle/>
          <a:p>
            <a:pPr eaLnBrk="1" hangingPunct="1">
              <a:buFont typeface="Wingdings" panose="05000000000000000000" pitchFamily="2" charset="2"/>
              <a:buChar char="q"/>
            </a:pPr>
            <a:r>
              <a:rPr lang="en-US" altLang="en-US" dirty="0"/>
              <a:t>In a function call, the actual argument is evaluated, and its </a:t>
            </a:r>
            <a:r>
              <a:rPr lang="en-US" altLang="en-US" b="1" dirty="0">
                <a:solidFill>
                  <a:srgbClr val="FF0066"/>
                </a:solidFill>
              </a:rPr>
              <a:t>value is copied</a:t>
            </a:r>
            <a:r>
              <a:rPr lang="en-US" altLang="en-US" dirty="0"/>
              <a:t> to the corresponding formal parameter for the function.  </a:t>
            </a:r>
          </a:p>
          <a:p>
            <a:pPr lvl="1" eaLnBrk="1" hangingPunct="1">
              <a:buFont typeface="Wingdings" panose="05000000000000000000" pitchFamily="2" charset="2"/>
              <a:buChar char="q"/>
            </a:pPr>
            <a:r>
              <a:rPr lang="en-US" altLang="en-US" dirty="0"/>
              <a:t>Because the called function works with data copied from the calling function, the original data in the calling function is protected from whatever manipulations the called function applies to the copies</a:t>
            </a:r>
          </a:p>
        </p:txBody>
      </p:sp>
    </p:spTree>
    <p:extLst>
      <p:ext uri="{BB962C8B-B14F-4D97-AF65-F5344CB8AC3E}">
        <p14:creationId xmlns:p14="http://schemas.microsoft.com/office/powerpoint/2010/main" val="767275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l" eaLnBrk="1" hangingPunct="1"/>
            <a:r>
              <a:rPr lang="en-US" altLang="en-US" dirty="0"/>
              <a:t>Example: arguments</a:t>
            </a:r>
          </a:p>
        </p:txBody>
      </p:sp>
      <p:sp>
        <p:nvSpPr>
          <p:cNvPr id="15363" name="Text Box 4"/>
          <p:cNvSpPr txBox="1">
            <a:spLocks noChangeArrowheads="1"/>
          </p:cNvSpPr>
          <p:nvPr/>
        </p:nvSpPr>
        <p:spPr bwMode="auto">
          <a:xfrm>
            <a:off x="698160" y="1779687"/>
            <a:ext cx="3902075"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latin typeface="Courier New" panose="02070309020205020404" pitchFamily="49" charset="0"/>
              </a:rPr>
              <a:t>#include &lt;</a:t>
            </a:r>
            <a:r>
              <a:rPr lang="en-US" altLang="en-US" sz="1800" dirty="0" err="1">
                <a:latin typeface="Courier New" panose="02070309020205020404" pitchFamily="49" charset="0"/>
              </a:rPr>
              <a:t>iostream</a:t>
            </a:r>
            <a:r>
              <a:rPr lang="en-US" altLang="en-US" sz="1800" dirty="0">
                <a:latin typeface="Courier New" panose="02070309020205020404" pitchFamily="49" charset="0"/>
              </a:rPr>
              <a:t>&gt;</a:t>
            </a:r>
          </a:p>
          <a:p>
            <a:pPr eaLnBrk="1" hangingPunct="1">
              <a:spcBef>
                <a:spcPct val="0"/>
              </a:spcBef>
              <a:buFontTx/>
              <a:buNone/>
            </a:pPr>
            <a:r>
              <a:rPr lang="en-US" altLang="en-US" sz="1800" dirty="0">
                <a:latin typeface="Courier New" panose="02070309020205020404" pitchFamily="49" charset="0"/>
              </a:rPr>
              <a:t>using namespace </a:t>
            </a:r>
            <a:r>
              <a:rPr lang="en-US" altLang="en-US" sz="1800" dirty="0" err="1">
                <a:latin typeface="Courier New" panose="02070309020205020404" pitchFamily="49" charset="0"/>
              </a:rPr>
              <a:t>std</a:t>
            </a:r>
            <a:r>
              <a:rPr lang="en-US" altLang="en-US" sz="1800" dirty="0">
                <a:latin typeface="Courier New" panose="02070309020205020404" pitchFamily="49" charset="0"/>
              </a:rPr>
              <a:t>;</a:t>
            </a:r>
          </a:p>
          <a:p>
            <a:pPr eaLnBrk="1" hangingPunct="1">
              <a:spcBef>
                <a:spcPct val="0"/>
              </a:spcBef>
              <a:buFontTx/>
              <a:buNone/>
            </a:pPr>
            <a:r>
              <a:rPr lang="en-US" altLang="en-US" sz="1800" dirty="0">
                <a:latin typeface="Courier New" panose="02070309020205020404" pitchFamily="49" charset="0"/>
              </a:rPr>
              <a:t>void </a:t>
            </a:r>
            <a:r>
              <a:rPr lang="en-US" altLang="en-US" sz="1800" dirty="0" err="1">
                <a:latin typeface="Courier New" panose="02070309020205020404" pitchFamily="49" charset="0"/>
              </a:rPr>
              <a:t>gcd</a:t>
            </a:r>
            <a:r>
              <a:rPr lang="en-US" altLang="en-US" sz="1800" dirty="0">
                <a:latin typeface="Courier New" panose="02070309020205020404" pitchFamily="49" charset="0"/>
              </a:rPr>
              <a:t> (</a:t>
            </a:r>
            <a:r>
              <a:rPr lang="en-US" altLang="en-US" sz="1800" dirty="0" err="1">
                <a:latin typeface="Courier New" panose="02070309020205020404" pitchFamily="49" charset="0"/>
              </a:rPr>
              <a:t>int</a:t>
            </a:r>
            <a:r>
              <a:rPr lang="en-US" altLang="en-US" sz="1800" dirty="0">
                <a:latin typeface="Courier New" panose="02070309020205020404" pitchFamily="49" charset="0"/>
              </a:rPr>
              <a:t> u, </a:t>
            </a:r>
            <a:r>
              <a:rPr lang="en-US" altLang="en-US" sz="1800" dirty="0" err="1">
                <a:latin typeface="Courier New" panose="02070309020205020404" pitchFamily="49" charset="0"/>
              </a:rPr>
              <a:t>int</a:t>
            </a:r>
            <a:r>
              <a:rPr lang="en-US" altLang="en-US" sz="1800" dirty="0">
                <a:latin typeface="Courier New" panose="02070309020205020404" pitchFamily="49" charset="0"/>
              </a:rPr>
              <a:t> v){</a:t>
            </a:r>
          </a:p>
          <a:p>
            <a:pPr lvl="1" eaLnBrk="1" hangingPunct="1">
              <a:spcBef>
                <a:spcPct val="0"/>
              </a:spcBef>
              <a:buFontTx/>
              <a:buNone/>
            </a:pPr>
            <a:r>
              <a:rPr lang="en-US" altLang="en-US" sz="1800" dirty="0" err="1">
                <a:latin typeface="Courier New" panose="02070309020205020404" pitchFamily="49" charset="0"/>
              </a:rPr>
              <a:t>int</a:t>
            </a:r>
            <a:r>
              <a:rPr lang="en-US" altLang="en-US" sz="1800" dirty="0">
                <a:latin typeface="Courier New" panose="02070309020205020404" pitchFamily="49" charset="0"/>
              </a:rPr>
              <a:t> temp;</a:t>
            </a:r>
          </a:p>
          <a:p>
            <a:pPr lvl="1" eaLnBrk="1" hangingPunct="1">
              <a:spcBef>
                <a:spcPct val="0"/>
              </a:spcBef>
              <a:buFontTx/>
              <a:buNone/>
            </a:pPr>
            <a:r>
              <a:rPr lang="en-US" altLang="en-US" sz="1800" dirty="0">
                <a:latin typeface="Courier New" panose="02070309020205020404" pitchFamily="49" charset="0"/>
              </a:rPr>
              <a:t>while ( v != 0 ) {</a:t>
            </a:r>
          </a:p>
          <a:p>
            <a:pPr lvl="2" eaLnBrk="1" hangingPunct="1">
              <a:spcBef>
                <a:spcPct val="0"/>
              </a:spcBef>
              <a:buFontTx/>
              <a:buNone/>
            </a:pPr>
            <a:r>
              <a:rPr lang="en-US" altLang="en-US" sz="1800" dirty="0">
                <a:latin typeface="Courier New" panose="02070309020205020404" pitchFamily="49" charset="0"/>
              </a:rPr>
              <a:t>temp = u % v;</a:t>
            </a:r>
          </a:p>
          <a:p>
            <a:pPr lvl="2" eaLnBrk="1" hangingPunct="1">
              <a:spcBef>
                <a:spcPct val="0"/>
              </a:spcBef>
              <a:buFontTx/>
              <a:buNone/>
            </a:pPr>
            <a:r>
              <a:rPr lang="en-US" altLang="en-US" sz="1800" dirty="0">
                <a:latin typeface="Courier New" panose="02070309020205020404" pitchFamily="49" charset="0"/>
              </a:rPr>
              <a:t>u = v;</a:t>
            </a:r>
          </a:p>
          <a:p>
            <a:pPr lvl="2" eaLnBrk="1" hangingPunct="1">
              <a:spcBef>
                <a:spcPct val="0"/>
              </a:spcBef>
              <a:buFontTx/>
              <a:buNone/>
            </a:pPr>
            <a:r>
              <a:rPr lang="en-US" altLang="en-US" sz="1800" dirty="0">
                <a:latin typeface="Courier New" panose="02070309020205020404" pitchFamily="49" charset="0"/>
              </a:rPr>
              <a:t>v = temp;</a:t>
            </a:r>
          </a:p>
          <a:p>
            <a:pPr eaLnBrk="1" hangingPunct="1">
              <a:spcBef>
                <a:spcPct val="0"/>
              </a:spcBef>
              <a:buFontTx/>
              <a:buNone/>
            </a:pPr>
            <a:r>
              <a:rPr lang="en-US" altLang="en-US" sz="1800" dirty="0">
                <a:latin typeface="Courier New" panose="02070309020205020404" pitchFamily="49" charset="0"/>
              </a:rPr>
              <a:t>	}</a:t>
            </a:r>
          </a:p>
          <a:p>
            <a:pPr eaLnBrk="1" hangingPunct="1">
              <a:spcBef>
                <a:spcPct val="0"/>
              </a:spcBef>
              <a:buFontTx/>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cout</a:t>
            </a:r>
            <a:r>
              <a:rPr lang="en-US" altLang="en-US" sz="1800" dirty="0">
                <a:latin typeface="Courier New" panose="02070309020205020404" pitchFamily="49" charset="0"/>
              </a:rPr>
              <a:t>&lt;&lt;u&lt;&lt;</a:t>
            </a:r>
            <a:r>
              <a:rPr lang="en-US" altLang="en-US" sz="1800" dirty="0" err="1">
                <a:latin typeface="Courier New" panose="02070309020205020404" pitchFamily="49" charset="0"/>
              </a:rPr>
              <a:t>endl</a:t>
            </a:r>
            <a:r>
              <a:rPr lang="en-US" altLang="en-US" sz="1800" dirty="0">
                <a:latin typeface="Courier New" panose="02070309020205020404" pitchFamily="49" charset="0"/>
              </a:rPr>
              <a:t>;</a:t>
            </a:r>
          </a:p>
          <a:p>
            <a:pPr eaLnBrk="1" hangingPunct="1">
              <a:spcBef>
                <a:spcPct val="0"/>
              </a:spcBef>
              <a:buFontTx/>
              <a:buNone/>
            </a:pPr>
            <a:r>
              <a:rPr lang="en-US" altLang="en-US" sz="1800" dirty="0">
                <a:latin typeface="Courier New" panose="02070309020205020404" pitchFamily="49" charset="0"/>
              </a:rPr>
              <a:t>}</a:t>
            </a:r>
          </a:p>
          <a:p>
            <a:pPr eaLnBrk="1" hangingPunct="1">
              <a:spcBef>
                <a:spcPct val="0"/>
              </a:spcBef>
              <a:buFontTx/>
              <a:buNone/>
            </a:pPr>
            <a:endParaRPr lang="en-US" altLang="en-US" sz="1800" dirty="0">
              <a:latin typeface="Courier New" panose="02070309020205020404" pitchFamily="49" charset="0"/>
            </a:endParaRPr>
          </a:p>
          <a:p>
            <a:pPr eaLnBrk="1" hangingPunct="1">
              <a:spcBef>
                <a:spcPct val="0"/>
              </a:spcBef>
              <a:buFontTx/>
              <a:buNone/>
            </a:pPr>
            <a:r>
              <a:rPr lang="en-US" altLang="en-US" sz="1800" dirty="0" err="1">
                <a:latin typeface="Courier New" panose="02070309020205020404" pitchFamily="49" charset="0"/>
              </a:rPr>
              <a:t>int</a:t>
            </a:r>
            <a:r>
              <a:rPr lang="en-US" altLang="en-US" sz="1800" dirty="0">
                <a:latin typeface="Courier New" panose="02070309020205020404" pitchFamily="49" charset="0"/>
              </a:rPr>
              <a:t> main (void){</a:t>
            </a:r>
          </a:p>
          <a:p>
            <a:pPr lvl="1" eaLnBrk="1" hangingPunct="1">
              <a:spcBef>
                <a:spcPct val="0"/>
              </a:spcBef>
              <a:buFontTx/>
              <a:buNone/>
            </a:pPr>
            <a:r>
              <a:rPr lang="en-US" altLang="en-US" sz="1800" dirty="0" err="1">
                <a:latin typeface="Courier New" panose="02070309020205020404" pitchFamily="49" charset="0"/>
              </a:rPr>
              <a:t>gcd</a:t>
            </a:r>
            <a:r>
              <a:rPr lang="en-US" altLang="en-US" sz="1800" dirty="0">
                <a:latin typeface="Courier New" panose="02070309020205020404" pitchFamily="49" charset="0"/>
              </a:rPr>
              <a:t> (150, 35);</a:t>
            </a:r>
          </a:p>
          <a:p>
            <a:pPr lvl="1" eaLnBrk="1" hangingPunct="1">
              <a:spcBef>
                <a:spcPct val="0"/>
              </a:spcBef>
              <a:buFontTx/>
              <a:buNone/>
            </a:pPr>
            <a:r>
              <a:rPr lang="en-US" altLang="en-US" sz="1800" dirty="0" err="1">
                <a:latin typeface="Courier New" panose="02070309020205020404" pitchFamily="49" charset="0"/>
              </a:rPr>
              <a:t>gcd</a:t>
            </a:r>
            <a:r>
              <a:rPr lang="en-US" altLang="en-US" sz="1800" dirty="0">
                <a:latin typeface="Courier New" panose="02070309020205020404" pitchFamily="49" charset="0"/>
              </a:rPr>
              <a:t> (1026, 405);</a:t>
            </a:r>
          </a:p>
          <a:p>
            <a:pPr lvl="1" eaLnBrk="1" hangingPunct="1">
              <a:spcBef>
                <a:spcPct val="0"/>
              </a:spcBef>
              <a:buFontTx/>
              <a:buNone/>
            </a:pPr>
            <a:r>
              <a:rPr lang="en-US" altLang="en-US" sz="1800" dirty="0" err="1">
                <a:latin typeface="Courier New" panose="02070309020205020404" pitchFamily="49" charset="0"/>
              </a:rPr>
              <a:t>gcd</a:t>
            </a:r>
            <a:r>
              <a:rPr lang="en-US" altLang="en-US" sz="1800" dirty="0">
                <a:latin typeface="Courier New" panose="02070309020205020404" pitchFamily="49" charset="0"/>
              </a:rPr>
              <a:t> (83, 240);</a:t>
            </a:r>
          </a:p>
          <a:p>
            <a:pPr lvl="1" eaLnBrk="1" hangingPunct="1">
              <a:spcBef>
                <a:spcPct val="0"/>
              </a:spcBef>
              <a:buFontTx/>
              <a:buNone/>
            </a:pPr>
            <a:r>
              <a:rPr lang="en-US" altLang="en-US" sz="1800" dirty="0">
                <a:latin typeface="Courier New" panose="02070309020205020404" pitchFamily="49" charset="0"/>
              </a:rPr>
              <a:t>return 0;</a:t>
            </a:r>
          </a:p>
          <a:p>
            <a:pPr eaLnBrk="1" hangingPunct="1">
              <a:spcBef>
                <a:spcPct val="0"/>
              </a:spcBef>
              <a:buFontTx/>
              <a:buNone/>
            </a:pPr>
            <a:r>
              <a:rPr lang="en-US" altLang="en-US" sz="1800" dirty="0">
                <a:latin typeface="Courier New" panose="02070309020205020404" pitchFamily="49" charset="0"/>
              </a:rPr>
              <a:t>}</a:t>
            </a:r>
          </a:p>
        </p:txBody>
      </p:sp>
    </p:spTree>
    <p:extLst>
      <p:ext uri="{BB962C8B-B14F-4D97-AF65-F5344CB8AC3E}">
        <p14:creationId xmlns:p14="http://schemas.microsoft.com/office/powerpoint/2010/main" val="2945923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Autofit/>
          </a:bodyPr>
          <a:lstStyle/>
          <a:p>
            <a:pPr algn="l" eaLnBrk="1" hangingPunct="1"/>
            <a:r>
              <a:rPr lang="en-US" altLang="en-US" sz="3100" dirty="0"/>
              <a:t>Example: arguments are passed by copying values !</a:t>
            </a:r>
          </a:p>
        </p:txBody>
      </p:sp>
      <p:sp>
        <p:nvSpPr>
          <p:cNvPr id="16387" name="Text Box 3"/>
          <p:cNvSpPr txBox="1">
            <a:spLocks noChangeArrowheads="1"/>
          </p:cNvSpPr>
          <p:nvPr/>
        </p:nvSpPr>
        <p:spPr bwMode="auto">
          <a:xfrm>
            <a:off x="365125" y="1779687"/>
            <a:ext cx="376898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latin typeface="Courier New" panose="02070309020205020404" pitchFamily="49" charset="0"/>
              </a:rPr>
              <a:t>#include &lt;</a:t>
            </a:r>
            <a:r>
              <a:rPr lang="en-US" altLang="en-US" sz="1800" b="0" dirty="0" err="1">
                <a:latin typeface="Courier New" panose="02070309020205020404" pitchFamily="49" charset="0"/>
              </a:rPr>
              <a:t>iostream</a:t>
            </a:r>
            <a:r>
              <a:rPr lang="en-US" altLang="en-US" sz="1800" b="0" dirty="0">
                <a:latin typeface="Courier New" panose="02070309020205020404" pitchFamily="49" charset="0"/>
              </a:rPr>
              <a:t>&gt;</a:t>
            </a:r>
          </a:p>
          <a:p>
            <a:pPr eaLnBrk="1" hangingPunct="1">
              <a:spcBef>
                <a:spcPct val="0"/>
              </a:spcBef>
              <a:buFontTx/>
              <a:buNone/>
            </a:pPr>
            <a:r>
              <a:rPr lang="en-US" altLang="en-US" sz="1800" b="0" dirty="0">
                <a:latin typeface="Courier New" panose="02070309020205020404" pitchFamily="49" charset="0"/>
              </a:rPr>
              <a:t>using namespace </a:t>
            </a:r>
            <a:r>
              <a:rPr lang="en-US" altLang="en-US" sz="1800" b="0" dirty="0" err="1">
                <a:latin typeface="Courier New" panose="02070309020205020404" pitchFamily="49" charset="0"/>
              </a:rPr>
              <a:t>std</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void </a:t>
            </a:r>
            <a:r>
              <a:rPr lang="en-US" altLang="en-US" sz="1800" b="0" dirty="0" err="1">
                <a:latin typeface="Courier New" panose="02070309020205020404" pitchFamily="49" charset="0"/>
              </a:rPr>
              <a:t>gcd</a:t>
            </a:r>
            <a:r>
              <a:rPr lang="en-US" altLang="en-US" sz="1800" b="0" dirty="0">
                <a:latin typeface="Courier New" panose="02070309020205020404" pitchFamily="49" charset="0"/>
              </a:rPr>
              <a:t>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u,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v){</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temp;</a:t>
            </a:r>
          </a:p>
          <a:p>
            <a:pPr eaLnBrk="1" hangingPunct="1">
              <a:spcBef>
                <a:spcPct val="0"/>
              </a:spcBef>
              <a:buFontTx/>
              <a:buNone/>
            </a:pPr>
            <a:r>
              <a:rPr lang="en-US" altLang="en-US" sz="1800" b="0" dirty="0">
                <a:latin typeface="Courier New" panose="02070309020205020404" pitchFamily="49" charset="0"/>
              </a:rPr>
              <a:t>while ( v != 0 ) {</a:t>
            </a:r>
          </a:p>
          <a:p>
            <a:pPr eaLnBrk="1" hangingPunct="1">
              <a:spcBef>
                <a:spcPct val="0"/>
              </a:spcBef>
              <a:buFontTx/>
              <a:buNone/>
            </a:pPr>
            <a:r>
              <a:rPr lang="en-US" altLang="en-US" sz="1800" b="0" dirty="0">
                <a:latin typeface="Courier New" panose="02070309020205020404" pitchFamily="49" charset="0"/>
              </a:rPr>
              <a:t>temp = u % v;</a:t>
            </a:r>
          </a:p>
          <a:p>
            <a:pPr eaLnBrk="1" hangingPunct="1">
              <a:spcBef>
                <a:spcPct val="0"/>
              </a:spcBef>
              <a:buFontTx/>
              <a:buNone/>
            </a:pPr>
            <a:r>
              <a:rPr lang="en-US" altLang="en-US" sz="1800" b="0" dirty="0">
                <a:latin typeface="Courier New" panose="02070309020205020404" pitchFamily="49" charset="0"/>
              </a:rPr>
              <a:t>u = v;</a:t>
            </a:r>
          </a:p>
          <a:p>
            <a:pPr eaLnBrk="1" hangingPunct="1">
              <a:spcBef>
                <a:spcPct val="0"/>
              </a:spcBef>
              <a:buFontTx/>
              <a:buNone/>
            </a:pPr>
            <a:r>
              <a:rPr lang="en-US" altLang="en-US" sz="1800" b="0" dirty="0">
                <a:latin typeface="Courier New" panose="02070309020205020404" pitchFamily="49" charset="0"/>
              </a:rPr>
              <a:t>v = temp;</a:t>
            </a:r>
          </a:p>
          <a:p>
            <a:pPr eaLnBrk="1" hangingPunct="1">
              <a:spcBef>
                <a:spcPct val="0"/>
              </a:spcBef>
              <a:buFontTx/>
              <a:buNone/>
            </a:pPr>
            <a:r>
              <a:rPr lang="en-US" altLang="en-US" sz="1800" b="0" dirty="0">
                <a:latin typeface="Courier New" panose="02070309020205020404" pitchFamily="49" charset="0"/>
              </a:rPr>
              <a:t>	}</a:t>
            </a:r>
          </a:p>
          <a:p>
            <a:pPr eaLnBrk="1" hangingPunct="1">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cout</a:t>
            </a:r>
            <a:r>
              <a:rPr lang="en-US" altLang="en-US" sz="1800" b="0" dirty="0">
                <a:latin typeface="Courier New" panose="02070309020205020404" pitchFamily="49" charset="0"/>
              </a:rPr>
              <a:t>&lt;&lt;u&lt;&lt;</a:t>
            </a:r>
            <a:r>
              <a:rPr lang="en-US" altLang="en-US" sz="1800" b="0" dirty="0" err="1">
                <a:latin typeface="Courier New" panose="02070309020205020404" pitchFamily="49" charset="0"/>
              </a:rPr>
              <a:t>endl</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main (void)</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x=10,y=15;</a:t>
            </a:r>
          </a:p>
          <a:p>
            <a:pPr eaLnBrk="1" hangingPunct="1">
              <a:spcBef>
                <a:spcPct val="0"/>
              </a:spcBef>
              <a:buFontTx/>
              <a:buNone/>
            </a:pPr>
            <a:r>
              <a:rPr lang="en-US" altLang="en-US" sz="1800" b="0" dirty="0" err="1">
                <a:latin typeface="Courier New" panose="02070309020205020404" pitchFamily="49" charset="0"/>
              </a:rPr>
              <a:t>gcd</a:t>
            </a:r>
            <a:r>
              <a:rPr lang="en-US" altLang="en-US" sz="1800" b="0" dirty="0">
                <a:latin typeface="Courier New" panose="02070309020205020404" pitchFamily="49" charset="0"/>
              </a:rPr>
              <a:t> (x, y);</a:t>
            </a:r>
          </a:p>
          <a:p>
            <a:pPr eaLnBrk="1" hangingPunct="1">
              <a:spcBef>
                <a:spcPct val="0"/>
              </a:spcBef>
              <a:buFontTx/>
              <a:buNone/>
            </a:pPr>
            <a:r>
              <a:rPr lang="en-US" altLang="en-US" sz="1800" b="0" dirty="0" err="1">
                <a:latin typeface="Courier New" panose="02070309020205020404" pitchFamily="49" charset="0"/>
              </a:rPr>
              <a:t>cout</a:t>
            </a:r>
            <a:r>
              <a:rPr lang="en-US" altLang="en-US" sz="1800" b="0" dirty="0">
                <a:latin typeface="Courier New" panose="02070309020205020404" pitchFamily="49" charset="0"/>
              </a:rPr>
              <a:t>&lt;&lt;"x= "&lt;&lt;x&lt;&lt; "y= "&lt;&lt;y;</a:t>
            </a:r>
          </a:p>
          <a:p>
            <a:pPr eaLnBrk="1" hangingPunct="1">
              <a:spcBef>
                <a:spcPct val="0"/>
              </a:spcBef>
              <a:buFontTx/>
              <a:buNone/>
            </a:pPr>
            <a:r>
              <a:rPr lang="en-US" altLang="en-US" sz="1800" b="0" dirty="0">
                <a:latin typeface="Courier New" panose="02070309020205020404" pitchFamily="49" charset="0"/>
              </a:rPr>
              <a:t>return 0;</a:t>
            </a:r>
          </a:p>
          <a:p>
            <a:pPr eaLnBrk="1" hangingPunct="1">
              <a:spcBef>
                <a:spcPct val="0"/>
              </a:spcBef>
              <a:buFontTx/>
              <a:buNone/>
            </a:pPr>
            <a:r>
              <a:rPr lang="en-US" altLang="en-US" sz="1800" b="0" dirty="0">
                <a:latin typeface="Courier New" panose="02070309020205020404" pitchFamily="49" charset="0"/>
              </a:rPr>
              <a:t>}</a:t>
            </a:r>
          </a:p>
        </p:txBody>
      </p:sp>
      <p:sp>
        <p:nvSpPr>
          <p:cNvPr id="16388" name="AutoShape 4"/>
          <p:cNvSpPr>
            <a:spLocks noChangeArrowheads="1"/>
          </p:cNvSpPr>
          <p:nvPr/>
        </p:nvSpPr>
        <p:spPr bwMode="auto">
          <a:xfrm>
            <a:off x="284163" y="5911950"/>
            <a:ext cx="4191000" cy="304800"/>
          </a:xfrm>
          <a:prstGeom prst="roundRect">
            <a:avLst>
              <a:gd name="adj" fmla="val 16667"/>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06501" name="AutoShape 5"/>
          <p:cNvSpPr>
            <a:spLocks noChangeArrowheads="1"/>
          </p:cNvSpPr>
          <p:nvPr/>
        </p:nvSpPr>
        <p:spPr bwMode="auto">
          <a:xfrm>
            <a:off x="5010150" y="4494213"/>
            <a:ext cx="3505200" cy="1600200"/>
          </a:xfrm>
          <a:prstGeom prst="cloudCallout">
            <a:avLst>
              <a:gd name="adj1" fmla="val -63109"/>
              <a:gd name="adj2" fmla="val 37838"/>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0" dirty="0"/>
              <a:t>The actual parameters x and y are not changed !</a:t>
            </a:r>
          </a:p>
        </p:txBody>
      </p:sp>
      <p:sp>
        <p:nvSpPr>
          <p:cNvPr id="16390" name="AutoShape 6"/>
          <p:cNvSpPr>
            <a:spLocks noChangeArrowheads="1"/>
          </p:cNvSpPr>
          <p:nvPr/>
        </p:nvSpPr>
        <p:spPr bwMode="auto">
          <a:xfrm>
            <a:off x="228600" y="3475137"/>
            <a:ext cx="1676400" cy="533400"/>
          </a:xfrm>
          <a:prstGeom prst="roundRect">
            <a:avLst>
              <a:gd name="adj" fmla="val 16667"/>
            </a:avLst>
          </a:prstGeom>
          <a:noFill/>
          <a:ln w="9525">
            <a:solidFill>
              <a:srgbClr val="00B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06503" name="AutoShape 7"/>
          <p:cNvSpPr>
            <a:spLocks noChangeArrowheads="1"/>
          </p:cNvSpPr>
          <p:nvPr/>
        </p:nvSpPr>
        <p:spPr bwMode="auto">
          <a:xfrm>
            <a:off x="3962400" y="2148114"/>
            <a:ext cx="3505200" cy="2080986"/>
          </a:xfrm>
          <a:prstGeom prst="cloudCallout">
            <a:avLst>
              <a:gd name="adj1" fmla="val -107533"/>
              <a:gd name="adj2" fmla="val 31419"/>
            </a:avLst>
          </a:prstGeom>
          <a:noFill/>
          <a:ln w="9525">
            <a:solidFill>
              <a:srgbClr val="00B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0" dirty="0"/>
              <a:t>The formal parameters u and v are assigned new values in the function </a:t>
            </a:r>
          </a:p>
        </p:txBody>
      </p:sp>
    </p:spTree>
    <p:extLst>
      <p:ext uri="{BB962C8B-B14F-4D97-AF65-F5344CB8AC3E}">
        <p14:creationId xmlns:p14="http://schemas.microsoft.com/office/powerpoint/2010/main" val="30310920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0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5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1" grpId="0" animBg="1"/>
      <p:bldP spid="10650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l" eaLnBrk="1" hangingPunct="1"/>
            <a:r>
              <a:rPr lang="en-US" altLang="en-US" dirty="0"/>
              <a:t>Arguments by copying</a:t>
            </a:r>
          </a:p>
        </p:txBody>
      </p:sp>
      <p:sp>
        <p:nvSpPr>
          <p:cNvPr id="17411" name="Rectangle 3"/>
          <p:cNvSpPr>
            <a:spLocks noChangeArrowheads="1"/>
          </p:cNvSpPr>
          <p:nvPr/>
        </p:nvSpPr>
        <p:spPr bwMode="auto">
          <a:xfrm>
            <a:off x="1528763" y="2229644"/>
            <a:ext cx="1524000" cy="23987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p:txBody>
      </p:sp>
      <p:sp>
        <p:nvSpPr>
          <p:cNvPr id="17412" name="Text Box 4"/>
          <p:cNvSpPr txBox="1">
            <a:spLocks noChangeArrowheads="1"/>
          </p:cNvSpPr>
          <p:nvPr/>
        </p:nvSpPr>
        <p:spPr bwMode="auto">
          <a:xfrm>
            <a:off x="1436688" y="1885156"/>
            <a:ext cx="71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main</a:t>
            </a:r>
          </a:p>
        </p:txBody>
      </p:sp>
      <p:sp>
        <p:nvSpPr>
          <p:cNvPr id="17413" name="Rectangle 5"/>
          <p:cNvSpPr>
            <a:spLocks noChangeArrowheads="1"/>
          </p:cNvSpPr>
          <p:nvPr/>
        </p:nvSpPr>
        <p:spPr bwMode="auto">
          <a:xfrm>
            <a:off x="4211638" y="2269331"/>
            <a:ext cx="1524000" cy="1636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p:txBody>
      </p:sp>
      <p:sp>
        <p:nvSpPr>
          <p:cNvPr id="17414" name="Text Box 6"/>
          <p:cNvSpPr txBox="1">
            <a:spLocks noChangeArrowheads="1"/>
          </p:cNvSpPr>
          <p:nvPr/>
        </p:nvSpPr>
        <p:spPr bwMode="auto">
          <a:xfrm>
            <a:off x="4119563" y="1924844"/>
            <a:ext cx="1352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multiplyBy2</a:t>
            </a:r>
          </a:p>
        </p:txBody>
      </p:sp>
      <p:sp>
        <p:nvSpPr>
          <p:cNvPr id="17415" name="Line 7"/>
          <p:cNvSpPr>
            <a:spLocks noChangeShapeType="1"/>
          </p:cNvSpPr>
          <p:nvPr/>
        </p:nvSpPr>
        <p:spPr bwMode="auto">
          <a:xfrm>
            <a:off x="1604963" y="2915444"/>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6" name="Line 8"/>
          <p:cNvSpPr>
            <a:spLocks noChangeShapeType="1"/>
          </p:cNvSpPr>
          <p:nvPr/>
        </p:nvSpPr>
        <p:spPr bwMode="auto">
          <a:xfrm>
            <a:off x="1604963" y="3220244"/>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7" name="Line 9"/>
          <p:cNvSpPr>
            <a:spLocks noChangeShapeType="1"/>
          </p:cNvSpPr>
          <p:nvPr/>
        </p:nvSpPr>
        <p:spPr bwMode="auto">
          <a:xfrm>
            <a:off x="1604963" y="3525044"/>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8" name="Line 10"/>
          <p:cNvSpPr>
            <a:spLocks noChangeShapeType="1"/>
          </p:cNvSpPr>
          <p:nvPr/>
        </p:nvSpPr>
        <p:spPr bwMode="auto">
          <a:xfrm>
            <a:off x="4348163" y="2915444"/>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9" name="Line 11"/>
          <p:cNvSpPr>
            <a:spLocks noChangeShapeType="1"/>
          </p:cNvSpPr>
          <p:nvPr/>
        </p:nvSpPr>
        <p:spPr bwMode="auto">
          <a:xfrm>
            <a:off x="4348163" y="3220244"/>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0" name="Line 12"/>
          <p:cNvSpPr>
            <a:spLocks noChangeShapeType="1"/>
          </p:cNvSpPr>
          <p:nvPr/>
        </p:nvSpPr>
        <p:spPr bwMode="auto">
          <a:xfrm>
            <a:off x="538163" y="2647156"/>
            <a:ext cx="1066800" cy="39688"/>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73" name="Line 13"/>
          <p:cNvSpPr>
            <a:spLocks noChangeShapeType="1"/>
          </p:cNvSpPr>
          <p:nvPr/>
        </p:nvSpPr>
        <p:spPr bwMode="auto">
          <a:xfrm>
            <a:off x="2062163" y="2686844"/>
            <a:ext cx="0" cy="457200"/>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74" name="Line 14"/>
          <p:cNvSpPr>
            <a:spLocks noChangeShapeType="1"/>
          </p:cNvSpPr>
          <p:nvPr/>
        </p:nvSpPr>
        <p:spPr bwMode="auto">
          <a:xfrm flipV="1">
            <a:off x="2671763" y="2647156"/>
            <a:ext cx="1768475" cy="496888"/>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75" name="Line 15"/>
          <p:cNvSpPr>
            <a:spLocks noChangeShapeType="1"/>
          </p:cNvSpPr>
          <p:nvPr/>
        </p:nvSpPr>
        <p:spPr bwMode="auto">
          <a:xfrm flipH="1">
            <a:off x="4805363" y="2723356"/>
            <a:ext cx="15875" cy="801688"/>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76" name="Line 16"/>
          <p:cNvSpPr>
            <a:spLocks noChangeShapeType="1"/>
          </p:cNvSpPr>
          <p:nvPr/>
        </p:nvSpPr>
        <p:spPr bwMode="auto">
          <a:xfrm flipH="1" flipV="1">
            <a:off x="2900363" y="3220244"/>
            <a:ext cx="1905000" cy="265112"/>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77" name="Line 17"/>
          <p:cNvSpPr>
            <a:spLocks noChangeShapeType="1"/>
          </p:cNvSpPr>
          <p:nvPr/>
        </p:nvSpPr>
        <p:spPr bwMode="auto">
          <a:xfrm>
            <a:off x="2062163" y="3220244"/>
            <a:ext cx="15875" cy="569912"/>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6" name="Text Box 21"/>
          <p:cNvSpPr txBox="1">
            <a:spLocks noChangeArrowheads="1"/>
          </p:cNvSpPr>
          <p:nvPr/>
        </p:nvSpPr>
        <p:spPr bwMode="auto">
          <a:xfrm>
            <a:off x="1589088" y="2455069"/>
            <a:ext cx="27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a:t>
            </a:r>
          </a:p>
        </p:txBody>
      </p:sp>
      <p:sp>
        <p:nvSpPr>
          <p:cNvPr id="17427" name="Text Box 22"/>
          <p:cNvSpPr txBox="1">
            <a:spLocks noChangeArrowheads="1"/>
          </p:cNvSpPr>
          <p:nvPr/>
        </p:nvSpPr>
        <p:spPr bwMode="auto">
          <a:xfrm>
            <a:off x="4303713" y="2432844"/>
            <a:ext cx="27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a:t>
            </a:r>
          </a:p>
        </p:txBody>
      </p:sp>
      <p:sp>
        <p:nvSpPr>
          <p:cNvPr id="17428" name="Text Box 23"/>
          <p:cNvSpPr txBox="1">
            <a:spLocks noChangeArrowheads="1"/>
          </p:cNvSpPr>
          <p:nvPr/>
        </p:nvSpPr>
        <p:spPr bwMode="auto">
          <a:xfrm>
            <a:off x="5233988" y="3369469"/>
            <a:ext cx="27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a:t>
            </a:r>
          </a:p>
        </p:txBody>
      </p:sp>
      <p:sp>
        <p:nvSpPr>
          <p:cNvPr id="17429" name="Text Box 25"/>
          <p:cNvSpPr txBox="1">
            <a:spLocks noChangeArrowheads="1"/>
          </p:cNvSpPr>
          <p:nvPr/>
        </p:nvSpPr>
        <p:spPr bwMode="auto">
          <a:xfrm>
            <a:off x="766763" y="4664869"/>
            <a:ext cx="320675"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7</a:t>
            </a:r>
          </a:p>
        </p:txBody>
      </p:sp>
      <p:sp>
        <p:nvSpPr>
          <p:cNvPr id="17430" name="Line 28"/>
          <p:cNvSpPr>
            <a:spLocks noChangeShapeType="1"/>
          </p:cNvSpPr>
          <p:nvPr/>
        </p:nvSpPr>
        <p:spPr bwMode="auto">
          <a:xfrm>
            <a:off x="1620838" y="3866356"/>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96" name="Line 36"/>
          <p:cNvSpPr>
            <a:spLocks noChangeShapeType="1"/>
          </p:cNvSpPr>
          <p:nvPr/>
        </p:nvSpPr>
        <p:spPr bwMode="auto">
          <a:xfrm>
            <a:off x="1163638" y="4856956"/>
            <a:ext cx="3200400" cy="0"/>
          </a:xfrm>
          <a:prstGeom prst="line">
            <a:avLst/>
          </a:prstGeom>
          <a:noFill/>
          <a:ln w="9525">
            <a:solidFill>
              <a:srgbClr val="008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2" name="Text Box 39"/>
          <p:cNvSpPr txBox="1">
            <a:spLocks noChangeArrowheads="1"/>
          </p:cNvSpPr>
          <p:nvPr/>
        </p:nvSpPr>
        <p:spPr bwMode="auto">
          <a:xfrm>
            <a:off x="309563" y="466486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y</a:t>
            </a:r>
          </a:p>
        </p:txBody>
      </p:sp>
      <p:sp>
        <p:nvSpPr>
          <p:cNvPr id="143400" name="Text Box 40"/>
          <p:cNvSpPr txBox="1">
            <a:spLocks noChangeArrowheads="1"/>
          </p:cNvSpPr>
          <p:nvPr/>
        </p:nvSpPr>
        <p:spPr bwMode="auto">
          <a:xfrm>
            <a:off x="5033963" y="458866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x</a:t>
            </a:r>
          </a:p>
        </p:txBody>
      </p:sp>
      <p:sp>
        <p:nvSpPr>
          <p:cNvPr id="143402" name="Text Box 42"/>
          <p:cNvSpPr txBox="1">
            <a:spLocks noChangeArrowheads="1"/>
          </p:cNvSpPr>
          <p:nvPr/>
        </p:nvSpPr>
        <p:spPr bwMode="auto">
          <a:xfrm>
            <a:off x="4592638" y="4704556"/>
            <a:ext cx="447675" cy="376238"/>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14</a:t>
            </a:r>
          </a:p>
        </p:txBody>
      </p:sp>
      <p:sp>
        <p:nvSpPr>
          <p:cNvPr id="143401" name="Text Box 41"/>
          <p:cNvSpPr txBox="1">
            <a:spLocks noChangeArrowheads="1"/>
          </p:cNvSpPr>
          <p:nvPr/>
        </p:nvSpPr>
        <p:spPr bwMode="auto">
          <a:xfrm>
            <a:off x="4668044" y="4704556"/>
            <a:ext cx="320675"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7</a:t>
            </a:r>
          </a:p>
        </p:txBody>
      </p:sp>
    </p:spTree>
    <p:extLst>
      <p:ext uri="{BB962C8B-B14F-4D97-AF65-F5344CB8AC3E}">
        <p14:creationId xmlns:p14="http://schemas.microsoft.com/office/powerpoint/2010/main" val="5873211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37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39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40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375"/>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143401"/>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4340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4337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3376"/>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143402"/>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43396"/>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14340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0" grpId="0"/>
      <p:bldP spid="143402" grpId="0" animBg="1"/>
      <p:bldP spid="143402" grpId="1" animBg="1"/>
      <p:bldP spid="143401" grpId="0" animBg="1"/>
      <p:bldP spid="143401"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l" eaLnBrk="1" hangingPunct="1"/>
            <a:r>
              <a:rPr lang="en-US" altLang="en-US" dirty="0"/>
              <a:t>Lectures 8: Outline</a:t>
            </a:r>
          </a:p>
        </p:txBody>
      </p:sp>
      <p:sp>
        <p:nvSpPr>
          <p:cNvPr id="3075" name="Rectangle 3">
            <a:extLst>
              <a:ext uri="{FF2B5EF4-FFF2-40B4-BE49-F238E27FC236}">
                <a16:creationId xmlns:a16="http://schemas.microsoft.com/office/drawing/2014/main" id="{1B726287-3622-412B-B335-1ABD6B04DE7F}"/>
              </a:ext>
            </a:extLst>
          </p:cNvPr>
          <p:cNvSpPr>
            <a:spLocks noGrp="1" noChangeArrowheads="1"/>
          </p:cNvSpPr>
          <p:nvPr>
            <p:ph type="body" idx="1"/>
          </p:nvPr>
        </p:nvSpPr>
        <p:spPr>
          <a:xfrm>
            <a:off x="284163" y="1765300"/>
            <a:ext cx="8229600" cy="4724400"/>
          </a:xfrm>
        </p:spPr>
        <p:txBody>
          <a:bodyPr>
            <a:normAutofit/>
          </a:bodyPr>
          <a:lstStyle/>
          <a:p>
            <a:pPr eaLnBrk="1" hangingPunct="1">
              <a:lnSpc>
                <a:spcPct val="80000"/>
              </a:lnSpc>
              <a:buFont typeface="Wingdings" panose="05000000000000000000" pitchFamily="2" charset="2"/>
              <a:buChar char="q"/>
              <a:defRPr/>
            </a:pPr>
            <a:r>
              <a:rPr lang="en-US" altLang="en-US" sz="2200" b="1" dirty="0"/>
              <a:t>Functions </a:t>
            </a:r>
          </a:p>
          <a:p>
            <a:pPr eaLnBrk="1" hangingPunct="1">
              <a:lnSpc>
                <a:spcPct val="80000"/>
              </a:lnSpc>
              <a:buFont typeface="Wingdings" panose="05000000000000000000" pitchFamily="2" charset="2"/>
              <a:buChar char="q"/>
              <a:defRPr/>
            </a:pPr>
            <a:r>
              <a:rPr lang="en-US" altLang="en-US" sz="2200" dirty="0"/>
              <a:t>Defining a Function  </a:t>
            </a:r>
          </a:p>
          <a:p>
            <a:pPr lvl="1" eaLnBrk="1" hangingPunct="1">
              <a:lnSpc>
                <a:spcPct val="80000"/>
              </a:lnSpc>
              <a:buFont typeface="Wingdings" panose="05000000000000000000" pitchFamily="2" charset="2"/>
              <a:buChar char="q"/>
              <a:defRPr/>
            </a:pPr>
            <a:r>
              <a:rPr lang="en-US" altLang="en-US" dirty="0"/>
              <a:t>Arguments and Local Variables </a:t>
            </a:r>
          </a:p>
          <a:p>
            <a:pPr lvl="2" eaLnBrk="1" hangingPunct="1">
              <a:lnSpc>
                <a:spcPct val="80000"/>
              </a:lnSpc>
              <a:buFont typeface="Wingdings" panose="05000000000000000000" pitchFamily="2" charset="2"/>
              <a:buChar char="q"/>
              <a:defRPr/>
            </a:pPr>
            <a:r>
              <a:rPr lang="en-US" altLang="en-US" sz="2200" dirty="0"/>
              <a:t>Automatic Local Variables </a:t>
            </a:r>
          </a:p>
          <a:p>
            <a:pPr lvl="1" eaLnBrk="1" hangingPunct="1">
              <a:lnSpc>
                <a:spcPct val="80000"/>
              </a:lnSpc>
              <a:buFont typeface="Wingdings" panose="05000000000000000000" pitchFamily="2" charset="2"/>
              <a:buChar char="q"/>
              <a:defRPr/>
            </a:pPr>
            <a:r>
              <a:rPr lang="en-US" altLang="en-US" dirty="0"/>
              <a:t>Returning Function Results </a:t>
            </a:r>
          </a:p>
          <a:p>
            <a:pPr lvl="1" eaLnBrk="1" hangingPunct="1">
              <a:lnSpc>
                <a:spcPct val="80000"/>
              </a:lnSpc>
              <a:buFont typeface="Wingdings" panose="05000000000000000000" pitchFamily="2" charset="2"/>
              <a:buChar char="q"/>
              <a:defRPr/>
            </a:pPr>
            <a:r>
              <a:rPr lang="en-US" altLang="en-US" dirty="0"/>
              <a:t>Declaring a Function Prototype</a:t>
            </a:r>
          </a:p>
          <a:p>
            <a:pPr lvl="1" eaLnBrk="1" hangingPunct="1">
              <a:lnSpc>
                <a:spcPct val="80000"/>
              </a:lnSpc>
              <a:buFont typeface="Wingdings" panose="05000000000000000000" pitchFamily="2" charset="2"/>
              <a:buChar char="q"/>
              <a:defRPr/>
            </a:pPr>
            <a:r>
              <a:rPr lang="en-US" altLang="en-US" dirty="0"/>
              <a:t>Functions and Arrays </a:t>
            </a:r>
          </a:p>
          <a:p>
            <a:pPr lvl="2" eaLnBrk="1" hangingPunct="1">
              <a:lnSpc>
                <a:spcPct val="80000"/>
              </a:lnSpc>
              <a:buFont typeface="Wingdings" panose="05000000000000000000" pitchFamily="2" charset="2"/>
              <a:buChar char="q"/>
              <a:defRPr/>
            </a:pPr>
            <a:r>
              <a:rPr lang="en-US" altLang="en-US" sz="2200" dirty="0"/>
              <a:t>Arrays as parameters</a:t>
            </a:r>
          </a:p>
          <a:p>
            <a:pPr lvl="2" eaLnBrk="1" hangingPunct="1">
              <a:lnSpc>
                <a:spcPct val="80000"/>
              </a:lnSpc>
              <a:buFont typeface="Wingdings" panose="05000000000000000000" pitchFamily="2" charset="2"/>
              <a:buChar char="q"/>
              <a:defRPr/>
            </a:pPr>
            <a:r>
              <a:rPr lang="en-US" altLang="en-US" sz="2200" dirty="0"/>
              <a:t>Sorting Arrays </a:t>
            </a:r>
          </a:p>
          <a:p>
            <a:pPr lvl="2" eaLnBrk="1" hangingPunct="1">
              <a:lnSpc>
                <a:spcPct val="80000"/>
              </a:lnSpc>
              <a:buFont typeface="Wingdings" panose="05000000000000000000" pitchFamily="2" charset="2"/>
              <a:buChar char="q"/>
              <a:defRPr/>
            </a:pPr>
            <a:r>
              <a:rPr lang="en-US" altLang="en-US" sz="2200" dirty="0"/>
              <a:t>Multidimensional Arrays </a:t>
            </a:r>
          </a:p>
          <a:p>
            <a:pPr lvl="1" eaLnBrk="1" hangingPunct="1">
              <a:lnSpc>
                <a:spcPct val="80000"/>
              </a:lnSpc>
              <a:buFont typeface="Wingdings" panose="05000000000000000000" pitchFamily="2" charset="2"/>
              <a:buChar char="q"/>
              <a:defRPr/>
            </a:pPr>
            <a:r>
              <a:rPr lang="en-US" altLang="en-US" dirty="0"/>
              <a:t>Global Variables </a:t>
            </a:r>
          </a:p>
          <a:p>
            <a:pPr lvl="1" eaLnBrk="1" hangingPunct="1">
              <a:lnSpc>
                <a:spcPct val="80000"/>
              </a:lnSpc>
              <a:buFont typeface="Wingdings" panose="05000000000000000000" pitchFamily="2" charset="2"/>
              <a:buChar char="q"/>
              <a:defRPr/>
            </a:pPr>
            <a:r>
              <a:rPr lang="en-US" altLang="en-US" dirty="0"/>
              <a:t>Automatic and Static Variables </a:t>
            </a:r>
          </a:p>
          <a:p>
            <a:pPr lvl="1" eaLnBrk="1" hangingPunct="1">
              <a:lnSpc>
                <a:spcPct val="80000"/>
              </a:lnSpc>
              <a:buFont typeface="Wingdings" panose="05000000000000000000" pitchFamily="2" charset="2"/>
              <a:buChar char="q"/>
              <a:defRPr/>
            </a:pPr>
            <a:r>
              <a:rPr lang="en-US" altLang="en-US" dirty="0"/>
              <a:t>Recursive Functions </a:t>
            </a:r>
          </a:p>
        </p:txBody>
      </p:sp>
    </p:spTree>
    <p:extLst>
      <p:ext uri="{BB962C8B-B14F-4D97-AF65-F5344CB8AC3E}">
        <p14:creationId xmlns:p14="http://schemas.microsoft.com/office/powerpoint/2010/main" val="1419001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l" eaLnBrk="1" hangingPunct="1"/>
            <a:r>
              <a:rPr lang="en-US" altLang="en-US" dirty="0"/>
              <a:t>Returning function results</a:t>
            </a:r>
          </a:p>
        </p:txBody>
      </p:sp>
      <p:sp>
        <p:nvSpPr>
          <p:cNvPr id="18435" name="Rectangle 3"/>
          <p:cNvSpPr>
            <a:spLocks noGrp="1" noChangeArrowheads="1"/>
          </p:cNvSpPr>
          <p:nvPr>
            <p:ph type="body" idx="1"/>
          </p:nvPr>
        </p:nvSpPr>
        <p:spPr>
          <a:xfrm>
            <a:off x="284163" y="1892300"/>
            <a:ext cx="8574087" cy="4851400"/>
          </a:xfrm>
        </p:spPr>
        <p:txBody>
          <a:bodyPr>
            <a:normAutofit/>
          </a:bodyPr>
          <a:lstStyle/>
          <a:p>
            <a:pPr eaLnBrk="1" hangingPunct="1">
              <a:lnSpc>
                <a:spcPct val="90000"/>
              </a:lnSpc>
              <a:spcBef>
                <a:spcPts val="600"/>
              </a:spcBef>
              <a:buFont typeface="Wingdings" panose="05000000000000000000" pitchFamily="2" charset="2"/>
              <a:buChar char="q"/>
            </a:pPr>
            <a:r>
              <a:rPr lang="en-US" altLang="en-US" sz="1800" dirty="0"/>
              <a:t>A  function in C can optionally return a single value </a:t>
            </a:r>
          </a:p>
          <a:p>
            <a:pPr eaLnBrk="1" hangingPunct="1">
              <a:spcBef>
                <a:spcPts val="600"/>
              </a:spcBef>
              <a:buFont typeface="Wingdings" panose="05000000000000000000" pitchFamily="2" charset="2"/>
              <a:buChar char="q"/>
            </a:pPr>
            <a:r>
              <a:rPr lang="en-US" altLang="en-US" sz="1800" dirty="0"/>
              <a:t>return </a:t>
            </a:r>
            <a:r>
              <a:rPr lang="en-US" altLang="en-US" sz="1800" i="1" dirty="0"/>
              <a:t>expression</a:t>
            </a:r>
            <a:r>
              <a:rPr lang="en-US" altLang="en-US" sz="1800" dirty="0"/>
              <a:t>;</a:t>
            </a:r>
          </a:p>
          <a:p>
            <a:pPr eaLnBrk="1" hangingPunct="1">
              <a:spcBef>
                <a:spcPts val="600"/>
              </a:spcBef>
              <a:buFont typeface="Wingdings" panose="05000000000000000000" pitchFamily="2" charset="2"/>
              <a:buChar char="q"/>
            </a:pPr>
            <a:r>
              <a:rPr lang="en-US" altLang="en-US" sz="1800" dirty="0"/>
              <a:t>The value of </a:t>
            </a:r>
            <a:r>
              <a:rPr lang="en-US" altLang="en-US" sz="1800" i="1" dirty="0"/>
              <a:t>expression </a:t>
            </a:r>
            <a:r>
              <a:rPr lang="en-US" altLang="en-US" sz="1800" dirty="0"/>
              <a:t>is returned to the calling function. If the type of </a:t>
            </a:r>
            <a:r>
              <a:rPr lang="en-US" altLang="en-US" sz="1800" i="1" dirty="0"/>
              <a:t>expression </a:t>
            </a:r>
            <a:r>
              <a:rPr lang="en-US" altLang="en-US" sz="1800" dirty="0"/>
              <a:t>does not agree with the return type declared in the function declaration, its value is  automatically converted to the declared type before it is returned.</a:t>
            </a:r>
          </a:p>
          <a:p>
            <a:pPr eaLnBrk="1" hangingPunct="1">
              <a:spcBef>
                <a:spcPts val="600"/>
              </a:spcBef>
              <a:buFont typeface="Wingdings" panose="05000000000000000000" pitchFamily="2" charset="2"/>
              <a:buChar char="q"/>
            </a:pPr>
            <a:r>
              <a:rPr lang="en-US" altLang="en-US" sz="1800" dirty="0"/>
              <a:t>A simpler format for declaring the return statement is as follows:</a:t>
            </a:r>
          </a:p>
          <a:p>
            <a:pPr eaLnBrk="1" hangingPunct="1">
              <a:spcBef>
                <a:spcPts val="600"/>
              </a:spcBef>
              <a:buFont typeface="Wingdings" panose="05000000000000000000" pitchFamily="2" charset="2"/>
              <a:buChar char="q"/>
            </a:pPr>
            <a:r>
              <a:rPr lang="en-US" altLang="en-US" sz="1800" dirty="0"/>
              <a:t>return;</a:t>
            </a:r>
          </a:p>
          <a:p>
            <a:pPr eaLnBrk="1" hangingPunct="1">
              <a:spcBef>
                <a:spcPts val="600"/>
              </a:spcBef>
              <a:buFont typeface="Wingdings" panose="05000000000000000000" pitchFamily="2" charset="2"/>
              <a:buChar char="q"/>
            </a:pPr>
            <a:r>
              <a:rPr lang="en-US" altLang="en-US" sz="1800" dirty="0"/>
              <a:t>Execution of the simple return statement causes program execution to be immediately returned to the calling function. This format can only be used to return from a function that does not return a value. </a:t>
            </a:r>
          </a:p>
          <a:p>
            <a:pPr eaLnBrk="1" hangingPunct="1">
              <a:spcBef>
                <a:spcPts val="600"/>
              </a:spcBef>
              <a:buFont typeface="Wingdings" panose="05000000000000000000" pitchFamily="2" charset="2"/>
              <a:buChar char="q"/>
            </a:pPr>
            <a:r>
              <a:rPr lang="en-US" altLang="en-US" sz="1800" dirty="0"/>
              <a:t>If execution proceeds to the end of a function and a return statement is not encountered, it returns as if a return statement of this form had been executed. Therefore, in such a case, no value is returned.</a:t>
            </a:r>
          </a:p>
          <a:p>
            <a:pPr eaLnBrk="1" hangingPunct="1">
              <a:lnSpc>
                <a:spcPct val="90000"/>
              </a:lnSpc>
              <a:spcBef>
                <a:spcPts val="600"/>
              </a:spcBef>
              <a:buFont typeface="Wingdings" panose="05000000000000000000" pitchFamily="2" charset="2"/>
              <a:buChar char="q"/>
            </a:pPr>
            <a:r>
              <a:rPr lang="en-US" altLang="en-US" sz="1800" dirty="0"/>
              <a:t>If the declaration of the type returned by a function is omitted, the compiler assumes that the function returns an </a:t>
            </a:r>
            <a:r>
              <a:rPr lang="en-US" altLang="en-US" sz="1800" dirty="0" err="1"/>
              <a:t>int</a:t>
            </a:r>
            <a:r>
              <a:rPr lang="en-US" altLang="en-US" sz="1800" dirty="0"/>
              <a:t> !</a:t>
            </a:r>
          </a:p>
          <a:p>
            <a:pPr eaLnBrk="1" hangingPunct="1">
              <a:lnSpc>
                <a:spcPct val="90000"/>
              </a:lnSpc>
              <a:spcBef>
                <a:spcPts val="600"/>
              </a:spcBef>
              <a:buFont typeface="Wingdings" panose="05000000000000000000" pitchFamily="2" charset="2"/>
              <a:buChar char="q"/>
            </a:pPr>
            <a:endParaRPr lang="en-US" altLang="en-US" sz="1800" dirty="0"/>
          </a:p>
        </p:txBody>
      </p:sp>
      <p:sp>
        <p:nvSpPr>
          <p:cNvPr id="18436" name="Rectangle 4"/>
          <p:cNvSpPr>
            <a:spLocks noChangeArrowheads="1"/>
          </p:cNvSpPr>
          <p:nvPr/>
        </p:nvSpPr>
        <p:spPr bwMode="auto">
          <a:xfrm>
            <a:off x="762000" y="2228850"/>
            <a:ext cx="2184400" cy="3810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8437" name="Rectangle 5"/>
          <p:cNvSpPr>
            <a:spLocks noChangeArrowheads="1"/>
          </p:cNvSpPr>
          <p:nvPr/>
        </p:nvSpPr>
        <p:spPr bwMode="auto">
          <a:xfrm>
            <a:off x="762000" y="3822700"/>
            <a:ext cx="2209800" cy="3810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Tree>
    <p:extLst>
      <p:ext uri="{BB962C8B-B14F-4D97-AF65-F5344CB8AC3E}">
        <p14:creationId xmlns:p14="http://schemas.microsoft.com/office/powerpoint/2010/main" val="1954278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37564" y="41462"/>
            <a:ext cx="8646459" cy="479238"/>
          </a:xfrm>
        </p:spPr>
        <p:txBody>
          <a:bodyPr/>
          <a:lstStyle/>
          <a:p>
            <a:pPr algn="l" eaLnBrk="1" hangingPunct="1"/>
            <a:r>
              <a:rPr lang="en-US" altLang="en-US" sz="2800" dirty="0">
                <a:solidFill>
                  <a:schemeClr val="tx1"/>
                </a:solidFill>
              </a:rPr>
              <a:t>Example: function result</a:t>
            </a:r>
          </a:p>
        </p:txBody>
      </p:sp>
      <p:sp>
        <p:nvSpPr>
          <p:cNvPr id="19459" name="Text Box 4"/>
          <p:cNvSpPr txBox="1">
            <a:spLocks noChangeArrowheads="1"/>
          </p:cNvSpPr>
          <p:nvPr/>
        </p:nvSpPr>
        <p:spPr bwMode="auto">
          <a:xfrm>
            <a:off x="237563" y="670719"/>
            <a:ext cx="8646459"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b="1" dirty="0">
                <a:solidFill>
                  <a:srgbClr val="006600"/>
                </a:solidFill>
                <a:latin typeface="Courier New" panose="02070309020205020404" pitchFamily="49" charset="0"/>
              </a:rPr>
              <a:t>/* Function to find the greatest common divisor of two nonnegative integer values and to return the result */</a:t>
            </a:r>
          </a:p>
          <a:p>
            <a:pPr eaLnBrk="1" hangingPunct="1">
              <a:spcBef>
                <a:spcPct val="0"/>
              </a:spcBef>
              <a:buFontTx/>
              <a:buNone/>
            </a:pPr>
            <a:endParaRPr lang="en-US" altLang="en-US" sz="1050" b="1" dirty="0">
              <a:solidFill>
                <a:srgbClr val="006600"/>
              </a:solidFill>
              <a:latin typeface="Courier New" panose="02070309020205020404" pitchFamily="49" charset="0"/>
            </a:endParaRPr>
          </a:p>
          <a:p>
            <a:pPr eaLnBrk="1" hangingPunct="1">
              <a:spcBef>
                <a:spcPct val="0"/>
              </a:spcBef>
              <a:buFontTx/>
              <a:buNone/>
            </a:pPr>
            <a:r>
              <a:rPr lang="en-US" altLang="en-US" sz="1600" b="1" dirty="0">
                <a:solidFill>
                  <a:srgbClr val="006600"/>
                </a:solidFill>
                <a:latin typeface="Courier New" panose="02070309020205020404" pitchFamily="49" charset="0"/>
              </a:rPr>
              <a:t>#include &lt;</a:t>
            </a:r>
            <a:r>
              <a:rPr lang="en-US" altLang="en-US" sz="1600" b="1" dirty="0" err="1">
                <a:solidFill>
                  <a:srgbClr val="006600"/>
                </a:solidFill>
                <a:latin typeface="Courier New" panose="02070309020205020404" pitchFamily="49" charset="0"/>
              </a:rPr>
              <a:t>iostream</a:t>
            </a:r>
            <a:r>
              <a:rPr lang="en-US" altLang="en-US" sz="1600" b="1" dirty="0">
                <a:solidFill>
                  <a:srgbClr val="006600"/>
                </a:solidFill>
                <a:latin typeface="Courier New" panose="02070309020205020404" pitchFamily="49" charset="0"/>
              </a:rPr>
              <a:t>&gt;</a:t>
            </a:r>
          </a:p>
          <a:p>
            <a:pPr eaLnBrk="1" hangingPunct="1">
              <a:spcBef>
                <a:spcPct val="0"/>
              </a:spcBef>
              <a:buFontTx/>
              <a:buNone/>
            </a:pPr>
            <a:r>
              <a:rPr lang="en-US" altLang="en-US" sz="1600" b="1" dirty="0">
                <a:solidFill>
                  <a:srgbClr val="0070C0"/>
                </a:solidFill>
                <a:latin typeface="Courier New" panose="02070309020205020404" pitchFamily="49" charset="0"/>
              </a:rPr>
              <a:t>using namespace </a:t>
            </a:r>
            <a:r>
              <a:rPr lang="en-US" altLang="en-US" sz="1600" b="1" dirty="0" err="1">
                <a:latin typeface="Courier New" panose="02070309020205020404" pitchFamily="49" charset="0"/>
              </a:rPr>
              <a:t>std</a:t>
            </a:r>
            <a:r>
              <a:rPr lang="en-US" altLang="en-US" sz="1600" b="1" dirty="0">
                <a:latin typeface="Courier New" panose="02070309020205020404" pitchFamily="49" charset="0"/>
              </a:rPr>
              <a:t>;</a:t>
            </a:r>
          </a:p>
          <a:p>
            <a:pPr eaLnBrk="1" hangingPunct="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a:t>
            </a:r>
            <a:r>
              <a:rPr lang="en-US" altLang="en-US" sz="1600" b="1" dirty="0" err="1">
                <a:latin typeface="Courier New" panose="02070309020205020404" pitchFamily="49" charset="0"/>
              </a:rPr>
              <a:t>gcd</a:t>
            </a:r>
            <a:r>
              <a:rPr lang="en-US" altLang="en-US" sz="1600" b="1" dirty="0">
                <a:latin typeface="Courier New" panose="02070309020205020404" pitchFamily="49" charset="0"/>
              </a:rPr>
              <a:t> (</a:t>
            </a:r>
            <a:r>
              <a:rPr lang="en-US" altLang="en-US" sz="1600" b="1" dirty="0" err="1">
                <a:latin typeface="Courier New" panose="02070309020205020404" pitchFamily="49" charset="0"/>
              </a:rPr>
              <a:t>int</a:t>
            </a:r>
            <a:r>
              <a:rPr lang="en-US" altLang="en-US" sz="1600" b="1" dirty="0">
                <a:latin typeface="Courier New" panose="02070309020205020404" pitchFamily="49" charset="0"/>
              </a:rPr>
              <a:t> u, </a:t>
            </a:r>
            <a:r>
              <a:rPr lang="en-US" altLang="en-US" sz="1600" b="1" dirty="0" err="1">
                <a:latin typeface="Courier New" panose="02070309020205020404" pitchFamily="49" charset="0"/>
              </a:rPr>
              <a:t>int</a:t>
            </a:r>
            <a:r>
              <a:rPr lang="en-US" altLang="en-US" sz="1600" b="1" dirty="0">
                <a:latin typeface="Courier New" panose="02070309020205020404" pitchFamily="49" charset="0"/>
              </a:rPr>
              <a:t> v)</a:t>
            </a:r>
          </a:p>
          <a:p>
            <a:pPr eaLnBrk="1" hangingPunct="1">
              <a:spcBef>
                <a:spcPct val="0"/>
              </a:spcBef>
              <a:buFontTx/>
              <a:buNone/>
            </a:pPr>
            <a:r>
              <a:rPr lang="en-US" altLang="en-US" sz="1600" b="1" dirty="0">
                <a:latin typeface="Courier New" panose="02070309020205020404" pitchFamily="49" charset="0"/>
              </a:rPr>
              <a:t>{</a:t>
            </a:r>
          </a:p>
          <a:p>
            <a:pPr lvl="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temp;</a:t>
            </a:r>
          </a:p>
          <a:p>
            <a:pPr lvl="1">
              <a:spcBef>
                <a:spcPct val="0"/>
              </a:spcBef>
              <a:buFontTx/>
              <a:buNone/>
            </a:pPr>
            <a:r>
              <a:rPr lang="en-US" altLang="en-US" sz="1600" b="1" dirty="0">
                <a:solidFill>
                  <a:srgbClr val="0070C0"/>
                </a:solidFill>
                <a:latin typeface="Courier New" panose="02070309020205020404" pitchFamily="49" charset="0"/>
              </a:rPr>
              <a:t>while</a:t>
            </a:r>
            <a:r>
              <a:rPr lang="en-US" altLang="en-US" sz="1600" b="1" dirty="0">
                <a:latin typeface="Courier New" panose="02070309020205020404" pitchFamily="49" charset="0"/>
              </a:rPr>
              <a:t> ( v != 0 ) {</a:t>
            </a:r>
          </a:p>
          <a:p>
            <a:pPr lvl="2">
              <a:spcBef>
                <a:spcPct val="0"/>
              </a:spcBef>
              <a:buFontTx/>
              <a:buNone/>
            </a:pPr>
            <a:r>
              <a:rPr lang="en-US" altLang="en-US" sz="1600" b="1" dirty="0">
                <a:latin typeface="Courier New" panose="02070309020205020404" pitchFamily="49" charset="0"/>
              </a:rPr>
              <a:t>temp = u % v;</a:t>
            </a:r>
          </a:p>
          <a:p>
            <a:pPr lvl="2">
              <a:spcBef>
                <a:spcPct val="0"/>
              </a:spcBef>
              <a:buFontTx/>
              <a:buNone/>
            </a:pPr>
            <a:r>
              <a:rPr lang="en-US" altLang="en-US" sz="1600" b="1" dirty="0">
                <a:latin typeface="Courier New" panose="02070309020205020404" pitchFamily="49" charset="0"/>
              </a:rPr>
              <a:t>u = v;</a:t>
            </a:r>
          </a:p>
          <a:p>
            <a:pPr lvl="2">
              <a:spcBef>
                <a:spcPct val="0"/>
              </a:spcBef>
              <a:buFontTx/>
              <a:buNone/>
            </a:pPr>
            <a:r>
              <a:rPr lang="en-US" altLang="en-US" sz="1600" b="1" dirty="0">
                <a:latin typeface="Courier New" panose="02070309020205020404" pitchFamily="49" charset="0"/>
              </a:rPr>
              <a:t>v = temp;</a:t>
            </a:r>
          </a:p>
          <a:p>
            <a:pPr lvl="1">
              <a:spcBef>
                <a:spcPct val="0"/>
              </a:spcBef>
              <a:buFontTx/>
              <a:buNone/>
            </a:pPr>
            <a:r>
              <a:rPr lang="en-US" altLang="en-US" sz="1600" b="1" dirty="0">
                <a:latin typeface="Courier New" panose="02070309020205020404" pitchFamily="49" charset="0"/>
              </a:rPr>
              <a:t>}</a:t>
            </a:r>
          </a:p>
          <a:p>
            <a:pPr lvl="1">
              <a:spcBef>
                <a:spcPct val="0"/>
              </a:spcBef>
              <a:buFontTx/>
              <a:buNone/>
            </a:pPr>
            <a:r>
              <a:rPr lang="en-US" altLang="en-US" sz="1600" b="1" dirty="0">
                <a:solidFill>
                  <a:srgbClr val="0070C0"/>
                </a:solidFill>
                <a:latin typeface="Courier New" panose="02070309020205020404" pitchFamily="49" charset="0"/>
              </a:rPr>
              <a:t>return</a:t>
            </a:r>
            <a:r>
              <a:rPr lang="en-US" altLang="en-US" sz="1600" b="1" dirty="0">
                <a:latin typeface="Courier New" panose="02070309020205020404" pitchFamily="49" charset="0"/>
              </a:rPr>
              <a:t> u;</a:t>
            </a:r>
          </a:p>
          <a:p>
            <a:pPr eaLnBrk="1" hangingPunct="1">
              <a:spcBef>
                <a:spcPct val="0"/>
              </a:spcBef>
              <a:buFontTx/>
              <a:buNone/>
            </a:pPr>
            <a:r>
              <a:rPr lang="en-US" altLang="en-US" sz="1600" b="1" dirty="0">
                <a:latin typeface="Courier New" panose="02070309020205020404" pitchFamily="49" charset="0"/>
              </a:rPr>
              <a:t>}</a:t>
            </a:r>
          </a:p>
          <a:p>
            <a:pPr eaLnBrk="1" hangingPunct="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main (void)</a:t>
            </a:r>
          </a:p>
          <a:p>
            <a:pPr eaLnBrk="1" hangingPunct="1">
              <a:spcBef>
                <a:spcPct val="0"/>
              </a:spcBef>
              <a:buFontTx/>
              <a:buNone/>
            </a:pPr>
            <a:r>
              <a:rPr lang="en-US" altLang="en-US" sz="1600" b="1" dirty="0">
                <a:latin typeface="Courier New" panose="02070309020205020404" pitchFamily="49" charset="0"/>
              </a:rPr>
              <a:t>{</a:t>
            </a:r>
          </a:p>
          <a:p>
            <a:pPr lvl="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result;</a:t>
            </a:r>
          </a:p>
          <a:p>
            <a:pPr lvl="1">
              <a:spcBef>
                <a:spcPct val="0"/>
              </a:spcBef>
              <a:buFontTx/>
              <a:buNone/>
            </a:pPr>
            <a:r>
              <a:rPr lang="en-US" altLang="en-US" sz="1600" b="1" dirty="0">
                <a:latin typeface="Courier New" panose="02070309020205020404" pitchFamily="49" charset="0"/>
              </a:rPr>
              <a:t>result = </a:t>
            </a:r>
            <a:r>
              <a:rPr lang="en-US" altLang="en-US" sz="1600" b="1" dirty="0" err="1">
                <a:latin typeface="Courier New" panose="02070309020205020404" pitchFamily="49" charset="0"/>
              </a:rPr>
              <a:t>gcd</a:t>
            </a:r>
            <a:r>
              <a:rPr lang="en-US" altLang="en-US" sz="1600" b="1" dirty="0">
                <a:latin typeface="Courier New" panose="02070309020205020404" pitchFamily="49" charset="0"/>
              </a:rPr>
              <a:t> (150, 35);</a:t>
            </a:r>
          </a:p>
          <a:p>
            <a:pPr lvl="1">
              <a:spcBef>
                <a:spcPct val="0"/>
              </a:spcBef>
              <a:buFontTx/>
              <a:buNone/>
            </a:pPr>
            <a:r>
              <a:rPr lang="en-US" altLang="en-US" sz="1600" b="1" dirty="0" err="1">
                <a:solidFill>
                  <a:srgbClr val="006600"/>
                </a:solidFill>
                <a:latin typeface="Courier New" panose="02070309020205020404" pitchFamily="49" charset="0"/>
              </a:rPr>
              <a:t>cout</a:t>
            </a:r>
            <a:r>
              <a:rPr lang="en-US" altLang="en-US" sz="1600" b="1" dirty="0">
                <a:latin typeface="Courier New" panose="02070309020205020404" pitchFamily="49" charset="0"/>
              </a:rPr>
              <a:t>&lt;&lt;"The </a:t>
            </a:r>
            <a:r>
              <a:rPr lang="en-US" altLang="en-US" sz="1600" b="1" dirty="0" err="1">
                <a:latin typeface="Courier New" panose="02070309020205020404" pitchFamily="49" charset="0"/>
              </a:rPr>
              <a:t>gcd</a:t>
            </a:r>
            <a:r>
              <a:rPr lang="en-US" altLang="en-US" sz="1600" b="1" dirty="0">
                <a:latin typeface="Courier New" panose="02070309020205020404" pitchFamily="49" charset="0"/>
              </a:rPr>
              <a:t> of 150 and 35 is "&lt;&lt; result&lt;&lt;</a:t>
            </a:r>
            <a:r>
              <a:rPr lang="en-US" altLang="en-US" sz="1600" b="1" dirty="0" err="1">
                <a:solidFill>
                  <a:srgbClr val="006600"/>
                </a:solidFill>
                <a:latin typeface="Courier New" panose="02070309020205020404" pitchFamily="49" charset="0"/>
              </a:rPr>
              <a:t>endl</a:t>
            </a:r>
            <a:r>
              <a:rPr lang="en-US" altLang="en-US" sz="1600" b="1" dirty="0">
                <a:latin typeface="Courier New" panose="02070309020205020404" pitchFamily="49" charset="0"/>
              </a:rPr>
              <a:t>;</a:t>
            </a:r>
          </a:p>
          <a:p>
            <a:pPr lvl="1">
              <a:spcBef>
                <a:spcPct val="0"/>
              </a:spcBef>
              <a:buFontTx/>
              <a:buNone/>
            </a:pPr>
            <a:r>
              <a:rPr lang="en-US" altLang="en-US" sz="1600" b="1" dirty="0">
                <a:latin typeface="Courier New" panose="02070309020205020404" pitchFamily="49" charset="0"/>
              </a:rPr>
              <a:t>result = </a:t>
            </a:r>
            <a:r>
              <a:rPr lang="en-US" altLang="en-US" sz="1600" b="1" dirty="0" err="1">
                <a:latin typeface="Courier New" panose="02070309020205020404" pitchFamily="49" charset="0"/>
              </a:rPr>
              <a:t>gcd</a:t>
            </a:r>
            <a:r>
              <a:rPr lang="en-US" altLang="en-US" sz="1600" b="1" dirty="0">
                <a:latin typeface="Courier New" panose="02070309020205020404" pitchFamily="49" charset="0"/>
              </a:rPr>
              <a:t> (1026, 405);</a:t>
            </a:r>
          </a:p>
          <a:p>
            <a:pPr lvl="1">
              <a:spcBef>
                <a:spcPct val="0"/>
              </a:spcBef>
              <a:buFontTx/>
              <a:buNone/>
            </a:pPr>
            <a:r>
              <a:rPr lang="en-US" altLang="en-US" sz="1600" b="1" dirty="0" err="1">
                <a:solidFill>
                  <a:srgbClr val="006600"/>
                </a:solidFill>
                <a:latin typeface="Courier New" panose="02070309020205020404" pitchFamily="49" charset="0"/>
              </a:rPr>
              <a:t>cout</a:t>
            </a:r>
            <a:r>
              <a:rPr lang="en-US" altLang="en-US" sz="1600" b="1" dirty="0">
                <a:latin typeface="Courier New" panose="02070309020205020404" pitchFamily="49" charset="0"/>
              </a:rPr>
              <a:t>&lt;&lt;"The </a:t>
            </a:r>
            <a:r>
              <a:rPr lang="en-US" altLang="en-US" sz="1600" b="1" dirty="0" err="1">
                <a:latin typeface="Courier New" panose="02070309020205020404" pitchFamily="49" charset="0"/>
              </a:rPr>
              <a:t>gcd</a:t>
            </a:r>
            <a:r>
              <a:rPr lang="en-US" altLang="en-US" sz="1600" b="1" dirty="0">
                <a:latin typeface="Courier New" panose="02070309020205020404" pitchFamily="49" charset="0"/>
              </a:rPr>
              <a:t> of 1026 and 405 is "&lt;&lt; result&lt;&lt;</a:t>
            </a:r>
            <a:r>
              <a:rPr lang="en-US" altLang="en-US" sz="1600" b="1" dirty="0" err="1">
                <a:solidFill>
                  <a:srgbClr val="006600"/>
                </a:solidFill>
                <a:latin typeface="Courier New" panose="02070309020205020404" pitchFamily="49" charset="0"/>
              </a:rPr>
              <a:t>endl</a:t>
            </a:r>
            <a:r>
              <a:rPr lang="en-US" altLang="en-US" sz="1600" b="1" dirty="0">
                <a:latin typeface="Courier New" panose="02070309020205020404" pitchFamily="49" charset="0"/>
              </a:rPr>
              <a:t>;</a:t>
            </a:r>
          </a:p>
          <a:p>
            <a:pPr lvl="1">
              <a:spcBef>
                <a:spcPct val="0"/>
              </a:spcBef>
              <a:buFontTx/>
              <a:buNone/>
            </a:pPr>
            <a:r>
              <a:rPr lang="en-US" altLang="en-US" sz="1600" b="1" dirty="0" err="1">
                <a:solidFill>
                  <a:srgbClr val="006600"/>
                </a:solidFill>
                <a:latin typeface="Courier New" panose="02070309020205020404" pitchFamily="49" charset="0"/>
              </a:rPr>
              <a:t>cout</a:t>
            </a:r>
            <a:r>
              <a:rPr lang="en-US" altLang="en-US" sz="1600" b="1" dirty="0">
                <a:latin typeface="Courier New" panose="02070309020205020404" pitchFamily="49" charset="0"/>
              </a:rPr>
              <a:t>&lt;&lt;"The </a:t>
            </a:r>
            <a:r>
              <a:rPr lang="en-US" altLang="en-US" sz="1600" b="1" dirty="0" err="1">
                <a:latin typeface="Courier New" panose="02070309020205020404" pitchFamily="49" charset="0"/>
              </a:rPr>
              <a:t>gcd</a:t>
            </a:r>
            <a:r>
              <a:rPr lang="en-US" altLang="en-US" sz="1600" b="1" dirty="0">
                <a:latin typeface="Courier New" panose="02070309020205020404" pitchFamily="49" charset="0"/>
              </a:rPr>
              <a:t> of 83 and 240 is "&lt;&lt; </a:t>
            </a:r>
            <a:r>
              <a:rPr lang="en-US" altLang="en-US" sz="1600" b="1" dirty="0" err="1">
                <a:latin typeface="Courier New" panose="02070309020205020404" pitchFamily="49" charset="0"/>
              </a:rPr>
              <a:t>gcd</a:t>
            </a:r>
            <a:r>
              <a:rPr lang="en-US" altLang="en-US" sz="1600" b="1" dirty="0">
                <a:latin typeface="Courier New" panose="02070309020205020404" pitchFamily="49" charset="0"/>
              </a:rPr>
              <a:t> (83, 240)&lt;&lt;</a:t>
            </a:r>
            <a:r>
              <a:rPr lang="en-US" altLang="en-US" sz="1600" b="1" dirty="0" err="1">
                <a:solidFill>
                  <a:srgbClr val="006600"/>
                </a:solidFill>
                <a:latin typeface="Courier New" panose="02070309020205020404" pitchFamily="49" charset="0"/>
              </a:rPr>
              <a:t>endl</a:t>
            </a:r>
            <a:r>
              <a:rPr lang="en-US" altLang="en-US" sz="1600" b="1" dirty="0">
                <a:latin typeface="Courier New" panose="02070309020205020404" pitchFamily="49" charset="0"/>
              </a:rPr>
              <a:t>;</a:t>
            </a:r>
          </a:p>
          <a:p>
            <a:pPr lvl="1">
              <a:spcBef>
                <a:spcPct val="0"/>
              </a:spcBef>
              <a:buFontTx/>
              <a:buNone/>
            </a:pPr>
            <a:r>
              <a:rPr lang="en-US" altLang="en-US" sz="1600" b="1" dirty="0">
                <a:solidFill>
                  <a:srgbClr val="0070C0"/>
                </a:solidFill>
                <a:latin typeface="Courier New" panose="02070309020205020404" pitchFamily="49" charset="0"/>
              </a:rPr>
              <a:t>return</a:t>
            </a:r>
            <a:r>
              <a:rPr lang="en-US" altLang="en-US" sz="1600" b="1" dirty="0">
                <a:latin typeface="Courier New" panose="02070309020205020404" pitchFamily="49" charset="0"/>
              </a:rPr>
              <a:t> 0;</a:t>
            </a:r>
          </a:p>
          <a:p>
            <a:pPr eaLnBrk="1" hangingPunct="1">
              <a:spcBef>
                <a:spcPct val="0"/>
              </a:spcBef>
              <a:buFontTx/>
              <a:buNone/>
            </a:pPr>
            <a:r>
              <a:rPr lang="en-US" altLang="en-US" sz="1600" b="1" dirty="0">
                <a:latin typeface="Courier New" panose="02070309020205020404" pitchFamily="49" charset="0"/>
              </a:rPr>
              <a:t>}</a:t>
            </a:r>
          </a:p>
        </p:txBody>
      </p:sp>
    </p:spTree>
    <p:extLst>
      <p:ext uri="{BB962C8B-B14F-4D97-AF65-F5344CB8AC3E}">
        <p14:creationId xmlns:p14="http://schemas.microsoft.com/office/powerpoint/2010/main" val="3753484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altLang="en-US" dirty="0"/>
              <a:t>Function declaration</a:t>
            </a:r>
          </a:p>
        </p:txBody>
      </p:sp>
      <p:sp>
        <p:nvSpPr>
          <p:cNvPr id="20483" name="Rectangle 3"/>
          <p:cNvSpPr>
            <a:spLocks noGrp="1" noChangeArrowheads="1"/>
          </p:cNvSpPr>
          <p:nvPr>
            <p:ph type="body" idx="1"/>
          </p:nvPr>
        </p:nvSpPr>
        <p:spPr>
          <a:xfrm>
            <a:off x="284163" y="1790700"/>
            <a:ext cx="8574087" cy="5067300"/>
          </a:xfrm>
        </p:spPr>
        <p:txBody>
          <a:bodyPr>
            <a:normAutofit/>
          </a:bodyPr>
          <a:lstStyle/>
          <a:p>
            <a:pPr eaLnBrk="1" hangingPunct="1">
              <a:buFont typeface="Wingdings" panose="05000000000000000000" pitchFamily="2" charset="2"/>
              <a:buChar char="q"/>
            </a:pPr>
            <a:r>
              <a:rPr lang="en-US" altLang="en-US" dirty="0"/>
              <a:t>a function prototype—a declaration that states the return type, the number of arguments, and the types of those arguments. </a:t>
            </a:r>
          </a:p>
          <a:p>
            <a:pPr eaLnBrk="1" hangingPunct="1">
              <a:buFont typeface="Wingdings" panose="05000000000000000000" pitchFamily="2" charset="2"/>
              <a:buChar char="q"/>
            </a:pPr>
            <a:r>
              <a:rPr lang="en-US" altLang="en-US" dirty="0"/>
              <a:t>Useful mechanism when the called function is defined after the calling function</a:t>
            </a:r>
          </a:p>
          <a:p>
            <a:pPr eaLnBrk="1" hangingPunct="1">
              <a:buFont typeface="Wingdings" panose="05000000000000000000" pitchFamily="2" charset="2"/>
              <a:buChar char="q"/>
            </a:pPr>
            <a:r>
              <a:rPr lang="en-US" altLang="en-US" dirty="0"/>
              <a:t>The </a:t>
            </a:r>
            <a:r>
              <a:rPr lang="en-US" altLang="en-US" b="1" i="1" dirty="0"/>
              <a:t>prototype</a:t>
            </a:r>
            <a:r>
              <a:rPr lang="en-US" altLang="en-US" dirty="0"/>
              <a:t> of the called function is everything the compiler needs  in order to be able to </a:t>
            </a:r>
            <a:r>
              <a:rPr lang="en-US" altLang="en-US" b="1" i="1" dirty="0"/>
              <a:t>compile</a:t>
            </a:r>
            <a:r>
              <a:rPr lang="en-US" altLang="en-US" dirty="0"/>
              <a:t> the calling function</a:t>
            </a:r>
          </a:p>
          <a:p>
            <a:pPr eaLnBrk="1" hangingPunct="1">
              <a:buFont typeface="Wingdings" panose="05000000000000000000" pitchFamily="2" charset="2"/>
              <a:buChar char="q"/>
            </a:pPr>
            <a:r>
              <a:rPr lang="en-US" altLang="en-US" dirty="0"/>
              <a:t>In order to produce the </a:t>
            </a:r>
            <a:r>
              <a:rPr lang="en-US" altLang="en-US" b="1" i="1" dirty="0"/>
              <a:t>executable program</a:t>
            </a:r>
            <a:r>
              <a:rPr lang="en-US" altLang="en-US" dirty="0"/>
              <a:t>, of course that also the whole </a:t>
            </a:r>
            <a:r>
              <a:rPr lang="en-US" altLang="en-US" b="1" i="1" dirty="0"/>
              <a:t>definition</a:t>
            </a:r>
            <a:r>
              <a:rPr lang="en-US" altLang="en-US" dirty="0"/>
              <a:t> of the function body is needed, but this occurs later,  in the process of </a:t>
            </a:r>
            <a:r>
              <a:rPr lang="en-US" altLang="en-US" b="1" i="1" dirty="0"/>
              <a:t>linking</a:t>
            </a:r>
            <a:r>
              <a:rPr lang="en-US" altLang="en-US" dirty="0"/>
              <a:t> </a:t>
            </a:r>
          </a:p>
        </p:txBody>
      </p:sp>
    </p:spTree>
    <p:extLst>
      <p:ext uri="{BB962C8B-B14F-4D97-AF65-F5344CB8AC3E}">
        <p14:creationId xmlns:p14="http://schemas.microsoft.com/office/powerpoint/2010/main" val="2544234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altLang="en-US" dirty="0"/>
              <a:t>Examples: function declarations</a:t>
            </a:r>
          </a:p>
        </p:txBody>
      </p:sp>
      <p:sp>
        <p:nvSpPr>
          <p:cNvPr id="21507" name="Text Box 4"/>
          <p:cNvSpPr txBox="1">
            <a:spLocks noChangeArrowheads="1"/>
          </p:cNvSpPr>
          <p:nvPr/>
        </p:nvSpPr>
        <p:spPr bwMode="auto">
          <a:xfrm>
            <a:off x="300038" y="3487738"/>
            <a:ext cx="6435470" cy="311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gcd</a:t>
            </a:r>
            <a:r>
              <a:rPr lang="en-US" altLang="en-US" sz="1800" b="0" dirty="0">
                <a:latin typeface="Courier New" panose="02070309020205020404" pitchFamily="49" charset="0"/>
              </a:rPr>
              <a:t>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u,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v);</a:t>
            </a:r>
          </a:p>
          <a:p>
            <a:pPr eaLnBrk="1" hangingPunct="1">
              <a:spcBef>
                <a:spcPct val="0"/>
              </a:spcBef>
              <a:buFontTx/>
              <a:buNone/>
            </a:pPr>
            <a:r>
              <a:rPr lang="en-US" altLang="en-US" sz="1800" b="0" dirty="0"/>
              <a:t>Or</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gcd</a:t>
            </a:r>
            <a:r>
              <a:rPr lang="en-US" altLang="en-US" sz="1800" b="0" dirty="0">
                <a:latin typeface="Courier New" panose="02070309020205020404" pitchFamily="49" charset="0"/>
              </a:rPr>
              <a:t>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a:t>
            </a: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r>
              <a:rPr lang="en-US" altLang="en-US" sz="1800" b="0" dirty="0">
                <a:latin typeface="Courier New" panose="02070309020205020404" pitchFamily="49" charset="0"/>
              </a:rPr>
              <a:t>void </a:t>
            </a:r>
            <a:r>
              <a:rPr lang="en-US" altLang="en-US" sz="1800" b="0" dirty="0" err="1">
                <a:latin typeface="Courier New" panose="02070309020205020404" pitchFamily="49" charset="0"/>
              </a:rPr>
              <a:t>calculateTriangularNumber</a:t>
            </a:r>
            <a:r>
              <a:rPr lang="en-US" altLang="en-US" sz="1800" b="0" dirty="0">
                <a:latin typeface="Courier New" panose="02070309020205020404" pitchFamily="49" charset="0"/>
              </a:rPr>
              <a:t>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n);</a:t>
            </a:r>
          </a:p>
          <a:p>
            <a:pPr eaLnBrk="1" hangingPunct="1">
              <a:spcBef>
                <a:spcPct val="0"/>
              </a:spcBef>
              <a:buFontTx/>
              <a:buNone/>
            </a:pPr>
            <a:r>
              <a:rPr lang="en-US" altLang="en-US" sz="1800" b="0" dirty="0"/>
              <a:t>Or</a:t>
            </a:r>
          </a:p>
          <a:p>
            <a:pPr eaLnBrk="1" hangingPunct="1">
              <a:spcBef>
                <a:spcPct val="0"/>
              </a:spcBef>
              <a:buFontTx/>
              <a:buNone/>
            </a:pPr>
            <a:r>
              <a:rPr lang="en-US" altLang="en-US" sz="1800" b="0" dirty="0">
                <a:latin typeface="Courier New" panose="02070309020205020404" pitchFamily="49" charset="0"/>
              </a:rPr>
              <a:t>void </a:t>
            </a:r>
            <a:r>
              <a:rPr lang="en-US" altLang="en-US" sz="1800" b="0" dirty="0" err="1">
                <a:latin typeface="Courier New" panose="02070309020205020404" pitchFamily="49" charset="0"/>
              </a:rPr>
              <a:t>calculateTriangularNumber</a:t>
            </a:r>
            <a:r>
              <a:rPr lang="en-US" altLang="en-US" sz="1800" b="0" dirty="0">
                <a:latin typeface="Courier New" panose="02070309020205020404" pitchFamily="49" charset="0"/>
              </a:rPr>
              <a:t>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endParaRPr lang="en-US" altLang="en-US" sz="1800" dirty="0">
              <a:latin typeface="Courier New" panose="02070309020205020404" pitchFamily="49" charset="0"/>
            </a:endParaRPr>
          </a:p>
        </p:txBody>
      </p:sp>
      <p:sp>
        <p:nvSpPr>
          <p:cNvPr id="21508" name="Text Box 6"/>
          <p:cNvSpPr txBox="1">
            <a:spLocks noChangeArrowheads="1"/>
          </p:cNvSpPr>
          <p:nvPr/>
        </p:nvSpPr>
        <p:spPr bwMode="auto">
          <a:xfrm>
            <a:off x="284162" y="1852613"/>
            <a:ext cx="8574087" cy="1465262"/>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t>In a function declaration you have to specify the argument type </a:t>
            </a:r>
          </a:p>
          <a:p>
            <a:pPr eaLnBrk="1" hangingPunct="1">
              <a:spcBef>
                <a:spcPct val="0"/>
              </a:spcBef>
              <a:buFontTx/>
              <a:buNone/>
            </a:pPr>
            <a:r>
              <a:rPr lang="en-US" altLang="en-US" sz="1800" b="0" dirty="0"/>
              <a:t>inside the parentheses, and not its name.</a:t>
            </a:r>
          </a:p>
          <a:p>
            <a:pPr eaLnBrk="1" hangingPunct="1">
              <a:spcBef>
                <a:spcPct val="0"/>
              </a:spcBef>
              <a:buFontTx/>
              <a:buNone/>
            </a:pPr>
            <a:r>
              <a:rPr lang="en-US" altLang="en-US" sz="1800" b="0" dirty="0"/>
              <a:t>You can optionally specify a “dummy” name for formal parameters after the type </a:t>
            </a:r>
          </a:p>
          <a:p>
            <a:pPr eaLnBrk="1" hangingPunct="1">
              <a:spcBef>
                <a:spcPct val="0"/>
              </a:spcBef>
              <a:buFontTx/>
              <a:buNone/>
            </a:pPr>
            <a:r>
              <a:rPr lang="en-US" altLang="en-US" sz="1800" b="0" dirty="0"/>
              <a:t>if you want. </a:t>
            </a:r>
          </a:p>
          <a:p>
            <a:pPr eaLnBrk="1" hangingPunct="1">
              <a:spcBef>
                <a:spcPct val="0"/>
              </a:spcBef>
              <a:buFontTx/>
              <a:buNone/>
            </a:pPr>
            <a:endParaRPr lang="en-US" altLang="en-US" sz="1800" dirty="0"/>
          </a:p>
        </p:txBody>
      </p:sp>
    </p:spTree>
    <p:extLst>
      <p:ext uri="{BB962C8B-B14F-4D97-AF65-F5344CB8AC3E}">
        <p14:creationId xmlns:p14="http://schemas.microsoft.com/office/powerpoint/2010/main" val="2632323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altLang="en-US" dirty="0"/>
              <a:t>Passing arrays as parameters</a:t>
            </a:r>
          </a:p>
        </p:txBody>
      </p:sp>
      <p:sp>
        <p:nvSpPr>
          <p:cNvPr id="22531" name="Rectangle 3"/>
          <p:cNvSpPr>
            <a:spLocks noGrp="1" noChangeArrowheads="1"/>
          </p:cNvSpPr>
          <p:nvPr>
            <p:ph type="body" idx="1"/>
          </p:nvPr>
        </p:nvSpPr>
        <p:spPr>
          <a:xfrm>
            <a:off x="284163" y="1828800"/>
            <a:ext cx="8534400" cy="4851400"/>
          </a:xfrm>
        </p:spPr>
        <p:txBody>
          <a:bodyPr>
            <a:normAutofit/>
          </a:bodyPr>
          <a:lstStyle/>
          <a:p>
            <a:pPr eaLnBrk="1" hangingPunct="1">
              <a:buFont typeface="Wingdings" panose="05000000000000000000" pitchFamily="2" charset="2"/>
              <a:buChar char="q"/>
            </a:pPr>
            <a:r>
              <a:rPr lang="en-US" altLang="en-US" sz="2000" dirty="0"/>
              <a:t>A whole array can be one parameter in a function</a:t>
            </a:r>
          </a:p>
          <a:p>
            <a:pPr eaLnBrk="1" hangingPunct="1">
              <a:buFont typeface="Wingdings" panose="05000000000000000000" pitchFamily="2" charset="2"/>
              <a:buChar char="q"/>
            </a:pPr>
            <a:r>
              <a:rPr lang="en-US" altLang="en-US" sz="2000" b="1" i="1" dirty="0"/>
              <a:t>In the function declaration, you can then omit the specification of the number of elements contained in the formal parameter array.</a:t>
            </a:r>
          </a:p>
          <a:p>
            <a:pPr lvl="1" eaLnBrk="1" hangingPunct="1">
              <a:buFont typeface="Wingdings" panose="05000000000000000000" pitchFamily="2" charset="2"/>
              <a:buChar char="q"/>
            </a:pPr>
            <a:r>
              <a:rPr lang="en-US" altLang="en-US" sz="1800" dirty="0"/>
              <a:t>The compiler actually ignores this part of the declaration anyway; all the compiler is concerned with is the fact that an array is expected as an argument to the function and not how many elements are in it.</a:t>
            </a:r>
          </a:p>
          <a:p>
            <a:pPr eaLnBrk="1" hangingPunct="1">
              <a:buFont typeface="Wingdings" panose="05000000000000000000" pitchFamily="2" charset="2"/>
              <a:buChar char="q"/>
            </a:pPr>
            <a:r>
              <a:rPr lang="en-US" altLang="en-US" sz="2000" dirty="0"/>
              <a:t>Example: a function that returns the minimum value from an array given as parameter </a:t>
            </a:r>
          </a:p>
          <a:p>
            <a:pPr lvl="1" eaLnBrk="1" hangingPunct="1">
              <a:buFont typeface="Wingdings" panose="05000000000000000000" pitchFamily="2" charset="2"/>
              <a:buChar char="q"/>
            </a:pPr>
            <a:r>
              <a:rPr lang="en-US" altLang="en-US" sz="1800" dirty="0" err="1">
                <a:latin typeface="Courier New" panose="02070309020205020404" pitchFamily="49" charset="0"/>
              </a:rPr>
              <a:t>int</a:t>
            </a:r>
            <a:r>
              <a:rPr lang="en-US" altLang="en-US" sz="1800" dirty="0">
                <a:latin typeface="Courier New" panose="02070309020205020404" pitchFamily="49" charset="0"/>
              </a:rPr>
              <a:t> minimum (</a:t>
            </a:r>
            <a:r>
              <a:rPr lang="en-US" altLang="en-US" sz="1800" dirty="0" err="1">
                <a:latin typeface="Courier New" panose="02070309020205020404" pitchFamily="49" charset="0"/>
              </a:rPr>
              <a:t>int</a:t>
            </a:r>
            <a:r>
              <a:rPr lang="en-US" altLang="en-US" sz="1800" dirty="0">
                <a:latin typeface="Courier New" panose="02070309020205020404" pitchFamily="49" charset="0"/>
              </a:rPr>
              <a:t> values[10]);</a:t>
            </a:r>
          </a:p>
          <a:p>
            <a:pPr lvl="2" eaLnBrk="1" hangingPunct="1">
              <a:buFont typeface="Wingdings" panose="05000000000000000000" pitchFamily="2" charset="2"/>
              <a:buChar char="q"/>
            </a:pPr>
            <a:r>
              <a:rPr lang="en-US" altLang="en-US" sz="1600" dirty="0"/>
              <a:t>We must modify the function definition if a different array size is needed !</a:t>
            </a:r>
          </a:p>
          <a:p>
            <a:pPr lvl="1" eaLnBrk="1" hangingPunct="1">
              <a:buFont typeface="Wingdings" panose="05000000000000000000" pitchFamily="2" charset="2"/>
              <a:buChar char="q"/>
            </a:pPr>
            <a:r>
              <a:rPr lang="en-US" altLang="en-US" sz="1800" dirty="0" err="1">
                <a:latin typeface="Courier New" panose="02070309020205020404" pitchFamily="49" charset="0"/>
              </a:rPr>
              <a:t>int</a:t>
            </a:r>
            <a:r>
              <a:rPr lang="en-US" altLang="en-US" sz="1800" dirty="0">
                <a:latin typeface="Courier New" panose="02070309020205020404" pitchFamily="49" charset="0"/>
              </a:rPr>
              <a:t> minimum (</a:t>
            </a:r>
            <a:r>
              <a:rPr lang="en-US" altLang="en-US" sz="1800" dirty="0" err="1">
                <a:latin typeface="Courier New" panose="02070309020205020404" pitchFamily="49" charset="0"/>
              </a:rPr>
              <a:t>int</a:t>
            </a:r>
            <a:r>
              <a:rPr lang="en-US" altLang="en-US" sz="1800" dirty="0">
                <a:latin typeface="Courier New" panose="02070309020205020404" pitchFamily="49" charset="0"/>
              </a:rPr>
              <a:t> values[]);  </a:t>
            </a:r>
          </a:p>
          <a:p>
            <a:pPr lvl="2" eaLnBrk="1" hangingPunct="1">
              <a:buFont typeface="Wingdings" panose="05000000000000000000" pitchFamily="2" charset="2"/>
              <a:buChar char="q"/>
            </a:pPr>
            <a:r>
              <a:rPr lang="en-US" altLang="en-US" sz="1600" dirty="0"/>
              <a:t>Syntactically OK, but how will the function know the actual size of the array ?!</a:t>
            </a:r>
            <a:r>
              <a:rPr lang="en-US" altLang="en-US" sz="1600" dirty="0">
                <a:latin typeface="Courier New" panose="02070309020205020404" pitchFamily="49" charset="0"/>
              </a:rPr>
              <a:t> </a:t>
            </a:r>
          </a:p>
          <a:p>
            <a:pPr lvl="1" eaLnBrk="1" hangingPunct="1">
              <a:buFont typeface="Wingdings" panose="05000000000000000000" pitchFamily="2" charset="2"/>
              <a:buChar char="q"/>
            </a:pPr>
            <a:r>
              <a:rPr lang="en-US" altLang="en-US" sz="1800" dirty="0" err="1">
                <a:latin typeface="Courier New" panose="02070309020205020404" pitchFamily="49" charset="0"/>
              </a:rPr>
              <a:t>int</a:t>
            </a:r>
            <a:r>
              <a:rPr lang="en-US" altLang="en-US" sz="1800" dirty="0">
                <a:latin typeface="Courier New" panose="02070309020205020404" pitchFamily="49" charset="0"/>
              </a:rPr>
              <a:t> minimum (</a:t>
            </a:r>
            <a:r>
              <a:rPr lang="en-US" altLang="en-US" sz="1800" dirty="0" err="1">
                <a:latin typeface="Courier New" panose="02070309020205020404" pitchFamily="49" charset="0"/>
              </a:rPr>
              <a:t>int</a:t>
            </a:r>
            <a:r>
              <a:rPr lang="en-US" altLang="en-US" sz="1800" dirty="0">
                <a:latin typeface="Courier New" panose="02070309020205020404" pitchFamily="49" charset="0"/>
              </a:rPr>
              <a:t> values[], </a:t>
            </a:r>
            <a:r>
              <a:rPr lang="en-US" altLang="en-US" sz="1800" dirty="0" err="1">
                <a:latin typeface="Courier New" panose="02070309020205020404" pitchFamily="49" charset="0"/>
              </a:rPr>
              <a:t>int</a:t>
            </a:r>
            <a:r>
              <a:rPr lang="en-US" altLang="en-US" sz="1800" dirty="0">
                <a:latin typeface="Courier New" panose="02070309020205020404" pitchFamily="49" charset="0"/>
              </a:rPr>
              <a:t> </a:t>
            </a:r>
            <a:r>
              <a:rPr lang="en-US" altLang="en-US" sz="1800" dirty="0" err="1">
                <a:latin typeface="Courier New" panose="02070309020205020404" pitchFamily="49" charset="0"/>
              </a:rPr>
              <a:t>numberOfElements</a:t>
            </a:r>
            <a:r>
              <a:rPr lang="en-US" altLang="en-US" sz="1800" dirty="0">
                <a:latin typeface="Courier New" panose="02070309020205020404" pitchFamily="49" charset="0"/>
              </a:rPr>
              <a:t>);</a:t>
            </a:r>
            <a:endParaRPr lang="en-US" altLang="en-US" sz="1800" dirty="0"/>
          </a:p>
        </p:txBody>
      </p:sp>
    </p:spTree>
    <p:extLst>
      <p:ext uri="{BB962C8B-B14F-4D97-AF65-F5344CB8AC3E}">
        <p14:creationId xmlns:p14="http://schemas.microsoft.com/office/powerpoint/2010/main" val="4158692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altLang="en-US" sz="4000" dirty="0"/>
              <a:t>Example: Passing arrays as parameters</a:t>
            </a:r>
          </a:p>
        </p:txBody>
      </p:sp>
      <p:sp>
        <p:nvSpPr>
          <p:cNvPr id="23555" name="Text Box 4"/>
          <p:cNvSpPr txBox="1">
            <a:spLocks noChangeArrowheads="1"/>
          </p:cNvSpPr>
          <p:nvPr/>
        </p:nvSpPr>
        <p:spPr bwMode="auto">
          <a:xfrm>
            <a:off x="441324" y="1716088"/>
            <a:ext cx="8416925"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b="1" dirty="0">
                <a:solidFill>
                  <a:srgbClr val="006600"/>
                </a:solidFill>
                <a:latin typeface="Courier New" panose="02070309020205020404" pitchFamily="49" charset="0"/>
              </a:rPr>
              <a:t>// Function to find the minimum value in an array</a:t>
            </a:r>
          </a:p>
          <a:p>
            <a:pPr eaLnBrk="1" hangingPunct="1">
              <a:spcBef>
                <a:spcPct val="0"/>
              </a:spcBef>
              <a:buFontTx/>
              <a:buNone/>
            </a:pPr>
            <a:r>
              <a:rPr lang="en-US" altLang="en-US" sz="1600" b="1" dirty="0">
                <a:solidFill>
                  <a:srgbClr val="006600"/>
                </a:solidFill>
                <a:latin typeface="Courier New" panose="02070309020205020404" pitchFamily="49" charset="0"/>
              </a:rPr>
              <a:t>#include &lt;</a:t>
            </a:r>
            <a:r>
              <a:rPr lang="en-US" altLang="en-US" sz="1600" b="1" dirty="0" err="1">
                <a:solidFill>
                  <a:srgbClr val="006600"/>
                </a:solidFill>
                <a:latin typeface="Courier New" panose="02070309020205020404" pitchFamily="49" charset="0"/>
              </a:rPr>
              <a:t>iostream</a:t>
            </a:r>
            <a:r>
              <a:rPr lang="en-US" altLang="en-US" sz="1600" b="1" dirty="0">
                <a:solidFill>
                  <a:srgbClr val="006600"/>
                </a:solidFill>
                <a:latin typeface="Courier New" panose="02070309020205020404" pitchFamily="49" charset="0"/>
              </a:rPr>
              <a:t>&gt;</a:t>
            </a:r>
          </a:p>
          <a:p>
            <a:pPr eaLnBrk="1" hangingPunct="1">
              <a:spcBef>
                <a:spcPct val="0"/>
              </a:spcBef>
              <a:buFontTx/>
              <a:buNone/>
            </a:pPr>
            <a:r>
              <a:rPr lang="en-US" altLang="en-US" sz="1600" b="1" dirty="0">
                <a:solidFill>
                  <a:srgbClr val="0070C0"/>
                </a:solidFill>
                <a:latin typeface="Courier New" panose="02070309020205020404" pitchFamily="49" charset="0"/>
              </a:rPr>
              <a:t>using namespace </a:t>
            </a:r>
            <a:r>
              <a:rPr lang="en-US" altLang="en-US" sz="1600" b="1" dirty="0" err="1">
                <a:latin typeface="Courier New" panose="02070309020205020404" pitchFamily="49" charset="0"/>
              </a:rPr>
              <a:t>std</a:t>
            </a:r>
            <a:r>
              <a:rPr lang="en-US" altLang="en-US" sz="1600" b="1" dirty="0">
                <a:latin typeface="Courier New" panose="02070309020205020404" pitchFamily="49" charset="0"/>
              </a:rPr>
              <a:t>;</a:t>
            </a:r>
          </a:p>
          <a:p>
            <a:pPr eaLnBrk="1" hangingPunct="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minimum (</a:t>
            </a:r>
            <a:r>
              <a:rPr lang="en-US" altLang="en-US" sz="1600" b="1" dirty="0" err="1">
                <a:latin typeface="Courier New" panose="02070309020205020404" pitchFamily="49" charset="0"/>
              </a:rPr>
              <a:t>int</a:t>
            </a:r>
            <a:r>
              <a:rPr lang="en-US" altLang="en-US" sz="1600" b="1" dirty="0">
                <a:latin typeface="Courier New" panose="02070309020205020404" pitchFamily="49" charset="0"/>
              </a:rPr>
              <a:t> values[], </a:t>
            </a:r>
            <a:r>
              <a:rPr lang="en-US" altLang="en-US" sz="1600" b="1" dirty="0" err="1">
                <a:latin typeface="Courier New" panose="02070309020205020404" pitchFamily="49" charset="0"/>
              </a:rPr>
              <a:t>int</a:t>
            </a:r>
            <a:r>
              <a:rPr lang="en-US" altLang="en-US" sz="1600" b="1" dirty="0">
                <a:latin typeface="Courier New" panose="02070309020205020404" pitchFamily="49" charset="0"/>
              </a:rPr>
              <a:t> </a:t>
            </a:r>
            <a:r>
              <a:rPr lang="en-US" altLang="en-US" sz="1600" b="1" dirty="0" err="1">
                <a:latin typeface="Courier New" panose="02070309020205020404" pitchFamily="49" charset="0"/>
              </a:rPr>
              <a:t>numberOfElements</a:t>
            </a:r>
            <a:r>
              <a:rPr lang="en-US" altLang="en-US" sz="1600" b="1" dirty="0">
                <a:latin typeface="Courier New" panose="02070309020205020404" pitchFamily="49" charset="0"/>
              </a:rPr>
              <a:t>)</a:t>
            </a:r>
          </a:p>
          <a:p>
            <a:pPr eaLnBrk="1" hangingPunct="1">
              <a:spcBef>
                <a:spcPct val="0"/>
              </a:spcBef>
              <a:buFontTx/>
              <a:buNone/>
            </a:pPr>
            <a:r>
              <a:rPr lang="en-US" altLang="en-US" sz="1600" b="1" dirty="0">
                <a:latin typeface="Courier New" panose="02070309020205020404" pitchFamily="49" charset="0"/>
              </a:rPr>
              <a:t>{</a:t>
            </a:r>
          </a:p>
          <a:p>
            <a:pPr lvl="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a:t>
            </a:r>
            <a:r>
              <a:rPr lang="en-US" altLang="en-US" sz="1600" b="1" dirty="0" err="1">
                <a:latin typeface="Courier New" panose="02070309020205020404" pitchFamily="49" charset="0"/>
              </a:rPr>
              <a:t>minValue</a:t>
            </a:r>
            <a:r>
              <a:rPr lang="en-US" altLang="en-US" sz="1600" b="1" dirty="0">
                <a:latin typeface="Courier New" panose="02070309020205020404" pitchFamily="49" charset="0"/>
              </a:rPr>
              <a:t>, </a:t>
            </a:r>
            <a:r>
              <a:rPr lang="en-US" altLang="en-US" sz="1600" b="1" dirty="0" err="1">
                <a:latin typeface="Courier New" panose="02070309020205020404" pitchFamily="49" charset="0"/>
              </a:rPr>
              <a:t>i</a:t>
            </a:r>
            <a:r>
              <a:rPr lang="en-US" altLang="en-US" sz="1600" b="1" dirty="0">
                <a:latin typeface="Courier New" panose="02070309020205020404" pitchFamily="49" charset="0"/>
              </a:rPr>
              <a:t>;</a:t>
            </a:r>
          </a:p>
          <a:p>
            <a:pPr lvl="1">
              <a:spcBef>
                <a:spcPct val="0"/>
              </a:spcBef>
              <a:buFontTx/>
              <a:buNone/>
            </a:pPr>
            <a:r>
              <a:rPr lang="en-US" altLang="en-US" sz="1600" b="1" dirty="0" err="1">
                <a:latin typeface="Courier New" panose="02070309020205020404" pitchFamily="49" charset="0"/>
              </a:rPr>
              <a:t>minValue</a:t>
            </a:r>
            <a:r>
              <a:rPr lang="en-US" altLang="en-US" sz="1600" b="1" dirty="0">
                <a:latin typeface="Courier New" panose="02070309020205020404" pitchFamily="49" charset="0"/>
              </a:rPr>
              <a:t> = values[0];</a:t>
            </a:r>
          </a:p>
          <a:p>
            <a:pPr lvl="1">
              <a:spcBef>
                <a:spcPct val="0"/>
              </a:spcBef>
              <a:buFontTx/>
              <a:buNone/>
            </a:pPr>
            <a:r>
              <a:rPr lang="en-US" altLang="en-US" sz="1600" b="1" dirty="0">
                <a:solidFill>
                  <a:srgbClr val="0070C0"/>
                </a:solidFill>
                <a:latin typeface="Courier New" panose="02070309020205020404" pitchFamily="49" charset="0"/>
              </a:rPr>
              <a:t>for</a:t>
            </a:r>
            <a:r>
              <a:rPr lang="en-US" altLang="en-US" sz="1600" b="1" dirty="0">
                <a:latin typeface="Courier New" panose="02070309020205020404" pitchFamily="49" charset="0"/>
              </a:rPr>
              <a:t> ( </a:t>
            </a:r>
            <a:r>
              <a:rPr lang="en-US" altLang="en-US" sz="1600" b="1" dirty="0" err="1">
                <a:latin typeface="Courier New" panose="02070309020205020404" pitchFamily="49" charset="0"/>
              </a:rPr>
              <a:t>i</a:t>
            </a:r>
            <a:r>
              <a:rPr lang="en-US" altLang="en-US" sz="1600" b="1" dirty="0">
                <a:latin typeface="Courier New" panose="02070309020205020404" pitchFamily="49" charset="0"/>
              </a:rPr>
              <a:t> = 1; </a:t>
            </a:r>
            <a:r>
              <a:rPr lang="en-US" altLang="en-US" sz="1600" b="1" dirty="0" err="1">
                <a:latin typeface="Courier New" panose="02070309020205020404" pitchFamily="49" charset="0"/>
              </a:rPr>
              <a:t>i</a:t>
            </a:r>
            <a:r>
              <a:rPr lang="en-US" altLang="en-US" sz="1600" b="1" dirty="0">
                <a:latin typeface="Courier New" panose="02070309020205020404" pitchFamily="49" charset="0"/>
              </a:rPr>
              <a:t> &lt; </a:t>
            </a:r>
            <a:r>
              <a:rPr lang="en-US" altLang="en-US" sz="1600" b="1" dirty="0" err="1">
                <a:latin typeface="Courier New" panose="02070309020205020404" pitchFamily="49" charset="0"/>
              </a:rPr>
              <a:t>numberOfElements</a:t>
            </a:r>
            <a:r>
              <a:rPr lang="en-US" altLang="en-US" sz="1600" b="1" dirty="0">
                <a:latin typeface="Courier New" panose="02070309020205020404" pitchFamily="49" charset="0"/>
              </a:rPr>
              <a:t>; ++</a:t>
            </a:r>
            <a:r>
              <a:rPr lang="en-US" altLang="en-US" sz="1600" b="1" dirty="0" err="1">
                <a:latin typeface="Courier New" panose="02070309020205020404" pitchFamily="49" charset="0"/>
              </a:rPr>
              <a:t>i</a:t>
            </a:r>
            <a:r>
              <a:rPr lang="en-US" altLang="en-US" sz="1600" b="1" dirty="0">
                <a:latin typeface="Courier New" panose="02070309020205020404" pitchFamily="49" charset="0"/>
              </a:rPr>
              <a:t> )</a:t>
            </a:r>
          </a:p>
          <a:p>
            <a:pPr lvl="1">
              <a:spcBef>
                <a:spcPct val="0"/>
              </a:spcBef>
              <a:buFontTx/>
              <a:buNone/>
            </a:pPr>
            <a:r>
              <a:rPr lang="en-US" altLang="en-US" sz="1600" b="1" dirty="0">
                <a:latin typeface="Courier New" panose="02070309020205020404" pitchFamily="49" charset="0"/>
              </a:rPr>
              <a:t>	if ( values[</a:t>
            </a:r>
            <a:r>
              <a:rPr lang="en-US" altLang="en-US" sz="1600" b="1" dirty="0" err="1">
                <a:latin typeface="Courier New" panose="02070309020205020404" pitchFamily="49" charset="0"/>
              </a:rPr>
              <a:t>i</a:t>
            </a:r>
            <a:r>
              <a:rPr lang="en-US" altLang="en-US" sz="1600" b="1" dirty="0">
                <a:latin typeface="Courier New" panose="02070309020205020404" pitchFamily="49" charset="0"/>
              </a:rPr>
              <a:t>] &lt; </a:t>
            </a:r>
            <a:r>
              <a:rPr lang="en-US" altLang="en-US" sz="1600" b="1" dirty="0" err="1">
                <a:latin typeface="Courier New" panose="02070309020205020404" pitchFamily="49" charset="0"/>
              </a:rPr>
              <a:t>minValue</a:t>
            </a:r>
            <a:r>
              <a:rPr lang="en-US" altLang="en-US" sz="1600" b="1" dirty="0">
                <a:latin typeface="Courier New" panose="02070309020205020404" pitchFamily="49" charset="0"/>
              </a:rPr>
              <a:t> )</a:t>
            </a:r>
          </a:p>
          <a:p>
            <a:pPr lvl="1">
              <a:spcBef>
                <a:spcPct val="0"/>
              </a:spcBef>
              <a:buFontTx/>
              <a:buNone/>
            </a:pPr>
            <a:r>
              <a:rPr lang="en-US" altLang="en-US" sz="1600" b="1" dirty="0">
                <a:latin typeface="Courier New" panose="02070309020205020404" pitchFamily="49" charset="0"/>
              </a:rPr>
              <a:t>		</a:t>
            </a:r>
            <a:r>
              <a:rPr lang="en-US" altLang="en-US" sz="1600" b="1" dirty="0" err="1">
                <a:latin typeface="Courier New" panose="02070309020205020404" pitchFamily="49" charset="0"/>
              </a:rPr>
              <a:t>minValue</a:t>
            </a:r>
            <a:r>
              <a:rPr lang="en-US" altLang="en-US" sz="1600" b="1" dirty="0">
                <a:latin typeface="Courier New" panose="02070309020205020404" pitchFamily="49" charset="0"/>
              </a:rPr>
              <a:t> = values[</a:t>
            </a:r>
            <a:r>
              <a:rPr lang="en-US" altLang="en-US" sz="1600" b="1" dirty="0" err="1">
                <a:latin typeface="Courier New" panose="02070309020205020404" pitchFamily="49" charset="0"/>
              </a:rPr>
              <a:t>i</a:t>
            </a:r>
            <a:r>
              <a:rPr lang="en-US" altLang="en-US" sz="1600" b="1" dirty="0">
                <a:latin typeface="Courier New" panose="02070309020205020404" pitchFamily="49" charset="0"/>
              </a:rPr>
              <a:t>];</a:t>
            </a:r>
          </a:p>
          <a:p>
            <a:pPr lvl="1">
              <a:spcBef>
                <a:spcPct val="0"/>
              </a:spcBef>
              <a:buFontTx/>
              <a:buNone/>
            </a:pPr>
            <a:r>
              <a:rPr lang="en-US" altLang="en-US" sz="1600" b="1" dirty="0">
                <a:solidFill>
                  <a:srgbClr val="0070C0"/>
                </a:solidFill>
                <a:latin typeface="Courier New" panose="02070309020205020404" pitchFamily="49" charset="0"/>
              </a:rPr>
              <a:t>return</a:t>
            </a:r>
            <a:r>
              <a:rPr lang="en-US" altLang="en-US" sz="1600" b="1" dirty="0">
                <a:latin typeface="Courier New" panose="02070309020205020404" pitchFamily="49" charset="0"/>
              </a:rPr>
              <a:t> </a:t>
            </a:r>
            <a:r>
              <a:rPr lang="en-US" altLang="en-US" sz="1600" b="1" dirty="0" err="1">
                <a:latin typeface="Courier New" panose="02070309020205020404" pitchFamily="49" charset="0"/>
              </a:rPr>
              <a:t>minValue</a:t>
            </a:r>
            <a:r>
              <a:rPr lang="en-US" altLang="en-US" sz="1600" b="1" dirty="0">
                <a:latin typeface="Courier New" panose="02070309020205020404" pitchFamily="49" charset="0"/>
              </a:rPr>
              <a:t>;</a:t>
            </a:r>
          </a:p>
          <a:p>
            <a:pPr eaLnBrk="1" hangingPunct="1">
              <a:spcBef>
                <a:spcPct val="0"/>
              </a:spcBef>
              <a:buFontTx/>
              <a:buNone/>
            </a:pPr>
            <a:r>
              <a:rPr lang="en-US" altLang="en-US" sz="1600" b="1" dirty="0">
                <a:latin typeface="Courier New" panose="02070309020205020404" pitchFamily="49" charset="0"/>
              </a:rPr>
              <a:t>}</a:t>
            </a:r>
          </a:p>
          <a:p>
            <a:pPr eaLnBrk="1" hangingPunct="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main (void)</a:t>
            </a:r>
          </a:p>
          <a:p>
            <a:pPr eaLnBrk="1" hangingPunct="1">
              <a:spcBef>
                <a:spcPct val="0"/>
              </a:spcBef>
              <a:buFontTx/>
              <a:buNone/>
            </a:pPr>
            <a:r>
              <a:rPr lang="en-US" altLang="en-US" sz="1600" b="1" dirty="0">
                <a:latin typeface="Courier New" panose="02070309020205020404" pitchFamily="49" charset="0"/>
              </a:rPr>
              <a:t>{</a:t>
            </a:r>
          </a:p>
          <a:p>
            <a:pPr lvl="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array1[5] = { 157, -28, -37, 26, 10 };</a:t>
            </a:r>
          </a:p>
          <a:p>
            <a:pPr lvl="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array2[7] = { 12, 45, 1, 10, 5, 3, 22 };</a:t>
            </a:r>
          </a:p>
          <a:p>
            <a:pPr lvl="1">
              <a:spcBef>
                <a:spcPct val="0"/>
              </a:spcBef>
              <a:buFontTx/>
              <a:buNone/>
            </a:pPr>
            <a:r>
              <a:rPr lang="en-US" altLang="en-US" sz="1600" b="1" dirty="0" err="1">
                <a:solidFill>
                  <a:srgbClr val="006600"/>
                </a:solidFill>
                <a:latin typeface="Courier New" panose="02070309020205020404" pitchFamily="49" charset="0"/>
              </a:rPr>
              <a:t>cout</a:t>
            </a:r>
            <a:r>
              <a:rPr lang="en-US" altLang="en-US" sz="1600" b="1" dirty="0">
                <a:latin typeface="Courier New" panose="02070309020205020404" pitchFamily="49" charset="0"/>
              </a:rPr>
              <a:t>&lt;&lt;"array1 minimum: "&lt;&lt; minimum (array1, 5)&lt;&lt;</a:t>
            </a:r>
            <a:r>
              <a:rPr lang="en-US" altLang="en-US" sz="1600" b="1" dirty="0" err="1">
                <a:solidFill>
                  <a:srgbClr val="006600"/>
                </a:solidFill>
                <a:latin typeface="Courier New" panose="02070309020205020404" pitchFamily="49" charset="0"/>
              </a:rPr>
              <a:t>endl</a:t>
            </a:r>
            <a:r>
              <a:rPr lang="en-US" altLang="en-US" sz="1600" b="1" dirty="0">
                <a:latin typeface="Courier New" panose="02070309020205020404" pitchFamily="49" charset="0"/>
              </a:rPr>
              <a:t>;</a:t>
            </a:r>
          </a:p>
          <a:p>
            <a:pPr lvl="1">
              <a:spcBef>
                <a:spcPct val="0"/>
              </a:spcBef>
              <a:buFontTx/>
              <a:buNone/>
            </a:pPr>
            <a:r>
              <a:rPr lang="en-US" altLang="en-US" sz="1600" b="1" dirty="0" err="1">
                <a:solidFill>
                  <a:srgbClr val="006600"/>
                </a:solidFill>
                <a:latin typeface="Courier New" panose="02070309020205020404" pitchFamily="49" charset="0"/>
              </a:rPr>
              <a:t>cout</a:t>
            </a:r>
            <a:r>
              <a:rPr lang="en-US" altLang="en-US" sz="1600" b="1" dirty="0">
                <a:latin typeface="Courier New" panose="02070309020205020404" pitchFamily="49" charset="0"/>
              </a:rPr>
              <a:t>&lt;&lt;"array2 minimum: "&lt;&lt;minimum (array2, 7)&lt;&lt;</a:t>
            </a:r>
            <a:r>
              <a:rPr lang="en-US" altLang="en-US" sz="1600" b="1" dirty="0" err="1">
                <a:solidFill>
                  <a:srgbClr val="006600"/>
                </a:solidFill>
                <a:latin typeface="Courier New" panose="02070309020205020404" pitchFamily="49" charset="0"/>
              </a:rPr>
              <a:t>endl</a:t>
            </a:r>
            <a:r>
              <a:rPr lang="en-US" altLang="en-US" sz="1600" b="1" dirty="0">
                <a:latin typeface="Courier New" panose="02070309020205020404" pitchFamily="49" charset="0"/>
              </a:rPr>
              <a:t>;</a:t>
            </a:r>
          </a:p>
          <a:p>
            <a:pPr lvl="1">
              <a:spcBef>
                <a:spcPct val="0"/>
              </a:spcBef>
              <a:buFontTx/>
              <a:buNone/>
            </a:pPr>
            <a:r>
              <a:rPr lang="en-US" altLang="en-US" sz="1600" b="1" dirty="0">
                <a:solidFill>
                  <a:srgbClr val="0070C0"/>
                </a:solidFill>
                <a:latin typeface="Courier New" panose="02070309020205020404" pitchFamily="49" charset="0"/>
              </a:rPr>
              <a:t>return</a:t>
            </a:r>
            <a:r>
              <a:rPr lang="en-US" altLang="en-US" sz="1600" b="1" dirty="0">
                <a:latin typeface="Courier New" panose="02070309020205020404" pitchFamily="49" charset="0"/>
              </a:rPr>
              <a:t> 0;</a:t>
            </a:r>
          </a:p>
          <a:p>
            <a:pPr eaLnBrk="1" hangingPunct="1">
              <a:spcBef>
                <a:spcPct val="0"/>
              </a:spcBef>
              <a:buFontTx/>
              <a:buNone/>
            </a:pPr>
            <a:r>
              <a:rPr lang="en-US" altLang="en-US" sz="1600" b="1" dirty="0">
                <a:latin typeface="Courier New" panose="02070309020205020404" pitchFamily="49" charset="0"/>
              </a:rPr>
              <a:t>}</a:t>
            </a:r>
          </a:p>
        </p:txBody>
      </p:sp>
    </p:spTree>
    <p:extLst>
      <p:ext uri="{BB962C8B-B14F-4D97-AF65-F5344CB8AC3E}">
        <p14:creationId xmlns:p14="http://schemas.microsoft.com/office/powerpoint/2010/main" val="465620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pPr algn="l" eaLnBrk="1" hangingPunct="1"/>
            <a:r>
              <a:rPr lang="en-US" altLang="en-US" sz="4000" dirty="0"/>
              <a:t>Array parameters are passed by reference !</a:t>
            </a:r>
          </a:p>
        </p:txBody>
      </p:sp>
      <p:sp>
        <p:nvSpPr>
          <p:cNvPr id="24579" name="Rectangle 3"/>
          <p:cNvSpPr>
            <a:spLocks noGrp="1" noChangeArrowheads="1"/>
          </p:cNvSpPr>
          <p:nvPr>
            <p:ph type="body" idx="1"/>
          </p:nvPr>
        </p:nvSpPr>
        <p:spPr>
          <a:xfrm>
            <a:off x="284163" y="1841500"/>
            <a:ext cx="8574087" cy="4851400"/>
          </a:xfrm>
        </p:spPr>
        <p:txBody>
          <a:bodyPr>
            <a:normAutofit/>
          </a:bodyPr>
          <a:lstStyle/>
          <a:p>
            <a:pPr eaLnBrk="1" hangingPunct="1">
              <a:lnSpc>
                <a:spcPct val="95000"/>
              </a:lnSpc>
              <a:buFont typeface="Wingdings" panose="05000000000000000000" pitchFamily="2" charset="2"/>
              <a:buChar char="q"/>
            </a:pPr>
            <a:r>
              <a:rPr lang="en-US" altLang="en-US" sz="2400" dirty="0"/>
              <a:t>Parameters of non-array type: passed by copying values</a:t>
            </a:r>
          </a:p>
          <a:p>
            <a:pPr eaLnBrk="1" hangingPunct="1">
              <a:lnSpc>
                <a:spcPct val="95000"/>
              </a:lnSpc>
              <a:buFont typeface="Wingdings" panose="05000000000000000000" pitchFamily="2" charset="2"/>
              <a:buChar char="q"/>
            </a:pPr>
            <a:r>
              <a:rPr lang="en-US" altLang="en-US" sz="2400" b="1" i="1" dirty="0">
                <a:solidFill>
                  <a:srgbClr val="FF0066"/>
                </a:solidFill>
              </a:rPr>
              <a:t>Parameters of array type: passed by reference</a:t>
            </a:r>
          </a:p>
          <a:p>
            <a:pPr lvl="1" eaLnBrk="1" hangingPunct="1">
              <a:lnSpc>
                <a:spcPct val="95000"/>
              </a:lnSpc>
              <a:buFont typeface="Wingdings" panose="05000000000000000000" pitchFamily="2" charset="2"/>
              <a:buChar char="q"/>
            </a:pPr>
            <a:r>
              <a:rPr lang="en-US" altLang="en-US" sz="2000" dirty="0"/>
              <a:t>the entire contents of the array is </a:t>
            </a:r>
            <a:r>
              <a:rPr lang="en-US" altLang="en-US" sz="2000" i="1" dirty="0"/>
              <a:t>not </a:t>
            </a:r>
            <a:r>
              <a:rPr lang="en-US" altLang="en-US" sz="2000" dirty="0"/>
              <a:t>copied into the formal parameter array. </a:t>
            </a:r>
          </a:p>
          <a:p>
            <a:pPr lvl="1" eaLnBrk="1" hangingPunct="1">
              <a:lnSpc>
                <a:spcPct val="95000"/>
              </a:lnSpc>
              <a:buFont typeface="Wingdings" panose="05000000000000000000" pitchFamily="2" charset="2"/>
              <a:buChar char="q"/>
            </a:pPr>
            <a:r>
              <a:rPr lang="en-US" altLang="en-US" sz="2000" dirty="0"/>
              <a:t>the function gets passed information describing </a:t>
            </a:r>
            <a:r>
              <a:rPr lang="en-US" altLang="en-US" sz="2000" i="1" dirty="0"/>
              <a:t>where </a:t>
            </a:r>
            <a:r>
              <a:rPr lang="en-US" altLang="en-US" sz="2000" dirty="0"/>
              <a:t>in the computer’s memory the original array is located. </a:t>
            </a:r>
          </a:p>
          <a:p>
            <a:pPr lvl="1" eaLnBrk="1" hangingPunct="1">
              <a:lnSpc>
                <a:spcPct val="95000"/>
              </a:lnSpc>
              <a:buFont typeface="Wingdings" panose="05000000000000000000" pitchFamily="2" charset="2"/>
              <a:buChar char="q"/>
            </a:pPr>
            <a:r>
              <a:rPr lang="en-US" altLang="en-US" sz="2000" i="1" dirty="0">
                <a:solidFill>
                  <a:srgbClr val="FF0066"/>
                </a:solidFill>
              </a:rPr>
              <a:t>Any changes made to the formal parameter array by the function  are actually made to the original array passed to the function, and not to a copy of the array</a:t>
            </a:r>
            <a:r>
              <a:rPr lang="en-US" altLang="en-US" sz="2000" dirty="0"/>
              <a:t>. </a:t>
            </a:r>
          </a:p>
          <a:p>
            <a:pPr lvl="1" eaLnBrk="1" hangingPunct="1">
              <a:lnSpc>
                <a:spcPct val="95000"/>
              </a:lnSpc>
              <a:buFont typeface="Wingdings" panose="05000000000000000000" pitchFamily="2" charset="2"/>
              <a:buChar char="q"/>
            </a:pPr>
            <a:r>
              <a:rPr lang="en-US" altLang="en-US" sz="2000" i="1" dirty="0">
                <a:solidFill>
                  <a:srgbClr val="FF0066"/>
                </a:solidFill>
              </a:rPr>
              <a:t>This change remains in effect even after the function has completed execution and has returned to the calling routine.</a:t>
            </a:r>
          </a:p>
          <a:p>
            <a:pPr lvl="1" eaLnBrk="1" hangingPunct="1">
              <a:lnSpc>
                <a:spcPct val="95000"/>
              </a:lnSpc>
              <a:buFont typeface="Wingdings" panose="05000000000000000000" pitchFamily="2" charset="2"/>
              <a:buChar char="q"/>
            </a:pPr>
            <a:endParaRPr lang="en-US" altLang="en-US" sz="2000" i="1" dirty="0">
              <a:solidFill>
                <a:srgbClr val="FF0066"/>
              </a:solidFill>
            </a:endParaRPr>
          </a:p>
        </p:txBody>
      </p:sp>
    </p:spTree>
    <p:extLst>
      <p:ext uri="{BB962C8B-B14F-4D97-AF65-F5344CB8AC3E}">
        <p14:creationId xmlns:p14="http://schemas.microsoft.com/office/powerpoint/2010/main" val="1793764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Autofit/>
          </a:bodyPr>
          <a:lstStyle/>
          <a:p>
            <a:pPr algn="l" eaLnBrk="1" hangingPunct="1"/>
            <a:r>
              <a:rPr lang="en-US" altLang="en-US" sz="3200" dirty="0"/>
              <a:t>Example: Array parameters are passed by reference !</a:t>
            </a:r>
          </a:p>
        </p:txBody>
      </p:sp>
      <p:sp>
        <p:nvSpPr>
          <p:cNvPr id="25603" name="Rectangle 4"/>
          <p:cNvSpPr>
            <a:spLocks noChangeArrowheads="1"/>
          </p:cNvSpPr>
          <p:nvPr/>
        </p:nvSpPr>
        <p:spPr bwMode="auto">
          <a:xfrm>
            <a:off x="284163" y="1790700"/>
            <a:ext cx="8574087" cy="476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latin typeface="Courier New" panose="02070309020205020404" pitchFamily="49" charset="0"/>
              </a:rPr>
              <a:t>#include &lt;</a:t>
            </a:r>
            <a:r>
              <a:rPr lang="en-US" altLang="en-US" sz="1800" b="0" dirty="0" err="1">
                <a:latin typeface="Courier New" panose="02070309020205020404" pitchFamily="49" charset="0"/>
              </a:rPr>
              <a:t>iostream</a:t>
            </a:r>
            <a:r>
              <a:rPr lang="en-US" altLang="en-US" sz="1800" b="0" dirty="0">
                <a:latin typeface="Courier New" panose="02070309020205020404" pitchFamily="49" charset="0"/>
              </a:rPr>
              <a:t>&gt;</a:t>
            </a:r>
          </a:p>
          <a:p>
            <a:pPr eaLnBrk="1" hangingPunct="1">
              <a:spcBef>
                <a:spcPct val="0"/>
              </a:spcBef>
              <a:buFontTx/>
              <a:buNone/>
            </a:pPr>
            <a:r>
              <a:rPr lang="en-US" altLang="en-US" sz="1800" b="0" dirty="0">
                <a:latin typeface="Courier New" panose="02070309020205020404" pitchFamily="49" charset="0"/>
              </a:rPr>
              <a:t>using namespace </a:t>
            </a:r>
            <a:r>
              <a:rPr lang="en-US" altLang="en-US" sz="1800" b="0" dirty="0" err="1">
                <a:latin typeface="Courier New" panose="02070309020205020404" pitchFamily="49" charset="0"/>
              </a:rPr>
              <a:t>std</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void multiplyBy2 (float array[],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n)</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i</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for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 0;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&lt; n;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a:t>
            </a:r>
          </a:p>
          <a:p>
            <a:pPr eaLnBrk="1" hangingPunct="1">
              <a:spcBef>
                <a:spcPct val="0"/>
              </a:spcBef>
              <a:buFontTx/>
              <a:buNone/>
            </a:pPr>
            <a:r>
              <a:rPr lang="en-US" altLang="en-US" sz="1800" b="0" dirty="0">
                <a:latin typeface="Courier New" panose="02070309020205020404" pitchFamily="49" charset="0"/>
              </a:rPr>
              <a:t>	array[</a:t>
            </a:r>
            <a:r>
              <a:rPr lang="en-US" altLang="en-US" sz="1800" b="0" dirty="0" err="1">
                <a:latin typeface="Courier New" panose="02070309020205020404" pitchFamily="49" charset="0"/>
              </a:rPr>
              <a:t>i</a:t>
            </a:r>
            <a:r>
              <a:rPr lang="en-US" altLang="en-US" sz="1800" b="0" dirty="0">
                <a:latin typeface="Courier New" panose="02070309020205020404" pitchFamily="49" charset="0"/>
              </a:rPr>
              <a:t>] *= 2;</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main (void)</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float </a:t>
            </a:r>
            <a:r>
              <a:rPr lang="en-US" altLang="en-US" sz="1800" b="0" dirty="0" err="1">
                <a:latin typeface="Courier New" panose="02070309020205020404" pitchFamily="49" charset="0"/>
              </a:rPr>
              <a:t>floatVals</a:t>
            </a:r>
            <a:r>
              <a:rPr lang="en-US" altLang="en-US" sz="1800" b="0" dirty="0">
                <a:latin typeface="Courier New" panose="02070309020205020404" pitchFamily="49" charset="0"/>
              </a:rPr>
              <a:t>[4] = { 1.2, -3.7, 6.2, 8.55};</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i</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multiplyBy2 (</a:t>
            </a:r>
            <a:r>
              <a:rPr lang="en-US" altLang="en-US" sz="1800" b="0" dirty="0" err="1">
                <a:latin typeface="Courier New" panose="02070309020205020404" pitchFamily="49" charset="0"/>
              </a:rPr>
              <a:t>floatVals</a:t>
            </a:r>
            <a:r>
              <a:rPr lang="en-US" altLang="en-US" sz="1800" b="0" dirty="0">
                <a:latin typeface="Courier New" panose="02070309020205020404" pitchFamily="49" charset="0"/>
              </a:rPr>
              <a:t>, 4);</a:t>
            </a:r>
          </a:p>
          <a:p>
            <a:pPr eaLnBrk="1" hangingPunct="1">
              <a:spcBef>
                <a:spcPct val="0"/>
              </a:spcBef>
              <a:buFontTx/>
              <a:buNone/>
            </a:pPr>
            <a:r>
              <a:rPr lang="en-US" altLang="en-US" sz="1800" b="0" dirty="0">
                <a:latin typeface="Courier New" panose="02070309020205020404" pitchFamily="49" charset="0"/>
              </a:rPr>
              <a:t>for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 0;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&lt; 4;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a:t>
            </a:r>
          </a:p>
          <a:p>
            <a:pPr eaLnBrk="1" hangingPunct="1">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cout</a:t>
            </a:r>
            <a:r>
              <a:rPr lang="en-US" altLang="en-US" sz="1800" b="0" dirty="0">
                <a:latin typeface="Courier New" panose="02070309020205020404" pitchFamily="49" charset="0"/>
              </a:rPr>
              <a:t>&lt;&lt; </a:t>
            </a:r>
            <a:r>
              <a:rPr lang="en-US" altLang="en-US" sz="1800" b="0" dirty="0" err="1">
                <a:latin typeface="Courier New" panose="02070309020205020404" pitchFamily="49" charset="0"/>
              </a:rPr>
              <a:t>floatVals</a:t>
            </a:r>
            <a:r>
              <a:rPr lang="en-US" altLang="en-US" sz="1800" b="0" dirty="0">
                <a:latin typeface="Courier New" panose="02070309020205020404" pitchFamily="49" charset="0"/>
              </a:rPr>
              <a:t>[</a:t>
            </a:r>
            <a:r>
              <a:rPr lang="en-US" altLang="en-US" sz="1800" b="0" dirty="0" err="1">
                <a:latin typeface="Courier New" panose="02070309020205020404" pitchFamily="49" charset="0"/>
              </a:rPr>
              <a:t>i</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return 0;</a:t>
            </a:r>
          </a:p>
          <a:p>
            <a:pPr eaLnBrk="1" hangingPunct="1">
              <a:spcBef>
                <a:spcPct val="0"/>
              </a:spcBef>
              <a:buFontTx/>
              <a:buNone/>
            </a:pPr>
            <a:r>
              <a:rPr lang="en-US" altLang="en-US" sz="1800" b="0" dirty="0">
                <a:latin typeface="Courier New" panose="02070309020205020404" pitchFamily="49" charset="0"/>
              </a:rPr>
              <a:t>}</a:t>
            </a:r>
          </a:p>
        </p:txBody>
      </p:sp>
    </p:spTree>
    <p:extLst>
      <p:ext uri="{BB962C8B-B14F-4D97-AF65-F5344CB8AC3E}">
        <p14:creationId xmlns:p14="http://schemas.microsoft.com/office/powerpoint/2010/main" val="1267398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l" eaLnBrk="1" hangingPunct="1"/>
            <a:r>
              <a:rPr lang="en-US" altLang="en-US" dirty="0"/>
              <a:t>Global variables</a:t>
            </a:r>
          </a:p>
        </p:txBody>
      </p:sp>
      <p:sp>
        <p:nvSpPr>
          <p:cNvPr id="26627" name="Rectangle 3"/>
          <p:cNvSpPr>
            <a:spLocks noGrp="1" noChangeArrowheads="1"/>
          </p:cNvSpPr>
          <p:nvPr>
            <p:ph type="body" idx="1"/>
          </p:nvPr>
        </p:nvSpPr>
        <p:spPr>
          <a:xfrm>
            <a:off x="284163" y="1993900"/>
            <a:ext cx="8574087" cy="4699000"/>
          </a:xfrm>
        </p:spPr>
        <p:txBody>
          <a:bodyPr>
            <a:noAutofit/>
          </a:bodyPr>
          <a:lstStyle/>
          <a:p>
            <a:pPr eaLnBrk="1" hangingPunct="1">
              <a:lnSpc>
                <a:spcPct val="95000"/>
              </a:lnSpc>
              <a:spcBef>
                <a:spcPts val="1200"/>
              </a:spcBef>
              <a:buFont typeface="Wingdings" panose="05000000000000000000" pitchFamily="2" charset="2"/>
              <a:buChar char="q"/>
            </a:pPr>
            <a:r>
              <a:rPr lang="en-US" altLang="en-US" sz="2000" dirty="0"/>
              <a:t>A </a:t>
            </a:r>
            <a:r>
              <a:rPr lang="en-US" altLang="en-US" sz="2000" b="1" i="1" dirty="0">
                <a:solidFill>
                  <a:srgbClr val="FF3399"/>
                </a:solidFill>
              </a:rPr>
              <a:t>global variable</a:t>
            </a:r>
            <a:r>
              <a:rPr lang="en-US" altLang="en-US" sz="2000" dirty="0"/>
              <a:t> declaration is made </a:t>
            </a:r>
            <a:r>
              <a:rPr lang="en-US" altLang="en-US" sz="2000" i="1" dirty="0"/>
              <a:t>outside </a:t>
            </a:r>
            <a:r>
              <a:rPr lang="en-US" altLang="en-US" sz="2000" dirty="0"/>
              <a:t>of any function. </a:t>
            </a:r>
          </a:p>
          <a:p>
            <a:pPr eaLnBrk="1" hangingPunct="1">
              <a:lnSpc>
                <a:spcPct val="95000"/>
              </a:lnSpc>
              <a:spcBef>
                <a:spcPts val="1200"/>
              </a:spcBef>
              <a:buFont typeface="Wingdings" panose="05000000000000000000" pitchFamily="2" charset="2"/>
              <a:buChar char="q"/>
            </a:pPr>
            <a:r>
              <a:rPr lang="en-US" altLang="en-US" sz="2000" dirty="0"/>
              <a:t>It does not belong to any particular function. </a:t>
            </a:r>
            <a:r>
              <a:rPr lang="en-US" altLang="en-US" sz="2000" i="1" dirty="0"/>
              <a:t>Any </a:t>
            </a:r>
            <a:r>
              <a:rPr lang="en-US" altLang="en-US" sz="2000" dirty="0"/>
              <a:t>function in the program can then access the value of that variable and can change its value.</a:t>
            </a:r>
          </a:p>
          <a:p>
            <a:pPr eaLnBrk="1" hangingPunct="1">
              <a:lnSpc>
                <a:spcPct val="95000"/>
              </a:lnSpc>
              <a:spcBef>
                <a:spcPts val="1200"/>
              </a:spcBef>
              <a:buFont typeface="Wingdings" panose="05000000000000000000" pitchFamily="2" charset="2"/>
              <a:buChar char="q"/>
            </a:pPr>
            <a:r>
              <a:rPr lang="en-US" altLang="en-US" sz="2000" dirty="0"/>
              <a:t>The primary use of global variables is in programs in which many functions must access the value of the same variable. Rather than having to pass the value of the variable to each individual function as an argument, the function can explicitly reference the variable instead.</a:t>
            </a:r>
          </a:p>
          <a:p>
            <a:pPr eaLnBrk="1" hangingPunct="1">
              <a:lnSpc>
                <a:spcPct val="95000"/>
              </a:lnSpc>
              <a:spcBef>
                <a:spcPts val="1200"/>
              </a:spcBef>
              <a:buFont typeface="Wingdings" panose="05000000000000000000" pitchFamily="2" charset="2"/>
              <a:buChar char="q"/>
            </a:pPr>
            <a:r>
              <a:rPr lang="en-US" altLang="en-US" sz="2000" dirty="0"/>
              <a:t>There is a </a:t>
            </a:r>
            <a:r>
              <a:rPr lang="en-US" altLang="en-US" sz="2000" b="1" dirty="0"/>
              <a:t>drawback</a:t>
            </a:r>
            <a:r>
              <a:rPr lang="en-US" altLang="en-US" sz="2000" dirty="0"/>
              <a:t> with this approach:  Because the function explicitly  references a particular global variable, the generality of the function is somewhat reduced !</a:t>
            </a:r>
          </a:p>
          <a:p>
            <a:pPr eaLnBrk="1" hangingPunct="1">
              <a:lnSpc>
                <a:spcPct val="95000"/>
              </a:lnSpc>
              <a:spcBef>
                <a:spcPts val="1200"/>
              </a:spcBef>
              <a:buFont typeface="Wingdings" panose="05000000000000000000" pitchFamily="2" charset="2"/>
              <a:buChar char="q"/>
            </a:pPr>
            <a:r>
              <a:rPr lang="en-US" altLang="en-US" sz="2000" dirty="0"/>
              <a:t>Global variables do have </a:t>
            </a:r>
            <a:r>
              <a:rPr lang="en-US" altLang="en-US" sz="2000" b="1" dirty="0"/>
              <a:t>default initial values: zero</a:t>
            </a:r>
          </a:p>
        </p:txBody>
      </p:sp>
    </p:spTree>
    <p:extLst>
      <p:ext uri="{BB962C8B-B14F-4D97-AF65-F5344CB8AC3E}">
        <p14:creationId xmlns:p14="http://schemas.microsoft.com/office/powerpoint/2010/main" val="2543246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lgn="l" eaLnBrk="1" hangingPunct="1"/>
            <a:r>
              <a:rPr lang="en-US" altLang="en-US" dirty="0"/>
              <a:t>Example: global variables</a:t>
            </a:r>
          </a:p>
        </p:txBody>
      </p:sp>
      <p:sp>
        <p:nvSpPr>
          <p:cNvPr id="27651" name="Text Box 4"/>
          <p:cNvSpPr txBox="1">
            <a:spLocks noChangeArrowheads="1"/>
          </p:cNvSpPr>
          <p:nvPr/>
        </p:nvSpPr>
        <p:spPr bwMode="auto">
          <a:xfrm>
            <a:off x="336149" y="1779687"/>
            <a:ext cx="3175869"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latin typeface="Courier New" panose="02070309020205020404" pitchFamily="49" charset="0"/>
              </a:rPr>
              <a:t>#include &lt;</a:t>
            </a:r>
            <a:r>
              <a:rPr lang="en-US" altLang="en-US" sz="1800" b="0" dirty="0" err="1">
                <a:latin typeface="Courier New" panose="02070309020205020404" pitchFamily="49" charset="0"/>
              </a:rPr>
              <a:t>stdio.h</a:t>
            </a:r>
            <a:r>
              <a:rPr lang="en-US" altLang="en-US" sz="1800" b="0" dirty="0">
                <a:latin typeface="Courier New" panose="02070309020205020404" pitchFamily="49" charset="0"/>
              </a:rPr>
              <a:t>&gt;</a:t>
            </a: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x;</a:t>
            </a: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r>
              <a:rPr lang="en-US" altLang="en-US" sz="1800" b="0" dirty="0">
                <a:latin typeface="Courier New" panose="02070309020205020404" pitchFamily="49" charset="0"/>
              </a:rPr>
              <a:t>void f1 (void) {</a:t>
            </a:r>
          </a:p>
          <a:p>
            <a:pPr eaLnBrk="1" hangingPunct="1">
              <a:spcBef>
                <a:spcPct val="0"/>
              </a:spcBef>
              <a:buFontTx/>
              <a:buNone/>
            </a:pPr>
            <a:r>
              <a:rPr lang="en-US" altLang="en-US" sz="1800" b="0" dirty="0">
                <a:latin typeface="Courier New" panose="02070309020205020404" pitchFamily="49" charset="0"/>
              </a:rPr>
              <a:t>	x++;</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r>
              <a:rPr lang="en-US" altLang="en-US" sz="1800" b="0" dirty="0">
                <a:latin typeface="Courier New" panose="02070309020205020404" pitchFamily="49" charset="0"/>
              </a:rPr>
              <a:t>void f2 (void) {</a:t>
            </a:r>
          </a:p>
          <a:p>
            <a:pPr eaLnBrk="1" hangingPunct="1">
              <a:spcBef>
                <a:spcPct val="0"/>
              </a:spcBef>
              <a:buFontTx/>
              <a:buNone/>
            </a:pPr>
            <a:r>
              <a:rPr lang="en-US" altLang="en-US" sz="1800" b="0" dirty="0">
                <a:latin typeface="Courier New" panose="02070309020205020404" pitchFamily="49" charset="0"/>
              </a:rPr>
              <a:t>	x++;</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main(void) {</a:t>
            </a:r>
          </a:p>
          <a:p>
            <a:pPr eaLnBrk="1" hangingPunct="1">
              <a:spcBef>
                <a:spcPct val="0"/>
              </a:spcBef>
              <a:buFontTx/>
              <a:buNone/>
            </a:pPr>
            <a:r>
              <a:rPr lang="en-US" altLang="en-US" sz="1800" b="0" dirty="0">
                <a:latin typeface="Courier New" panose="02070309020205020404" pitchFamily="49" charset="0"/>
              </a:rPr>
              <a:t>	x=7;</a:t>
            </a:r>
          </a:p>
          <a:p>
            <a:pPr eaLnBrk="1" hangingPunct="1">
              <a:spcBef>
                <a:spcPct val="0"/>
              </a:spcBef>
              <a:buFontTx/>
              <a:buNone/>
            </a:pPr>
            <a:r>
              <a:rPr lang="en-US" altLang="en-US" sz="1800" b="0" dirty="0">
                <a:latin typeface="Courier New" panose="02070309020205020404" pitchFamily="49" charset="0"/>
              </a:rPr>
              <a:t>	f1();</a:t>
            </a:r>
          </a:p>
          <a:p>
            <a:pPr eaLnBrk="1" hangingPunct="1">
              <a:spcBef>
                <a:spcPct val="0"/>
              </a:spcBef>
              <a:buFontTx/>
              <a:buNone/>
            </a:pPr>
            <a:r>
              <a:rPr lang="en-US" altLang="en-US" sz="1800" b="0" dirty="0">
                <a:latin typeface="Courier New" panose="02070309020205020404" pitchFamily="49" charset="0"/>
              </a:rPr>
              <a:t>	f2();</a:t>
            </a:r>
          </a:p>
          <a:p>
            <a:pPr eaLnBrk="1" hangingPunct="1">
              <a:spcBef>
                <a:spcPct val="0"/>
              </a:spcBef>
              <a:buFontTx/>
              <a:buNone/>
            </a:pPr>
            <a:r>
              <a:rPr lang="en-US" altLang="en-US" sz="1800" b="0" dirty="0">
                <a:latin typeface="Courier New" panose="02070309020205020404" pitchFamily="49" charset="0"/>
              </a:rPr>
              <a:t>	</a:t>
            </a:r>
            <a:r>
              <a:rPr lang="en-US" altLang="en-US" sz="1800" dirty="0" err="1">
                <a:latin typeface="Courier New" panose="02070309020205020404" pitchFamily="49" charset="0"/>
              </a:rPr>
              <a:t>cout</a:t>
            </a:r>
            <a:r>
              <a:rPr lang="en-US" altLang="en-US" sz="1800" dirty="0">
                <a:latin typeface="Courier New" panose="02070309020205020404" pitchFamily="49" charset="0"/>
              </a:rPr>
              <a:t>&lt;&lt;x&lt;&lt;</a:t>
            </a:r>
            <a:r>
              <a:rPr lang="en-US" altLang="en-US" sz="1800" dirty="0" err="1">
                <a:latin typeface="Courier New" panose="02070309020205020404" pitchFamily="49" charset="0"/>
              </a:rPr>
              <a:t>endl</a:t>
            </a:r>
            <a:r>
              <a:rPr lang="en-US" altLang="en-US" sz="1800" dirty="0">
                <a:latin typeface="Courier New" panose="02070309020205020404" pitchFamily="49" charset="0"/>
              </a:rPr>
              <a:t>;</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a:t>
            </a:r>
          </a:p>
        </p:txBody>
      </p:sp>
      <p:cxnSp>
        <p:nvCxnSpPr>
          <p:cNvPr id="3" name="Straight Connector 2"/>
          <p:cNvCxnSpPr/>
          <p:nvPr/>
        </p:nvCxnSpPr>
        <p:spPr>
          <a:xfrm>
            <a:off x="336149" y="2714171"/>
            <a:ext cx="98465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279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altLang="en-US" dirty="0"/>
              <a:t>What is a function</a:t>
            </a:r>
          </a:p>
        </p:txBody>
      </p:sp>
      <p:sp>
        <p:nvSpPr>
          <p:cNvPr id="4099" name="Rectangle 3"/>
          <p:cNvSpPr>
            <a:spLocks noGrp="1" noChangeArrowheads="1"/>
          </p:cNvSpPr>
          <p:nvPr>
            <p:ph type="body" idx="1"/>
          </p:nvPr>
        </p:nvSpPr>
        <p:spPr>
          <a:xfrm>
            <a:off x="284162" y="1778000"/>
            <a:ext cx="8574087" cy="4800600"/>
          </a:xfrm>
        </p:spPr>
        <p:txBody>
          <a:bodyPr>
            <a:noAutofit/>
          </a:bodyPr>
          <a:lstStyle/>
          <a:p>
            <a:pPr eaLnBrk="1" hangingPunct="1">
              <a:lnSpc>
                <a:spcPct val="90000"/>
              </a:lnSpc>
              <a:spcBef>
                <a:spcPts val="0"/>
              </a:spcBef>
              <a:buFont typeface="Wingdings" panose="05000000000000000000" pitchFamily="2" charset="2"/>
              <a:buChar char="q"/>
            </a:pPr>
            <a:r>
              <a:rPr lang="en-US" altLang="en-US" sz="2000" dirty="0"/>
              <a:t>A function is a self-contained unit of program code designed to accomplish a particular task. </a:t>
            </a:r>
          </a:p>
          <a:p>
            <a:pPr eaLnBrk="1" hangingPunct="1">
              <a:lnSpc>
                <a:spcPct val="90000"/>
              </a:lnSpc>
              <a:spcBef>
                <a:spcPts val="0"/>
              </a:spcBef>
              <a:buFont typeface="Wingdings" panose="05000000000000000000" pitchFamily="2" charset="2"/>
              <a:buChar char="q"/>
            </a:pPr>
            <a:r>
              <a:rPr lang="en-US" altLang="en-US" sz="2000" dirty="0"/>
              <a:t>The concept has some equivalent in all high-level programming languages:  </a:t>
            </a:r>
            <a:r>
              <a:rPr lang="en-US" altLang="en-US" sz="2000" i="1" dirty="0"/>
              <a:t>functions</a:t>
            </a:r>
            <a:r>
              <a:rPr lang="en-US" altLang="en-US" sz="2000" dirty="0"/>
              <a:t>, </a:t>
            </a:r>
            <a:r>
              <a:rPr lang="en-US" altLang="en-US" sz="2000" i="1" dirty="0"/>
              <a:t>subroutines</a:t>
            </a:r>
            <a:r>
              <a:rPr lang="en-US" altLang="en-US" sz="2000" dirty="0"/>
              <a:t>, and </a:t>
            </a:r>
            <a:r>
              <a:rPr lang="en-US" altLang="en-US" sz="2000" i="1" dirty="0"/>
              <a:t>procedures</a:t>
            </a:r>
          </a:p>
          <a:p>
            <a:pPr eaLnBrk="1" hangingPunct="1">
              <a:lnSpc>
                <a:spcPct val="90000"/>
              </a:lnSpc>
              <a:spcBef>
                <a:spcPts val="0"/>
              </a:spcBef>
              <a:buFont typeface="Wingdings" panose="05000000000000000000" pitchFamily="2" charset="2"/>
              <a:buChar char="q"/>
            </a:pPr>
            <a:r>
              <a:rPr lang="en-US" altLang="en-US" sz="2000" dirty="0"/>
              <a:t>The use of a function: a "black box" </a:t>
            </a:r>
          </a:p>
          <a:p>
            <a:pPr lvl="1" eaLnBrk="1" hangingPunct="1">
              <a:lnSpc>
                <a:spcPct val="90000"/>
              </a:lnSpc>
              <a:spcBef>
                <a:spcPts val="0"/>
              </a:spcBef>
              <a:buFont typeface="Wingdings" panose="05000000000000000000" pitchFamily="2" charset="2"/>
              <a:buChar char="q"/>
            </a:pPr>
            <a:r>
              <a:rPr lang="en-US" altLang="en-US" sz="2000" dirty="0"/>
              <a:t>defined in terms of the information that goes in (its input) and the value or action it produces (its output). </a:t>
            </a:r>
          </a:p>
          <a:p>
            <a:pPr lvl="1" eaLnBrk="1" hangingPunct="1">
              <a:lnSpc>
                <a:spcPct val="90000"/>
              </a:lnSpc>
              <a:spcBef>
                <a:spcPts val="0"/>
              </a:spcBef>
              <a:buFont typeface="Wingdings" panose="05000000000000000000" pitchFamily="2" charset="2"/>
              <a:buChar char="q"/>
            </a:pPr>
            <a:r>
              <a:rPr lang="en-US" altLang="en-US" sz="2000" dirty="0"/>
              <a:t>what goes on inside the black box is not your concern, unless you are the one who has to write the function.</a:t>
            </a:r>
          </a:p>
          <a:p>
            <a:pPr eaLnBrk="1" hangingPunct="1">
              <a:lnSpc>
                <a:spcPct val="90000"/>
              </a:lnSpc>
              <a:spcBef>
                <a:spcPts val="0"/>
              </a:spcBef>
              <a:buFont typeface="Wingdings" panose="05000000000000000000" pitchFamily="2" charset="2"/>
              <a:buChar char="q"/>
            </a:pPr>
            <a:r>
              <a:rPr lang="en-US" altLang="en-US" sz="2000" dirty="0"/>
              <a:t>What kind of “output” comes out from a function black box ?</a:t>
            </a:r>
          </a:p>
          <a:p>
            <a:pPr lvl="1" eaLnBrk="1" hangingPunct="1">
              <a:lnSpc>
                <a:spcPct val="90000"/>
              </a:lnSpc>
              <a:spcBef>
                <a:spcPts val="0"/>
              </a:spcBef>
              <a:buFont typeface="Wingdings" panose="05000000000000000000" pitchFamily="2" charset="2"/>
              <a:buChar char="q"/>
            </a:pPr>
            <a:r>
              <a:rPr lang="en-US" altLang="en-US" sz="2000" dirty="0"/>
              <a:t>Some functions find a </a:t>
            </a:r>
            <a:r>
              <a:rPr lang="en-US" altLang="en-US" sz="2000" b="1" dirty="0"/>
              <a:t>value</a:t>
            </a:r>
            <a:r>
              <a:rPr lang="en-US" altLang="en-US" sz="2000" dirty="0"/>
              <a:t> for a program to use. </a:t>
            </a:r>
          </a:p>
          <a:p>
            <a:pPr lvl="1" eaLnBrk="1" hangingPunct="1">
              <a:lnSpc>
                <a:spcPct val="90000"/>
              </a:lnSpc>
              <a:spcBef>
                <a:spcPts val="0"/>
              </a:spcBef>
              <a:buFont typeface="Wingdings" panose="05000000000000000000" pitchFamily="2" charset="2"/>
              <a:buChar char="q"/>
            </a:pPr>
            <a:r>
              <a:rPr lang="en-US" altLang="en-US" sz="2000" dirty="0"/>
              <a:t>Some functions cause an </a:t>
            </a:r>
            <a:r>
              <a:rPr lang="en-US" altLang="en-US" sz="2000" b="1" dirty="0"/>
              <a:t>action</a:t>
            </a:r>
            <a:r>
              <a:rPr lang="en-US" altLang="en-US" sz="2000" dirty="0"/>
              <a:t> to take place.</a:t>
            </a:r>
          </a:p>
          <a:p>
            <a:pPr lvl="1" eaLnBrk="1" hangingPunct="1">
              <a:lnSpc>
                <a:spcPct val="90000"/>
              </a:lnSpc>
              <a:spcBef>
                <a:spcPts val="0"/>
              </a:spcBef>
              <a:buFont typeface="Wingdings" panose="05000000000000000000" pitchFamily="2" charset="2"/>
              <a:buChar char="q"/>
            </a:pPr>
            <a:r>
              <a:rPr lang="en-US" altLang="en-US" sz="2000" dirty="0"/>
              <a:t>In general, a function can both produce actions and provide values.</a:t>
            </a:r>
          </a:p>
        </p:txBody>
      </p:sp>
    </p:spTree>
    <p:extLst>
      <p:ext uri="{BB962C8B-B14F-4D97-AF65-F5344CB8AC3E}">
        <p14:creationId xmlns:p14="http://schemas.microsoft.com/office/powerpoint/2010/main" val="14867210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l" eaLnBrk="1" hangingPunct="1"/>
            <a:r>
              <a:rPr lang="en-US" altLang="en-US" dirty="0"/>
              <a:t>Automatic and static variables</a:t>
            </a:r>
          </a:p>
        </p:txBody>
      </p:sp>
      <p:sp>
        <p:nvSpPr>
          <p:cNvPr id="28675" name="Rectangle 3"/>
          <p:cNvSpPr>
            <a:spLocks noGrp="1" noChangeArrowheads="1"/>
          </p:cNvSpPr>
          <p:nvPr>
            <p:ph type="body" idx="1"/>
          </p:nvPr>
        </p:nvSpPr>
        <p:spPr>
          <a:xfrm>
            <a:off x="284163" y="1785257"/>
            <a:ext cx="8574087" cy="4891314"/>
          </a:xfrm>
        </p:spPr>
        <p:txBody>
          <a:bodyPr>
            <a:noAutofit/>
          </a:bodyPr>
          <a:lstStyle/>
          <a:p>
            <a:pPr eaLnBrk="1" hangingPunct="1">
              <a:lnSpc>
                <a:spcPct val="80000"/>
              </a:lnSpc>
              <a:spcBef>
                <a:spcPts val="0"/>
              </a:spcBef>
              <a:buFont typeface="Wingdings" panose="05000000000000000000" pitchFamily="2" charset="2"/>
              <a:buChar char="q"/>
            </a:pPr>
            <a:r>
              <a:rPr lang="en-US" altLang="en-US" sz="1900" dirty="0"/>
              <a:t>Automatic local variables (the default case of local </a:t>
            </a:r>
            <a:r>
              <a:rPr lang="en-US" altLang="en-US" sz="1900" dirty="0" err="1"/>
              <a:t>vars</a:t>
            </a:r>
            <a:r>
              <a:rPr lang="en-US" altLang="en-US" sz="1900" dirty="0"/>
              <a:t>) :</a:t>
            </a:r>
          </a:p>
          <a:p>
            <a:pPr lvl="1" eaLnBrk="1" hangingPunct="1">
              <a:lnSpc>
                <a:spcPct val="80000"/>
              </a:lnSpc>
              <a:spcBef>
                <a:spcPts val="0"/>
              </a:spcBef>
              <a:buFont typeface="Wingdings" panose="05000000000000000000" pitchFamily="2" charset="2"/>
              <a:buChar char="q"/>
            </a:pPr>
            <a:r>
              <a:rPr lang="en-US" altLang="en-US" sz="1900" dirty="0"/>
              <a:t>an automatic variable disappears after the function where it is defined completes execution, the value of that variable disappears along with it. </a:t>
            </a:r>
          </a:p>
          <a:p>
            <a:pPr lvl="1" eaLnBrk="1" hangingPunct="1">
              <a:lnSpc>
                <a:spcPct val="80000"/>
              </a:lnSpc>
              <a:spcBef>
                <a:spcPts val="0"/>
              </a:spcBef>
              <a:buFont typeface="Wingdings" panose="05000000000000000000" pitchFamily="2" charset="2"/>
              <a:buChar char="q"/>
            </a:pPr>
            <a:r>
              <a:rPr lang="en-US" altLang="en-US" sz="1900" dirty="0"/>
              <a:t>the value an automatic variable has when a function finishes execution is </a:t>
            </a:r>
            <a:r>
              <a:rPr lang="en-US" altLang="en-US" sz="1900" i="1" dirty="0"/>
              <a:t>guaranteed </a:t>
            </a:r>
            <a:r>
              <a:rPr lang="en-US" altLang="en-US" sz="1900" dirty="0"/>
              <a:t>not to exist the next time the function is called.</a:t>
            </a:r>
          </a:p>
          <a:p>
            <a:pPr lvl="1" eaLnBrk="1" hangingPunct="1">
              <a:lnSpc>
                <a:spcPct val="80000"/>
              </a:lnSpc>
              <a:spcBef>
                <a:spcPts val="0"/>
              </a:spcBef>
              <a:buFont typeface="Wingdings" panose="05000000000000000000" pitchFamily="2" charset="2"/>
              <a:buChar char="q"/>
            </a:pPr>
            <a:r>
              <a:rPr lang="en-US" altLang="en-US" sz="1900" dirty="0"/>
              <a:t>The value of the expression is calculated and assigned to the automatic local variable </a:t>
            </a:r>
            <a:r>
              <a:rPr lang="en-US" altLang="en-US" sz="1900" i="1" dirty="0"/>
              <a:t>each </a:t>
            </a:r>
            <a:r>
              <a:rPr lang="en-US" altLang="en-US" sz="1900" dirty="0"/>
              <a:t>time the function is called.</a:t>
            </a:r>
          </a:p>
          <a:p>
            <a:pPr lvl="1" eaLnBrk="1" hangingPunct="1">
              <a:lnSpc>
                <a:spcPct val="80000"/>
              </a:lnSpc>
              <a:spcBef>
                <a:spcPts val="0"/>
              </a:spcBef>
              <a:buFont typeface="Wingdings" panose="05000000000000000000" pitchFamily="2" charset="2"/>
              <a:buChar char="q"/>
            </a:pPr>
            <a:endParaRPr lang="en-US" altLang="en-US" sz="1900" dirty="0"/>
          </a:p>
          <a:p>
            <a:pPr eaLnBrk="1" hangingPunct="1">
              <a:lnSpc>
                <a:spcPct val="80000"/>
              </a:lnSpc>
              <a:spcBef>
                <a:spcPts val="0"/>
              </a:spcBef>
              <a:buFont typeface="Wingdings" panose="05000000000000000000" pitchFamily="2" charset="2"/>
              <a:buChar char="q"/>
            </a:pPr>
            <a:r>
              <a:rPr lang="en-US" altLang="en-US" sz="1900" dirty="0"/>
              <a:t>Static local variables: </a:t>
            </a:r>
          </a:p>
          <a:p>
            <a:pPr lvl="1" eaLnBrk="1" hangingPunct="1">
              <a:lnSpc>
                <a:spcPct val="80000"/>
              </a:lnSpc>
              <a:spcBef>
                <a:spcPts val="0"/>
              </a:spcBef>
              <a:buFont typeface="Wingdings" panose="05000000000000000000" pitchFamily="2" charset="2"/>
              <a:buChar char="q"/>
            </a:pPr>
            <a:r>
              <a:rPr lang="en-US" altLang="en-US" sz="1900" dirty="0"/>
              <a:t>If you place the word</a:t>
            </a:r>
            <a:r>
              <a:rPr lang="en-US" altLang="en-US" sz="1900" dirty="0">
                <a:latin typeface="Courier New" panose="02070309020205020404" pitchFamily="49" charset="0"/>
              </a:rPr>
              <a:t> static</a:t>
            </a:r>
            <a:r>
              <a:rPr lang="en-US" altLang="en-US" sz="1900" dirty="0"/>
              <a:t> in front of a variable declaration</a:t>
            </a:r>
          </a:p>
          <a:p>
            <a:pPr lvl="1" eaLnBrk="1" hangingPunct="1">
              <a:lnSpc>
                <a:spcPct val="80000"/>
              </a:lnSpc>
              <a:spcBef>
                <a:spcPts val="0"/>
              </a:spcBef>
              <a:buFont typeface="Wingdings" panose="05000000000000000000" pitchFamily="2" charset="2"/>
              <a:buChar char="q"/>
            </a:pPr>
            <a:r>
              <a:rPr lang="en-US" altLang="en-US" sz="1900" dirty="0"/>
              <a:t>“something that has no movement” </a:t>
            </a:r>
          </a:p>
          <a:p>
            <a:pPr lvl="1" eaLnBrk="1" hangingPunct="1">
              <a:lnSpc>
                <a:spcPct val="80000"/>
              </a:lnSpc>
              <a:spcBef>
                <a:spcPts val="0"/>
              </a:spcBef>
              <a:buFont typeface="Wingdings" panose="05000000000000000000" pitchFamily="2" charset="2"/>
              <a:buChar char="q"/>
            </a:pPr>
            <a:r>
              <a:rPr lang="en-US" altLang="en-US" sz="1900" dirty="0"/>
              <a:t>a static local variable—it does </a:t>
            </a:r>
            <a:r>
              <a:rPr lang="en-US" altLang="en-US" sz="1900" i="1" dirty="0"/>
              <a:t>not </a:t>
            </a:r>
            <a:r>
              <a:rPr lang="en-US" altLang="en-US" sz="1900" dirty="0"/>
              <a:t>come and go as the function is called and returns. This implies that the value a static variable has upon leaving a function is the same value that variable will have the next time the function is called.</a:t>
            </a:r>
          </a:p>
          <a:p>
            <a:pPr lvl="1" eaLnBrk="1" hangingPunct="1">
              <a:lnSpc>
                <a:spcPct val="80000"/>
              </a:lnSpc>
              <a:spcBef>
                <a:spcPts val="0"/>
              </a:spcBef>
              <a:buFont typeface="Wingdings" panose="05000000000000000000" pitchFamily="2" charset="2"/>
              <a:buChar char="q"/>
            </a:pPr>
            <a:r>
              <a:rPr lang="en-US" altLang="en-US" sz="1900" dirty="0"/>
              <a:t>Static variables also differ with respect to their initialization. A static, local variable is initialized only </a:t>
            </a:r>
            <a:r>
              <a:rPr lang="en-US" altLang="en-US" sz="1900" i="1" dirty="0"/>
              <a:t>once </a:t>
            </a:r>
            <a:r>
              <a:rPr lang="en-US" altLang="en-US" sz="1900" dirty="0"/>
              <a:t>at the start of overall program execution—and not each time that the function is called. Furthermore, the initial value specified for a static variable </a:t>
            </a:r>
            <a:r>
              <a:rPr lang="en-US" altLang="en-US" sz="1900" i="1" dirty="0"/>
              <a:t>must </a:t>
            </a:r>
            <a:r>
              <a:rPr lang="en-US" altLang="en-US" sz="1900" dirty="0"/>
              <a:t>be  a simple constant or constant expression. Static variables also have default initial values of zero, unlike automatic variables, which have no default initial value.</a:t>
            </a:r>
          </a:p>
        </p:txBody>
      </p:sp>
    </p:spTree>
    <p:extLst>
      <p:ext uri="{BB962C8B-B14F-4D97-AF65-F5344CB8AC3E}">
        <p14:creationId xmlns:p14="http://schemas.microsoft.com/office/powerpoint/2010/main" val="17990757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l" eaLnBrk="1" hangingPunct="1"/>
            <a:r>
              <a:rPr lang="en-US" altLang="en-US" sz="4000" dirty="0"/>
              <a:t>Example: Automatic and static variables</a:t>
            </a:r>
          </a:p>
        </p:txBody>
      </p:sp>
      <p:sp>
        <p:nvSpPr>
          <p:cNvPr id="29699" name="Text Box 4"/>
          <p:cNvSpPr txBox="1">
            <a:spLocks noChangeArrowheads="1"/>
          </p:cNvSpPr>
          <p:nvPr/>
        </p:nvSpPr>
        <p:spPr bwMode="auto">
          <a:xfrm>
            <a:off x="284163" y="1817007"/>
            <a:ext cx="776687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latin typeface="Courier New" panose="02070309020205020404" pitchFamily="49" charset="0"/>
              </a:rPr>
              <a:t>// Program to illustrate static and automatic variables</a:t>
            </a:r>
          </a:p>
          <a:p>
            <a:pPr eaLnBrk="1" hangingPunct="1">
              <a:spcBef>
                <a:spcPct val="0"/>
              </a:spcBef>
              <a:buFontTx/>
              <a:buNone/>
            </a:pPr>
            <a:r>
              <a:rPr lang="en-US" altLang="en-US" sz="1800" b="0" dirty="0">
                <a:latin typeface="Courier New" panose="02070309020205020404" pitchFamily="49" charset="0"/>
              </a:rPr>
              <a:t>#include &lt;</a:t>
            </a:r>
            <a:r>
              <a:rPr lang="en-US" altLang="en-US" sz="1800" b="0" dirty="0" err="1">
                <a:latin typeface="Courier New" panose="02070309020205020404" pitchFamily="49" charset="0"/>
              </a:rPr>
              <a:t>stdio.h</a:t>
            </a:r>
            <a:r>
              <a:rPr lang="en-US" altLang="en-US" sz="1800" b="0" dirty="0">
                <a:latin typeface="Courier New" panose="02070309020205020404" pitchFamily="49" charset="0"/>
              </a:rPr>
              <a:t>&gt;</a:t>
            </a:r>
          </a:p>
          <a:p>
            <a:pPr eaLnBrk="1" hangingPunct="1">
              <a:spcBef>
                <a:spcPct val="0"/>
              </a:spcBef>
              <a:buFontTx/>
              <a:buNone/>
            </a:pPr>
            <a:r>
              <a:rPr lang="en-US" altLang="en-US" sz="1800" b="0" dirty="0">
                <a:latin typeface="Courier New" panose="02070309020205020404" pitchFamily="49" charset="0"/>
              </a:rPr>
              <a:t>void </a:t>
            </a:r>
            <a:r>
              <a:rPr lang="en-US" altLang="en-US" sz="1800" b="0" dirty="0" err="1">
                <a:latin typeface="Courier New" panose="02070309020205020404" pitchFamily="49" charset="0"/>
              </a:rPr>
              <a:t>auto_static</a:t>
            </a:r>
            <a:r>
              <a:rPr lang="en-US" altLang="en-US" sz="1800" b="0" dirty="0">
                <a:latin typeface="Courier New" panose="02070309020205020404" pitchFamily="49" charset="0"/>
              </a:rPr>
              <a:t> (void)</a:t>
            </a:r>
          </a:p>
          <a:p>
            <a:pPr eaLnBrk="1" hangingPunct="1">
              <a:spcBef>
                <a:spcPct val="0"/>
              </a:spcBef>
              <a:buFontTx/>
              <a:buNone/>
            </a:pPr>
            <a:r>
              <a:rPr lang="en-US" altLang="en-US" sz="1800" b="0" dirty="0">
                <a:latin typeface="Courier New" panose="02070309020205020404" pitchFamily="49" charset="0"/>
              </a:rPr>
              <a:t>{</a:t>
            </a:r>
          </a:p>
          <a:p>
            <a:pPr lvl="1"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autoVar</a:t>
            </a:r>
            <a:r>
              <a:rPr lang="en-US" altLang="en-US" sz="1800" b="0" dirty="0">
                <a:latin typeface="Courier New" panose="02070309020205020404" pitchFamily="49" charset="0"/>
              </a:rPr>
              <a:t> = 1;</a:t>
            </a:r>
          </a:p>
          <a:p>
            <a:pPr lvl="1" eaLnBrk="1" hangingPunct="1">
              <a:spcBef>
                <a:spcPct val="0"/>
              </a:spcBef>
              <a:buFontTx/>
              <a:buNone/>
            </a:pPr>
            <a:r>
              <a:rPr lang="en-US" altLang="en-US" sz="1800" b="0" dirty="0">
                <a:latin typeface="Courier New" panose="02070309020205020404" pitchFamily="49" charset="0"/>
              </a:rPr>
              <a:t>static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staticVar</a:t>
            </a:r>
            <a:r>
              <a:rPr lang="en-US" altLang="en-US" sz="1800" b="0" dirty="0">
                <a:latin typeface="Courier New" panose="02070309020205020404" pitchFamily="49" charset="0"/>
              </a:rPr>
              <a:t> = 1;</a:t>
            </a:r>
          </a:p>
          <a:p>
            <a:pPr lvl="1" eaLnBrk="1" hangingPunct="1">
              <a:spcBef>
                <a:spcPct val="0"/>
              </a:spcBef>
              <a:buFontTx/>
              <a:buNone/>
            </a:pPr>
            <a:r>
              <a:rPr lang="en-US" altLang="en-US" sz="1800" dirty="0" err="1">
                <a:latin typeface="Courier New" panose="02070309020205020404" pitchFamily="49" charset="0"/>
              </a:rPr>
              <a:t>cout</a:t>
            </a:r>
            <a:r>
              <a:rPr lang="en-US" altLang="en-US" sz="1800" dirty="0">
                <a:latin typeface="Courier New" panose="02070309020205020404" pitchFamily="49" charset="0"/>
              </a:rPr>
              <a:t>&lt;&lt;</a:t>
            </a:r>
            <a:r>
              <a:rPr lang="en-US" altLang="en-US" sz="1800" dirty="0" err="1">
                <a:latin typeface="Courier New" panose="02070309020205020404" pitchFamily="49" charset="0"/>
              </a:rPr>
              <a:t>staticVar</a:t>
            </a:r>
            <a:r>
              <a:rPr lang="en-US" altLang="en-US" sz="1800" dirty="0">
                <a:latin typeface="Courier New" panose="02070309020205020404" pitchFamily="49" charset="0"/>
              </a:rPr>
              <a:t>&lt;&lt;</a:t>
            </a:r>
            <a:r>
              <a:rPr lang="en-US" altLang="en-US" sz="1800" dirty="0" err="1">
                <a:latin typeface="Courier New" panose="02070309020205020404" pitchFamily="49" charset="0"/>
              </a:rPr>
              <a:t>autovar</a:t>
            </a:r>
            <a:r>
              <a:rPr lang="en-US" altLang="en-US" sz="1800" b="0" dirty="0">
                <a:latin typeface="Courier New" panose="02070309020205020404" pitchFamily="49" charset="0"/>
              </a:rPr>
              <a:t>;</a:t>
            </a:r>
          </a:p>
          <a:p>
            <a:pPr lvl="1" eaLnBrk="1" hangingPunct="1">
              <a:spcBef>
                <a:spcPct val="0"/>
              </a:spcBef>
              <a:buFontTx/>
              <a:buNone/>
            </a:pPr>
            <a:r>
              <a:rPr lang="en-US" altLang="en-US" sz="1800" b="0" dirty="0">
                <a:latin typeface="Courier New" panose="02070309020205020404" pitchFamily="49" charset="0"/>
              </a:rPr>
              <a:t>++</a:t>
            </a:r>
            <a:r>
              <a:rPr lang="en-US" altLang="en-US" sz="1800" b="0" dirty="0" err="1">
                <a:latin typeface="Courier New" panose="02070309020205020404" pitchFamily="49" charset="0"/>
              </a:rPr>
              <a:t>autoVar</a:t>
            </a:r>
            <a:r>
              <a:rPr lang="en-US" altLang="en-US" sz="1800" b="0" dirty="0">
                <a:latin typeface="Courier New" panose="02070309020205020404" pitchFamily="49" charset="0"/>
              </a:rPr>
              <a:t>;</a:t>
            </a:r>
          </a:p>
          <a:p>
            <a:pPr lvl="1" eaLnBrk="1" hangingPunct="1">
              <a:spcBef>
                <a:spcPct val="0"/>
              </a:spcBef>
              <a:buFontTx/>
              <a:buNone/>
            </a:pPr>
            <a:r>
              <a:rPr lang="en-US" altLang="en-US" sz="1800" b="0" dirty="0">
                <a:latin typeface="Courier New" panose="02070309020205020404" pitchFamily="49" charset="0"/>
              </a:rPr>
              <a:t>++</a:t>
            </a:r>
            <a:r>
              <a:rPr lang="en-US" altLang="en-US" sz="1800" b="0" dirty="0" err="1">
                <a:latin typeface="Courier New" panose="02070309020205020404" pitchFamily="49" charset="0"/>
              </a:rPr>
              <a:t>staticVar</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main (void)</a:t>
            </a:r>
          </a:p>
          <a:p>
            <a:pPr eaLnBrk="1" hangingPunct="1">
              <a:spcBef>
                <a:spcPct val="0"/>
              </a:spcBef>
              <a:buFontTx/>
              <a:buNone/>
            </a:pPr>
            <a:r>
              <a:rPr lang="en-US" altLang="en-US" sz="1800" b="0" dirty="0">
                <a:latin typeface="Courier New" panose="02070309020205020404" pitchFamily="49" charset="0"/>
              </a:rPr>
              <a:t>{</a:t>
            </a:r>
          </a:p>
          <a:p>
            <a:pPr lvl="1"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i</a:t>
            </a:r>
            <a:r>
              <a:rPr lang="en-US" altLang="en-US" sz="1800" b="0" dirty="0">
                <a:latin typeface="Courier New" panose="02070309020205020404" pitchFamily="49" charset="0"/>
              </a:rPr>
              <a:t>;</a:t>
            </a:r>
          </a:p>
          <a:p>
            <a:pPr lvl="1" eaLnBrk="1" hangingPunct="1">
              <a:spcBef>
                <a:spcPct val="0"/>
              </a:spcBef>
              <a:buFontTx/>
              <a:buNone/>
            </a:pPr>
            <a:r>
              <a:rPr lang="en-US" altLang="en-US" sz="1800" b="0" dirty="0">
                <a:latin typeface="Courier New" panose="02070309020205020404" pitchFamily="49" charset="0"/>
              </a:rPr>
              <a:t>for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 0;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&lt; 5;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a:t>
            </a:r>
          </a:p>
          <a:p>
            <a:pPr lvl="1" eaLnBrk="1" hangingPunct="1">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auto_static</a:t>
            </a:r>
            <a:r>
              <a:rPr lang="en-US" altLang="en-US" sz="1800" b="0" dirty="0">
                <a:latin typeface="Courier New" panose="02070309020205020404" pitchFamily="49" charset="0"/>
              </a:rPr>
              <a:t> ();</a:t>
            </a:r>
          </a:p>
          <a:p>
            <a:pPr lvl="1" eaLnBrk="1" hangingPunct="1">
              <a:spcBef>
                <a:spcPct val="0"/>
              </a:spcBef>
              <a:buFontTx/>
              <a:buNone/>
            </a:pPr>
            <a:r>
              <a:rPr lang="en-US" altLang="en-US" sz="1800" b="0" dirty="0">
                <a:latin typeface="Courier New" panose="02070309020205020404" pitchFamily="49" charset="0"/>
              </a:rPr>
              <a:t>return 0;</a:t>
            </a:r>
          </a:p>
          <a:p>
            <a:pPr eaLnBrk="1" hangingPunct="1">
              <a:spcBef>
                <a:spcPct val="0"/>
              </a:spcBef>
              <a:buFontTx/>
              <a:buNone/>
            </a:pPr>
            <a:r>
              <a:rPr lang="en-US" altLang="en-US" sz="1800" b="0" dirty="0">
                <a:latin typeface="Courier New" panose="02070309020205020404" pitchFamily="49" charset="0"/>
              </a:rPr>
              <a:t>}</a:t>
            </a:r>
          </a:p>
        </p:txBody>
      </p:sp>
    </p:spTree>
    <p:extLst>
      <p:ext uri="{BB962C8B-B14F-4D97-AF65-F5344CB8AC3E}">
        <p14:creationId xmlns:p14="http://schemas.microsoft.com/office/powerpoint/2010/main" val="2005820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AE857-2EAE-FD3C-F5B3-D7CC17C740B6}"/>
              </a:ext>
            </a:extLst>
          </p:cNvPr>
          <p:cNvSpPr>
            <a:spLocks noGrp="1"/>
          </p:cNvSpPr>
          <p:nvPr>
            <p:ph type="title"/>
          </p:nvPr>
        </p:nvSpPr>
        <p:spPr/>
        <p:txBody>
          <a:bodyPr/>
          <a:lstStyle/>
          <a:p>
            <a:r>
              <a:rPr lang="en-US" dirty="0"/>
              <a:t>Function</a:t>
            </a:r>
          </a:p>
        </p:txBody>
      </p:sp>
      <p:sp>
        <p:nvSpPr>
          <p:cNvPr id="3" name="Content Placeholder 2">
            <a:extLst>
              <a:ext uri="{FF2B5EF4-FFF2-40B4-BE49-F238E27FC236}">
                <a16:creationId xmlns:a16="http://schemas.microsoft.com/office/drawing/2014/main" id="{39C13220-93E7-BC20-2E1E-09A204781D85}"/>
              </a:ext>
            </a:extLst>
          </p:cNvPr>
          <p:cNvSpPr>
            <a:spLocks noGrp="1"/>
          </p:cNvSpPr>
          <p:nvPr>
            <p:ph idx="1"/>
          </p:nvPr>
        </p:nvSpPr>
        <p:spPr>
          <a:xfrm>
            <a:off x="481023" y="2133600"/>
            <a:ext cx="7799377" cy="3992563"/>
          </a:xfrm>
        </p:spPr>
        <p:txBody>
          <a:bodyPr/>
          <a:lstStyle/>
          <a:p>
            <a:pPr marL="0" indent="0">
              <a:buNone/>
            </a:pPr>
            <a:r>
              <a:rPr lang="en-US" dirty="0"/>
              <a:t>A C++ function consist of two parts:</a:t>
            </a:r>
          </a:p>
          <a:p>
            <a:pPr marL="457200" indent="-457200">
              <a:buFont typeface="+mj-lt"/>
              <a:buAutoNum type="arabicPeriod"/>
            </a:pPr>
            <a:r>
              <a:rPr lang="en-US" dirty="0"/>
              <a:t>Declaration: the return type, the name of the function, and parameters (if any)</a:t>
            </a:r>
          </a:p>
          <a:p>
            <a:pPr marL="457200" indent="-457200">
              <a:buFont typeface="+mj-lt"/>
              <a:buAutoNum type="arabicPeriod"/>
            </a:pPr>
            <a:r>
              <a:rPr lang="en-US" dirty="0"/>
              <a:t>Definition: the body of the function (code to be executed)</a:t>
            </a:r>
          </a:p>
        </p:txBody>
      </p:sp>
      <p:pic>
        <p:nvPicPr>
          <p:cNvPr id="5" name="Picture 4">
            <a:extLst>
              <a:ext uri="{FF2B5EF4-FFF2-40B4-BE49-F238E27FC236}">
                <a16:creationId xmlns:a16="http://schemas.microsoft.com/office/drawing/2014/main" id="{A7BF01C1-A7DC-0486-CA74-8C4971A2F9FA}"/>
              </a:ext>
            </a:extLst>
          </p:cNvPr>
          <p:cNvPicPr>
            <a:picLocks noChangeAspect="1"/>
          </p:cNvPicPr>
          <p:nvPr/>
        </p:nvPicPr>
        <p:blipFill>
          <a:blip r:embed="rId2"/>
          <a:stretch>
            <a:fillRect/>
          </a:stretch>
        </p:blipFill>
        <p:spPr>
          <a:xfrm>
            <a:off x="609600" y="4660882"/>
            <a:ext cx="7487920" cy="1566736"/>
          </a:xfrm>
          <a:prstGeom prst="rect">
            <a:avLst/>
          </a:prstGeom>
        </p:spPr>
      </p:pic>
    </p:spTree>
    <p:extLst>
      <p:ext uri="{BB962C8B-B14F-4D97-AF65-F5344CB8AC3E}">
        <p14:creationId xmlns:p14="http://schemas.microsoft.com/office/powerpoint/2010/main" val="2096363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1C901-1069-539F-80FA-E604B1EE5B18}"/>
              </a:ext>
            </a:extLst>
          </p:cNvPr>
          <p:cNvSpPr>
            <a:spLocks noGrp="1"/>
          </p:cNvSpPr>
          <p:nvPr>
            <p:ph type="title"/>
          </p:nvPr>
        </p:nvSpPr>
        <p:spPr/>
        <p:txBody>
          <a:bodyPr/>
          <a:lstStyle/>
          <a:p>
            <a:r>
              <a:rPr lang="en-US" dirty="0"/>
              <a:t>Function</a:t>
            </a:r>
          </a:p>
        </p:txBody>
      </p:sp>
      <p:pic>
        <p:nvPicPr>
          <p:cNvPr id="9" name="Content Placeholder 8">
            <a:extLst>
              <a:ext uri="{FF2B5EF4-FFF2-40B4-BE49-F238E27FC236}">
                <a16:creationId xmlns:a16="http://schemas.microsoft.com/office/drawing/2014/main" id="{C1244EBE-6C1E-4DB9-72A9-3608ACA9EC5E}"/>
              </a:ext>
            </a:extLst>
          </p:cNvPr>
          <p:cNvPicPr>
            <a:picLocks noGrp="1" noChangeAspect="1"/>
          </p:cNvPicPr>
          <p:nvPr>
            <p:ph idx="1"/>
          </p:nvPr>
        </p:nvPicPr>
        <p:blipFill>
          <a:blip r:embed="rId2"/>
          <a:stretch>
            <a:fillRect/>
          </a:stretch>
        </p:blipFill>
        <p:spPr>
          <a:xfrm>
            <a:off x="4889734" y="2118360"/>
            <a:ext cx="3257717" cy="4094018"/>
          </a:xfrm>
        </p:spPr>
      </p:pic>
      <p:pic>
        <p:nvPicPr>
          <p:cNvPr id="5" name="Picture 4">
            <a:extLst>
              <a:ext uri="{FF2B5EF4-FFF2-40B4-BE49-F238E27FC236}">
                <a16:creationId xmlns:a16="http://schemas.microsoft.com/office/drawing/2014/main" id="{41D6852B-2A84-87A4-742F-AB283170EA55}"/>
              </a:ext>
            </a:extLst>
          </p:cNvPr>
          <p:cNvPicPr>
            <a:picLocks noChangeAspect="1"/>
          </p:cNvPicPr>
          <p:nvPr/>
        </p:nvPicPr>
        <p:blipFill>
          <a:blip r:embed="rId3"/>
          <a:stretch>
            <a:fillRect/>
          </a:stretch>
        </p:blipFill>
        <p:spPr>
          <a:xfrm>
            <a:off x="513003" y="2133600"/>
            <a:ext cx="3439238" cy="4094018"/>
          </a:xfrm>
          <a:prstGeom prst="rect">
            <a:avLst/>
          </a:prstGeom>
        </p:spPr>
      </p:pic>
    </p:spTree>
    <p:extLst>
      <p:ext uri="{BB962C8B-B14F-4D97-AF65-F5344CB8AC3E}">
        <p14:creationId xmlns:p14="http://schemas.microsoft.com/office/powerpoint/2010/main" val="2769435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84173-0903-F83E-5B41-59F4E3610F5F}"/>
              </a:ext>
            </a:extLst>
          </p:cNvPr>
          <p:cNvSpPr>
            <a:spLocks noGrp="1"/>
          </p:cNvSpPr>
          <p:nvPr>
            <p:ph type="title"/>
          </p:nvPr>
        </p:nvSpPr>
        <p:spPr/>
        <p:txBody>
          <a:bodyPr/>
          <a:lstStyle/>
          <a:p>
            <a:r>
              <a:rPr lang="en-US" dirty="0"/>
              <a:t>Function</a:t>
            </a:r>
          </a:p>
        </p:txBody>
      </p:sp>
      <p:pic>
        <p:nvPicPr>
          <p:cNvPr id="5" name="Content Placeholder 4">
            <a:extLst>
              <a:ext uri="{FF2B5EF4-FFF2-40B4-BE49-F238E27FC236}">
                <a16:creationId xmlns:a16="http://schemas.microsoft.com/office/drawing/2014/main" id="{7FAA9343-ECD4-7FCB-DE98-1C6B6E2253CC}"/>
              </a:ext>
            </a:extLst>
          </p:cNvPr>
          <p:cNvPicPr>
            <a:picLocks noGrp="1" noChangeAspect="1"/>
          </p:cNvPicPr>
          <p:nvPr>
            <p:ph idx="1"/>
          </p:nvPr>
        </p:nvPicPr>
        <p:blipFill>
          <a:blip r:embed="rId2"/>
          <a:stretch>
            <a:fillRect/>
          </a:stretch>
        </p:blipFill>
        <p:spPr>
          <a:xfrm>
            <a:off x="406401" y="2123440"/>
            <a:ext cx="4389119" cy="4023360"/>
          </a:xfrm>
        </p:spPr>
      </p:pic>
      <p:pic>
        <p:nvPicPr>
          <p:cNvPr id="7" name="Picture 6">
            <a:extLst>
              <a:ext uri="{FF2B5EF4-FFF2-40B4-BE49-F238E27FC236}">
                <a16:creationId xmlns:a16="http://schemas.microsoft.com/office/drawing/2014/main" id="{56AE6C9F-BF1A-F599-ED8B-A4558B58F837}"/>
              </a:ext>
            </a:extLst>
          </p:cNvPr>
          <p:cNvPicPr>
            <a:picLocks noChangeAspect="1"/>
          </p:cNvPicPr>
          <p:nvPr/>
        </p:nvPicPr>
        <p:blipFill>
          <a:blip r:embed="rId3"/>
          <a:stretch>
            <a:fillRect/>
          </a:stretch>
        </p:blipFill>
        <p:spPr>
          <a:xfrm>
            <a:off x="5720672" y="2123440"/>
            <a:ext cx="2925488" cy="1676400"/>
          </a:xfrm>
          <a:prstGeom prst="rect">
            <a:avLst/>
          </a:prstGeom>
        </p:spPr>
      </p:pic>
    </p:spTree>
    <p:extLst>
      <p:ext uri="{BB962C8B-B14F-4D97-AF65-F5344CB8AC3E}">
        <p14:creationId xmlns:p14="http://schemas.microsoft.com/office/powerpoint/2010/main" val="4289544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l" eaLnBrk="1" hangingPunct="1"/>
            <a:r>
              <a:rPr lang="en-US" altLang="en-US" dirty="0"/>
              <a:t>Defining a function</a:t>
            </a:r>
          </a:p>
        </p:txBody>
      </p:sp>
      <p:grpSp>
        <p:nvGrpSpPr>
          <p:cNvPr id="2" name="Group 1"/>
          <p:cNvGrpSpPr/>
          <p:nvPr/>
        </p:nvGrpSpPr>
        <p:grpSpPr>
          <a:xfrm>
            <a:off x="271463" y="1828800"/>
            <a:ext cx="5867400" cy="4524315"/>
            <a:chOff x="619125" y="1828800"/>
            <a:chExt cx="5867400" cy="4524315"/>
          </a:xfrm>
        </p:grpSpPr>
        <p:sp>
          <p:nvSpPr>
            <p:cNvPr id="5123" name="Text Box 4"/>
            <p:cNvSpPr txBox="1">
              <a:spLocks noChangeArrowheads="1"/>
            </p:cNvSpPr>
            <p:nvPr/>
          </p:nvSpPr>
          <p:spPr bwMode="auto">
            <a:xfrm>
              <a:off x="762000" y="1828800"/>
              <a:ext cx="565731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dirty="0">
                  <a:latin typeface="Courier New" panose="02070309020205020404" pitchFamily="49" charset="0"/>
                </a:rPr>
                <a:t>#include &lt;</a:t>
              </a:r>
              <a:r>
                <a:rPr lang="en-US" altLang="en-US" sz="1800" b="1" dirty="0" err="1">
                  <a:latin typeface="Courier New" panose="02070309020205020404" pitchFamily="49" charset="0"/>
                </a:rPr>
                <a:t>iostream</a:t>
              </a:r>
              <a:r>
                <a:rPr lang="en-US" altLang="en-US" sz="1800" b="1" dirty="0">
                  <a:latin typeface="Courier New" panose="02070309020205020404" pitchFamily="49" charset="0"/>
                </a:rPr>
                <a:t>&gt;</a:t>
              </a:r>
            </a:p>
            <a:p>
              <a:pPr eaLnBrk="1" hangingPunct="1">
                <a:spcBef>
                  <a:spcPct val="0"/>
                </a:spcBef>
                <a:buFontTx/>
                <a:buNone/>
              </a:pPr>
              <a:r>
                <a:rPr lang="en-US" altLang="en-US" sz="1800" b="1" dirty="0">
                  <a:latin typeface="Courier New" panose="02070309020205020404" pitchFamily="49" charset="0"/>
                </a:rPr>
                <a:t>using namespace </a:t>
              </a:r>
              <a:r>
                <a:rPr lang="en-US" altLang="en-US" sz="1800" b="1" dirty="0" err="1">
                  <a:latin typeface="Courier New" panose="02070309020205020404" pitchFamily="49" charset="0"/>
                </a:rPr>
                <a:t>std</a:t>
              </a:r>
              <a:r>
                <a:rPr lang="en-US" altLang="en-US" sz="1800" b="1" dirty="0">
                  <a:latin typeface="Courier New" panose="02070309020205020404" pitchFamily="49" charset="0"/>
                </a:rPr>
                <a:t>;</a:t>
              </a:r>
            </a:p>
            <a:p>
              <a:pPr eaLnBrk="1" hangingPunct="1">
                <a:spcBef>
                  <a:spcPct val="0"/>
                </a:spcBef>
                <a:buFontTx/>
                <a:buNone/>
              </a:pPr>
              <a:endParaRPr lang="en-US" altLang="en-US" sz="1800" b="1" dirty="0">
                <a:latin typeface="Courier New" panose="02070309020205020404" pitchFamily="49" charset="0"/>
              </a:endParaRPr>
            </a:p>
            <a:p>
              <a:pPr eaLnBrk="1" hangingPunct="1">
                <a:spcBef>
                  <a:spcPct val="0"/>
                </a:spcBef>
                <a:buFontTx/>
                <a:buNone/>
              </a:pPr>
              <a:r>
                <a:rPr lang="en-US" altLang="en-US" sz="1800" b="1" dirty="0">
                  <a:latin typeface="Courier New" panose="02070309020205020404" pitchFamily="49" charset="0"/>
                </a:rPr>
                <a:t>void </a:t>
              </a:r>
              <a:r>
                <a:rPr lang="en-US" altLang="en-US" sz="1800" b="1" dirty="0" err="1">
                  <a:latin typeface="Courier New" panose="02070309020205020404" pitchFamily="49" charset="0"/>
                </a:rPr>
                <a:t>printMessage</a:t>
              </a:r>
              <a:r>
                <a:rPr lang="en-US" altLang="en-US" sz="1800" b="1" dirty="0">
                  <a:latin typeface="Courier New" panose="02070309020205020404" pitchFamily="49" charset="0"/>
                </a:rPr>
                <a:t> (void)</a:t>
              </a:r>
            </a:p>
            <a:p>
              <a:pPr eaLnBrk="1" hangingPunct="1">
                <a:spcBef>
                  <a:spcPct val="0"/>
                </a:spcBef>
                <a:buFontTx/>
                <a:buNone/>
              </a:pPr>
              <a:r>
                <a:rPr lang="en-US" altLang="en-US" sz="1800" b="1" dirty="0">
                  <a:latin typeface="Courier New" panose="02070309020205020404" pitchFamily="49" charset="0"/>
                </a:rPr>
                <a:t>{</a:t>
              </a:r>
            </a:p>
            <a:p>
              <a:pPr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cout</a:t>
              </a:r>
              <a:r>
                <a:rPr lang="en-US" altLang="en-US" sz="1800" b="1" dirty="0">
                  <a:latin typeface="Courier New" panose="02070309020205020404" pitchFamily="49" charset="0"/>
                </a:rPr>
                <a:t>&lt;&lt;"Programming is fun“&lt;&lt;</a:t>
              </a:r>
              <a:r>
                <a:rPr lang="en-US" altLang="en-US" sz="1800" b="1" dirty="0" err="1">
                  <a:latin typeface="Courier New" panose="02070309020205020404" pitchFamily="49" charset="0"/>
                </a:rPr>
                <a:t>endl</a:t>
              </a:r>
              <a:r>
                <a:rPr lang="en-US" altLang="en-US" sz="1800" b="1" dirty="0">
                  <a:latin typeface="Courier New" panose="02070309020205020404" pitchFamily="49" charset="0"/>
                </a:rPr>
                <a:t>;</a:t>
              </a:r>
            </a:p>
            <a:p>
              <a:pPr eaLnBrk="1" hangingPunct="1">
                <a:spcBef>
                  <a:spcPct val="0"/>
                </a:spcBef>
                <a:buFontTx/>
                <a:buNone/>
              </a:pPr>
              <a:r>
                <a:rPr lang="en-US" altLang="en-US" sz="1800" b="1" dirty="0">
                  <a:latin typeface="Courier New" panose="02070309020205020404" pitchFamily="49" charset="0"/>
                </a:rPr>
                <a:t>}</a:t>
              </a:r>
            </a:p>
            <a:p>
              <a:pPr eaLnBrk="1" hangingPunct="1">
                <a:spcBef>
                  <a:spcPct val="0"/>
                </a:spcBef>
                <a:buFontTx/>
                <a:buNone/>
              </a:pPr>
              <a:endParaRPr lang="en-US" altLang="en-US" sz="1800" b="1" dirty="0">
                <a:latin typeface="Courier New" panose="02070309020205020404" pitchFamily="49" charset="0"/>
              </a:endParaRPr>
            </a:p>
            <a:p>
              <a:pPr eaLnBrk="1" hangingPunct="1">
                <a:spcBef>
                  <a:spcPct val="0"/>
                </a:spcBef>
                <a:buFontTx/>
                <a:buNone/>
              </a:pPr>
              <a:endParaRPr lang="en-US" altLang="en-US" sz="1800" b="1" dirty="0">
                <a:latin typeface="Courier New" panose="02070309020205020404" pitchFamily="49" charset="0"/>
              </a:endParaRPr>
            </a:p>
            <a:p>
              <a:pPr eaLnBrk="1" hangingPunct="1">
                <a:spcBef>
                  <a:spcPct val="0"/>
                </a:spcBef>
                <a:buFontTx/>
                <a:buNone/>
              </a:pPr>
              <a:r>
                <a:rPr lang="en-US" altLang="en-US" sz="1800" b="1" dirty="0" err="1">
                  <a:latin typeface="Courier New" panose="02070309020205020404" pitchFamily="49" charset="0"/>
                </a:rPr>
                <a:t>int</a:t>
              </a:r>
              <a:r>
                <a:rPr lang="en-US" altLang="en-US" sz="1800" b="1" dirty="0">
                  <a:latin typeface="Courier New" panose="02070309020205020404" pitchFamily="49" charset="0"/>
                </a:rPr>
                <a:t> main (void)</a:t>
              </a:r>
            </a:p>
            <a:p>
              <a:pPr eaLnBrk="1" hangingPunct="1">
                <a:spcBef>
                  <a:spcPct val="0"/>
                </a:spcBef>
                <a:buFontTx/>
                <a:buNone/>
              </a:pPr>
              <a:r>
                <a:rPr lang="en-US" altLang="en-US" sz="1800" b="1" dirty="0">
                  <a:latin typeface="Courier New" panose="02070309020205020404" pitchFamily="49" charset="0"/>
                </a:rPr>
                <a:t>{</a:t>
              </a:r>
            </a:p>
            <a:p>
              <a:pPr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printMessage</a:t>
              </a:r>
              <a:r>
                <a:rPr lang="en-US" altLang="en-US" sz="1800" b="1" dirty="0">
                  <a:latin typeface="Courier New" panose="02070309020205020404" pitchFamily="49" charset="0"/>
                </a:rPr>
                <a:t> (); </a:t>
              </a:r>
            </a:p>
            <a:p>
              <a:pPr eaLnBrk="1" hangingPunct="1">
                <a:spcBef>
                  <a:spcPct val="0"/>
                </a:spcBef>
                <a:buFontTx/>
                <a:buNone/>
              </a:pPr>
              <a:endParaRPr lang="en-US" altLang="en-US" sz="1800" b="1" dirty="0">
                <a:latin typeface="Courier New" panose="02070309020205020404" pitchFamily="49" charset="0"/>
              </a:endParaRPr>
            </a:p>
            <a:p>
              <a:pPr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printMessage</a:t>
              </a:r>
              <a:r>
                <a:rPr lang="en-US" altLang="en-US" sz="1800" b="1" dirty="0">
                  <a:latin typeface="Courier New" panose="02070309020205020404" pitchFamily="49" charset="0"/>
                </a:rPr>
                <a:t> ();</a:t>
              </a:r>
            </a:p>
            <a:p>
              <a:pPr eaLnBrk="1" hangingPunct="1">
                <a:spcBef>
                  <a:spcPct val="0"/>
                </a:spcBef>
                <a:buFontTx/>
                <a:buNone/>
              </a:pPr>
              <a:r>
                <a:rPr lang="en-US" altLang="en-US" sz="1800" b="1" dirty="0">
                  <a:latin typeface="Courier New" panose="02070309020205020404" pitchFamily="49" charset="0"/>
                </a:rPr>
                <a:t>	return 0;</a:t>
              </a:r>
            </a:p>
            <a:p>
              <a:pPr eaLnBrk="1" hangingPunct="1">
                <a:spcBef>
                  <a:spcPct val="0"/>
                </a:spcBef>
                <a:buFontTx/>
                <a:buNone/>
              </a:pPr>
              <a:r>
                <a:rPr lang="en-US" altLang="en-US" sz="1800" b="1" dirty="0">
                  <a:latin typeface="Courier New" panose="02070309020205020404" pitchFamily="49" charset="0"/>
                </a:rPr>
                <a:t>}</a:t>
              </a:r>
            </a:p>
          </p:txBody>
        </p:sp>
        <p:sp>
          <p:nvSpPr>
            <p:cNvPr id="87045" name="AutoShape 5"/>
            <p:cNvSpPr>
              <a:spLocks noChangeArrowheads="1"/>
            </p:cNvSpPr>
            <p:nvPr/>
          </p:nvSpPr>
          <p:spPr bwMode="auto">
            <a:xfrm>
              <a:off x="619125" y="2436813"/>
              <a:ext cx="5867400" cy="1447800"/>
            </a:xfrm>
            <a:prstGeom prst="roundRect">
              <a:avLst>
                <a:gd name="adj" fmla="val 16667"/>
              </a:avLst>
            </a:prstGeom>
            <a:noFill/>
            <a:ln w="158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7046" name="AutoShape 6"/>
            <p:cNvSpPr>
              <a:spLocks noChangeArrowheads="1"/>
            </p:cNvSpPr>
            <p:nvPr/>
          </p:nvSpPr>
          <p:spPr bwMode="auto">
            <a:xfrm>
              <a:off x="1600200" y="4813300"/>
              <a:ext cx="2438400" cy="383540"/>
            </a:xfrm>
            <a:prstGeom prst="roundRect">
              <a:avLst>
                <a:gd name="adj" fmla="val 16667"/>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7047" name="AutoShape 7"/>
            <p:cNvSpPr>
              <a:spLocks noChangeArrowheads="1"/>
            </p:cNvSpPr>
            <p:nvPr/>
          </p:nvSpPr>
          <p:spPr bwMode="auto">
            <a:xfrm>
              <a:off x="1600200" y="5433060"/>
              <a:ext cx="2409825" cy="302547"/>
            </a:xfrm>
            <a:prstGeom prst="roundRect">
              <a:avLst>
                <a:gd name="adj" fmla="val 16667"/>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sp>
        <p:nvSpPr>
          <p:cNvPr id="87048" name="Text Box 8"/>
          <p:cNvSpPr txBox="1">
            <a:spLocks noChangeArrowheads="1"/>
          </p:cNvSpPr>
          <p:nvPr/>
        </p:nvSpPr>
        <p:spPr bwMode="auto">
          <a:xfrm>
            <a:off x="6281738" y="2487613"/>
            <a:ext cx="26098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dirty="0"/>
              <a:t>Function</a:t>
            </a:r>
          </a:p>
          <a:p>
            <a:pPr eaLnBrk="1" hangingPunct="1">
              <a:spcBef>
                <a:spcPct val="0"/>
              </a:spcBef>
              <a:buFontTx/>
              <a:buNone/>
            </a:pPr>
            <a:r>
              <a:rPr lang="en-US" altLang="en-US" sz="1800" i="1" dirty="0"/>
              <a:t>Definition</a:t>
            </a:r>
          </a:p>
          <a:p>
            <a:pPr eaLnBrk="1" hangingPunct="1">
              <a:spcBef>
                <a:spcPct val="0"/>
              </a:spcBef>
              <a:buFontTx/>
              <a:buChar char="-"/>
            </a:pPr>
            <a:r>
              <a:rPr lang="en-US" altLang="en-US" sz="1800" b="0" i="1" dirty="0"/>
              <a:t>occurs ONE time for all</a:t>
            </a:r>
          </a:p>
          <a:p>
            <a:pPr eaLnBrk="1" hangingPunct="1">
              <a:spcBef>
                <a:spcPct val="0"/>
              </a:spcBef>
              <a:buFontTx/>
              <a:buChar char="-"/>
            </a:pPr>
            <a:r>
              <a:rPr lang="en-US" altLang="en-US" sz="1800" b="0" i="1" dirty="0"/>
              <a:t>outside other functions</a:t>
            </a:r>
          </a:p>
        </p:txBody>
      </p:sp>
      <p:sp>
        <p:nvSpPr>
          <p:cNvPr id="87049" name="Text Box 9"/>
          <p:cNvSpPr txBox="1">
            <a:spLocks noChangeArrowheads="1"/>
          </p:cNvSpPr>
          <p:nvPr/>
        </p:nvSpPr>
        <p:spPr bwMode="auto">
          <a:xfrm>
            <a:off x="4391025" y="4601527"/>
            <a:ext cx="43243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dirty="0"/>
              <a:t>Function</a:t>
            </a:r>
          </a:p>
          <a:p>
            <a:pPr eaLnBrk="1" hangingPunct="1">
              <a:spcBef>
                <a:spcPct val="0"/>
              </a:spcBef>
              <a:buFontTx/>
              <a:buNone/>
            </a:pPr>
            <a:r>
              <a:rPr lang="en-US" altLang="en-US" sz="1800" i="1" dirty="0"/>
              <a:t>calls (invocations)</a:t>
            </a:r>
          </a:p>
          <a:p>
            <a:pPr eaLnBrk="1" hangingPunct="1">
              <a:spcBef>
                <a:spcPct val="0"/>
              </a:spcBef>
              <a:buFontTx/>
              <a:buChar char="-"/>
            </a:pPr>
            <a:r>
              <a:rPr lang="en-US" altLang="en-US" sz="1800" b="0" i="1" dirty="0"/>
              <a:t>occurs ANY (0-N) times</a:t>
            </a:r>
          </a:p>
          <a:p>
            <a:pPr eaLnBrk="1" hangingPunct="1">
              <a:spcBef>
                <a:spcPct val="0"/>
              </a:spcBef>
              <a:buFontTx/>
              <a:buChar char="-"/>
            </a:pPr>
            <a:r>
              <a:rPr lang="en-US" altLang="en-US" sz="1800" b="0" i="1" dirty="0"/>
              <a:t>statement inside  (other) functions body </a:t>
            </a:r>
          </a:p>
        </p:txBody>
      </p:sp>
    </p:spTree>
    <p:extLst>
      <p:ext uri="{BB962C8B-B14F-4D97-AF65-F5344CB8AC3E}">
        <p14:creationId xmlns:p14="http://schemas.microsoft.com/office/powerpoint/2010/main" val="8866708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870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70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8" grpId="0"/>
      <p:bldP spid="870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altLang="en-US" dirty="0"/>
              <a:t>Transfer of control flow</a:t>
            </a:r>
          </a:p>
        </p:txBody>
      </p:sp>
      <p:sp>
        <p:nvSpPr>
          <p:cNvPr id="6147" name="Rectangle 5"/>
          <p:cNvSpPr>
            <a:spLocks noChangeArrowheads="1"/>
          </p:cNvSpPr>
          <p:nvPr/>
        </p:nvSpPr>
        <p:spPr bwMode="auto">
          <a:xfrm>
            <a:off x="1600200" y="2478088"/>
            <a:ext cx="1524000" cy="1676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p:txBody>
      </p:sp>
      <p:sp>
        <p:nvSpPr>
          <p:cNvPr id="6148" name="Text Box 6"/>
          <p:cNvSpPr txBox="1">
            <a:spLocks noChangeArrowheads="1"/>
          </p:cNvSpPr>
          <p:nvPr/>
        </p:nvSpPr>
        <p:spPr bwMode="auto">
          <a:xfrm>
            <a:off x="1508125" y="2133600"/>
            <a:ext cx="717550" cy="366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main</a:t>
            </a:r>
          </a:p>
        </p:txBody>
      </p:sp>
      <p:sp>
        <p:nvSpPr>
          <p:cNvPr id="6149" name="Rectangle 7"/>
          <p:cNvSpPr>
            <a:spLocks noChangeArrowheads="1"/>
          </p:cNvSpPr>
          <p:nvPr/>
        </p:nvSpPr>
        <p:spPr bwMode="auto">
          <a:xfrm>
            <a:off x="4283075" y="2517775"/>
            <a:ext cx="1524000" cy="163671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p:txBody>
      </p:sp>
      <p:sp>
        <p:nvSpPr>
          <p:cNvPr id="6150" name="Text Box 8"/>
          <p:cNvSpPr txBox="1">
            <a:spLocks noChangeArrowheads="1"/>
          </p:cNvSpPr>
          <p:nvPr/>
        </p:nvSpPr>
        <p:spPr bwMode="auto">
          <a:xfrm>
            <a:off x="4191000" y="2173288"/>
            <a:ext cx="1530350" cy="3667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printMesage</a:t>
            </a:r>
          </a:p>
        </p:txBody>
      </p:sp>
      <p:sp>
        <p:nvSpPr>
          <p:cNvPr id="6151" name="Rectangle 9"/>
          <p:cNvSpPr>
            <a:spLocks noChangeArrowheads="1"/>
          </p:cNvSpPr>
          <p:nvPr/>
        </p:nvSpPr>
        <p:spPr bwMode="auto">
          <a:xfrm>
            <a:off x="6781800" y="2401888"/>
            <a:ext cx="1524000" cy="171291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p:txBody>
      </p:sp>
      <p:sp>
        <p:nvSpPr>
          <p:cNvPr id="6152" name="Text Box 10"/>
          <p:cNvSpPr txBox="1">
            <a:spLocks noChangeArrowheads="1"/>
          </p:cNvSpPr>
          <p:nvPr/>
        </p:nvSpPr>
        <p:spPr bwMode="auto">
          <a:xfrm>
            <a:off x="6689725" y="2057400"/>
            <a:ext cx="768350" cy="366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printf</a:t>
            </a:r>
          </a:p>
        </p:txBody>
      </p:sp>
      <p:sp>
        <p:nvSpPr>
          <p:cNvPr id="6153" name="Line 12"/>
          <p:cNvSpPr>
            <a:spLocks noChangeShapeType="1"/>
          </p:cNvSpPr>
          <p:nvPr/>
        </p:nvSpPr>
        <p:spPr bwMode="auto">
          <a:xfrm>
            <a:off x="1676400" y="3163888"/>
            <a:ext cx="1295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4" name="Line 13"/>
          <p:cNvSpPr>
            <a:spLocks noChangeShapeType="1"/>
          </p:cNvSpPr>
          <p:nvPr/>
        </p:nvSpPr>
        <p:spPr bwMode="auto">
          <a:xfrm>
            <a:off x="1676400" y="3468688"/>
            <a:ext cx="1295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5" name="Line 14"/>
          <p:cNvSpPr>
            <a:spLocks noChangeShapeType="1"/>
          </p:cNvSpPr>
          <p:nvPr/>
        </p:nvSpPr>
        <p:spPr bwMode="auto">
          <a:xfrm>
            <a:off x="1676400" y="3773488"/>
            <a:ext cx="1295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6" name="Line 16"/>
          <p:cNvSpPr>
            <a:spLocks noChangeShapeType="1"/>
          </p:cNvSpPr>
          <p:nvPr/>
        </p:nvSpPr>
        <p:spPr bwMode="auto">
          <a:xfrm>
            <a:off x="4419600" y="3163888"/>
            <a:ext cx="1295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7" name="Line 17"/>
          <p:cNvSpPr>
            <a:spLocks noChangeShapeType="1"/>
          </p:cNvSpPr>
          <p:nvPr/>
        </p:nvSpPr>
        <p:spPr bwMode="auto">
          <a:xfrm>
            <a:off x="4419600" y="3468688"/>
            <a:ext cx="1295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8" name="Line 20"/>
          <p:cNvSpPr>
            <a:spLocks noChangeShapeType="1"/>
          </p:cNvSpPr>
          <p:nvPr/>
        </p:nvSpPr>
        <p:spPr bwMode="auto">
          <a:xfrm>
            <a:off x="6858000" y="3163888"/>
            <a:ext cx="1295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9" name="Line 21"/>
          <p:cNvSpPr>
            <a:spLocks noChangeShapeType="1"/>
          </p:cNvSpPr>
          <p:nvPr/>
        </p:nvSpPr>
        <p:spPr bwMode="auto">
          <a:xfrm>
            <a:off x="6858000" y="3468688"/>
            <a:ext cx="1295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0" name="Line 23"/>
          <p:cNvSpPr>
            <a:spLocks noChangeShapeType="1"/>
          </p:cNvSpPr>
          <p:nvPr/>
        </p:nvSpPr>
        <p:spPr bwMode="auto">
          <a:xfrm>
            <a:off x="609600" y="2895600"/>
            <a:ext cx="1066800" cy="39688"/>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76" name="Line 24"/>
          <p:cNvSpPr>
            <a:spLocks noChangeShapeType="1"/>
          </p:cNvSpPr>
          <p:nvPr/>
        </p:nvSpPr>
        <p:spPr bwMode="auto">
          <a:xfrm>
            <a:off x="2133600" y="2935288"/>
            <a:ext cx="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77" name="Line 25"/>
          <p:cNvSpPr>
            <a:spLocks noChangeShapeType="1"/>
          </p:cNvSpPr>
          <p:nvPr/>
        </p:nvSpPr>
        <p:spPr bwMode="auto">
          <a:xfrm flipV="1">
            <a:off x="2743200" y="2935288"/>
            <a:ext cx="160020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78" name="Line 26"/>
          <p:cNvSpPr>
            <a:spLocks noChangeShapeType="1"/>
          </p:cNvSpPr>
          <p:nvPr/>
        </p:nvSpPr>
        <p:spPr bwMode="auto">
          <a:xfrm flipV="1">
            <a:off x="5410200" y="2935288"/>
            <a:ext cx="137160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79" name="Line 27"/>
          <p:cNvSpPr>
            <a:spLocks noChangeShapeType="1"/>
          </p:cNvSpPr>
          <p:nvPr/>
        </p:nvSpPr>
        <p:spPr bwMode="auto">
          <a:xfrm>
            <a:off x="4876800" y="2935288"/>
            <a:ext cx="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0" name="Line 28"/>
          <p:cNvSpPr>
            <a:spLocks noChangeShapeType="1"/>
          </p:cNvSpPr>
          <p:nvPr/>
        </p:nvSpPr>
        <p:spPr bwMode="auto">
          <a:xfrm>
            <a:off x="4876800" y="3544888"/>
            <a:ext cx="0" cy="2286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1" name="Line 29"/>
          <p:cNvSpPr>
            <a:spLocks noChangeShapeType="1"/>
          </p:cNvSpPr>
          <p:nvPr/>
        </p:nvSpPr>
        <p:spPr bwMode="auto">
          <a:xfrm flipH="1" flipV="1">
            <a:off x="2971800" y="3468688"/>
            <a:ext cx="1905000" cy="265112"/>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2" name="Line 30"/>
          <p:cNvSpPr>
            <a:spLocks noChangeShapeType="1"/>
          </p:cNvSpPr>
          <p:nvPr/>
        </p:nvSpPr>
        <p:spPr bwMode="auto">
          <a:xfrm flipH="1" flipV="1">
            <a:off x="5562600" y="3468688"/>
            <a:ext cx="2438400" cy="265112"/>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3" name="Line 31"/>
          <p:cNvSpPr>
            <a:spLocks noChangeShapeType="1"/>
          </p:cNvSpPr>
          <p:nvPr/>
        </p:nvSpPr>
        <p:spPr bwMode="auto">
          <a:xfrm>
            <a:off x="7772400" y="2935288"/>
            <a:ext cx="0" cy="798512"/>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4" name="Line 32"/>
          <p:cNvSpPr>
            <a:spLocks noChangeShapeType="1"/>
          </p:cNvSpPr>
          <p:nvPr/>
        </p:nvSpPr>
        <p:spPr bwMode="auto">
          <a:xfrm>
            <a:off x="2133600" y="3468688"/>
            <a:ext cx="0" cy="2286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5" name="Line 33"/>
          <p:cNvSpPr>
            <a:spLocks noChangeShapeType="1"/>
          </p:cNvSpPr>
          <p:nvPr/>
        </p:nvSpPr>
        <p:spPr bwMode="auto">
          <a:xfrm flipV="1">
            <a:off x="2743200" y="2935288"/>
            <a:ext cx="1752600" cy="7620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6" name="Line 34"/>
          <p:cNvSpPr>
            <a:spLocks noChangeShapeType="1"/>
          </p:cNvSpPr>
          <p:nvPr/>
        </p:nvSpPr>
        <p:spPr bwMode="auto">
          <a:xfrm>
            <a:off x="5029200" y="2935288"/>
            <a:ext cx="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7" name="Line 35"/>
          <p:cNvSpPr>
            <a:spLocks noChangeShapeType="1"/>
          </p:cNvSpPr>
          <p:nvPr/>
        </p:nvSpPr>
        <p:spPr bwMode="auto">
          <a:xfrm flipV="1">
            <a:off x="5791200" y="2935288"/>
            <a:ext cx="137160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8" name="Line 36"/>
          <p:cNvSpPr>
            <a:spLocks noChangeShapeType="1"/>
          </p:cNvSpPr>
          <p:nvPr/>
        </p:nvSpPr>
        <p:spPr bwMode="auto">
          <a:xfrm>
            <a:off x="8001000" y="2935288"/>
            <a:ext cx="0" cy="798512"/>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9" name="Line 37"/>
          <p:cNvSpPr>
            <a:spLocks noChangeShapeType="1"/>
          </p:cNvSpPr>
          <p:nvPr/>
        </p:nvSpPr>
        <p:spPr bwMode="auto">
          <a:xfrm flipH="1" flipV="1">
            <a:off x="5105400" y="3468688"/>
            <a:ext cx="2667000" cy="3048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90" name="Line 38"/>
          <p:cNvSpPr>
            <a:spLocks noChangeShapeType="1"/>
          </p:cNvSpPr>
          <p:nvPr/>
        </p:nvSpPr>
        <p:spPr bwMode="auto">
          <a:xfrm>
            <a:off x="5029200" y="3544888"/>
            <a:ext cx="0" cy="3810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91" name="Line 39"/>
          <p:cNvSpPr>
            <a:spLocks noChangeShapeType="1"/>
          </p:cNvSpPr>
          <p:nvPr/>
        </p:nvSpPr>
        <p:spPr bwMode="auto">
          <a:xfrm flipH="1" flipV="1">
            <a:off x="2667000" y="3773488"/>
            <a:ext cx="2362200" cy="1524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7" name="Text Box 40"/>
          <p:cNvSpPr txBox="1">
            <a:spLocks noChangeArrowheads="1"/>
          </p:cNvSpPr>
          <p:nvPr/>
        </p:nvSpPr>
        <p:spPr bwMode="auto">
          <a:xfrm>
            <a:off x="581024" y="4397375"/>
            <a:ext cx="810577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t>When a function call is executed, program execution is transferred directly to the indicated function. After the called routine is finished (as signaled by the closing brace) the program </a:t>
            </a:r>
            <a:r>
              <a:rPr lang="en-US" altLang="en-US" sz="1800" b="0" i="1" dirty="0"/>
              <a:t>returns </a:t>
            </a:r>
            <a:r>
              <a:rPr lang="en-US" altLang="en-US" sz="1800" b="0" dirty="0"/>
              <a:t>to the calling routine,  where program execution continues at the point where the function call was executed.</a:t>
            </a:r>
          </a:p>
        </p:txBody>
      </p:sp>
      <p:sp>
        <p:nvSpPr>
          <p:cNvPr id="6178" name="Text Box 41"/>
          <p:cNvSpPr txBox="1">
            <a:spLocks noChangeArrowheads="1"/>
          </p:cNvSpPr>
          <p:nvPr/>
        </p:nvSpPr>
        <p:spPr bwMode="auto">
          <a:xfrm>
            <a:off x="1660525" y="2703513"/>
            <a:ext cx="273050" cy="3667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t>{</a:t>
            </a:r>
          </a:p>
        </p:txBody>
      </p:sp>
      <p:sp>
        <p:nvSpPr>
          <p:cNvPr id="6179" name="Text Box 42"/>
          <p:cNvSpPr txBox="1">
            <a:spLocks noChangeArrowheads="1"/>
          </p:cNvSpPr>
          <p:nvPr/>
        </p:nvSpPr>
        <p:spPr bwMode="auto">
          <a:xfrm>
            <a:off x="4375150" y="2681288"/>
            <a:ext cx="273050" cy="3667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dirty="0"/>
              <a:t>{</a:t>
            </a:r>
          </a:p>
        </p:txBody>
      </p:sp>
      <p:sp>
        <p:nvSpPr>
          <p:cNvPr id="6180" name="Text Box 43"/>
          <p:cNvSpPr txBox="1">
            <a:spLocks noChangeArrowheads="1"/>
          </p:cNvSpPr>
          <p:nvPr/>
        </p:nvSpPr>
        <p:spPr bwMode="auto">
          <a:xfrm>
            <a:off x="6781800" y="2667000"/>
            <a:ext cx="273050" cy="366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t>{</a:t>
            </a:r>
          </a:p>
        </p:txBody>
      </p:sp>
      <p:sp>
        <p:nvSpPr>
          <p:cNvPr id="6181" name="Text Box 44"/>
          <p:cNvSpPr txBox="1">
            <a:spLocks noChangeArrowheads="1"/>
          </p:cNvSpPr>
          <p:nvPr/>
        </p:nvSpPr>
        <p:spPr bwMode="auto">
          <a:xfrm>
            <a:off x="4632325" y="3617913"/>
            <a:ext cx="273050" cy="3667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t>}</a:t>
            </a:r>
          </a:p>
        </p:txBody>
      </p:sp>
      <p:sp>
        <p:nvSpPr>
          <p:cNvPr id="6182" name="Text Box 46"/>
          <p:cNvSpPr txBox="1">
            <a:spLocks noChangeArrowheads="1"/>
          </p:cNvSpPr>
          <p:nvPr/>
        </p:nvSpPr>
        <p:spPr bwMode="auto">
          <a:xfrm>
            <a:off x="7315200" y="3581400"/>
            <a:ext cx="273050" cy="366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t>}</a:t>
            </a:r>
          </a:p>
        </p:txBody>
      </p:sp>
      <p:sp>
        <p:nvSpPr>
          <p:cNvPr id="100399" name="Line 47"/>
          <p:cNvSpPr>
            <a:spLocks noChangeShapeType="1"/>
          </p:cNvSpPr>
          <p:nvPr/>
        </p:nvSpPr>
        <p:spPr bwMode="auto">
          <a:xfrm>
            <a:off x="2133600" y="3810000"/>
            <a:ext cx="0" cy="2286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3169348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03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037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037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03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038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038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038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0038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0038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0038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0038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0038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100388"/>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100389"/>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100390"/>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100391"/>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1003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altLang="en-US" dirty="0"/>
              <a:t>Function definitions</a:t>
            </a:r>
          </a:p>
        </p:txBody>
      </p:sp>
      <p:sp>
        <p:nvSpPr>
          <p:cNvPr id="7171" name="Text Box 4"/>
          <p:cNvSpPr txBox="1">
            <a:spLocks noChangeArrowheads="1"/>
          </p:cNvSpPr>
          <p:nvPr/>
        </p:nvSpPr>
        <p:spPr bwMode="auto">
          <a:xfrm>
            <a:off x="1968500" y="2374900"/>
            <a:ext cx="5286375" cy="120015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i="1"/>
              <a:t>return-type  function-name</a:t>
            </a:r>
            <a:r>
              <a:rPr lang="en-US" altLang="en-US" sz="1800" b="0"/>
              <a:t>(</a:t>
            </a:r>
            <a:r>
              <a:rPr lang="en-US" altLang="en-US" sz="1800" b="0" i="1"/>
              <a:t>argument declarations</a:t>
            </a:r>
            <a:r>
              <a:rPr lang="en-US" altLang="en-US" sz="1800" b="0"/>
              <a:t>)</a:t>
            </a:r>
          </a:p>
          <a:p>
            <a:pPr eaLnBrk="1" hangingPunct="1">
              <a:spcBef>
                <a:spcPct val="0"/>
              </a:spcBef>
              <a:buFontTx/>
              <a:buNone/>
            </a:pPr>
            <a:r>
              <a:rPr lang="en-US" altLang="en-US" sz="1800" b="0"/>
              <a:t>{</a:t>
            </a:r>
          </a:p>
          <a:p>
            <a:pPr eaLnBrk="1" hangingPunct="1">
              <a:spcBef>
                <a:spcPct val="0"/>
              </a:spcBef>
              <a:buFontTx/>
              <a:buNone/>
            </a:pPr>
            <a:r>
              <a:rPr lang="en-US" altLang="en-US" sz="1800" b="0"/>
              <a:t>      </a:t>
            </a:r>
            <a:r>
              <a:rPr lang="en-US" altLang="en-US" sz="1800" b="0" i="1"/>
              <a:t>declarations  and statements</a:t>
            </a:r>
          </a:p>
          <a:p>
            <a:pPr eaLnBrk="1" hangingPunct="1">
              <a:spcBef>
                <a:spcPct val="0"/>
              </a:spcBef>
              <a:buFontTx/>
              <a:buNone/>
            </a:pPr>
            <a:r>
              <a:rPr lang="en-US" altLang="en-US" sz="1800" b="0"/>
              <a:t>}</a:t>
            </a:r>
          </a:p>
        </p:txBody>
      </p:sp>
      <p:sp>
        <p:nvSpPr>
          <p:cNvPr id="7172" name="Text Box 6"/>
          <p:cNvSpPr txBox="1">
            <a:spLocks noChangeArrowheads="1"/>
          </p:cNvSpPr>
          <p:nvPr/>
        </p:nvSpPr>
        <p:spPr bwMode="auto">
          <a:xfrm>
            <a:off x="1317625" y="4356100"/>
            <a:ext cx="4830763"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latin typeface="Courier New" panose="02070309020205020404" pitchFamily="49" charset="0"/>
              </a:rPr>
              <a:t>void </a:t>
            </a:r>
            <a:r>
              <a:rPr lang="en-US" altLang="en-US" sz="1800" b="0" dirty="0" err="1">
                <a:latin typeface="Courier New" panose="02070309020205020404" pitchFamily="49" charset="0"/>
              </a:rPr>
              <a:t>printMessage</a:t>
            </a:r>
            <a:r>
              <a:rPr lang="en-US" altLang="en-US" sz="1800" b="0" dirty="0">
                <a:latin typeface="Courier New" panose="02070309020205020404" pitchFamily="49" charset="0"/>
              </a:rPr>
              <a:t> ( void )</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cout</a:t>
            </a:r>
            <a:r>
              <a:rPr lang="en-US" altLang="en-US" sz="1800" b="0" dirty="0">
                <a:latin typeface="Courier New" panose="02070309020205020404" pitchFamily="49" charset="0"/>
              </a:rPr>
              <a:t>&lt;&lt;"Programming is fun";</a:t>
            </a:r>
          </a:p>
          <a:p>
            <a:pPr eaLnBrk="1" hangingPunct="1">
              <a:spcBef>
                <a:spcPct val="0"/>
              </a:spcBef>
              <a:buFontTx/>
              <a:buNone/>
            </a:pPr>
            <a:r>
              <a:rPr lang="en-US" altLang="en-US" sz="1800" b="0" dirty="0">
                <a:latin typeface="Courier New" panose="02070309020205020404" pitchFamily="49" charset="0"/>
              </a:rPr>
              <a:t>}</a:t>
            </a:r>
            <a:endParaRPr lang="en-US" altLang="en-US" sz="1800" dirty="0">
              <a:latin typeface="Courier New" panose="02070309020205020404" pitchFamily="49" charset="0"/>
            </a:endParaRPr>
          </a:p>
        </p:txBody>
      </p:sp>
      <p:sp>
        <p:nvSpPr>
          <p:cNvPr id="7173" name="Text Box 8"/>
          <p:cNvSpPr txBox="1">
            <a:spLocks noChangeArrowheads="1"/>
          </p:cNvSpPr>
          <p:nvPr/>
        </p:nvSpPr>
        <p:spPr bwMode="auto">
          <a:xfrm>
            <a:off x="1358900" y="2008188"/>
            <a:ext cx="408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solidFill>
                  <a:srgbClr val="FF0000"/>
                </a:solidFill>
              </a:rPr>
              <a:t>General form of  function definition:</a:t>
            </a:r>
          </a:p>
        </p:txBody>
      </p:sp>
      <p:sp>
        <p:nvSpPr>
          <p:cNvPr id="7174" name="Freeform 9"/>
          <p:cNvSpPr>
            <a:spLocks/>
          </p:cNvSpPr>
          <p:nvPr/>
        </p:nvSpPr>
        <p:spPr bwMode="auto">
          <a:xfrm>
            <a:off x="1219200" y="4318000"/>
            <a:ext cx="752475" cy="438150"/>
          </a:xfrm>
          <a:custGeom>
            <a:avLst/>
            <a:gdLst>
              <a:gd name="T0" fmla="*/ 2147483646 w 474"/>
              <a:gd name="T1" fmla="*/ 2147483646 h 276"/>
              <a:gd name="T2" fmla="*/ 2147483646 w 474"/>
              <a:gd name="T3" fmla="*/ 2147483646 h 276"/>
              <a:gd name="T4" fmla="*/ 2147483646 w 474"/>
              <a:gd name="T5" fmla="*/ 2147483646 h 276"/>
              <a:gd name="T6" fmla="*/ 2147483646 w 474"/>
              <a:gd name="T7" fmla="*/ 2147483646 h 276"/>
              <a:gd name="T8" fmla="*/ 2147483646 w 474"/>
              <a:gd name="T9" fmla="*/ 2147483646 h 276"/>
              <a:gd name="T10" fmla="*/ 2147483646 w 474"/>
              <a:gd name="T11" fmla="*/ 2147483646 h 276"/>
              <a:gd name="T12" fmla="*/ 2147483646 w 474"/>
              <a:gd name="T13" fmla="*/ 2147483646 h 276"/>
              <a:gd name="T14" fmla="*/ 2147483646 w 474"/>
              <a:gd name="T15" fmla="*/ 2147483646 h 276"/>
              <a:gd name="T16" fmla="*/ 2147483646 w 474"/>
              <a:gd name="T17" fmla="*/ 2147483646 h 276"/>
              <a:gd name="T18" fmla="*/ 2147483646 w 474"/>
              <a:gd name="T19" fmla="*/ 2147483646 h 276"/>
              <a:gd name="T20" fmla="*/ 2147483646 w 474"/>
              <a:gd name="T21" fmla="*/ 0 h 276"/>
              <a:gd name="T22" fmla="*/ 2147483646 w 474"/>
              <a:gd name="T23" fmla="*/ 2147483646 h 276"/>
              <a:gd name="T24" fmla="*/ 2147483646 w 474"/>
              <a:gd name="T25" fmla="*/ 2147483646 h 276"/>
              <a:gd name="T26" fmla="*/ 2147483646 w 474"/>
              <a:gd name="T27" fmla="*/ 2147483646 h 2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74" h="276">
                <a:moveTo>
                  <a:pt x="77" y="15"/>
                </a:moveTo>
                <a:cubicBezTo>
                  <a:pt x="65" y="49"/>
                  <a:pt x="0" y="158"/>
                  <a:pt x="45" y="213"/>
                </a:cubicBezTo>
                <a:cubicBezTo>
                  <a:pt x="51" y="220"/>
                  <a:pt x="95" y="241"/>
                  <a:pt x="100" y="244"/>
                </a:cubicBezTo>
                <a:cubicBezTo>
                  <a:pt x="116" y="254"/>
                  <a:pt x="148" y="276"/>
                  <a:pt x="148" y="276"/>
                </a:cubicBezTo>
                <a:cubicBezTo>
                  <a:pt x="216" y="273"/>
                  <a:pt x="285" y="275"/>
                  <a:pt x="353" y="268"/>
                </a:cubicBezTo>
                <a:cubicBezTo>
                  <a:pt x="383" y="265"/>
                  <a:pt x="374" y="242"/>
                  <a:pt x="392" y="228"/>
                </a:cubicBezTo>
                <a:cubicBezTo>
                  <a:pt x="405" y="218"/>
                  <a:pt x="424" y="218"/>
                  <a:pt x="440" y="213"/>
                </a:cubicBezTo>
                <a:cubicBezTo>
                  <a:pt x="460" y="192"/>
                  <a:pt x="471" y="189"/>
                  <a:pt x="471" y="157"/>
                </a:cubicBezTo>
                <a:cubicBezTo>
                  <a:pt x="471" y="139"/>
                  <a:pt x="474" y="76"/>
                  <a:pt x="448" y="55"/>
                </a:cubicBezTo>
                <a:cubicBezTo>
                  <a:pt x="443" y="51"/>
                  <a:pt x="394" y="40"/>
                  <a:pt x="392" y="39"/>
                </a:cubicBezTo>
                <a:cubicBezTo>
                  <a:pt x="356" y="28"/>
                  <a:pt x="324" y="16"/>
                  <a:pt x="290" y="0"/>
                </a:cubicBezTo>
                <a:cubicBezTo>
                  <a:pt x="235" y="6"/>
                  <a:pt x="178" y="4"/>
                  <a:pt x="124" y="15"/>
                </a:cubicBezTo>
                <a:cubicBezTo>
                  <a:pt x="103" y="19"/>
                  <a:pt x="88" y="37"/>
                  <a:pt x="69" y="47"/>
                </a:cubicBezTo>
                <a:cubicBezTo>
                  <a:pt x="32" y="35"/>
                  <a:pt x="38" y="44"/>
                  <a:pt x="77" y="15"/>
                </a:cubicBez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5" name="Freeform 10"/>
          <p:cNvSpPr>
            <a:spLocks/>
          </p:cNvSpPr>
          <p:nvPr/>
        </p:nvSpPr>
        <p:spPr bwMode="auto">
          <a:xfrm>
            <a:off x="4025900" y="4298950"/>
            <a:ext cx="752475" cy="438150"/>
          </a:xfrm>
          <a:custGeom>
            <a:avLst/>
            <a:gdLst>
              <a:gd name="T0" fmla="*/ 2147483646 w 474"/>
              <a:gd name="T1" fmla="*/ 2147483646 h 276"/>
              <a:gd name="T2" fmla="*/ 2147483646 w 474"/>
              <a:gd name="T3" fmla="*/ 2147483646 h 276"/>
              <a:gd name="T4" fmla="*/ 2147483646 w 474"/>
              <a:gd name="T5" fmla="*/ 2147483646 h 276"/>
              <a:gd name="T6" fmla="*/ 2147483646 w 474"/>
              <a:gd name="T7" fmla="*/ 2147483646 h 276"/>
              <a:gd name="T8" fmla="*/ 2147483646 w 474"/>
              <a:gd name="T9" fmla="*/ 2147483646 h 276"/>
              <a:gd name="T10" fmla="*/ 2147483646 w 474"/>
              <a:gd name="T11" fmla="*/ 2147483646 h 276"/>
              <a:gd name="T12" fmla="*/ 2147483646 w 474"/>
              <a:gd name="T13" fmla="*/ 2147483646 h 276"/>
              <a:gd name="T14" fmla="*/ 2147483646 w 474"/>
              <a:gd name="T15" fmla="*/ 2147483646 h 276"/>
              <a:gd name="T16" fmla="*/ 2147483646 w 474"/>
              <a:gd name="T17" fmla="*/ 2147483646 h 276"/>
              <a:gd name="T18" fmla="*/ 2147483646 w 474"/>
              <a:gd name="T19" fmla="*/ 2147483646 h 276"/>
              <a:gd name="T20" fmla="*/ 2147483646 w 474"/>
              <a:gd name="T21" fmla="*/ 0 h 276"/>
              <a:gd name="T22" fmla="*/ 2147483646 w 474"/>
              <a:gd name="T23" fmla="*/ 2147483646 h 276"/>
              <a:gd name="T24" fmla="*/ 2147483646 w 474"/>
              <a:gd name="T25" fmla="*/ 2147483646 h 276"/>
              <a:gd name="T26" fmla="*/ 2147483646 w 474"/>
              <a:gd name="T27" fmla="*/ 2147483646 h 2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74" h="276">
                <a:moveTo>
                  <a:pt x="77" y="15"/>
                </a:moveTo>
                <a:cubicBezTo>
                  <a:pt x="65" y="49"/>
                  <a:pt x="0" y="158"/>
                  <a:pt x="45" y="213"/>
                </a:cubicBezTo>
                <a:cubicBezTo>
                  <a:pt x="51" y="220"/>
                  <a:pt x="95" y="241"/>
                  <a:pt x="100" y="244"/>
                </a:cubicBezTo>
                <a:cubicBezTo>
                  <a:pt x="116" y="254"/>
                  <a:pt x="148" y="276"/>
                  <a:pt x="148" y="276"/>
                </a:cubicBezTo>
                <a:cubicBezTo>
                  <a:pt x="216" y="273"/>
                  <a:pt x="285" y="275"/>
                  <a:pt x="353" y="268"/>
                </a:cubicBezTo>
                <a:cubicBezTo>
                  <a:pt x="383" y="265"/>
                  <a:pt x="374" y="242"/>
                  <a:pt x="392" y="228"/>
                </a:cubicBezTo>
                <a:cubicBezTo>
                  <a:pt x="405" y="218"/>
                  <a:pt x="424" y="218"/>
                  <a:pt x="440" y="213"/>
                </a:cubicBezTo>
                <a:cubicBezTo>
                  <a:pt x="460" y="192"/>
                  <a:pt x="471" y="189"/>
                  <a:pt x="471" y="157"/>
                </a:cubicBezTo>
                <a:cubicBezTo>
                  <a:pt x="471" y="139"/>
                  <a:pt x="474" y="76"/>
                  <a:pt x="448" y="55"/>
                </a:cubicBezTo>
                <a:cubicBezTo>
                  <a:pt x="443" y="51"/>
                  <a:pt x="394" y="40"/>
                  <a:pt x="392" y="39"/>
                </a:cubicBezTo>
                <a:cubicBezTo>
                  <a:pt x="356" y="28"/>
                  <a:pt x="324" y="16"/>
                  <a:pt x="290" y="0"/>
                </a:cubicBezTo>
                <a:cubicBezTo>
                  <a:pt x="235" y="6"/>
                  <a:pt x="178" y="4"/>
                  <a:pt x="124" y="15"/>
                </a:cubicBezTo>
                <a:cubicBezTo>
                  <a:pt x="103" y="19"/>
                  <a:pt x="88" y="37"/>
                  <a:pt x="69" y="47"/>
                </a:cubicBezTo>
                <a:cubicBezTo>
                  <a:pt x="32" y="35"/>
                  <a:pt x="38" y="44"/>
                  <a:pt x="77" y="15"/>
                </a:cubicBez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6" name="Text Box 11"/>
          <p:cNvSpPr txBox="1">
            <a:spLocks noChangeArrowheads="1"/>
          </p:cNvSpPr>
          <p:nvPr/>
        </p:nvSpPr>
        <p:spPr bwMode="auto">
          <a:xfrm>
            <a:off x="977900" y="4051300"/>
            <a:ext cx="1289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i="1"/>
              <a:t>return-type</a:t>
            </a:r>
          </a:p>
        </p:txBody>
      </p:sp>
      <p:sp>
        <p:nvSpPr>
          <p:cNvPr id="7177" name="Text Box 12"/>
          <p:cNvSpPr txBox="1">
            <a:spLocks noChangeArrowheads="1"/>
          </p:cNvSpPr>
          <p:nvPr/>
        </p:nvSpPr>
        <p:spPr bwMode="auto">
          <a:xfrm>
            <a:off x="3879850" y="4051300"/>
            <a:ext cx="1263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i="1"/>
              <a:t>arguments</a:t>
            </a:r>
          </a:p>
        </p:txBody>
      </p:sp>
      <p:sp>
        <p:nvSpPr>
          <p:cNvPr id="3" name="TextBox 2">
            <a:extLst>
              <a:ext uri="{FF2B5EF4-FFF2-40B4-BE49-F238E27FC236}">
                <a16:creationId xmlns:a16="http://schemas.microsoft.com/office/drawing/2014/main" id="{2E327317-0E2E-0431-F01D-DAFEE493172E}"/>
              </a:ext>
            </a:extLst>
          </p:cNvPr>
          <p:cNvSpPr txBox="1"/>
          <p:nvPr/>
        </p:nvSpPr>
        <p:spPr>
          <a:xfrm>
            <a:off x="1447006" y="5861050"/>
            <a:ext cx="4572000" cy="646331"/>
          </a:xfrm>
          <a:prstGeom prst="rect">
            <a:avLst/>
          </a:prstGeom>
          <a:noFill/>
        </p:spPr>
        <p:txBody>
          <a:bodyPr wrap="square">
            <a:spAutoFit/>
          </a:bodyPr>
          <a:lstStyle/>
          <a:p>
            <a:r>
              <a:rPr lang="en-US" b="1" i="0" dirty="0">
                <a:solidFill>
                  <a:srgbClr val="273239"/>
                </a:solidFill>
                <a:effectLst/>
                <a:latin typeface="urw-din"/>
              </a:rPr>
              <a:t>Void functions do not have a return type, but they can do return values.</a:t>
            </a:r>
            <a:r>
              <a:rPr lang="en-US" b="0" i="0" dirty="0">
                <a:solidFill>
                  <a:srgbClr val="273239"/>
                </a:solidFill>
                <a:effectLst/>
                <a:latin typeface="urw-din"/>
              </a:rPr>
              <a:t> </a:t>
            </a:r>
            <a:endParaRPr lang="en-US" dirty="0"/>
          </a:p>
        </p:txBody>
      </p:sp>
    </p:spTree>
    <p:extLst>
      <p:ext uri="{BB962C8B-B14F-4D97-AF65-F5344CB8AC3E}">
        <p14:creationId xmlns:p14="http://schemas.microsoft.com/office/powerpoint/2010/main" val="3954841720"/>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59d0560e39f12cef339de385b95781a9">
  <xsd:schema xmlns:xsd="http://www.w3.org/2001/XMLSchema" xmlns:xs="http://www.w3.org/2001/XMLSchema" xmlns:p="http://schemas.microsoft.com/office/2006/metadata/properties" xmlns:ns2="d2759a66-45ac-4dcc-97a7-1d1447a6f8ca" targetNamespace="http://schemas.microsoft.com/office/2006/metadata/properties" ma:root="true" ma:fieldsID="9108f46eeb2257c471bc6d348b8541f4"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7B324F3-9640-4947-B81C-17DD156A1D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AE57131-073D-4C11-A0F9-D4B8523A905C}">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www.w3.org/XML/1998/namespace"/>
  </ds:schemaRefs>
</ds:datastoreItem>
</file>

<file path=customXml/itemProps3.xml><?xml version="1.0" encoding="utf-8"?>
<ds:datastoreItem xmlns:ds="http://schemas.openxmlformats.org/officeDocument/2006/customXml" ds:itemID="{0100E1BB-1E10-4FA0-902D-456200FE934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Spectrum.thmx</Template>
  <TotalTime>423</TotalTime>
  <Words>2811</Words>
  <Application>Microsoft Office PowerPoint</Application>
  <PresentationFormat>On-screen Show (4:3)</PresentationFormat>
  <Paragraphs>414</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urw-din</vt:lpstr>
      <vt:lpstr>Arial</vt:lpstr>
      <vt:lpstr>Calibri</vt:lpstr>
      <vt:lpstr>Corbel</vt:lpstr>
      <vt:lpstr>Courier New</vt:lpstr>
      <vt:lpstr>Wingdings</vt:lpstr>
      <vt:lpstr>Spectrum</vt:lpstr>
      <vt:lpstr>Functions</vt:lpstr>
      <vt:lpstr>Lectures 8: Outline</vt:lpstr>
      <vt:lpstr>What is a function</vt:lpstr>
      <vt:lpstr>Function</vt:lpstr>
      <vt:lpstr>Function</vt:lpstr>
      <vt:lpstr>Function</vt:lpstr>
      <vt:lpstr>Defining a function</vt:lpstr>
      <vt:lpstr>Transfer of control flow</vt:lpstr>
      <vt:lpstr>Function definitions</vt:lpstr>
      <vt:lpstr>Function prototype</vt:lpstr>
      <vt:lpstr>Function arguments</vt:lpstr>
      <vt:lpstr>Example: arguments</vt:lpstr>
      <vt:lpstr>Arguments and local variables</vt:lpstr>
      <vt:lpstr>Automatic local variables</vt:lpstr>
      <vt:lpstr>Example: scope of local variables </vt:lpstr>
      <vt:lpstr>Arguments are passed by copying values !</vt:lpstr>
      <vt:lpstr>Example: arguments</vt:lpstr>
      <vt:lpstr>Example: arguments are passed by copying values !</vt:lpstr>
      <vt:lpstr>Arguments by copying</vt:lpstr>
      <vt:lpstr>Returning function results</vt:lpstr>
      <vt:lpstr>Example: function result</vt:lpstr>
      <vt:lpstr>Function declaration</vt:lpstr>
      <vt:lpstr>Examples: function declarations</vt:lpstr>
      <vt:lpstr>Passing arrays as parameters</vt:lpstr>
      <vt:lpstr>Example: Passing arrays as parameters</vt:lpstr>
      <vt:lpstr>Array parameters are passed by reference !</vt:lpstr>
      <vt:lpstr>Example: Array parameters are passed by reference !</vt:lpstr>
      <vt:lpstr>Global variables</vt:lpstr>
      <vt:lpstr>Example: global variables</vt:lpstr>
      <vt:lpstr>Automatic and static variables</vt:lpstr>
      <vt:lpstr>Example: Automatic and static variables</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Syeda Nishat Tasnim</cp:lastModifiedBy>
  <cp:revision>152</cp:revision>
  <dcterms:created xsi:type="dcterms:W3CDTF">2018-12-10T17:20:29Z</dcterms:created>
  <dcterms:modified xsi:type="dcterms:W3CDTF">2022-11-09T04:08:37Z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