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0" userDrawn="1">
          <p15:clr>
            <a:srgbClr val="A4A3A4"/>
          </p15:clr>
        </p15:guide>
        <p15:guide id="2" pos="552" userDrawn="1">
          <p15:clr>
            <a:srgbClr val="A4A3A4"/>
          </p15:clr>
        </p15:guide>
        <p15:guide id="3" pos="27072" userDrawn="1">
          <p15:clr>
            <a:srgbClr val="A4A3A4"/>
          </p15:clr>
        </p15:guide>
        <p15:guide id="5" orient="horz" pos="576" userDrawn="1">
          <p15:clr>
            <a:srgbClr val="A4A3A4"/>
          </p15:clr>
        </p15:guide>
        <p15:guide id="6" pos="8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 d="100"/>
          <a:sy n="16" d="100"/>
        </p:scale>
        <p:origin x="1440" y="150"/>
      </p:cViewPr>
      <p:guideLst>
        <p:guide orient="horz" pos="20160"/>
        <p:guide pos="552"/>
        <p:guide pos="27072"/>
        <p:guide orient="horz" pos="576"/>
        <p:guide pos="8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FBBC8F-7CD4-4719-9B79-390021733368}"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1124173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BBC8F-7CD4-4719-9B79-390021733368}"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181440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BBC8F-7CD4-4719-9B79-390021733368}"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245255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BBC8F-7CD4-4719-9B79-390021733368}"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96779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FBBC8F-7CD4-4719-9B79-390021733368}"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219132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FBBC8F-7CD4-4719-9B79-390021733368}"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11924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BBC8F-7CD4-4719-9B79-390021733368}" type="datetimeFigureOut">
              <a:rPr lang="en-US" smtClean="0"/>
              <a:t>10/14/2018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48363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FBBC8F-7CD4-4719-9B79-390021733368}" type="datetimeFigureOut">
              <a:rPr lang="en-US" smtClean="0"/>
              <a:t>10/14/2018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374166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BBC8F-7CD4-4719-9B79-390021733368}" type="datetimeFigureOut">
              <a:rPr lang="en-US" smtClean="0"/>
              <a:t>10/14/2018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403513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AFBBC8F-7CD4-4719-9B79-390021733368}"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206496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AFBBC8F-7CD4-4719-9B79-390021733368}"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C3903-EAF9-4595-8E1F-7B2325FE7097}" type="slidenum">
              <a:rPr lang="en-US" smtClean="0"/>
              <a:t>‹#›</a:t>
            </a:fld>
            <a:endParaRPr lang="en-US"/>
          </a:p>
        </p:txBody>
      </p:sp>
    </p:spTree>
    <p:extLst>
      <p:ext uri="{BB962C8B-B14F-4D97-AF65-F5344CB8AC3E}">
        <p14:creationId xmlns:p14="http://schemas.microsoft.com/office/powerpoint/2010/main" val="384701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AFBBC8F-7CD4-4719-9B79-390021733368}" type="datetimeFigureOut">
              <a:rPr lang="en-US" smtClean="0"/>
              <a:t>10/14/2018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D2C3903-EAF9-4595-8E1F-7B2325FE7097}" type="slidenum">
              <a:rPr lang="en-US" smtClean="0"/>
              <a:t>‹#›</a:t>
            </a:fld>
            <a:endParaRPr lang="en-US"/>
          </a:p>
        </p:txBody>
      </p:sp>
    </p:spTree>
    <p:extLst>
      <p:ext uri="{BB962C8B-B14F-4D97-AF65-F5344CB8AC3E}">
        <p14:creationId xmlns:p14="http://schemas.microsoft.com/office/powerpoint/2010/main" val="3459306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narVert">
          <a:fgClr>
            <a:schemeClr val="accent5"/>
          </a:fgClr>
          <a:bgClr>
            <a:schemeClr val="bg1"/>
          </a:bgClr>
        </a:patt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4948EA1-762F-408D-B798-51DD64545AAF}"/>
              </a:ext>
            </a:extLst>
          </p:cNvPr>
          <p:cNvSpPr/>
          <p:nvPr/>
        </p:nvSpPr>
        <p:spPr>
          <a:xfrm>
            <a:off x="1060938" y="914400"/>
            <a:ext cx="42062400" cy="3446585"/>
          </a:xfrm>
          <a:prstGeom prst="roundRect">
            <a:avLst/>
          </a:prstGeom>
          <a:gradFill>
            <a:gsLst>
              <a:gs pos="0">
                <a:schemeClr val="accent1"/>
              </a:gs>
              <a:gs pos="53000">
                <a:schemeClr val="accent1">
                  <a:lumMod val="45000"/>
                  <a:lumOff val="55000"/>
                </a:schemeClr>
              </a:gs>
              <a:gs pos="83000">
                <a:schemeClr val="accent1">
                  <a:lumMod val="40000"/>
                  <a:lumOff val="60000"/>
                </a:schemeClr>
              </a:gs>
              <a:gs pos="100000">
                <a:schemeClr val="bg2"/>
              </a:gs>
            </a:gsLst>
            <a:lin ang="5400000" scaled="1"/>
          </a:gra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6" name="Rectangle 5">
            <a:extLst>
              <a:ext uri="{FF2B5EF4-FFF2-40B4-BE49-F238E27FC236}">
                <a16:creationId xmlns:a16="http://schemas.microsoft.com/office/drawing/2014/main" id="{59B9DA05-AB92-4303-A7D2-F6B2939F1251}"/>
              </a:ext>
            </a:extLst>
          </p:cNvPr>
          <p:cNvSpPr/>
          <p:nvPr/>
        </p:nvSpPr>
        <p:spPr>
          <a:xfrm>
            <a:off x="914400" y="4750449"/>
            <a:ext cx="12391292" cy="1154142"/>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Introduction</a:t>
            </a:r>
          </a:p>
        </p:txBody>
      </p:sp>
      <p:sp>
        <p:nvSpPr>
          <p:cNvPr id="15" name="TextBox 14">
            <a:extLst>
              <a:ext uri="{FF2B5EF4-FFF2-40B4-BE49-F238E27FC236}">
                <a16:creationId xmlns:a16="http://schemas.microsoft.com/office/drawing/2014/main" id="{F898B8A6-CFAE-4AC8-9C6C-E35262640098}"/>
              </a:ext>
            </a:extLst>
          </p:cNvPr>
          <p:cNvSpPr txBox="1"/>
          <p:nvPr/>
        </p:nvSpPr>
        <p:spPr>
          <a:xfrm>
            <a:off x="1066800" y="1355304"/>
            <a:ext cx="40925261" cy="3170099"/>
          </a:xfrm>
          <a:prstGeom prst="rect">
            <a:avLst/>
          </a:prstGeom>
          <a:noFill/>
        </p:spPr>
        <p:txBody>
          <a:bodyPr wrap="square" rtlCol="0">
            <a:spAutoFit/>
          </a:bodyPr>
          <a:lstStyle/>
          <a:p>
            <a:pPr algn="ctr"/>
            <a:r>
              <a:rPr lang="en-US" sz="10000" dirty="0">
                <a:latin typeface="Times New Roman" panose="02020603050405020304" pitchFamily="18" charset="0"/>
                <a:cs typeface="Times New Roman" panose="02020603050405020304" pitchFamily="18" charset="0"/>
              </a:rPr>
              <a:t>  Flex Deep Learning &amp; Framework Analysis Project </a:t>
            </a:r>
          </a:p>
          <a:p>
            <a:pPr algn="ctr"/>
            <a:r>
              <a:rPr lang="en-US" sz="10000">
                <a:latin typeface="Times New Roman" panose="02020603050405020304" pitchFamily="18" charset="0"/>
                <a:cs typeface="Times New Roman" panose="02020603050405020304" pitchFamily="18" charset="0"/>
              </a:rPr>
              <a:t> By: </a:t>
            </a:r>
            <a:r>
              <a:rPr lang="en-US" sz="10000" dirty="0" err="1">
                <a:latin typeface="Times New Roman" panose="02020603050405020304" pitchFamily="18" charset="0"/>
                <a:cs typeface="Times New Roman" panose="02020603050405020304" pitchFamily="18" charset="0"/>
              </a:rPr>
              <a:t>Avik</a:t>
            </a:r>
            <a:r>
              <a:rPr lang="en-US" sz="10000" dirty="0">
                <a:latin typeface="Times New Roman" panose="02020603050405020304" pitchFamily="18" charset="0"/>
                <a:cs typeface="Times New Roman" panose="02020603050405020304" pitchFamily="18" charset="0"/>
              </a:rPr>
              <a:t> </a:t>
            </a:r>
          </a:p>
        </p:txBody>
      </p:sp>
      <p:sp>
        <p:nvSpPr>
          <p:cNvPr id="17" name="Rectangle: Rounded Corners 16">
            <a:extLst>
              <a:ext uri="{FF2B5EF4-FFF2-40B4-BE49-F238E27FC236}">
                <a16:creationId xmlns:a16="http://schemas.microsoft.com/office/drawing/2014/main" id="{E5A05402-F3F3-4100-9243-1D9064060855}"/>
              </a:ext>
            </a:extLst>
          </p:cNvPr>
          <p:cNvSpPr/>
          <p:nvPr/>
        </p:nvSpPr>
        <p:spPr>
          <a:xfrm>
            <a:off x="1143000" y="6066179"/>
            <a:ext cx="12086492" cy="7537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AB727D2-DEC7-40BD-81F1-D00C79C8ACB1}"/>
              </a:ext>
            </a:extLst>
          </p:cNvPr>
          <p:cNvSpPr/>
          <p:nvPr/>
        </p:nvSpPr>
        <p:spPr>
          <a:xfrm>
            <a:off x="14454554" y="6334973"/>
            <a:ext cx="15427567" cy="7369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CBD41DA-1512-4624-8F0E-563453A5678A}"/>
              </a:ext>
            </a:extLst>
          </p:cNvPr>
          <p:cNvSpPr/>
          <p:nvPr/>
        </p:nvSpPr>
        <p:spPr>
          <a:xfrm>
            <a:off x="30509308" y="6479855"/>
            <a:ext cx="12696088" cy="7123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A227E7E5-9FA1-475E-B961-35E15B5F1F3B}"/>
              </a:ext>
            </a:extLst>
          </p:cNvPr>
          <p:cNvSpPr/>
          <p:nvPr/>
        </p:nvSpPr>
        <p:spPr>
          <a:xfrm>
            <a:off x="1066800" y="15618732"/>
            <a:ext cx="12238892" cy="644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9DA1EB2-E88E-4B28-B53D-0BB730B64C70}"/>
              </a:ext>
            </a:extLst>
          </p:cNvPr>
          <p:cNvSpPr/>
          <p:nvPr/>
        </p:nvSpPr>
        <p:spPr>
          <a:xfrm>
            <a:off x="846990" y="23858911"/>
            <a:ext cx="12238892" cy="814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 </a:t>
            </a:r>
            <a:endParaRPr lang="en-US" sz="4800" dirty="0"/>
          </a:p>
        </p:txBody>
      </p:sp>
      <p:sp>
        <p:nvSpPr>
          <p:cNvPr id="22" name="Rectangle: Rounded Corners 21">
            <a:extLst>
              <a:ext uri="{FF2B5EF4-FFF2-40B4-BE49-F238E27FC236}">
                <a16:creationId xmlns:a16="http://schemas.microsoft.com/office/drawing/2014/main" id="{14F7223C-8777-46D4-9522-8335209B36AE}"/>
              </a:ext>
            </a:extLst>
          </p:cNvPr>
          <p:cNvSpPr/>
          <p:nvPr/>
        </p:nvSpPr>
        <p:spPr>
          <a:xfrm>
            <a:off x="30737906" y="15310978"/>
            <a:ext cx="12467490" cy="715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DDE5CA86-6733-44F5-BBBA-9687E9893519}"/>
              </a:ext>
            </a:extLst>
          </p:cNvPr>
          <p:cNvSpPr/>
          <p:nvPr/>
        </p:nvSpPr>
        <p:spPr>
          <a:xfrm>
            <a:off x="30666059" y="24094764"/>
            <a:ext cx="13289355" cy="776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9699A8A-AC2B-4C0F-8C4B-16E6F2352645}"/>
              </a:ext>
            </a:extLst>
          </p:cNvPr>
          <p:cNvSpPr txBox="1"/>
          <p:nvPr/>
        </p:nvSpPr>
        <p:spPr>
          <a:xfrm>
            <a:off x="1286609" y="16170442"/>
            <a:ext cx="11799273" cy="6001643"/>
          </a:xfrm>
          <a:prstGeom prst="rect">
            <a:avLst/>
          </a:prstGeom>
          <a:noFill/>
        </p:spPr>
        <p:txBody>
          <a:bodyPr wrap="square" rtlCol="0">
            <a:spAutoFit/>
          </a:bodyPr>
          <a:lstStyle/>
          <a:p>
            <a:pPr algn="just"/>
            <a:r>
              <a:rPr lang="en-US" sz="4800" dirty="0"/>
              <a:t>The Flex Deep learning project is a  real world  problem ,it involves multinomial regression model to predict the performance Base Score of a hardware using the various parameters of the hardware like number of chips ,cache memory among others . There is no existing model developed for this USE CASE. In the market.</a:t>
            </a:r>
          </a:p>
        </p:txBody>
      </p:sp>
      <p:sp>
        <p:nvSpPr>
          <p:cNvPr id="26" name="TextBox 25">
            <a:extLst>
              <a:ext uri="{FF2B5EF4-FFF2-40B4-BE49-F238E27FC236}">
                <a16:creationId xmlns:a16="http://schemas.microsoft.com/office/drawing/2014/main" id="{5B8F2775-D1C5-4ABE-B165-1CB385214753}"/>
              </a:ext>
            </a:extLst>
          </p:cNvPr>
          <p:cNvSpPr txBox="1"/>
          <p:nvPr/>
        </p:nvSpPr>
        <p:spPr>
          <a:xfrm>
            <a:off x="1445328" y="6276920"/>
            <a:ext cx="11496945" cy="6740307"/>
          </a:xfrm>
          <a:prstGeom prst="rect">
            <a:avLst/>
          </a:prstGeom>
          <a:noFill/>
        </p:spPr>
        <p:txBody>
          <a:bodyPr wrap="square" rtlCol="0">
            <a:spAutoFit/>
          </a:bodyPr>
          <a:lstStyle/>
          <a:p>
            <a:pPr algn="just"/>
            <a:r>
              <a:rPr lang="en-US" sz="4800" dirty="0"/>
              <a:t>Flex CEC engineering, needs to predict server or cluster application performance while meeting datacenter </a:t>
            </a:r>
            <a:r>
              <a:rPr lang="en-US" sz="4800" dirty="0" err="1"/>
              <a:t>OpEx</a:t>
            </a:r>
            <a:r>
              <a:rPr lang="en-US" sz="4800" dirty="0"/>
              <a:t> and </a:t>
            </a:r>
            <a:r>
              <a:rPr lang="en-US" sz="4800" dirty="0" err="1"/>
              <a:t>CapEx</a:t>
            </a:r>
            <a:r>
              <a:rPr lang="en-US" sz="4800" dirty="0"/>
              <a:t> constraints. An analysis is needed to verify the result with the expectations. Doing it manually takes time and this void is filled by this model which predicts part of the analysis that is the performance. Framework Analysis is done to compare frameworks efficiency </a:t>
            </a:r>
          </a:p>
        </p:txBody>
      </p:sp>
      <p:sp>
        <p:nvSpPr>
          <p:cNvPr id="27" name="Rectangle 26">
            <a:extLst>
              <a:ext uri="{FF2B5EF4-FFF2-40B4-BE49-F238E27FC236}">
                <a16:creationId xmlns:a16="http://schemas.microsoft.com/office/drawing/2014/main" id="{4549288D-2398-4362-9FF2-078389234C4E}"/>
              </a:ext>
            </a:extLst>
          </p:cNvPr>
          <p:cNvSpPr/>
          <p:nvPr/>
        </p:nvSpPr>
        <p:spPr>
          <a:xfrm>
            <a:off x="1286609" y="22511310"/>
            <a:ext cx="12391292" cy="1409324"/>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Background</a:t>
            </a:r>
          </a:p>
        </p:txBody>
      </p:sp>
      <p:sp>
        <p:nvSpPr>
          <p:cNvPr id="28" name="Rectangle 27">
            <a:extLst>
              <a:ext uri="{FF2B5EF4-FFF2-40B4-BE49-F238E27FC236}">
                <a16:creationId xmlns:a16="http://schemas.microsoft.com/office/drawing/2014/main" id="{35F6DE7C-10A2-48F2-85D7-295465BFD9E4}"/>
              </a:ext>
            </a:extLst>
          </p:cNvPr>
          <p:cNvSpPr/>
          <p:nvPr/>
        </p:nvSpPr>
        <p:spPr>
          <a:xfrm>
            <a:off x="15052431" y="13941989"/>
            <a:ext cx="14102861" cy="1304277"/>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Experiments</a:t>
            </a:r>
          </a:p>
        </p:txBody>
      </p:sp>
      <p:sp>
        <p:nvSpPr>
          <p:cNvPr id="29" name="Rectangle 28">
            <a:extLst>
              <a:ext uri="{FF2B5EF4-FFF2-40B4-BE49-F238E27FC236}">
                <a16:creationId xmlns:a16="http://schemas.microsoft.com/office/drawing/2014/main" id="{1EEE3BB4-8998-4F46-9FDE-730B5EA70E91}"/>
              </a:ext>
            </a:extLst>
          </p:cNvPr>
          <p:cNvSpPr/>
          <p:nvPr/>
        </p:nvSpPr>
        <p:spPr>
          <a:xfrm>
            <a:off x="30737906" y="4997279"/>
            <a:ext cx="12391292" cy="1154142"/>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Result</a:t>
            </a:r>
          </a:p>
        </p:txBody>
      </p:sp>
      <p:sp>
        <p:nvSpPr>
          <p:cNvPr id="30" name="Rectangle 29">
            <a:extLst>
              <a:ext uri="{FF2B5EF4-FFF2-40B4-BE49-F238E27FC236}">
                <a16:creationId xmlns:a16="http://schemas.microsoft.com/office/drawing/2014/main" id="{AC01C0A5-3DD8-4C05-8633-9AC4C9FD6AB5}"/>
              </a:ext>
            </a:extLst>
          </p:cNvPr>
          <p:cNvSpPr/>
          <p:nvPr/>
        </p:nvSpPr>
        <p:spPr>
          <a:xfrm>
            <a:off x="30737906" y="22704769"/>
            <a:ext cx="12391292" cy="1384264"/>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Conclusion</a:t>
            </a:r>
          </a:p>
        </p:txBody>
      </p:sp>
      <p:sp>
        <p:nvSpPr>
          <p:cNvPr id="31" name="Rectangle 30">
            <a:extLst>
              <a:ext uri="{FF2B5EF4-FFF2-40B4-BE49-F238E27FC236}">
                <a16:creationId xmlns:a16="http://schemas.microsoft.com/office/drawing/2014/main" id="{7ADABEF2-4E36-46D7-9B57-757140DCB7AB}"/>
              </a:ext>
            </a:extLst>
          </p:cNvPr>
          <p:cNvSpPr/>
          <p:nvPr/>
        </p:nvSpPr>
        <p:spPr>
          <a:xfrm>
            <a:off x="1143000" y="14079196"/>
            <a:ext cx="12391292" cy="1154142"/>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Problem Statement</a:t>
            </a:r>
          </a:p>
        </p:txBody>
      </p:sp>
      <p:sp>
        <p:nvSpPr>
          <p:cNvPr id="32" name="Rectangle 31">
            <a:extLst>
              <a:ext uri="{FF2B5EF4-FFF2-40B4-BE49-F238E27FC236}">
                <a16:creationId xmlns:a16="http://schemas.microsoft.com/office/drawing/2014/main" id="{0A4D9B8B-F77E-4995-854C-2B60F080B5A2}"/>
              </a:ext>
            </a:extLst>
          </p:cNvPr>
          <p:cNvSpPr/>
          <p:nvPr/>
        </p:nvSpPr>
        <p:spPr>
          <a:xfrm>
            <a:off x="15333784" y="4986661"/>
            <a:ext cx="13821508" cy="1290259"/>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Methodology</a:t>
            </a:r>
          </a:p>
        </p:txBody>
      </p:sp>
      <p:sp>
        <p:nvSpPr>
          <p:cNvPr id="34" name="Rectangle 33">
            <a:extLst>
              <a:ext uri="{FF2B5EF4-FFF2-40B4-BE49-F238E27FC236}">
                <a16:creationId xmlns:a16="http://schemas.microsoft.com/office/drawing/2014/main" id="{FD7B5707-3987-412E-9449-F08A1D97A92A}"/>
              </a:ext>
            </a:extLst>
          </p:cNvPr>
          <p:cNvSpPr/>
          <p:nvPr/>
        </p:nvSpPr>
        <p:spPr>
          <a:xfrm>
            <a:off x="30661708" y="13958824"/>
            <a:ext cx="12391292" cy="1385443"/>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0" dirty="0">
                <a:latin typeface="Times New Roman" panose="02020603050405020304" pitchFamily="18" charset="0"/>
                <a:cs typeface="Times New Roman" panose="02020603050405020304" pitchFamily="18" charset="0"/>
              </a:rPr>
              <a:t>Framework Analysis</a:t>
            </a:r>
          </a:p>
        </p:txBody>
      </p:sp>
      <p:sp>
        <p:nvSpPr>
          <p:cNvPr id="35" name="TextBox 34">
            <a:extLst>
              <a:ext uri="{FF2B5EF4-FFF2-40B4-BE49-F238E27FC236}">
                <a16:creationId xmlns:a16="http://schemas.microsoft.com/office/drawing/2014/main" id="{B86B07B6-40DF-494E-994D-28DD394925D3}"/>
              </a:ext>
            </a:extLst>
          </p:cNvPr>
          <p:cNvSpPr txBox="1"/>
          <p:nvPr/>
        </p:nvSpPr>
        <p:spPr>
          <a:xfrm>
            <a:off x="1445328" y="23920634"/>
            <a:ext cx="11644714" cy="8494633"/>
          </a:xfrm>
          <a:prstGeom prst="rect">
            <a:avLst/>
          </a:prstGeom>
          <a:noFill/>
        </p:spPr>
        <p:txBody>
          <a:bodyPr wrap="square" rtlCol="0">
            <a:spAutoFit/>
          </a:bodyPr>
          <a:lstStyle/>
          <a:p>
            <a:pPr lvl="0"/>
            <a:r>
              <a:rPr lang="en-US" sz="4800" b="1" dirty="0"/>
              <a:t>Flex</a:t>
            </a:r>
            <a:r>
              <a:rPr lang="en-US" sz="4800" dirty="0"/>
              <a:t> : </a:t>
            </a:r>
            <a:r>
              <a:rPr lang="en-US" sz="4800" b="1" i="1" dirty="0"/>
              <a:t>Training and Testing Dataset </a:t>
            </a:r>
            <a:r>
              <a:rPr lang="en-US" sz="4800" dirty="0"/>
              <a:t>: SPECint2006 Benchmark &amp; SPECint2017 Benchmark .</a:t>
            </a:r>
            <a:r>
              <a:rPr lang="en-US" sz="4800" b="1" i="1" dirty="0"/>
              <a:t>Attributes </a:t>
            </a:r>
            <a:r>
              <a:rPr lang="en-US" sz="4800" dirty="0"/>
              <a:t>: SPECint2006 Benchmark ( 24 features 1 Label , Rows  48129 )  SPECint2017 Benchmark( 23 features 1 Label , Rows  1941).   </a:t>
            </a:r>
            <a:r>
              <a:rPr lang="en-US" sz="4800" b="1" i="1" dirty="0"/>
              <a:t>Exploratory Data Analysis</a:t>
            </a:r>
            <a:r>
              <a:rPr lang="en-US" sz="4800" dirty="0"/>
              <a:t>: 1. Data clean up (Removed Null and Blanks with zeros  ) . 2. Dependency Analysis.                                                 3. Synchronized  4. Encoding -One Hot &amp; Label  </a:t>
            </a:r>
            <a:r>
              <a:rPr lang="en-US" sz="4800" b="1" dirty="0"/>
              <a:t>Framework Analysis</a:t>
            </a:r>
            <a:r>
              <a:rPr lang="en-US" sz="4800" dirty="0"/>
              <a:t>: Training : 2000, Testing: 800,  </a:t>
            </a:r>
            <a:r>
              <a:rPr lang="en-US" sz="4800" b="1" i="1" dirty="0"/>
              <a:t>EDA :</a:t>
            </a:r>
            <a:r>
              <a:rPr lang="en-US" sz="4800" dirty="0"/>
              <a:t> Data Bifurcation</a:t>
            </a:r>
          </a:p>
          <a:p>
            <a:endParaRPr lang="en-US" dirty="0"/>
          </a:p>
        </p:txBody>
      </p:sp>
      <p:sp>
        <p:nvSpPr>
          <p:cNvPr id="36" name="TextBox 35">
            <a:extLst>
              <a:ext uri="{FF2B5EF4-FFF2-40B4-BE49-F238E27FC236}">
                <a16:creationId xmlns:a16="http://schemas.microsoft.com/office/drawing/2014/main" id="{2FEAFF59-9418-477B-BAC8-E270F9FD250F}"/>
              </a:ext>
            </a:extLst>
          </p:cNvPr>
          <p:cNvSpPr txBox="1"/>
          <p:nvPr/>
        </p:nvSpPr>
        <p:spPr>
          <a:xfrm>
            <a:off x="14970368" y="6479855"/>
            <a:ext cx="14911753" cy="7478970"/>
          </a:xfrm>
          <a:prstGeom prst="rect">
            <a:avLst/>
          </a:prstGeom>
          <a:noFill/>
        </p:spPr>
        <p:txBody>
          <a:bodyPr wrap="square" rtlCol="0">
            <a:spAutoFit/>
          </a:bodyPr>
          <a:lstStyle/>
          <a:p>
            <a:pPr marL="914400" lvl="0" indent="-914400">
              <a:buFont typeface="+mj-lt"/>
              <a:buAutoNum type="arabicPeriod"/>
            </a:pPr>
            <a:r>
              <a:rPr lang="en-US" sz="4800" dirty="0"/>
              <a:t>Data preprocessing( Encoding , </a:t>
            </a:r>
            <a:r>
              <a:rPr lang="en-US" sz="4800" dirty="0" err="1"/>
              <a:t>etc</a:t>
            </a:r>
            <a:r>
              <a:rPr lang="en-US" sz="4800" dirty="0"/>
              <a:t>)</a:t>
            </a:r>
          </a:p>
          <a:p>
            <a:pPr marL="914400" lvl="0" indent="-914400">
              <a:buFont typeface="+mj-lt"/>
              <a:buAutoNum type="arabicPeriod"/>
            </a:pPr>
            <a:r>
              <a:rPr lang="en-US" sz="4800" dirty="0"/>
              <a:t>Changing Test and Training Data Size.</a:t>
            </a:r>
          </a:p>
          <a:p>
            <a:pPr marL="914400" lvl="0" indent="-914400">
              <a:buFont typeface="+mj-lt"/>
              <a:buAutoNum type="arabicPeriod"/>
            </a:pPr>
            <a:r>
              <a:rPr lang="en-US" sz="4800" dirty="0"/>
              <a:t>Algorithm selection &amp; Model experimentation( Linear Regression , Lasso , Logistic </a:t>
            </a:r>
            <a:r>
              <a:rPr lang="en-US" sz="4800" dirty="0" err="1"/>
              <a:t>etc</a:t>
            </a:r>
            <a:r>
              <a:rPr lang="en-US" sz="4800" dirty="0"/>
              <a:t>)</a:t>
            </a:r>
          </a:p>
          <a:p>
            <a:pPr marL="914400" lvl="0" indent="-914400">
              <a:buFont typeface="+mj-lt"/>
              <a:buAutoNum type="arabicPeriod"/>
            </a:pPr>
            <a:r>
              <a:rPr lang="en-US" sz="4800" dirty="0"/>
              <a:t>Defining and tuning hyperparameter like loss functions </a:t>
            </a:r>
          </a:p>
          <a:p>
            <a:pPr marL="914400" lvl="0" indent="-914400">
              <a:buFont typeface="+mj-lt"/>
              <a:buAutoNum type="arabicPeriod"/>
            </a:pPr>
            <a:r>
              <a:rPr lang="en-US" sz="4800" dirty="0"/>
              <a:t>Model Tuning </a:t>
            </a:r>
          </a:p>
          <a:p>
            <a:pPr marL="914400" lvl="0" indent="-914400">
              <a:buFont typeface="+mj-lt"/>
              <a:buAutoNum type="arabicPeriod"/>
            </a:pPr>
            <a:r>
              <a:rPr lang="en-US" sz="4800" dirty="0"/>
              <a:t>Experiment with Cross validation , Backward elimination , Forward selection </a:t>
            </a:r>
          </a:p>
          <a:p>
            <a:pPr marL="914400" lvl="0" indent="-914400">
              <a:buFont typeface="+mj-lt"/>
              <a:buAutoNum type="arabicPeriod"/>
            </a:pPr>
            <a:r>
              <a:rPr lang="en-US" sz="4800" dirty="0"/>
              <a:t>Experimenting with different permutation of above mention factors </a:t>
            </a:r>
          </a:p>
        </p:txBody>
      </p:sp>
      <p:sp>
        <p:nvSpPr>
          <p:cNvPr id="38" name="TextBox 37">
            <a:extLst>
              <a:ext uri="{FF2B5EF4-FFF2-40B4-BE49-F238E27FC236}">
                <a16:creationId xmlns:a16="http://schemas.microsoft.com/office/drawing/2014/main" id="{A0EC1D0D-685D-4596-8C15-4C351A6CF0E5}"/>
              </a:ext>
            </a:extLst>
          </p:cNvPr>
          <p:cNvSpPr txBox="1"/>
          <p:nvPr/>
        </p:nvSpPr>
        <p:spPr>
          <a:xfrm>
            <a:off x="30954784" y="6787715"/>
            <a:ext cx="12022015" cy="6924973"/>
          </a:xfrm>
          <a:prstGeom prst="rect">
            <a:avLst/>
          </a:prstGeom>
          <a:noFill/>
        </p:spPr>
        <p:txBody>
          <a:bodyPr wrap="square" rtlCol="0">
            <a:spAutoFit/>
          </a:bodyPr>
          <a:lstStyle/>
          <a:p>
            <a:pPr algn="just"/>
            <a:r>
              <a:rPr lang="en-US" sz="4800" b="1" dirty="0"/>
              <a:t>Flex Project </a:t>
            </a:r>
            <a:r>
              <a:rPr lang="en-US" sz="4800" dirty="0"/>
              <a:t>:</a:t>
            </a:r>
            <a:r>
              <a:rPr lang="en-US" sz="4400" dirty="0"/>
              <a:t>1. Using Backward Elimination (All Features Model Linear Regression ) – 80.82% 2. Forward Selection (All Features Model Linear Regression )- 75.3% 3. Using Cross Validation (Only Continuous feature- Multi Linear Regression)-80.77%  4. Using Cross Validation (Only Continuous feature- Multi Linear Lasso Regression)  -78.1% 5. Only Continuous feature- Multi Linear Regression) – 77.64%	 6. One Hot Encoding using Logistic Regression (</a:t>
            </a:r>
            <a:r>
              <a:rPr lang="en-US" sz="4400" dirty="0" err="1"/>
              <a:t>Cata</a:t>
            </a:r>
            <a:r>
              <a:rPr lang="en-US" sz="4400" dirty="0"/>
              <a:t> &amp; all </a:t>
            </a:r>
            <a:r>
              <a:rPr lang="en-US" sz="4400" dirty="0" err="1"/>
              <a:t>Cont</a:t>
            </a:r>
            <a:r>
              <a:rPr lang="en-US" sz="4400" dirty="0"/>
              <a:t> Feature)– 50.8%</a:t>
            </a:r>
          </a:p>
        </p:txBody>
      </p:sp>
      <p:sp>
        <p:nvSpPr>
          <p:cNvPr id="39" name="TextBox 38">
            <a:extLst>
              <a:ext uri="{FF2B5EF4-FFF2-40B4-BE49-F238E27FC236}">
                <a16:creationId xmlns:a16="http://schemas.microsoft.com/office/drawing/2014/main" id="{021A4724-7443-41FB-93EA-E2F8FF9C2FC1}"/>
              </a:ext>
            </a:extLst>
          </p:cNvPr>
          <p:cNvSpPr txBox="1"/>
          <p:nvPr/>
        </p:nvSpPr>
        <p:spPr>
          <a:xfrm>
            <a:off x="31321055" y="15451609"/>
            <a:ext cx="10793096" cy="7017306"/>
          </a:xfrm>
          <a:prstGeom prst="rect">
            <a:avLst/>
          </a:prstGeom>
          <a:noFill/>
        </p:spPr>
        <p:txBody>
          <a:bodyPr wrap="square" rtlCol="0">
            <a:spAutoFit/>
          </a:bodyPr>
          <a:lstStyle/>
          <a:p>
            <a:pPr algn="just"/>
            <a:r>
              <a:rPr lang="en-US" sz="4800" dirty="0"/>
              <a:t>The framework analysis included comparing the efficiency and accuracy of Various framework ( like </a:t>
            </a:r>
            <a:r>
              <a:rPr lang="en-US" sz="4800" dirty="0" err="1"/>
              <a:t>Keras</a:t>
            </a:r>
            <a:r>
              <a:rPr lang="en-US" sz="4800" dirty="0"/>
              <a:t>, </a:t>
            </a:r>
            <a:r>
              <a:rPr lang="en-US" sz="4800" dirty="0" err="1"/>
              <a:t>Tensorflow</a:t>
            </a:r>
            <a:r>
              <a:rPr lang="en-US" sz="4800" dirty="0"/>
              <a:t> </a:t>
            </a:r>
            <a:r>
              <a:rPr lang="en-US" sz="4800" dirty="0" err="1"/>
              <a:t>etc</a:t>
            </a:r>
            <a:r>
              <a:rPr lang="en-US" sz="4800" dirty="0"/>
              <a:t> ) by using same dataset and same standardized hyperparameter . </a:t>
            </a:r>
          </a:p>
          <a:p>
            <a:pPr algn="just"/>
            <a:r>
              <a:rPr lang="en-US" sz="4800" dirty="0"/>
              <a:t>The Accuracy we found for </a:t>
            </a:r>
            <a:r>
              <a:rPr lang="en-US" sz="4800" dirty="0" err="1"/>
              <a:t>Keras</a:t>
            </a:r>
            <a:r>
              <a:rPr lang="en-US" sz="4800" dirty="0"/>
              <a:t> was 83.05% . The Accuracy for </a:t>
            </a:r>
            <a:r>
              <a:rPr lang="en-US" sz="4800" dirty="0" err="1"/>
              <a:t>Tensorflow</a:t>
            </a:r>
            <a:r>
              <a:rPr lang="en-US" sz="4800" dirty="0"/>
              <a:t> was 84.3% . In future We will be comparing other famous framework to it .</a:t>
            </a:r>
          </a:p>
          <a:p>
            <a:endParaRPr lang="en-US" dirty="0"/>
          </a:p>
        </p:txBody>
      </p:sp>
      <p:sp>
        <p:nvSpPr>
          <p:cNvPr id="40" name="TextBox 39">
            <a:extLst>
              <a:ext uri="{FF2B5EF4-FFF2-40B4-BE49-F238E27FC236}">
                <a16:creationId xmlns:a16="http://schemas.microsoft.com/office/drawing/2014/main" id="{D2021414-B9B8-45BE-918E-4903714F5ACB}"/>
              </a:ext>
            </a:extLst>
          </p:cNvPr>
          <p:cNvSpPr txBox="1"/>
          <p:nvPr/>
        </p:nvSpPr>
        <p:spPr>
          <a:xfrm>
            <a:off x="30923195" y="24272523"/>
            <a:ext cx="12941876" cy="7817525"/>
          </a:xfrm>
          <a:prstGeom prst="rect">
            <a:avLst/>
          </a:prstGeom>
          <a:noFill/>
        </p:spPr>
        <p:txBody>
          <a:bodyPr wrap="square" rtlCol="0">
            <a:spAutoFit/>
          </a:bodyPr>
          <a:lstStyle/>
          <a:p>
            <a:pPr algn="just"/>
            <a:r>
              <a:rPr lang="en-US" sz="4400" dirty="0"/>
              <a:t>In this project there was lot of learning and appreciation of the effectiveness of various machine learning concepts on building the model. For Flex we found that we got the best accuracy with Backward Elimination with encoding we got the best accuracy with Linear Regression model .In framework analysis there is the difference in the performance as we got a better performance in Image recognition with </a:t>
            </a:r>
            <a:r>
              <a:rPr lang="en-US" sz="4400" dirty="0" err="1"/>
              <a:t>Tensorflow</a:t>
            </a:r>
            <a:r>
              <a:rPr lang="en-US" sz="4400" dirty="0"/>
              <a:t> under the same standard condition .We used various online sources for reference . We looked at slides and resources given by professor for knowledge.</a:t>
            </a:r>
          </a:p>
          <a:p>
            <a:endParaRPr lang="en-US" dirty="0"/>
          </a:p>
        </p:txBody>
      </p:sp>
      <p:pic>
        <p:nvPicPr>
          <p:cNvPr id="41" name="Picture 40">
            <a:extLst>
              <a:ext uri="{FF2B5EF4-FFF2-40B4-BE49-F238E27FC236}">
                <a16:creationId xmlns:a16="http://schemas.microsoft.com/office/drawing/2014/main" id="{0EE38F0D-F09D-4178-BE67-CEC24C448EEA}"/>
              </a:ext>
            </a:extLst>
          </p:cNvPr>
          <p:cNvPicPr>
            <a:picLocks noChangeAspect="1"/>
          </p:cNvPicPr>
          <p:nvPr/>
        </p:nvPicPr>
        <p:blipFill>
          <a:blip r:embed="rId2"/>
          <a:stretch>
            <a:fillRect/>
          </a:stretch>
        </p:blipFill>
        <p:spPr>
          <a:xfrm>
            <a:off x="15052432" y="15451610"/>
            <a:ext cx="14365631" cy="5874268"/>
          </a:xfrm>
          <a:prstGeom prst="rect">
            <a:avLst/>
          </a:prstGeom>
          <a:ln>
            <a:noFill/>
          </a:ln>
          <a:effectLst>
            <a:outerShdw blurRad="292100" dist="139700" dir="2700000" algn="tl" rotWithShape="0">
              <a:srgbClr val="333333">
                <a:alpha val="65000"/>
              </a:srgbClr>
            </a:outerShdw>
          </a:effectLst>
        </p:spPr>
      </p:pic>
      <p:pic>
        <p:nvPicPr>
          <p:cNvPr id="42" name="Picture 41">
            <a:extLst>
              <a:ext uri="{FF2B5EF4-FFF2-40B4-BE49-F238E27FC236}">
                <a16:creationId xmlns:a16="http://schemas.microsoft.com/office/drawing/2014/main" id="{A5650646-CDD7-45C7-A623-D8CA64EE071F}"/>
              </a:ext>
            </a:extLst>
          </p:cNvPr>
          <p:cNvPicPr>
            <a:picLocks noChangeAspect="1"/>
          </p:cNvPicPr>
          <p:nvPr/>
        </p:nvPicPr>
        <p:blipFill>
          <a:blip r:embed="rId3"/>
          <a:stretch>
            <a:fillRect/>
          </a:stretch>
        </p:blipFill>
        <p:spPr>
          <a:xfrm>
            <a:off x="14970368" y="29580096"/>
            <a:ext cx="5942203" cy="2423904"/>
          </a:xfrm>
          <a:prstGeom prst="rect">
            <a:avLst/>
          </a:prstGeom>
          <a:ln>
            <a:noFill/>
          </a:ln>
          <a:effectLst>
            <a:outerShdw blurRad="292100" dist="139700" dir="2700000" algn="tl" rotWithShape="0">
              <a:srgbClr val="333333">
                <a:alpha val="65000"/>
              </a:srgbClr>
            </a:outerShdw>
          </a:effectLst>
        </p:spPr>
      </p:pic>
      <p:pic>
        <p:nvPicPr>
          <p:cNvPr id="43" name="Picture 42">
            <a:extLst>
              <a:ext uri="{FF2B5EF4-FFF2-40B4-BE49-F238E27FC236}">
                <a16:creationId xmlns:a16="http://schemas.microsoft.com/office/drawing/2014/main" id="{A56086EA-1315-4E14-8E1F-780C2F42BA9F}"/>
              </a:ext>
            </a:extLst>
          </p:cNvPr>
          <p:cNvPicPr>
            <a:picLocks noChangeAspect="1"/>
          </p:cNvPicPr>
          <p:nvPr/>
        </p:nvPicPr>
        <p:blipFill>
          <a:blip r:embed="rId4"/>
          <a:stretch>
            <a:fillRect/>
          </a:stretch>
        </p:blipFill>
        <p:spPr>
          <a:xfrm>
            <a:off x="21529430" y="26688445"/>
            <a:ext cx="7746160" cy="5168434"/>
          </a:xfrm>
          <a:prstGeom prst="rect">
            <a:avLst/>
          </a:prstGeom>
          <a:ln>
            <a:noFill/>
          </a:ln>
          <a:effectLst>
            <a:outerShdw blurRad="292100" dist="139700" dir="2700000" algn="tl" rotWithShape="0">
              <a:srgbClr val="333333">
                <a:alpha val="65000"/>
              </a:srgbClr>
            </a:outerShdw>
          </a:effectLst>
        </p:spPr>
      </p:pic>
      <p:pic>
        <p:nvPicPr>
          <p:cNvPr id="44" name="Picture 43">
            <a:extLst>
              <a:ext uri="{FF2B5EF4-FFF2-40B4-BE49-F238E27FC236}">
                <a16:creationId xmlns:a16="http://schemas.microsoft.com/office/drawing/2014/main" id="{50C94D03-BA9C-47D0-B575-AEB98F1D7B29}"/>
              </a:ext>
            </a:extLst>
          </p:cNvPr>
          <p:cNvPicPr>
            <a:picLocks noChangeAspect="1"/>
          </p:cNvPicPr>
          <p:nvPr/>
        </p:nvPicPr>
        <p:blipFill>
          <a:blip r:embed="rId5"/>
          <a:stretch>
            <a:fillRect/>
          </a:stretch>
        </p:blipFill>
        <p:spPr>
          <a:xfrm>
            <a:off x="15052431" y="21372028"/>
            <a:ext cx="14365632" cy="5068108"/>
          </a:xfrm>
          <a:prstGeom prst="rect">
            <a:avLst/>
          </a:prstGeom>
          <a:ln>
            <a:noFill/>
          </a:ln>
          <a:effectLst>
            <a:outerShdw blurRad="292100" dist="139700" dir="2700000" algn="tl" rotWithShape="0">
              <a:srgbClr val="333333">
                <a:alpha val="65000"/>
              </a:srgbClr>
            </a:outerShdw>
          </a:effectLst>
        </p:spPr>
      </p:pic>
      <p:pic>
        <p:nvPicPr>
          <p:cNvPr id="47" name="Picture 46">
            <a:extLst>
              <a:ext uri="{FF2B5EF4-FFF2-40B4-BE49-F238E27FC236}">
                <a16:creationId xmlns:a16="http://schemas.microsoft.com/office/drawing/2014/main" id="{B8E42FD1-BF8C-4EB3-953E-72B2AE4F41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9060" y="1449585"/>
            <a:ext cx="3995487" cy="2840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8" name="Picture 47">
            <a:extLst>
              <a:ext uri="{FF2B5EF4-FFF2-40B4-BE49-F238E27FC236}">
                <a16:creationId xmlns:a16="http://schemas.microsoft.com/office/drawing/2014/main" id="{4C20BEFD-745D-44B3-9F4E-278B1C120CF0}"/>
              </a:ext>
            </a:extLst>
          </p:cNvPr>
          <p:cNvPicPr>
            <a:picLocks noChangeAspect="1"/>
          </p:cNvPicPr>
          <p:nvPr/>
        </p:nvPicPr>
        <p:blipFill>
          <a:blip r:embed="rId7"/>
          <a:stretch>
            <a:fillRect/>
          </a:stretch>
        </p:blipFill>
        <p:spPr>
          <a:xfrm>
            <a:off x="36857352" y="1061520"/>
            <a:ext cx="6119448" cy="32994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0" name="Picture 49">
            <a:extLst>
              <a:ext uri="{FF2B5EF4-FFF2-40B4-BE49-F238E27FC236}">
                <a16:creationId xmlns:a16="http://schemas.microsoft.com/office/drawing/2014/main" id="{452A8626-F8FD-4924-A535-F8732E3395D5}"/>
              </a:ext>
            </a:extLst>
          </p:cNvPr>
          <p:cNvPicPr>
            <a:picLocks noChangeAspect="1"/>
          </p:cNvPicPr>
          <p:nvPr/>
        </p:nvPicPr>
        <p:blipFill>
          <a:blip r:embed="rId8"/>
          <a:stretch>
            <a:fillRect/>
          </a:stretch>
        </p:blipFill>
        <p:spPr>
          <a:xfrm>
            <a:off x="15042825" y="26437162"/>
            <a:ext cx="5998550"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91538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513</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Nayak, Avik S</dc:creator>
  <cp:lastModifiedBy>Gurudev</cp:lastModifiedBy>
  <cp:revision>31</cp:revision>
  <dcterms:created xsi:type="dcterms:W3CDTF">2018-05-11T19:31:10Z</dcterms:created>
  <dcterms:modified xsi:type="dcterms:W3CDTF">2018-10-15T06:11:05Z</dcterms:modified>
</cp:coreProperties>
</file>