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57" y="5700032"/>
            <a:ext cx="10993549" cy="895244"/>
          </a:xfrm>
        </p:spPr>
        <p:txBody>
          <a:bodyPr>
            <a:noAutofit/>
          </a:bodyPr>
          <a:lstStyle/>
          <a:p>
            <a:br>
              <a:rPr lang="en-US" dirty="0">
                <a:highlight>
                  <a:srgbClr val="FFFF00"/>
                </a:highlight>
              </a:rPr>
            </a:br>
            <a:br>
              <a:rPr lang="en-US" dirty="0">
                <a:highlight>
                  <a:srgbClr val="FFFF00"/>
                </a:highlight>
              </a:rPr>
            </a:br>
            <a:br>
              <a:rPr lang="en-US" dirty="0">
                <a:highlight>
                  <a:srgbClr val="FFFF00"/>
                </a:highlight>
              </a:rPr>
            </a:br>
            <a:br>
              <a:rPr lang="en-US" dirty="0">
                <a:highlight>
                  <a:srgbClr val="FFFF00"/>
                </a:highlight>
              </a:rPr>
            </a:br>
            <a:r>
              <a:rPr lang="en-AU" dirty="0">
                <a:solidFill>
                  <a:srgbClr val="FFFF00"/>
                </a:solidFill>
              </a:rPr>
              <a:t>An Analytical Study of Major Deep Learning         						  Framework’s &amp; API</a:t>
            </a:r>
            <a:br>
              <a:rPr lang="en-US" dirty="0">
                <a:highlight>
                  <a:srgbClr val="FFFF00"/>
                </a:highlight>
              </a:rPr>
            </a:br>
            <a:endParaRPr lang="en-US" sz="6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5864754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 						TF(</a:t>
            </a:r>
            <a:r>
              <a:rPr lang="en-US">
                <a:solidFill>
                  <a:srgbClr val="7CEBFF"/>
                </a:solidFill>
              </a:rPr>
              <a:t>imp frameworks)       </a:t>
            </a:r>
            <a:r>
              <a:rPr lang="en-US" dirty="0" err="1">
                <a:solidFill>
                  <a:srgbClr val="7CEBFF"/>
                </a:solidFill>
              </a:rPr>
              <a:t>Keras</a:t>
            </a:r>
            <a:r>
              <a:rPr lang="en-US" dirty="0">
                <a:solidFill>
                  <a:srgbClr val="7CEBFF"/>
                </a:solidFill>
              </a:rPr>
              <a:t>        </a:t>
            </a:r>
            <a:r>
              <a:rPr lang="en-US" dirty="0" err="1">
                <a:solidFill>
                  <a:srgbClr val="7CEBFF"/>
                </a:solidFill>
              </a:rPr>
              <a:t>mxnet</a:t>
            </a:r>
            <a:r>
              <a:rPr lang="en-US" dirty="0">
                <a:solidFill>
                  <a:srgbClr val="7CEBFF"/>
                </a:solidFill>
              </a:rPr>
              <a:t>         gluon</a:t>
            </a:r>
          </a:p>
        </p:txBody>
      </p:sp>
      <p:pic>
        <p:nvPicPr>
          <p:cNvPr id="11" name="Google Shape;65;p13">
            <a:extLst>
              <a:ext uri="{FF2B5EF4-FFF2-40B4-BE49-F238E27FC236}">
                <a16:creationId xmlns:a16="http://schemas.microsoft.com/office/drawing/2014/main" id="{9174DF44-7ABD-49A8-A097-4B4799638A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192" y="1841439"/>
            <a:ext cx="1966600" cy="15222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Google Shape;66;p13">
            <a:extLst>
              <a:ext uri="{FF2B5EF4-FFF2-40B4-BE49-F238E27FC236}">
                <a16:creationId xmlns:a16="http://schemas.microsoft.com/office/drawing/2014/main" id="{C6B1E92D-C631-44F6-8AA0-E118A3041F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9912" y="628660"/>
            <a:ext cx="2136725" cy="13452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Google Shape;67;p13">
            <a:extLst>
              <a:ext uri="{FF2B5EF4-FFF2-40B4-BE49-F238E27FC236}">
                <a16:creationId xmlns:a16="http://schemas.microsoft.com/office/drawing/2014/main" id="{7DF86B5D-152A-44CE-903F-5401AE5C319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84209"/>
            <a:ext cx="1680299" cy="1436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Google Shape;68;p13">
            <a:extLst>
              <a:ext uri="{FF2B5EF4-FFF2-40B4-BE49-F238E27FC236}">
                <a16:creationId xmlns:a16="http://schemas.microsoft.com/office/drawing/2014/main" id="{145E8E85-B6B8-4034-A239-0715054506F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90792" y="552202"/>
            <a:ext cx="1680299" cy="14366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CBA3-D534-4B2C-AEAC-F96707C7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 of CODE </a:t>
            </a:r>
            <a:r>
              <a:rPr lang="en-US" dirty="0" err="1"/>
              <a:t>bASED</a:t>
            </a:r>
            <a:r>
              <a:rPr lang="en-US" dirty="0"/>
              <a:t>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4DA8E-09A2-45B8-A452-566A99E036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466" y="2667794"/>
            <a:ext cx="7165297" cy="30134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39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2514-834D-4B7D-8230-8A7895EE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comparison of the code: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6CD47-CC1C-4972-BBFF-8460DB37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688" y="1991573"/>
            <a:ext cx="5087075" cy="536005"/>
          </a:xfrm>
        </p:spPr>
        <p:txBody>
          <a:bodyPr/>
          <a:lstStyle/>
          <a:p>
            <a:r>
              <a:rPr lang="en-US" dirty="0"/>
              <a:t>TENSORFLOW KERAS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8E786-4831-4285-8DE0-3351F9A1A5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2611904"/>
            <a:ext cx="5392738" cy="250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752A5-6FD0-4796-9C96-81EAE93C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974205"/>
            <a:ext cx="5087073" cy="553373"/>
          </a:xfrm>
        </p:spPr>
        <p:txBody>
          <a:bodyPr/>
          <a:lstStyle/>
          <a:p>
            <a:r>
              <a:rPr lang="en-US" dirty="0"/>
              <a:t>TENSORFLOW EAGER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742106-6117-44C2-B66C-A936EEFF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34" y="2611904"/>
            <a:ext cx="4598967" cy="3953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95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D5C0-6E63-424E-93FA-33B1F6E7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comparison of the code: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026E-1D6C-4A4C-ACB4-DFD9E9E5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800" y="1908500"/>
            <a:ext cx="5087075" cy="536005"/>
          </a:xfrm>
        </p:spPr>
        <p:txBody>
          <a:bodyPr/>
          <a:lstStyle/>
          <a:p>
            <a:r>
              <a:rPr lang="en-US" dirty="0"/>
              <a:t>TENSORFLOW KERAS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9BDFC-1CD0-45E4-BBAC-F934C13D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891132"/>
            <a:ext cx="5087073" cy="553373"/>
          </a:xfrm>
        </p:spPr>
        <p:txBody>
          <a:bodyPr/>
          <a:lstStyle/>
          <a:p>
            <a:r>
              <a:rPr lang="en-US" dirty="0"/>
              <a:t>MXNET + GLUON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0297C7-2B6E-4861-A159-AB1B9A833D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7708" y="2925762"/>
            <a:ext cx="5534581" cy="362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45D7C6-8285-4556-9B5C-A2BE090FCD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3542B574-976C-4395-A4C5-ABFDE9627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56" y="2925762"/>
            <a:ext cx="5392738" cy="362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9EAC-7040-4E33-8AB2-6ABD1E2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07FD-3337-4C1D-89EC-19C96446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mostly used in academic purpose .</a:t>
            </a:r>
          </a:p>
          <a:p>
            <a:r>
              <a:rPr lang="en-US" dirty="0"/>
              <a:t>TF eager execution and estimator is more suitable for industry and production environment .</a:t>
            </a:r>
          </a:p>
          <a:p>
            <a:r>
              <a:rPr lang="en-US" dirty="0"/>
              <a:t>MXNET is best suited and supported in AWS cloud services.</a:t>
            </a:r>
          </a:p>
          <a:p>
            <a:r>
              <a:rPr lang="en-US" dirty="0"/>
              <a:t>MXNET performance decreases in Google environment.</a:t>
            </a:r>
          </a:p>
          <a:p>
            <a:r>
              <a:rPr lang="en-US" dirty="0" err="1"/>
              <a:t>Keras</a:t>
            </a:r>
            <a:r>
              <a:rPr lang="en-US" dirty="0"/>
              <a:t> gives best coding experience &amp; Eager give best execution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5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3689" y="3486357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Q&amp;A?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AB28-E909-47B3-8F5D-7A4319FF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F3AE-69B0-4E8A-8266-BE7C4D14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30" y="1715956"/>
            <a:ext cx="11029615" cy="5104722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– Eager Execution API.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Estimator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MXNET – Gluon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( In Seconds)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Coding 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D718-FE76-413F-82F3-7C3FCD48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285A-EFA5-4E87-B21D-E4D0BFA8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Environment .</a:t>
            </a:r>
          </a:p>
          <a:p>
            <a:r>
              <a:rPr lang="en-US" dirty="0"/>
              <a:t>Google Collaboratory</a:t>
            </a:r>
          </a:p>
          <a:p>
            <a:r>
              <a:rPr lang="en-US" dirty="0"/>
              <a:t>MNIST – Hand Written Digit Recognition </a:t>
            </a:r>
          </a:p>
          <a:p>
            <a:r>
              <a:rPr lang="en-US" dirty="0"/>
              <a:t>Convolutional Neural Network</a:t>
            </a:r>
          </a:p>
          <a:p>
            <a:r>
              <a:rPr lang="en-US" dirty="0"/>
              <a:t>Python 3.7</a:t>
            </a:r>
          </a:p>
          <a:p>
            <a:r>
              <a:rPr lang="en-US" dirty="0"/>
              <a:t>Standardized Hyper Parameters </a:t>
            </a:r>
          </a:p>
          <a:p>
            <a:r>
              <a:rPr lang="en-US" dirty="0"/>
              <a:t>Standardized Activation and Optimization Function</a:t>
            </a:r>
          </a:p>
          <a:p>
            <a:r>
              <a:rPr lang="en-US" dirty="0"/>
              <a:t>Standardized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7A07-9ABA-43D1-9104-46739D47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en-US" dirty="0" err="1"/>
              <a:t>Keras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E47E-59FC-46C9-8FE3-97D8820E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0" y="944256"/>
            <a:ext cx="11029615" cy="3678303"/>
          </a:xfrm>
        </p:spPr>
        <p:txBody>
          <a:bodyPr/>
          <a:lstStyle/>
          <a:p>
            <a:r>
              <a:rPr lang="en-US" dirty="0"/>
              <a:t>Model performed better in GPU driven Environment than CPU based environment as expected. </a:t>
            </a:r>
          </a:p>
          <a:p>
            <a:r>
              <a:rPr lang="en-US" dirty="0"/>
              <a:t>GPU based performance was 13 times better than CPU based performance</a:t>
            </a:r>
          </a:p>
          <a:p>
            <a:r>
              <a:rPr lang="en-US" dirty="0"/>
              <a:t>Coding the model took 11 lines of code.</a:t>
            </a:r>
          </a:p>
          <a:p>
            <a:r>
              <a:rPr lang="en-US" dirty="0"/>
              <a:t>Coding scale is 3 – Easy to use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AAC24-7CF0-4DED-8A3A-C34069F1CB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5773" y="3645761"/>
            <a:ext cx="4922384" cy="299256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55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1AFE-D74D-449A-83D4-D32FEF08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– ESTIMATOR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720A-CC2F-430E-A98B-A2BC335E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6884"/>
            <a:ext cx="11029615" cy="3678303"/>
          </a:xfrm>
        </p:spPr>
        <p:txBody>
          <a:bodyPr/>
          <a:lstStyle/>
          <a:p>
            <a:r>
              <a:rPr lang="en-US" dirty="0"/>
              <a:t>Here GPU based performance was better than CPU</a:t>
            </a:r>
          </a:p>
          <a:p>
            <a:r>
              <a:rPr lang="en-US" dirty="0"/>
              <a:t>No remarkable difference in time taken although in large programs we may notice</a:t>
            </a:r>
          </a:p>
          <a:p>
            <a:r>
              <a:rPr lang="en-US" dirty="0"/>
              <a:t>Coding Heavy – 32 lines of code to implement same model </a:t>
            </a:r>
          </a:p>
          <a:p>
            <a:r>
              <a:rPr lang="en-US" dirty="0"/>
              <a:t>Code Scale- 1 .Low code friendly.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930AD-31B5-4761-A0A7-314164BCEA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0662" y="3574530"/>
            <a:ext cx="5336499" cy="25813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76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0D1C-BFDA-476A-8CAD-49DD2FE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– EAGER Execution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B38-B4E7-4F36-B8F2-FEC6FC66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4" y="1463742"/>
            <a:ext cx="11029615" cy="3678303"/>
          </a:xfrm>
        </p:spPr>
        <p:txBody>
          <a:bodyPr/>
          <a:lstStyle/>
          <a:p>
            <a:r>
              <a:rPr lang="en-US" dirty="0"/>
              <a:t>GPU based run performed the best and was also the best among all frameworks</a:t>
            </a:r>
          </a:p>
          <a:p>
            <a:r>
              <a:rPr lang="en-US" dirty="0"/>
              <a:t>CPU based run performance was more than GPU .</a:t>
            </a:r>
          </a:p>
          <a:p>
            <a:r>
              <a:rPr lang="en-US" dirty="0"/>
              <a:t>Eager Execution doesn’t build computational graph</a:t>
            </a:r>
          </a:p>
          <a:p>
            <a:r>
              <a:rPr lang="en-US" dirty="0"/>
              <a:t>Used for quick debugging</a:t>
            </a:r>
          </a:p>
          <a:p>
            <a:r>
              <a:rPr lang="en-US" dirty="0"/>
              <a:t>Coding Scale :2 , Normal Codability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605C2-64AA-4B74-A02B-5285405A0D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0879" y="3429000"/>
            <a:ext cx="5329927" cy="31067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80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750-5886-4681-A932-4DCA551F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2ED3-1E48-4111-99CB-0369AE1B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9" y="1206674"/>
            <a:ext cx="11029615" cy="3678303"/>
          </a:xfrm>
        </p:spPr>
        <p:txBody>
          <a:bodyPr/>
          <a:lstStyle/>
          <a:p>
            <a:r>
              <a:rPr lang="en-US" dirty="0"/>
              <a:t>The model took more time when running in CPU based Environment.</a:t>
            </a:r>
          </a:p>
          <a:p>
            <a:r>
              <a:rPr lang="en-US" dirty="0"/>
              <a:t>The Coding Scale 3 : Easy to Code</a:t>
            </a:r>
          </a:p>
          <a:p>
            <a:r>
              <a:rPr lang="en-US" dirty="0"/>
              <a:t>More use seen in academic environment .</a:t>
            </a:r>
          </a:p>
          <a:p>
            <a:r>
              <a:rPr lang="en-US" dirty="0"/>
              <a:t>Easy to learn and implement.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376EB-2E96-47CE-A8C4-B1909D796B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1"/>
            <a:ext cx="5319934" cy="292887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564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39E-146D-4929-AF0C-8CD1F9F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MXNET – Gluon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F7B1-F828-4D99-8505-F0AF50A3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Majorly used by AMAZON .</a:t>
            </a:r>
          </a:p>
          <a:p>
            <a:r>
              <a:rPr lang="en-US" dirty="0"/>
              <a:t>Works Best in AWS.</a:t>
            </a:r>
          </a:p>
          <a:p>
            <a:r>
              <a:rPr lang="en-US" dirty="0"/>
              <a:t>CPU performed better than GPU in TensorFlow.</a:t>
            </a:r>
          </a:p>
          <a:p>
            <a:r>
              <a:rPr lang="en-US" dirty="0"/>
              <a:t>The coding Scale -2 .Normal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31540-EF8B-4609-A18B-CE210450CE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5692" y="2383436"/>
            <a:ext cx="5045115" cy="367830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42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E9D2-1176-45E3-AF3B-5896099B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 of TIME based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25AA30-9649-4011-A86C-3EBC1461C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62" y="2186781"/>
            <a:ext cx="59340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581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Times New Roman</vt:lpstr>
      <vt:lpstr>Wingdings 2</vt:lpstr>
      <vt:lpstr>Dividend</vt:lpstr>
      <vt:lpstr>    An Analytical Study of Major Deep Learning                 Framework’s &amp; API </vt:lpstr>
      <vt:lpstr>Agenda:</vt:lpstr>
      <vt:lpstr>Execution Environment</vt:lpstr>
      <vt:lpstr>Tensorflow - Keras API</vt:lpstr>
      <vt:lpstr>Tensorflow – ESTIMATOR API</vt:lpstr>
      <vt:lpstr>Tensorflow – EAGER Execution API</vt:lpstr>
      <vt:lpstr>KERAS</vt:lpstr>
      <vt:lpstr>MXNET – Gluon API</vt:lpstr>
      <vt:lpstr>Comparative Analysis of TIME based PERFORMANCE</vt:lpstr>
      <vt:lpstr>Comparative Analysis of CODE bASED PERFORMANCE</vt:lpstr>
      <vt:lpstr>Snapshot comparison of the code:</vt:lpstr>
      <vt:lpstr>Snapshot comparison of the code: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2018-12-03T18:58:44Z</dcterms:created>
  <dcterms:modified xsi:type="dcterms:W3CDTF">2019-03-04T02:53:37Z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