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59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74EB87-FFD4-4653-982D-6A984BAFB346}" v="30" dt="2022-05-24T15:32:52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E446C9-DE96-410E-49CB-0F10965AB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DDA1A0-26CD-70E4-A45F-F1B2F51D1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0C94A7-3BFE-E2BF-2A95-6BC6A44F3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4BA6-B7AD-4ED6-831C-7568A84EED3A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A0C512-218D-353E-F477-82708A91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FC68A5-C946-B5F9-DC73-1A5B9DD1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DDCA-50DB-479F-9957-228AAF6E61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29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EE8753-05A4-59E2-882A-B8757D10F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8CE634F-F171-49E2-2B13-417C01CA4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4C0DB-063C-89D9-2F39-BFB60C7E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4BA6-B7AD-4ED6-831C-7568A84EED3A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FA1F80-B9BD-9B2B-E9D5-7162E803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09F2D2-6F1E-BB7D-09C6-931A17A2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DDCA-50DB-479F-9957-228AAF6E61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7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89D82C0-35B8-C207-E361-17D9FF7F5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F67F7E3-FE0E-7F37-DA8F-9934AF717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280D4B-05F0-417F-9E9E-FF8857C96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4BA6-B7AD-4ED6-831C-7568A84EED3A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79A47C-BCD8-6AE3-067F-FD91C4759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FFCFF2-A503-9BC8-E334-8CAB2E3B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DDCA-50DB-479F-9957-228AAF6E61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8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B60DDE-3618-D763-C0BB-3A72C52F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664985-7F18-7B5E-C4A0-39D8C07BB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018D8E-7B8C-9B69-07BA-47B4F65B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4BA6-B7AD-4ED6-831C-7568A84EED3A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783EBD-D8C6-7FA3-5803-781D5484E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417453-A4B3-F51B-A4D3-6BF509BF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DDCA-50DB-479F-9957-228AAF6E61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0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30AFFD-D7D7-B3AE-FAD2-2D186D6C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9698DD5-185E-B170-DFB3-093A94077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DE1207-3198-D384-2CCE-947866BAC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4BA6-B7AD-4ED6-831C-7568A84EED3A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54F277-8AC9-29D9-D243-C26001A56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8CA523-BF66-82A4-AE75-02175877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DDCA-50DB-479F-9957-228AAF6E61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4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8E9B20-0AE5-DD1F-7864-756F6726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1E4A1B-5137-9657-EC38-607A2D10C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CC942C4-A7E4-2D93-1D5B-5504E7721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A40AFE9-21EB-851E-DE56-CCF13B7D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4BA6-B7AD-4ED6-831C-7568A84EED3A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7023B0-6DB7-6F2B-C0DF-1F2E4B2B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FDFDE83-C013-CF2A-A83A-3F095802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DDCA-50DB-479F-9957-228AAF6E61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9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DE9CC3-D679-5CCB-E5EB-FF258A75C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37D1F42-B9FF-5F1D-B291-648546D44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4F2F600-46DE-07C4-214A-D9312B0E0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ACDDA5C-759C-9EAC-2096-E8DDF10CA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2AD7F7D-4A6F-3B79-DABD-4DCF99769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F6894B5-A5C5-777C-58B4-FF8248BA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4BA6-B7AD-4ED6-831C-7568A84EED3A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F74A6A7-E9BD-0A6A-D5C5-0A561368E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1C30860-C35F-49EA-25BB-CA8FEB9A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DDCA-50DB-479F-9957-228AAF6E61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3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0B85D4-E0D7-2B85-89D6-2ABB4CA5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BDAAD47-592B-982D-9607-DC02A02C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4BA6-B7AD-4ED6-831C-7568A84EED3A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15B70F7-E367-7D4D-5227-83C66D09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3EFEDD0-59C2-99F8-D886-29C10D5B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DDCA-50DB-479F-9957-228AAF6E61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1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DDBDCC5-085D-9A63-258F-6C99C2AC7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4BA6-B7AD-4ED6-831C-7568A84EED3A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638DCC9-C155-F49A-0DB7-E77D33936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9119E9A-40FE-BF80-D9B4-E25F60A8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DDCA-50DB-479F-9957-228AAF6E61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3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6845B3-4B28-B4CD-A4DD-A9256A61D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2E80D5-3C19-2344-DD8B-6439AA2E5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EA2E135-DC25-9493-8799-A12F195A5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8CB42A-DD62-FA74-4C26-F0752FA6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4BA6-B7AD-4ED6-831C-7568A84EED3A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8D96CF-69F4-280D-86CF-FCA088BC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2D01D74-4148-5726-781B-401F8D38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DDCA-50DB-479F-9957-228AAF6E61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6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F2CD3F-F48E-20E5-E85A-21B36314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7D39D90-FE21-B810-72BB-663DA3556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6BF5394-552F-DBE4-3375-EDE8D4C75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D7F0D9-84A7-17AD-071C-F6816B5F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4BA6-B7AD-4ED6-831C-7568A84EED3A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A0D2C2-EEB0-6725-E038-4955C5ACE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AC50826-77A7-0148-8442-2A9F56D8C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DDCA-50DB-479F-9957-228AAF6E61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0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03194D9-6834-B534-8E62-94C17E9FB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419AC22-7067-A520-C227-FCD98FDA6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F11D69-BABA-D7C3-FD96-1FE4D7739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94BA6-B7AD-4ED6-831C-7568A84EED3A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4C27E7-6444-A2E6-EB30-B6CFFBC74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E64D80-622D-EC6E-0635-6913CE8AE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2DDCA-50DB-479F-9957-228AAF6E61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8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C376C3-95AF-EA89-A9A8-AB6F7DDF1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1800" kern="1400" spc="-5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Base 2 Project</a:t>
            </a:r>
            <a:br>
              <a:rPr lang="en-GB" sz="18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5E6268-99C5-5EE6-A830-5D63ADE73C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 132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Gianluca Ruberto – 10607366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Andrea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Prisciantelli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- 10618568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49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5ECE4B-12FA-DC29-E1F0-412958AB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total purchases per package</a:t>
            </a: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E0197E8-17EF-820A-F001-EB4AC6909A31}"/>
              </a:ext>
            </a:extLst>
          </p:cNvPr>
          <p:cNvSpPr txBox="1"/>
          <p:nvPr/>
        </p:nvSpPr>
        <p:spPr>
          <a:xfrm>
            <a:off x="-1553" y="1690688"/>
            <a:ext cx="2439954" cy="4942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`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total_purchases_per_package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`(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packageId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int NOT NULL AUTO_INCREMENT,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total_purchases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int NOT NULL DEFAULT 0,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PRIMARY KEY (`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packageId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`),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CONSTRAINT `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total_purchases_per_package_servicepackage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FOREIGN KEY (`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packageId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`) REFERENCES `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servicepackage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(`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packageId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`)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3F8C66F-07AD-9115-A872-B39F4A4E8E65}"/>
              </a:ext>
            </a:extLst>
          </p:cNvPr>
          <p:cNvSpPr txBox="1"/>
          <p:nvPr/>
        </p:nvSpPr>
        <p:spPr>
          <a:xfrm>
            <a:off x="2438402" y="1690688"/>
            <a:ext cx="2439954" cy="4061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$$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trigger </a:t>
            </a:r>
            <a:r>
              <a:rPr lang="en-GB" sz="1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insert_new_total_purchases_per_package</a:t>
            </a: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after insert ON </a:t>
            </a:r>
            <a:r>
              <a:rPr lang="en-GB" sz="1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servicepackage</a:t>
            </a: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each row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begin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insert into </a:t>
            </a:r>
            <a:r>
              <a:rPr lang="en-GB" sz="1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total_purchases_per_package</a:t>
            </a: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GB" sz="1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packageId</a:t>
            </a: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total_purchases</a:t>
            </a: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values (</a:t>
            </a:r>
            <a:r>
              <a:rPr lang="en-GB" sz="1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new.packageId</a:t>
            </a: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0);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end$$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;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E02F3C8-E6AC-ED5A-88AE-1E9D9534DEB2}"/>
              </a:ext>
            </a:extLst>
          </p:cNvPr>
          <p:cNvSpPr txBox="1"/>
          <p:nvPr/>
        </p:nvSpPr>
        <p:spPr>
          <a:xfrm>
            <a:off x="4878356" y="1690688"/>
            <a:ext cx="3479581" cy="5658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$$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trigger 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update_total_purchases_per_package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after update ON orders 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each row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begin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if not(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old.orderState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&lt;=&gt; 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new.orderstate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and 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new.orderstate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&lt;=&gt; "Paid" then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update 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total_purchases_per_package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set 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total_purchases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total_purchases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+ 1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where 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packageId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(select 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packageId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from period where 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new.periodId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ID);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end if;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end$$</a:t>
            </a: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83DDDDF-DC64-C574-680C-5A716F8D8B79}"/>
              </a:ext>
            </a:extLst>
          </p:cNvPr>
          <p:cNvSpPr txBox="1"/>
          <p:nvPr/>
        </p:nvSpPr>
        <p:spPr>
          <a:xfrm>
            <a:off x="8357937" y="1867054"/>
            <a:ext cx="3834063" cy="4965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$$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trigger 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insert_paid_total_purchases_per_package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after insert ON orders 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each row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begin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if 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new.orderstate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&lt;=&gt; "Paid" then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update 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total_purchases_per_package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set 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total_purchases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total_purchases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+ 1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where 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packageId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(select 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packageId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from period where 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new.periodId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ID);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end if;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end$$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961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5ECE4B-12FA-DC29-E1F0-412958AB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total purchases per package and validity period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E0197E8-17EF-820A-F001-EB4AC6909A31}"/>
              </a:ext>
            </a:extLst>
          </p:cNvPr>
          <p:cNvSpPr txBox="1"/>
          <p:nvPr/>
        </p:nvSpPr>
        <p:spPr>
          <a:xfrm>
            <a:off x="-1553" y="1690688"/>
            <a:ext cx="2439954" cy="4942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`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total_purchases_per_package_validityperiod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`(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periodID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int NOT NULL AUTO_INCREMENT,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total_purchases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int NOT NULL DEFAULT 0,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PRIMARY KEY (`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periodID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`),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CONSTRAINT `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total_purchases_per_package_validityperiod_period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FOREIGN KEY (`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periodID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`) REFERENCES `period` (`ID`)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3F8C66F-07AD-9115-A872-B39F4A4E8E65}"/>
              </a:ext>
            </a:extLst>
          </p:cNvPr>
          <p:cNvSpPr txBox="1"/>
          <p:nvPr/>
        </p:nvSpPr>
        <p:spPr>
          <a:xfrm>
            <a:off x="2438402" y="1690688"/>
            <a:ext cx="2439954" cy="4555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$$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trigger 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insert_new_total_purchases_per_package_validityperiod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after insert ON period 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each row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begin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insert into 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total_purchases_per_package_validityperiod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periodID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total_purchases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values (new.ID,0);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end$$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E02F3C8-E6AC-ED5A-88AE-1E9D9534DEB2}"/>
              </a:ext>
            </a:extLst>
          </p:cNvPr>
          <p:cNvSpPr txBox="1"/>
          <p:nvPr/>
        </p:nvSpPr>
        <p:spPr>
          <a:xfrm>
            <a:off x="4878356" y="1690688"/>
            <a:ext cx="3479581" cy="5558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$$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trigger 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update_total_purchases_per_package_validityperiod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after update ON orders 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each row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begin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if not(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old.orderState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&lt;=&gt; 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new.orderstate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and 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new.orderstate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&lt;=&gt; "Paid" then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update 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total_purchases_per_package_validityperiod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set 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total_purchases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total_purchases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+ 1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where 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periodID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new.periodId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end if;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end$$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83DDDDF-DC64-C574-680C-5A716F8D8B79}"/>
              </a:ext>
            </a:extLst>
          </p:cNvPr>
          <p:cNvSpPr txBox="1"/>
          <p:nvPr/>
        </p:nvSpPr>
        <p:spPr>
          <a:xfrm>
            <a:off x="8357937" y="1867054"/>
            <a:ext cx="3834063" cy="4965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$$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trigger 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insert_paid_total_purchases_per_package_validityperiod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after insert ON orders 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each row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begin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if 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new.orderstate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&lt;=&gt; "Paid" then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update 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total_purchases_per_package_validityperiod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set 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total_purchases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total_purchases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+ 1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where 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periodID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new.periodId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end if;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end$$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508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5ECE4B-12FA-DC29-E1F0-412958AB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sales per package with and without optional product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E0197E8-17EF-820A-F001-EB4AC6909A31}"/>
              </a:ext>
            </a:extLst>
          </p:cNvPr>
          <p:cNvSpPr txBox="1"/>
          <p:nvPr/>
        </p:nvSpPr>
        <p:spPr>
          <a:xfrm>
            <a:off x="-1553" y="1690688"/>
            <a:ext cx="2439954" cy="5440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`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total_sales_per_package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`(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packageId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int NOT NULL AUTO_INCREMENT,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totalSales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int NOT NULL DEFAULT 0,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totalSalesWithOptionalProduct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int NOT NULL DEFAULT 0,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PRIMARY KEY (`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packageId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`),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CONSTRAINT `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total_sales_per_package_servicepackage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FOREIGN KEY (`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packageId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`) REFERENCES `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servicepackage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(`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packageId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`)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3F8C66F-07AD-9115-A872-B39F4A4E8E65}"/>
              </a:ext>
            </a:extLst>
          </p:cNvPr>
          <p:cNvSpPr txBox="1"/>
          <p:nvPr/>
        </p:nvSpPr>
        <p:spPr>
          <a:xfrm>
            <a:off x="2438402" y="1690688"/>
            <a:ext cx="2439954" cy="4752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$$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trigger 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insert_new_total_sales_per_package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after insert ON 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servicepackage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each row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begin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insert into 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total_sales_per_package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packageId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totalSales,totalSalesWithOptionalProduct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values (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new.packageId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0,0);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end$$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E02F3C8-E6AC-ED5A-88AE-1E9D9534DEB2}"/>
              </a:ext>
            </a:extLst>
          </p:cNvPr>
          <p:cNvSpPr txBox="1"/>
          <p:nvPr/>
        </p:nvSpPr>
        <p:spPr>
          <a:xfrm>
            <a:off x="4878356" y="1690688"/>
            <a:ext cx="3479581" cy="5247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$$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trigger 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update_sales_purchases_per_package</a:t>
            </a: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after update ON orders 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each row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begin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declare packageId2 int;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declare monthlyFee2 float;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declare validityPeriod2 int;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select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	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packageId</a:t>
            </a: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	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monthlyFee</a:t>
            </a: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	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validityPeriod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into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packageId2, monthlyFee2, validityPeriod2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from period where 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new.periodId</a:t>
            </a: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ID;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if not(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old.orderState</a:t>
            </a: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&lt;=&gt; 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new.orderstate</a:t>
            </a: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and 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new.orderstate</a:t>
            </a: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&lt;=&gt; "Paid" then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update 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total_sales_per_package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set 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totalSales</a:t>
            </a: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totalSales</a:t>
            </a: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+ monthlyFee2*validityPeriod2,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	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totalSalesWithOptionalProduct</a:t>
            </a: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totalSalesWithOptionalProduct</a:t>
            </a: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+ 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new.totalFee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where 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packageId</a:t>
            </a: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packageId2;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end if;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end$$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;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83DDDDF-DC64-C574-680C-5A716F8D8B79}"/>
              </a:ext>
            </a:extLst>
          </p:cNvPr>
          <p:cNvSpPr txBox="1"/>
          <p:nvPr/>
        </p:nvSpPr>
        <p:spPr>
          <a:xfrm>
            <a:off x="8357937" y="1867054"/>
            <a:ext cx="3834063" cy="4897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$$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trigger 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insert_sales_purchases_per_package</a:t>
            </a: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after insert ON orders 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each row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begin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declare packageId2 int;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declare monthlyFee2 float;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declare validityPeriod2 int;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select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	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packageId</a:t>
            </a: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	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monthlyFee</a:t>
            </a: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	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validityPeriod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into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packageId2, monthlyFee2, validityPeriod2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from period where 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new.periodId</a:t>
            </a: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ID;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if 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new.orderstate</a:t>
            </a: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&lt;=&gt; "Paid" then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update 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total_sales_per_package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set 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totalSales</a:t>
            </a: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totalSales</a:t>
            </a: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+ monthlyFee2*validityPeriod2,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	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totalSalesWithOptionalProduct</a:t>
            </a: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totalSalesWithOptionalProduct</a:t>
            </a: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+ 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new.totalFee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where 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packageId</a:t>
            </a: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packageId2;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end if;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end$$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;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263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5ECE4B-12FA-DC29-E1F0-412958AB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Average number of sales per optional product with each service package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E0197E8-17EF-820A-F001-EB4AC6909A31}"/>
              </a:ext>
            </a:extLst>
          </p:cNvPr>
          <p:cNvSpPr txBox="1"/>
          <p:nvPr/>
        </p:nvSpPr>
        <p:spPr>
          <a:xfrm>
            <a:off x="-1553" y="1690688"/>
            <a:ext cx="2439954" cy="5338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`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average_sales_optionalproduct_per_servicepackage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`(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packageId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int NOT NULL AUTO_INCREMENT,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averageOptionalProducts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float NOT NULL DEFAULT 0,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PRIMARY KEY (`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packageId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`),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CONSTRAINT `average_sales_optionalproduct_per_servicepackage_servicepackage` FOREIGN KEY (`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packageId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`) REFERENCES `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servicepackage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(`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packageId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`)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3F8C66F-07AD-9115-A872-B39F4A4E8E65}"/>
              </a:ext>
            </a:extLst>
          </p:cNvPr>
          <p:cNvSpPr txBox="1"/>
          <p:nvPr/>
        </p:nvSpPr>
        <p:spPr>
          <a:xfrm>
            <a:off x="2438402" y="1690688"/>
            <a:ext cx="2439954" cy="495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$$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trigger 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insert_new_average_sales_optionalproduct_per_servicepackage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after insert ON 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servicepackage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each row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begin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insert into 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average_sales_optionalproduct_per_servicepackage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packageId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averageOptionalProducts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values (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new.packageId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0);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end$$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;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E02F3C8-E6AC-ED5A-88AE-1E9D9534DEB2}"/>
              </a:ext>
            </a:extLst>
          </p:cNvPr>
          <p:cNvSpPr txBox="1"/>
          <p:nvPr/>
        </p:nvSpPr>
        <p:spPr>
          <a:xfrm>
            <a:off x="4878356" y="1690688"/>
            <a:ext cx="3479581" cy="5058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$$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trigger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update_average_sales_optionalproduct_per_servicepackage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after update ON orders 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each row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begin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declare packageId2 int;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declare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totalPackage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int;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declare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newProducts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int;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select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packageId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into packageId2 from period where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new.periodId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ID;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select count(*) into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totalPackage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from orders where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periodId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new.periodId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select count(*) into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newProducts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from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order_optionalproduct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where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order_Id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new.orderId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if not(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old.orderState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&lt;=&gt;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new.orderstate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and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new.orderstate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&lt;=&gt; "Paid" then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update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average_sales_optionalproduct_per_servicepackage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set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averageOptionalProducts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(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averageOptionalProducts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* (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totalPackage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-1) +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newProducts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)/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totalpackage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where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packageId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packageId2;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end if;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end$$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;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83DDDDF-DC64-C574-680C-5A716F8D8B79}"/>
              </a:ext>
            </a:extLst>
          </p:cNvPr>
          <p:cNvSpPr txBox="1"/>
          <p:nvPr/>
        </p:nvSpPr>
        <p:spPr>
          <a:xfrm>
            <a:off x="8357937" y="1867054"/>
            <a:ext cx="3834063" cy="446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$$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trigger 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insert_average_sales_optionalproduct_per_servicepackage</a:t>
            </a: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after insert ON 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order_optionalproduct</a:t>
            </a: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each row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begin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declare packageId2 int;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declare 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totalPackage</a:t>
            </a: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int;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declare 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newProducts</a:t>
            </a: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int;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declare 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newPeriodID</a:t>
            </a: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int;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declare 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newOrderState</a:t>
            </a: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char(20);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select 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periodId,orderState</a:t>
            </a: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into 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newPeriodID</a:t>
            </a: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newOrderState</a:t>
            </a: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from orders where 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new.order_id</a:t>
            </a: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orderId</a:t>
            </a: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select 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packageId</a:t>
            </a: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into packageId2 from period where 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newPeriodID</a:t>
            </a: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ID;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select count(*) into 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totalPackage</a:t>
            </a: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from orders where 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periodId</a:t>
            </a: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newPeriodID</a:t>
            </a: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select count(*) into 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newProducts</a:t>
            </a: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from 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order_optionalproduct</a:t>
            </a: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where 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order_id</a:t>
            </a: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new.order_id</a:t>
            </a: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if 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newOrderState</a:t>
            </a: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&lt;=&gt; "Paid" then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update 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average_sales_optionalproduct_per_servicepackage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set 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averageOptionalProducts</a:t>
            </a: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(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averageOptionalProducts</a:t>
            </a: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* (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totalPackage</a:t>
            </a: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-1) + 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newProducts</a:t>
            </a: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)/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totalpackage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where </a:t>
            </a:r>
            <a:r>
              <a:rPr lang="en-GB" sz="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packageId</a:t>
            </a: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packageId2;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end if;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end$$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;</a:t>
            </a:r>
            <a:endParaRPr lang="en-GB" sz="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628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5ECE4B-12FA-DC29-E1F0-412958AB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 of insolvent users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E0197E8-17EF-820A-F001-EB4AC6909A31}"/>
              </a:ext>
            </a:extLst>
          </p:cNvPr>
          <p:cNvSpPr txBox="1"/>
          <p:nvPr/>
        </p:nvSpPr>
        <p:spPr>
          <a:xfrm>
            <a:off x="-1553" y="1690688"/>
            <a:ext cx="2439954" cy="4409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`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insolvent_users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`(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`username` varchar(64) NOT NULL,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PRIMARY KEY (`username`),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CONSTRAINT `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insolvent_users_users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FOREIGN KEY (`username`) REFERENCES `users` (`username`)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3F8C66F-07AD-9115-A872-B39F4A4E8E65}"/>
              </a:ext>
            </a:extLst>
          </p:cNvPr>
          <p:cNvSpPr txBox="1"/>
          <p:nvPr/>
        </p:nvSpPr>
        <p:spPr>
          <a:xfrm>
            <a:off x="2438402" y="1690688"/>
            <a:ext cx="2439954" cy="5094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$$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trigger </a:t>
            </a:r>
            <a:r>
              <a:rPr lang="en-GB" sz="1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insert_insolvent_users</a:t>
            </a: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after update ON users 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each row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begin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if not(</a:t>
            </a:r>
            <a:r>
              <a:rPr lang="en-GB" sz="1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new.isInsolvent</a:t>
            </a: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&lt;=&gt; </a:t>
            </a:r>
            <a:r>
              <a:rPr lang="en-GB" sz="1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old.isInsolvent</a:t>
            </a: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and </a:t>
            </a:r>
            <a:r>
              <a:rPr lang="en-GB" sz="1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new.isInsolvent</a:t>
            </a: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&lt;=&gt; 1 then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insert into </a:t>
            </a:r>
            <a:r>
              <a:rPr lang="en-GB" sz="1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insolvent_users</a:t>
            </a: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(username) values (</a:t>
            </a:r>
            <a:r>
              <a:rPr lang="en-GB" sz="1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new.username</a:t>
            </a: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end if;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end$$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;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E02F3C8-E6AC-ED5A-88AE-1E9D9534DEB2}"/>
              </a:ext>
            </a:extLst>
          </p:cNvPr>
          <p:cNvSpPr txBox="1"/>
          <p:nvPr/>
        </p:nvSpPr>
        <p:spPr>
          <a:xfrm>
            <a:off x="4878356" y="1690688"/>
            <a:ext cx="3479581" cy="5255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$$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trigger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delete_insolvent_users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after update ON users 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each row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begin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if not(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new.isInsolvent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&lt;=&gt;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old.isInsolvent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and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new.isInsolvent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&lt;=&gt; 0 then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delete from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insolvent_users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where username =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new.username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end if;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end$$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;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861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5ECE4B-12FA-DC29-E1F0-412958AB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 of suspended orders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E0197E8-17EF-820A-F001-EB4AC6909A31}"/>
              </a:ext>
            </a:extLst>
          </p:cNvPr>
          <p:cNvSpPr txBox="1"/>
          <p:nvPr/>
        </p:nvSpPr>
        <p:spPr>
          <a:xfrm>
            <a:off x="-1553" y="1690688"/>
            <a:ext cx="2439954" cy="4640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`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suspended_orders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`(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orderId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int NOT NULL AUTO_INCREMENT,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PRIMARY KEY (`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orderId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`),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CONSTRAINT `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suspended_orders_orders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FOREIGN KEY (`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orderId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`) REFERENCES `orders` (`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orderId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`)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3F8C66F-07AD-9115-A872-B39F4A4E8E65}"/>
              </a:ext>
            </a:extLst>
          </p:cNvPr>
          <p:cNvSpPr txBox="1"/>
          <p:nvPr/>
        </p:nvSpPr>
        <p:spPr>
          <a:xfrm>
            <a:off x="2438402" y="1690688"/>
            <a:ext cx="2439954" cy="4731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$$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trigger </a:t>
            </a:r>
            <a:r>
              <a:rPr lang="en-GB" sz="1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insert_suspended_orders</a:t>
            </a: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after insert ON orders 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each row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begin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if </a:t>
            </a:r>
            <a:r>
              <a:rPr lang="en-GB" sz="1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new.orderState</a:t>
            </a: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&lt;=&gt; "Rejected" then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insert into </a:t>
            </a:r>
            <a:r>
              <a:rPr lang="en-GB" sz="1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suspended_orders</a:t>
            </a: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GB" sz="1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orderId</a:t>
            </a: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values (</a:t>
            </a:r>
            <a:r>
              <a:rPr lang="en-GB" sz="1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new.orderId</a:t>
            </a: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end if;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end$$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;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E02F3C8-E6AC-ED5A-88AE-1E9D9534DEB2}"/>
              </a:ext>
            </a:extLst>
          </p:cNvPr>
          <p:cNvSpPr txBox="1"/>
          <p:nvPr/>
        </p:nvSpPr>
        <p:spPr>
          <a:xfrm>
            <a:off x="4878356" y="1690688"/>
            <a:ext cx="3479581" cy="4692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$$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trigger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delete_suspended_orders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after update ON orders 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each row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begin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if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new.orderState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&lt;=&gt; "Paid" and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old.orderState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&lt;=&gt;"Rejected" then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delete from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suspended_orders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where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orderId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GB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new.orderId</a:t>
            </a: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end if;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end$$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;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566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5ECE4B-12FA-DC29-E1F0-412958AB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 of Alerts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E0197E8-17EF-820A-F001-EB4AC6909A31}"/>
              </a:ext>
            </a:extLst>
          </p:cNvPr>
          <p:cNvSpPr txBox="1"/>
          <p:nvPr/>
        </p:nvSpPr>
        <p:spPr>
          <a:xfrm>
            <a:off x="-1553" y="1690688"/>
            <a:ext cx="2439954" cy="4967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`alert` (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`</a:t>
            </a:r>
            <a:r>
              <a:rPr lang="en-GB" sz="1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alertId</a:t>
            </a: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int NOT NULL AUTO_INCREMENT,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`username` varchar(64) NOT NULL,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`amount` float NOT NULL,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`</a:t>
            </a:r>
            <a:r>
              <a:rPr lang="en-GB" sz="1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lastRejectionDateTime</a:t>
            </a: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timestamp NOT NULL,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PRIMARY KEY (`</a:t>
            </a:r>
            <a:r>
              <a:rPr lang="en-GB" sz="1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alertId</a:t>
            </a: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`),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CONSTRAINT `username` FOREIGN KEY (`username`) REFERENCES `users` (`username`)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3F8C66F-07AD-9115-A872-B39F4A4E8E65}"/>
              </a:ext>
            </a:extLst>
          </p:cNvPr>
          <p:cNvSpPr txBox="1"/>
          <p:nvPr/>
        </p:nvSpPr>
        <p:spPr>
          <a:xfrm>
            <a:off x="2438402" y="1690688"/>
            <a:ext cx="2439954" cy="4795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$$</a:t>
            </a:r>
            <a:endParaRPr lang="en-GB" sz="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trigger </a:t>
            </a:r>
            <a:r>
              <a:rPr lang="en-GB" sz="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update_failed_attempt</a:t>
            </a:r>
            <a:r>
              <a:rPr lang="en-GB" sz="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after update ON orders </a:t>
            </a:r>
            <a:endParaRPr lang="en-GB" sz="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each row</a:t>
            </a:r>
            <a:endParaRPr lang="en-GB" sz="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begin</a:t>
            </a:r>
            <a:endParaRPr lang="en-GB" sz="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declare attempts int;</a:t>
            </a:r>
            <a:endParaRPr lang="en-GB" sz="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declare email2 varchar(64);</a:t>
            </a:r>
            <a:endParaRPr lang="en-GB" sz="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select </a:t>
            </a:r>
            <a:r>
              <a:rPr lang="en-GB" sz="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FailedAttempts,email</a:t>
            </a:r>
            <a:r>
              <a:rPr lang="en-GB" sz="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into attempts,email2 from users where username;</a:t>
            </a:r>
            <a:endParaRPr lang="en-GB" sz="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if </a:t>
            </a:r>
            <a:r>
              <a:rPr lang="en-GB" sz="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new.orderState</a:t>
            </a:r>
            <a:r>
              <a:rPr lang="en-GB" sz="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&lt;=&gt; "Rejected" and attempts &lt;=&gt; 2 then</a:t>
            </a:r>
            <a:endParaRPr lang="en-GB" sz="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insert into alert(</a:t>
            </a:r>
            <a:r>
              <a:rPr lang="en-GB" sz="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username,amount,lastRejectionDateTime,email</a:t>
            </a:r>
            <a:r>
              <a:rPr lang="en-GB" sz="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values (</a:t>
            </a:r>
            <a:r>
              <a:rPr lang="en-GB" sz="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new.username,new.totalFee,current_timestamp</a:t>
            </a:r>
            <a:r>
              <a:rPr lang="en-GB" sz="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(),email2);</a:t>
            </a:r>
            <a:endParaRPr lang="en-GB" sz="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end if;</a:t>
            </a:r>
            <a:endParaRPr lang="en-GB" sz="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if </a:t>
            </a:r>
            <a:r>
              <a:rPr lang="en-GB" sz="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new.orderState</a:t>
            </a:r>
            <a:r>
              <a:rPr lang="en-GB" sz="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&lt;=&gt;"Rejected" then</a:t>
            </a:r>
            <a:endParaRPr lang="en-GB" sz="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update users</a:t>
            </a:r>
            <a:endParaRPr lang="en-GB" sz="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set </a:t>
            </a:r>
            <a:r>
              <a:rPr lang="en-GB" sz="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FailedAttempts</a:t>
            </a:r>
            <a:r>
              <a:rPr lang="en-GB" sz="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attempts + 1, </a:t>
            </a:r>
            <a:r>
              <a:rPr lang="en-GB" sz="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isInsolvent</a:t>
            </a:r>
            <a:r>
              <a:rPr lang="en-GB" sz="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1 where username = </a:t>
            </a:r>
            <a:r>
              <a:rPr lang="en-GB" sz="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new.username</a:t>
            </a:r>
            <a:r>
              <a:rPr lang="en-GB" sz="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GB" sz="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end if;</a:t>
            </a:r>
            <a:endParaRPr lang="en-GB" sz="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end$$</a:t>
            </a:r>
            <a:endParaRPr lang="en-GB" sz="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sz="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DELIMITER;</a:t>
            </a:r>
            <a:endParaRPr lang="en-GB" sz="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sz="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E02F3C8-E6AC-ED5A-88AE-1E9D9534DEB2}"/>
              </a:ext>
            </a:extLst>
          </p:cNvPr>
          <p:cNvSpPr txBox="1"/>
          <p:nvPr/>
        </p:nvSpPr>
        <p:spPr>
          <a:xfrm>
            <a:off x="4878356" y="1690688"/>
            <a:ext cx="3479581" cy="4883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$$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trigger </a:t>
            </a:r>
            <a:r>
              <a:rPr lang="en-GB" sz="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delete_insolvence</a:t>
            </a: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after delete ON </a:t>
            </a:r>
            <a:r>
              <a:rPr lang="en-GB" sz="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suspended_orders</a:t>
            </a: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each row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begin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declare username2 varchar(64);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declare unpaid int;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select username into username2 from orders where </a:t>
            </a:r>
            <a:r>
              <a:rPr lang="en-GB" sz="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orderId</a:t>
            </a: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GB" sz="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old.orderId</a:t>
            </a: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limit 1;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select count(*) into unpaid from orders where username = username2 and </a:t>
            </a:r>
            <a:r>
              <a:rPr lang="en-GB" sz="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orderState</a:t>
            </a: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"Rejected";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if unpaid &lt;=&gt; 0 then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update users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set </a:t>
            </a:r>
            <a:r>
              <a:rPr lang="en-GB" sz="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isInsolvent</a:t>
            </a: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0 , </a:t>
            </a:r>
            <a:r>
              <a:rPr lang="en-GB" sz="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FailedAttempts</a:t>
            </a: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0 where username = username2;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end if;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end$$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;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83DDDDF-DC64-C574-680C-5A716F8D8B79}"/>
              </a:ext>
            </a:extLst>
          </p:cNvPr>
          <p:cNvSpPr txBox="1"/>
          <p:nvPr/>
        </p:nvSpPr>
        <p:spPr>
          <a:xfrm>
            <a:off x="8357937" y="1867054"/>
            <a:ext cx="3834063" cy="4482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$$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trigger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insert_failed_attempt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after insert ON orders 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each row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begin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declare attempts int;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declare email2 varchar(64);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select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FailedAttempts,email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into attempts,email2 from users where username =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new.username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limit 1;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if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new.orderState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&lt;=&gt; "Rejected" and attempts &lt;=&gt; 2 then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insert into alert(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username,amount,lastRejectionDateTime,email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values (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new.username,new.totalFee,current_timestamp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(),email2);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end if;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if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new.orderState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&lt;=&gt;"Rejected" then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update users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set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FailedAttempts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attempts + 1,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isInsolvent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1 where username =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new.username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end if;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end$$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;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590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5ECE4B-12FA-DC29-E1F0-412958AB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Best seller optional product</a:t>
            </a:r>
            <a:br>
              <a:rPr lang="en-GB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it-IT" sz="18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 momento considero tra i best seller anche gli optional product non pagati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E0197E8-17EF-820A-F001-EB4AC6909A31}"/>
              </a:ext>
            </a:extLst>
          </p:cNvPr>
          <p:cNvSpPr txBox="1"/>
          <p:nvPr/>
        </p:nvSpPr>
        <p:spPr>
          <a:xfrm>
            <a:off x="-1553" y="1690688"/>
            <a:ext cx="2439954" cy="4452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`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bestseller_optionalproduct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`(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`ID` int NOT NULL AUTO_INCREMENT,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productID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int,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`sales` int,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PRIMARY KEY (`ID`),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CONSTRAINT `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bestseller_optionalproduct_optionalproduct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FOREIGN KEY (`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productID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`) REFERENCES `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optionalproduct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(`</a:t>
            </a: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productID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`)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3F8C66F-07AD-9115-A872-B39F4A4E8E65}"/>
              </a:ext>
            </a:extLst>
          </p:cNvPr>
          <p:cNvSpPr txBox="1"/>
          <p:nvPr/>
        </p:nvSpPr>
        <p:spPr>
          <a:xfrm>
            <a:off x="2438402" y="1690688"/>
            <a:ext cx="2439954" cy="4494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$$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trigger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update_bestseller_optionalproduct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after update ON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order_optionalproduct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each row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begin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declare optionalproduct_Id2 int;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declare total int;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optionalproduct_Id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count(*)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into optionalproduct_Id2, total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FROM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order_optionalproduct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GROUP BY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optionalproduct_Id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ORDER BY count(*) DESC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LIMIT 1;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update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bestseller_optionalproduct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set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productID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optionalproduct_Id2, sales = total where ID = 1;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end$$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;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E02F3C8-E6AC-ED5A-88AE-1E9D9534DEB2}"/>
              </a:ext>
            </a:extLst>
          </p:cNvPr>
          <p:cNvSpPr txBox="1"/>
          <p:nvPr/>
        </p:nvSpPr>
        <p:spPr>
          <a:xfrm>
            <a:off x="4878356" y="1690688"/>
            <a:ext cx="3479581" cy="5088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$$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trigger </a:t>
            </a:r>
            <a:r>
              <a:rPr lang="en-GB" sz="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insert_bestseller_optionalproduct</a:t>
            </a: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after insert ON </a:t>
            </a:r>
            <a:r>
              <a:rPr lang="en-GB" sz="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order_optionalproduct</a:t>
            </a: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each row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begin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declare optionalproduct_Id2 int;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declare total int;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</a:t>
            </a:r>
            <a:r>
              <a:rPr lang="en-GB" sz="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optionalproduct_Id</a:t>
            </a: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count(*)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into optionalproduct_Id2, total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FROM </a:t>
            </a:r>
            <a:r>
              <a:rPr lang="en-GB" sz="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order_optionalproduct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GROUP BY </a:t>
            </a:r>
            <a:r>
              <a:rPr lang="en-GB" sz="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optionalproduct_Id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ORDER BY count(*) DESC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LIMIT 1;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update </a:t>
            </a:r>
            <a:r>
              <a:rPr lang="en-GB" sz="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bestseller_optionalproduct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set </a:t>
            </a:r>
            <a:r>
              <a:rPr lang="en-GB" sz="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productID</a:t>
            </a: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optionalproduct_Id2, sales = total where ID = 1;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end$$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;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351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5ECE4B-12FA-DC29-E1F0-412958AB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 activation scheduler service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E0197E8-17EF-820A-F001-EB4AC6909A31}"/>
              </a:ext>
            </a:extLst>
          </p:cNvPr>
          <p:cNvSpPr txBox="1"/>
          <p:nvPr/>
        </p:nvSpPr>
        <p:spPr>
          <a:xfrm>
            <a:off x="-1553" y="1690688"/>
            <a:ext cx="2439954" cy="5297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`</a:t>
            </a:r>
            <a:r>
              <a:rPr lang="en-GB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activation_scheduler_service</a:t>
            </a:r>
            <a:r>
              <a:rPr lang="en-GB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(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`</a:t>
            </a:r>
            <a:r>
              <a:rPr lang="en-GB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activationId</a:t>
            </a:r>
            <a:r>
              <a:rPr lang="en-GB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int NOT NULL AUTO_INCREMENT,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`</a:t>
            </a:r>
            <a:r>
              <a:rPr lang="en-GB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serviceId</a:t>
            </a:r>
            <a:r>
              <a:rPr lang="en-GB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int NOT NULL,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`</a:t>
            </a:r>
            <a:r>
              <a:rPr lang="en-GB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startTime</a:t>
            </a:r>
            <a:r>
              <a:rPr lang="en-GB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timestamp NOT NULL,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`</a:t>
            </a:r>
            <a:r>
              <a:rPr lang="en-GB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endTime</a:t>
            </a:r>
            <a:r>
              <a:rPr lang="en-GB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timestamp NOT NULL,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`username` varchar(64) NOT NULL,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PRIMARY KEY (`</a:t>
            </a:r>
            <a:r>
              <a:rPr lang="en-GB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activationId</a:t>
            </a:r>
            <a:r>
              <a:rPr lang="en-GB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`),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KEY `</a:t>
            </a:r>
            <a:r>
              <a:rPr lang="en-GB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activation_scheduler_service_serviceId</a:t>
            </a:r>
            <a:r>
              <a:rPr lang="en-GB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(`</a:t>
            </a:r>
            <a:r>
              <a:rPr lang="en-GB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serviceId</a:t>
            </a:r>
            <a:r>
              <a:rPr lang="en-GB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`),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KEY `</a:t>
            </a:r>
            <a:r>
              <a:rPr lang="en-GB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activation_scheduler_service_username</a:t>
            </a:r>
            <a:r>
              <a:rPr lang="en-GB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(`username`),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CONSTRAINT `</a:t>
            </a:r>
            <a:r>
              <a:rPr lang="en-GB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activation_scheduler_service_serviceId</a:t>
            </a:r>
            <a:r>
              <a:rPr lang="en-GB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FOREIGN KEY (`</a:t>
            </a:r>
            <a:r>
              <a:rPr lang="en-GB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serviceId</a:t>
            </a:r>
            <a:r>
              <a:rPr lang="en-GB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`) REFERENCES `service` (`</a:t>
            </a:r>
            <a:r>
              <a:rPr lang="en-GB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serviceId</a:t>
            </a:r>
            <a:r>
              <a:rPr lang="en-GB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`),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CONSTRAINT `</a:t>
            </a:r>
            <a:r>
              <a:rPr lang="en-GB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activation_scheduler_service_username</a:t>
            </a:r>
            <a:r>
              <a:rPr lang="en-GB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FOREIGN KEY (`username`) REFERENCES `users` (`username`)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3F8C66F-07AD-9115-A872-B39F4A4E8E65}"/>
              </a:ext>
            </a:extLst>
          </p:cNvPr>
          <p:cNvSpPr txBox="1"/>
          <p:nvPr/>
        </p:nvSpPr>
        <p:spPr>
          <a:xfrm>
            <a:off x="2438402" y="1690688"/>
            <a:ext cx="2439954" cy="4661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$$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trigger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insert_scheduler_service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after insert ON orders 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each row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begin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insert into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activation_scheduler_service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serviceId,startTime,endTime,username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select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servicepackage_service.service_id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orders.startTime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orders.endTime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orders.username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from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servicepackage_service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join period on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servicepackage_service.servicepackage_id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period.packageId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join orders on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orders.periodId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period.ID where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orders.orderState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"Paid" and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orders.orderId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new.orderId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end$$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;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E02F3C8-E6AC-ED5A-88AE-1E9D9534DEB2}"/>
              </a:ext>
            </a:extLst>
          </p:cNvPr>
          <p:cNvSpPr txBox="1"/>
          <p:nvPr/>
        </p:nvSpPr>
        <p:spPr>
          <a:xfrm>
            <a:off x="4878356" y="1690688"/>
            <a:ext cx="3479581" cy="5102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$$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trigger </a:t>
            </a:r>
            <a:r>
              <a:rPr lang="en-GB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update_scheduler_service</a:t>
            </a: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after update ON orders 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each row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begin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insert into </a:t>
            </a:r>
            <a:r>
              <a:rPr lang="en-GB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activation_scheduler_service</a:t>
            </a: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GB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serviceId,startTime,endTime,username</a:t>
            </a: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select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GB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servicepackage_service.service_id</a:t>
            </a: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orders.startTime</a:t>
            </a: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orders.endTime</a:t>
            </a: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orders.username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from </a:t>
            </a:r>
            <a:r>
              <a:rPr lang="en-GB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servicepackage_service</a:t>
            </a: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join period on </a:t>
            </a:r>
            <a:r>
              <a:rPr lang="en-GB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servicepackage_service.servicepackage_id</a:t>
            </a: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GB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period.packageId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join orders on </a:t>
            </a:r>
            <a:r>
              <a:rPr lang="en-GB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orders.periodId</a:t>
            </a: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period.ID where </a:t>
            </a:r>
            <a:r>
              <a:rPr lang="en-GB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orders.orderState</a:t>
            </a: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"Paid" and </a:t>
            </a:r>
            <a:r>
              <a:rPr lang="en-GB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orders.orderId</a:t>
            </a: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GB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new.orderId</a:t>
            </a: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and </a:t>
            </a:r>
            <a:r>
              <a:rPr lang="en-GB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old.orderState</a:t>
            </a: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"Rejected";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end$$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;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830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5ECE4B-12FA-DC29-E1F0-412958AB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 activation scheduler optional product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E0197E8-17EF-820A-F001-EB4AC6909A31}"/>
              </a:ext>
            </a:extLst>
          </p:cNvPr>
          <p:cNvSpPr txBox="1"/>
          <p:nvPr/>
        </p:nvSpPr>
        <p:spPr>
          <a:xfrm>
            <a:off x="-1553" y="1690688"/>
            <a:ext cx="2439954" cy="4799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`</a:t>
            </a:r>
            <a:r>
              <a:rPr lang="en-GB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activation_scheduler_optionalproduct</a:t>
            </a:r>
            <a:r>
              <a:rPr lang="en-GB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(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`</a:t>
            </a:r>
            <a:r>
              <a:rPr lang="en-GB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activationId</a:t>
            </a:r>
            <a:r>
              <a:rPr lang="en-GB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int NOT NULL,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`</a:t>
            </a:r>
            <a:r>
              <a:rPr lang="en-GB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productId</a:t>
            </a:r>
            <a:r>
              <a:rPr lang="en-GB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int NOT NULL,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`</a:t>
            </a:r>
            <a:r>
              <a:rPr lang="en-GB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startTime</a:t>
            </a:r>
            <a:r>
              <a:rPr lang="en-GB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timestamp NOT NULL,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`</a:t>
            </a:r>
            <a:r>
              <a:rPr lang="en-GB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endTime</a:t>
            </a:r>
            <a:r>
              <a:rPr lang="en-GB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timestamp NOT NULL,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`username` varchar(64) NOT NULL,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PRIMARY KEY (`</a:t>
            </a:r>
            <a:r>
              <a:rPr lang="en-GB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activationId</a:t>
            </a:r>
            <a:r>
              <a:rPr lang="en-GB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`),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CONSTRAINT `</a:t>
            </a:r>
            <a:r>
              <a:rPr lang="en-GB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activation_scheduler_optionalproduct_productId</a:t>
            </a:r>
            <a:r>
              <a:rPr lang="en-GB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FOREIGN KEY (`</a:t>
            </a:r>
            <a:r>
              <a:rPr lang="en-GB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productId</a:t>
            </a:r>
            <a:r>
              <a:rPr lang="en-GB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`) REFERENCES `</a:t>
            </a:r>
            <a:r>
              <a:rPr lang="en-GB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optionalproduct</a:t>
            </a:r>
            <a:r>
              <a:rPr lang="en-GB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(`</a:t>
            </a:r>
            <a:r>
              <a:rPr lang="en-GB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productID</a:t>
            </a:r>
            <a:r>
              <a:rPr lang="en-GB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`),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CONSTRAINT `</a:t>
            </a:r>
            <a:r>
              <a:rPr lang="en-GB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activation_scheduler_optionalproduct_username</a:t>
            </a:r>
            <a:r>
              <a:rPr lang="en-GB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 FOREIGN KEY (`username`) REFERENCES `users` (`username`)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GB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3F8C66F-07AD-9115-A872-B39F4A4E8E65}"/>
              </a:ext>
            </a:extLst>
          </p:cNvPr>
          <p:cNvSpPr txBox="1"/>
          <p:nvPr/>
        </p:nvSpPr>
        <p:spPr>
          <a:xfrm>
            <a:off x="2438402" y="1690688"/>
            <a:ext cx="2439954" cy="4661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$$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trigger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insert_scheduler_optionalproduct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after insert ON orders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each row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begin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insert into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activation_scheduler_optionalproduct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productId,startTime,endTime,username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select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servicepackage_optionalproduct.optionalproduct_productID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orders.startTime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orders.endTime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orders.username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from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servicepackage_optionalproduct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join period on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servicepackage_id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period.packageId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join orders on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orders.periodId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period.ID where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orders.orderState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"Paid" and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orders.orderId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GB" sz="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new.orderId</a:t>
            </a: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end$$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;</a:t>
            </a:r>
            <a:endParaRPr lang="en-GB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E02F3C8-E6AC-ED5A-88AE-1E9D9534DEB2}"/>
              </a:ext>
            </a:extLst>
          </p:cNvPr>
          <p:cNvSpPr txBox="1"/>
          <p:nvPr/>
        </p:nvSpPr>
        <p:spPr>
          <a:xfrm>
            <a:off x="4878356" y="1690688"/>
            <a:ext cx="3479581" cy="5020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$$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trigger </a:t>
            </a:r>
            <a:r>
              <a:rPr lang="en-GB" sz="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update_scheduler_optionalproduct</a:t>
            </a: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after update ON orders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each row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begin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insert into </a:t>
            </a:r>
            <a:r>
              <a:rPr lang="en-GB" sz="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activation_scheduler_optionalproduct</a:t>
            </a: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GB" sz="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productId,startTime,endTime,username</a:t>
            </a: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select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GB" sz="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servicepackage_optionalproduct.optionalproduct_productID</a:t>
            </a: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orders.startTime</a:t>
            </a: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orders.endTime</a:t>
            </a: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orders.username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from </a:t>
            </a:r>
            <a:r>
              <a:rPr lang="en-GB" sz="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servicepackage_optionalproduct</a:t>
            </a: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join period on </a:t>
            </a:r>
            <a:r>
              <a:rPr lang="en-GB" sz="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servicepackage_id</a:t>
            </a: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GB" sz="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period.packageId</a:t>
            </a: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join orders on </a:t>
            </a:r>
            <a:r>
              <a:rPr lang="en-GB" sz="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orders.periodId</a:t>
            </a: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period.ID where </a:t>
            </a:r>
            <a:r>
              <a:rPr lang="en-GB" sz="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orders.orderState</a:t>
            </a: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"Paid" and </a:t>
            </a:r>
            <a:r>
              <a:rPr lang="en-GB" sz="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orders.orderId</a:t>
            </a: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GB" sz="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new.orderId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and </a:t>
            </a:r>
            <a:r>
              <a:rPr lang="en-GB" sz="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old.orderState</a:t>
            </a: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"Rejected";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end$$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;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43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47656ADF-E0CF-351E-664F-CDA2EF32B0DA}"/>
              </a:ext>
            </a:extLst>
          </p:cNvPr>
          <p:cNvSpPr txBox="1"/>
          <p:nvPr/>
        </p:nvSpPr>
        <p:spPr>
          <a:xfrm>
            <a:off x="3048778" y="1372123"/>
            <a:ext cx="6097554" cy="4113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it-IT" sz="1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Specification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Revision of the specifications (if needed)( Description of any extra hypothesis on the project specifications)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Conceptual (ER) and logical data models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Explanation of the ER diagram (if needed)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Explanation of the logical model (if needed)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Relation model of the database in </a:t>
            </a:r>
            <a:r>
              <a:rPr lang="en-GB" sz="1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or graphical format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Description of the views, materialized view tables and code of the materialization triggers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ORM relationship design with explanations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it-IT" sz="1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Entities</a:t>
            </a:r>
            <a:r>
              <a:rPr lang="it-IT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code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 diagrams or functional analysis of the specifications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it-IT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 of </a:t>
            </a:r>
            <a:r>
              <a:rPr lang="it-IT" sz="1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components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Motivations of the components design (if needed)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UML sequence diagrams (optional, only for salient events)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838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7EBA60-1156-EB2E-DA33-B0619B38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ORM relationship design with explanations</a:t>
            </a:r>
            <a:r>
              <a:rPr lang="en-GB" sz="1800" b="1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(da fare)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25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3451DA-B056-1AD3-D299-B6734657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GB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Relationship Service Package “offers” Service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816EA9-F66D-9B7E-12DA-D0BAC6923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14964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Immagine 6">
            <a:extLst>
              <a:ext uri="{FF2B5EF4-FFF2-40B4-BE49-F238E27FC236}">
                <a16:creationId xmlns:a16="http://schemas.microsoft.com/office/drawing/2014/main" id="{AE639690-B56B-1B47-1A96-1C73D2BD9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2941805"/>
            <a:ext cx="2581275" cy="85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514368-6C3D-1113-6FCA-97753DE78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188" y="2619998"/>
            <a:ext cx="838883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ServicePackage</a:t>
            </a: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-&gt; Service @ManyToMany is necessary to know what services are offered by a service package.</a:t>
            </a:r>
            <a:endParaRPr kumimoji="0" lang="en-GB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 -&gt; </a:t>
            </a:r>
            <a:r>
              <a:rPr kumimoji="0" lang="en-GB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ServicePackage</a:t>
            </a: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@ManyToMany is not requested by the specification, but it is mapped for simplicity and for potential future purpose.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234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D9FBCE-FF7B-024A-3D73-7B4061B4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2FFC109-1CA8-F6E8-A5B5-A735F7F5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" y="2514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GB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Relationship Orders “proffers” OptionalProduct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3" name="Immagine 4">
            <a:extLst>
              <a:ext uri="{FF2B5EF4-FFF2-40B4-BE49-F238E27FC236}">
                <a16:creationId xmlns:a16="http://schemas.microsoft.com/office/drawing/2014/main" id="{4518179F-98FE-0D48-01D8-BD9F6BB9E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2" y="3317875"/>
            <a:ext cx="149225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8A86E354-AAB6-7776-A362-BB4787E2B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71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 -&gt; OptionalProduct @ManyToMany is necessary to know what optional product are part of the order.</a:t>
            </a:r>
            <a:endParaRPr kumimoji="0" lang="en-GB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OptionalProduct -&gt; Order @ManyToMany is requested by the specification.</a:t>
            </a:r>
            <a:endParaRPr kumimoji="0" lang="en-GB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119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56C307-24FF-2331-09F0-89B276CE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38A46E-85B4-8263-3699-A3456AB84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71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GB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Relationship Orders “contains” Period</a:t>
            </a:r>
            <a:endParaRPr kumimoji="0" lang="en-GB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1" name="Immagine 3">
            <a:extLst>
              <a:ext uri="{FF2B5EF4-FFF2-40B4-BE49-F238E27FC236}">
                <a16:creationId xmlns:a16="http://schemas.microsoft.com/office/drawing/2014/main" id="{933D2220-2E30-9998-A4E6-B2AFAF390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" y="3429000"/>
            <a:ext cx="3133725" cy="154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A4E7B12-6E82-F773-B41D-7E686E29F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429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 -&gt; Period @OneToMany is required to know which is the service package offered by the order and with which validity period.</a:t>
            </a:r>
            <a:endParaRPr kumimoji="0" lang="en-GB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Period -&gt; Order @ManyToOne is requested by the specification.</a:t>
            </a:r>
            <a:endParaRPr kumimoji="0" lang="en-GB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106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5BD3C6-54E9-797F-8201-4CF074860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7514A3-FFE8-75B7-3355-9813B61A3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737" y="2971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GB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Relationship Orders “purchased by” User</a:t>
            </a:r>
            <a:endParaRPr kumimoji="0" lang="en-GB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5" name="Immagine 9">
            <a:extLst>
              <a:ext uri="{FF2B5EF4-FFF2-40B4-BE49-F238E27FC236}">
                <a16:creationId xmlns:a16="http://schemas.microsoft.com/office/drawing/2014/main" id="{76A79E82-F822-3000-1234-AF3ED362F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62" y="3429000"/>
            <a:ext cx="3832225" cy="142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986335-63AE-55E8-1751-C3B6BA050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337" y="3429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User -&gt; Order @ManyToOne is required to know which orders have been purchased by the user</a:t>
            </a:r>
            <a:endParaRPr kumimoji="0" lang="en-GB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 -&gt; User @OneToMany is not requested by the specification, but it is mapped for simplicity and for potential future purpose.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873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E887AF-5C85-F5FC-6DAC-12AC18BD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D9BD70-E50B-5BCE-D27D-0C03CCB87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537" y="245444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GB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Relationship User “Failed” Alert</a:t>
            </a:r>
            <a:endParaRPr kumimoji="0" lang="en-GB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69" name="Immagine 5">
            <a:extLst>
              <a:ext uri="{FF2B5EF4-FFF2-40B4-BE49-F238E27FC236}">
                <a16:creationId xmlns:a16="http://schemas.microsoft.com/office/drawing/2014/main" id="{DA1C7B45-2860-E78E-FF22-FA7A3B9F5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125" y="2913230"/>
            <a:ext cx="3336925" cy="30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0F03F7-F901-F01F-E9BB-061599F31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137" y="291164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 -&gt; Alert @OneToOne is requested by the specification.</a:t>
            </a:r>
            <a:b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Alert -&gt; User @OneToOne is not requested by the specification, but it is mapped for simplicity and for potential future purpose.</a:t>
            </a:r>
            <a:endParaRPr kumimoji="0" lang="en-GB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799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70053A-853D-2579-E47D-366B3709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88D536D-01A9-0F94-F2ED-F0A9B4FFE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158" y="312821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GB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Relationship Service Package “Includes” OptionalProduct</a:t>
            </a:r>
            <a:endParaRPr kumimoji="0" lang="en-GB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6" name="Immagine 7">
            <a:extLst>
              <a:ext uri="{FF2B5EF4-FFF2-40B4-BE49-F238E27FC236}">
                <a16:creationId xmlns:a16="http://schemas.microsoft.com/office/drawing/2014/main" id="{C3264925-0D27-F973-B65C-AC0A0EE8F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746" y="3585411"/>
            <a:ext cx="245427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BF324F42-D49C-9DCB-402F-2D232C659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758" y="358541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ServicePackage -&gt; OptionalProduct @ManyToMany is requested by the specification.</a:t>
            </a:r>
            <a:b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OptionalProduct -&gt; ServicePackage @ManyToMany is not requested by the specification, but it is mapped for simplicity and for potential future purpose.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637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1A00C9-2E19-75DC-E13E-D3316AD4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77CBC7-ABE0-6A6A-9575-83CF8ED59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905" y="339307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GB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Relationship Service Package “Has” Period</a:t>
            </a:r>
            <a:endParaRPr kumimoji="0" lang="en-GB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7" name="Immagine 8">
            <a:extLst>
              <a:ext uri="{FF2B5EF4-FFF2-40B4-BE49-F238E27FC236}">
                <a16:creationId xmlns:a16="http://schemas.microsoft.com/office/drawing/2014/main" id="{81C38D9C-3BEB-4AF0-D40C-562E692EF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80" y="3850272"/>
            <a:ext cx="3186113" cy="152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A531025-9672-1651-3040-F3911A859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505" y="385027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ServicePackage -&gt; Period @ManyToOne is requested by the specification.</a:t>
            </a:r>
            <a:b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Period -&gt; ServicePackage @OneToMany is requested by the specification.</a:t>
            </a:r>
            <a:endParaRPr kumimoji="0" lang="en-GB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653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D0526E-196F-763B-580F-B8B400FE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Entities</a:t>
            </a:r>
            <a:r>
              <a:rPr lang="it-IT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code</a:t>
            </a:r>
            <a:r>
              <a:rPr lang="it-IT" sz="1800" b="1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(da fare)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500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A877D6-71E2-BC78-C63C-F02E6076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 diagrams or functional analysis of the specifications</a:t>
            </a:r>
            <a:r>
              <a:rPr lang="en-GB" sz="1800" b="1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(da fare)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41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16D63F-5415-43A7-D45F-D56DF71F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</a:pPr>
            <a:r>
              <a:rPr lang="it-IT" sz="11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Specification</a:t>
            </a:r>
            <a:r>
              <a:rPr lang="it-IT" sz="1100" b="1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(da fare)</a:t>
            </a:r>
            <a:b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11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Revision of the specifications (if needed)( Description of any extra hypothesis on the project specifications)</a:t>
            </a:r>
            <a:r>
              <a:rPr lang="en-GB" sz="1100" b="1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(da fare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712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B89C5-3CE7-6FAA-5DAE-A14A3FA3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 of components</a:t>
            </a:r>
            <a:r>
              <a:rPr lang="en-GB" sz="1800" b="1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(da fare)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63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BF41DD-F2E4-2BA4-5075-9EC4899C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lvl="1" indent="-285750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Motivations of the components design (if needed)</a:t>
            </a:r>
            <a:r>
              <a:rPr lang="en-GB" sz="1800" b="1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(da fare)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7235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70DA47-216B-A011-5407-B0306D41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UML sequence diagrams (optional, only for salient events)</a:t>
            </a:r>
            <a:r>
              <a:rPr lang="en-GB" sz="1800" b="1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(da fare)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05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FD23-E2D9-1BEC-A7C0-38DFE8D1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</a:pPr>
            <a:r>
              <a:rPr lang="en-GB" sz="11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Conceptual (ER) and logical data models</a:t>
            </a:r>
            <a:r>
              <a:rPr lang="it-IT" sz="1100" b="1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(da fare)</a:t>
            </a:r>
            <a:b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11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Conceptual model</a:t>
            </a:r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4C77861-0824-D09D-AD98-888D21B0E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848" y="1160916"/>
            <a:ext cx="6111240" cy="515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5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8A8E1B-3004-A15E-2A8F-5902A607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Explanation of the ER diagram (if needed)</a:t>
            </a:r>
            <a:r>
              <a:rPr lang="en-GB" sz="1800" b="1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(da fare)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81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18FD17-C44F-6EBB-3064-E3A3D075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Logical model</a:t>
            </a:r>
            <a:endParaRPr lang="en-US" dirty="0"/>
          </a:p>
        </p:txBody>
      </p:sp>
      <p:sp>
        <p:nvSpPr>
          <p:cNvPr id="4" name="Sottotitolo 4">
            <a:extLst>
              <a:ext uri="{FF2B5EF4-FFF2-40B4-BE49-F238E27FC236}">
                <a16:creationId xmlns:a16="http://schemas.microsoft.com/office/drawing/2014/main" id="{200D0092-19B1-2068-DEC8-EC8CFC481C69}"/>
              </a:ext>
            </a:extLst>
          </p:cNvPr>
          <p:cNvSpPr txBox="1">
            <a:spLocks/>
          </p:cNvSpPr>
          <p:nvPr/>
        </p:nvSpPr>
        <p:spPr>
          <a:xfrm>
            <a:off x="182881" y="1950790"/>
            <a:ext cx="11853948" cy="479524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en-US" sz="1600"/>
              <a:t>Orders(</a:t>
            </a:r>
            <a:r>
              <a:rPr lang="en-US" sz="1600" b="1"/>
              <a:t>OrderID</a:t>
            </a:r>
            <a:r>
              <a:rPr lang="en-US" sz="1600"/>
              <a:t>, CreationDateTime, TotalFee, StartTime, EndTime, OrderState,</a:t>
            </a:r>
            <a:r>
              <a:rPr lang="en-US" sz="1600" u="sng"/>
              <a:t>Username,PeriodID)</a:t>
            </a:r>
          </a:p>
          <a:p>
            <a:pPr>
              <a:lnSpc>
                <a:spcPct val="250000"/>
              </a:lnSpc>
            </a:pPr>
            <a:r>
              <a:rPr lang="en-US" sz="1600"/>
              <a:t>User(</a:t>
            </a:r>
            <a:r>
              <a:rPr lang="en-US" sz="1600" b="1"/>
              <a:t>Username</a:t>
            </a:r>
            <a:r>
              <a:rPr lang="en-US" sz="1600"/>
              <a:t>, Email, Password, isInsolvent,FailedAttempts)</a:t>
            </a:r>
          </a:p>
          <a:p>
            <a:pPr>
              <a:lnSpc>
                <a:spcPct val="250000"/>
              </a:lnSpc>
            </a:pPr>
            <a:r>
              <a:rPr lang="en-US" sz="1600"/>
              <a:t>Alert(</a:t>
            </a:r>
            <a:r>
              <a:rPr lang="en-US" sz="1600" b="1"/>
              <a:t>AlertID</a:t>
            </a:r>
            <a:r>
              <a:rPr lang="en-US" sz="1600"/>
              <a:t>,</a:t>
            </a:r>
            <a:r>
              <a:rPr lang="en-US" sz="1600" u="sng"/>
              <a:t>Username</a:t>
            </a:r>
            <a:r>
              <a:rPr lang="en-US" sz="1600" b="1" u="sng"/>
              <a:t>,</a:t>
            </a:r>
            <a:r>
              <a:rPr lang="en-US" sz="1600"/>
              <a:t>Email</a:t>
            </a:r>
            <a:r>
              <a:rPr lang="en-US" sz="1600" b="1" u="sng"/>
              <a:t>,</a:t>
            </a:r>
            <a:r>
              <a:rPr lang="en-US" sz="1600"/>
              <a:t> Amount,LastRejectionDateTime)</a:t>
            </a:r>
          </a:p>
          <a:p>
            <a:pPr>
              <a:lnSpc>
                <a:spcPct val="250000"/>
              </a:lnSpc>
            </a:pPr>
            <a:r>
              <a:rPr lang="en-US" sz="1600"/>
              <a:t>Optional Product(</a:t>
            </a:r>
            <a:r>
              <a:rPr lang="en-US" sz="1600" b="1"/>
              <a:t>ProductID</a:t>
            </a:r>
            <a:r>
              <a:rPr lang="en-US" sz="1600"/>
              <a:t>, Name, MonthlyFee)</a:t>
            </a:r>
          </a:p>
          <a:p>
            <a:pPr>
              <a:lnSpc>
                <a:spcPct val="250000"/>
              </a:lnSpc>
            </a:pPr>
            <a:r>
              <a:rPr lang="en-US" sz="1600"/>
              <a:t>Service Package(</a:t>
            </a:r>
            <a:r>
              <a:rPr lang="en-US" sz="1600" b="1"/>
              <a:t>PackageID,</a:t>
            </a:r>
            <a:r>
              <a:rPr lang="en-US" sz="1600"/>
              <a:t>Name)</a:t>
            </a:r>
          </a:p>
          <a:p>
            <a:pPr>
              <a:lnSpc>
                <a:spcPct val="250000"/>
              </a:lnSpc>
            </a:pPr>
            <a:r>
              <a:rPr lang="en-US" sz="1600"/>
              <a:t>Period(</a:t>
            </a:r>
            <a:r>
              <a:rPr lang="en-US" sz="1600" b="1"/>
              <a:t>ID</a:t>
            </a:r>
            <a:r>
              <a:rPr lang="en-US" sz="1600"/>
              <a:t>, ValidityPeriod, MonthlyFee, </a:t>
            </a:r>
            <a:r>
              <a:rPr lang="en-US" sz="1600" u="sng"/>
              <a:t>PackageID)</a:t>
            </a:r>
          </a:p>
          <a:p>
            <a:pPr>
              <a:lnSpc>
                <a:spcPct val="250000"/>
              </a:lnSpc>
            </a:pPr>
            <a:r>
              <a:rPr lang="en-US" sz="1600"/>
              <a:t>Service(</a:t>
            </a:r>
            <a:r>
              <a:rPr lang="en-US" sz="1600" b="1"/>
              <a:t>ServiceID</a:t>
            </a:r>
            <a:r>
              <a:rPr lang="en-US" sz="1600"/>
              <a:t>, ServiceType, IncludedMinutes,IncludedSMS, FeeMinutes, FeeSMS, IncludedGB, FeeGB)</a:t>
            </a:r>
          </a:p>
          <a:p>
            <a:pPr>
              <a:lnSpc>
                <a:spcPct val="250000"/>
              </a:lnSpc>
            </a:pPr>
            <a:r>
              <a:rPr lang="en-US" sz="1600"/>
              <a:t>Employee(</a:t>
            </a:r>
            <a:r>
              <a:rPr lang="en-US" sz="1600" b="1"/>
              <a:t>ID</a:t>
            </a:r>
            <a:r>
              <a:rPr lang="en-US" sz="1600"/>
              <a:t>,Password)</a:t>
            </a:r>
          </a:p>
          <a:p>
            <a:pPr>
              <a:lnSpc>
                <a:spcPct val="250000"/>
              </a:lnSpc>
            </a:pPr>
            <a:endParaRPr lang="en-US" sz="1600"/>
          </a:p>
          <a:p>
            <a:endParaRPr lang="en-US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951E53C0-DA0C-0832-6FB8-A6A8AD5AF87D}"/>
              </a:ext>
            </a:extLst>
          </p:cNvPr>
          <p:cNvCxnSpPr>
            <a:cxnSpLocks/>
          </p:cNvCxnSpPr>
          <p:nvPr/>
        </p:nvCxnSpPr>
        <p:spPr>
          <a:xfrm flipV="1">
            <a:off x="5430416" y="2295095"/>
            <a:ext cx="0" cy="2424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9577D28-6CF7-3721-BD1E-4D63BFEC695E}"/>
              </a:ext>
            </a:extLst>
          </p:cNvPr>
          <p:cNvCxnSpPr>
            <a:cxnSpLocks/>
          </p:cNvCxnSpPr>
          <p:nvPr/>
        </p:nvCxnSpPr>
        <p:spPr>
          <a:xfrm flipV="1">
            <a:off x="964708" y="2546287"/>
            <a:ext cx="4465708" cy="177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45068926-03A8-9608-6B1B-C9A19615D6B0}"/>
              </a:ext>
            </a:extLst>
          </p:cNvPr>
          <p:cNvCxnSpPr>
            <a:cxnSpLocks/>
          </p:cNvCxnSpPr>
          <p:nvPr/>
        </p:nvCxnSpPr>
        <p:spPr>
          <a:xfrm>
            <a:off x="987053" y="2546287"/>
            <a:ext cx="0" cy="242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B4EDEB7F-F134-FE5E-469E-E462B0A989F9}"/>
              </a:ext>
            </a:extLst>
          </p:cNvPr>
          <p:cNvCxnSpPr>
            <a:cxnSpLocks/>
          </p:cNvCxnSpPr>
          <p:nvPr/>
        </p:nvCxnSpPr>
        <p:spPr>
          <a:xfrm flipH="1" flipV="1">
            <a:off x="1772816" y="4562669"/>
            <a:ext cx="1132810" cy="42815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E2404DE-48EB-8E01-07D9-5FE08749E14A}"/>
              </a:ext>
            </a:extLst>
          </p:cNvPr>
          <p:cNvCxnSpPr>
            <a:cxnSpLocks/>
          </p:cNvCxnSpPr>
          <p:nvPr/>
        </p:nvCxnSpPr>
        <p:spPr>
          <a:xfrm flipV="1">
            <a:off x="5878285" y="2358887"/>
            <a:ext cx="0" cy="236439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758F4B6F-E124-5027-F597-9C4BC75B5927}"/>
              </a:ext>
            </a:extLst>
          </p:cNvPr>
          <p:cNvCxnSpPr>
            <a:cxnSpLocks/>
          </p:cNvCxnSpPr>
          <p:nvPr/>
        </p:nvCxnSpPr>
        <p:spPr>
          <a:xfrm flipV="1">
            <a:off x="768010" y="4723283"/>
            <a:ext cx="5119606" cy="640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CD16B839-35BE-4E1A-0683-3ECE3D76BBC2}"/>
              </a:ext>
            </a:extLst>
          </p:cNvPr>
          <p:cNvCxnSpPr>
            <a:cxnSpLocks/>
          </p:cNvCxnSpPr>
          <p:nvPr/>
        </p:nvCxnSpPr>
        <p:spPr>
          <a:xfrm>
            <a:off x="768010" y="4723283"/>
            <a:ext cx="0" cy="280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54CEED34-252E-70F5-B0C6-36B608BC78E7}"/>
              </a:ext>
            </a:extLst>
          </p:cNvPr>
          <p:cNvCxnSpPr>
            <a:cxnSpLocks/>
          </p:cNvCxnSpPr>
          <p:nvPr/>
        </p:nvCxnSpPr>
        <p:spPr>
          <a:xfrm flipH="1" flipV="1">
            <a:off x="889518" y="2827568"/>
            <a:ext cx="634482" cy="53056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10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5D5E7-584A-4E69-A332-36328A44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Motivations of the logical design</a:t>
            </a:r>
            <a:r>
              <a:rPr lang="en-GB" sz="4400" dirty="0">
                <a:highlight>
                  <a:srgbClr val="FFFF00"/>
                </a:highlight>
              </a:rPr>
              <a:t>(da </a:t>
            </a:r>
            <a:r>
              <a:rPr lang="en-GB" sz="4400" dirty="0" err="1">
                <a:highlight>
                  <a:srgbClr val="FFFF00"/>
                </a:highlight>
              </a:rPr>
              <a:t>finire</a:t>
            </a:r>
            <a:r>
              <a:rPr lang="en-GB" sz="4400" dirty="0">
                <a:highlight>
                  <a:srgbClr val="FFFF00"/>
                </a:highlight>
              </a:rPr>
              <a:t>)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AEC294-747A-4DAE-9B03-DEFCE0F18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We decided to collapse  up the Service classes.</a:t>
            </a:r>
          </a:p>
          <a:p>
            <a:pPr marL="0" indent="0">
              <a:buNone/>
            </a:pPr>
            <a:r>
              <a:rPr lang="en-US" sz="2800" dirty="0"/>
              <a:t>The field </a:t>
            </a:r>
            <a:r>
              <a:rPr lang="en-US" sz="2800" dirty="0" err="1"/>
              <a:t>ServiceType</a:t>
            </a:r>
            <a:r>
              <a:rPr lang="en-US" sz="2800" dirty="0"/>
              <a:t> is an Enum that can be: </a:t>
            </a:r>
            <a:r>
              <a:rPr lang="en-US" sz="2800" dirty="0" err="1"/>
              <a:t>FixedPhone</a:t>
            </a:r>
            <a:r>
              <a:rPr lang="en-US" sz="2800" dirty="0"/>
              <a:t>, </a:t>
            </a:r>
            <a:r>
              <a:rPr lang="en-US" sz="2800" dirty="0" err="1"/>
              <a:t>MobilePhone</a:t>
            </a:r>
            <a:r>
              <a:rPr lang="en-US" sz="2800" dirty="0"/>
              <a:t>, </a:t>
            </a:r>
            <a:r>
              <a:rPr lang="en-US" sz="2800" dirty="0" err="1"/>
              <a:t>FixedInternet,MobileInternet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307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EB8BD1-6322-7573-3920-58C3CFA1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Relational model of the database in </a:t>
            </a:r>
            <a:r>
              <a:rPr lang="en-GB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  <a:r>
              <a:rPr lang="en-GB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or graphical format</a:t>
            </a:r>
            <a:r>
              <a:rPr lang="en-GB" sz="1800" b="1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(da fare, </a:t>
            </a:r>
            <a:r>
              <a:rPr lang="en-GB" sz="1800" b="1" dirty="0" err="1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forse</a:t>
            </a:r>
            <a:r>
              <a:rPr lang="en-GB" sz="1800" b="1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b="1" dirty="0" err="1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intende</a:t>
            </a:r>
            <a:r>
              <a:rPr lang="en-GB" sz="1800" b="1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il </a:t>
            </a:r>
            <a:r>
              <a:rPr lang="en-GB" sz="1800" b="1" dirty="0" err="1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modello</a:t>
            </a:r>
            <a:r>
              <a:rPr lang="en-GB" sz="1800" b="1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b="1" dirty="0" err="1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logico</a:t>
            </a:r>
            <a:r>
              <a:rPr lang="en-GB" sz="1800" b="1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682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FFB23B-7A12-B6CC-DE35-A2113048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Description of the views, materialized view tables and code of the materialization triggers</a:t>
            </a:r>
            <a:r>
              <a:rPr lang="en-GB" sz="1800" b="1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(da </a:t>
            </a:r>
            <a:r>
              <a:rPr lang="en-GB" sz="1800" b="1" dirty="0" err="1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spiegare</a:t>
            </a:r>
            <a:r>
              <a:rPr lang="en-GB" sz="1800" b="1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0528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3822</Words>
  <Application>Microsoft Office PowerPoint</Application>
  <PresentationFormat>Widescreen</PresentationFormat>
  <Paragraphs>490</Paragraphs>
  <Slides>32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Tema di Office</vt:lpstr>
      <vt:lpstr>Data Base 2 Project </vt:lpstr>
      <vt:lpstr>Presentazione standard di PowerPoint</vt:lpstr>
      <vt:lpstr>Specification(da fare) Revision of the specifications (if needed)( Description of any extra hypothesis on the project specifications) (da fare</vt:lpstr>
      <vt:lpstr>Conceptual (ER) and logical data models(da fare) Conceptual model</vt:lpstr>
      <vt:lpstr>Explanation of the ER diagram (if needed) (da fare)</vt:lpstr>
      <vt:lpstr>Logical model</vt:lpstr>
      <vt:lpstr>Motivations of the logical design(da finire)</vt:lpstr>
      <vt:lpstr>Relational model of the database in sql or graphical format(da fare, forse intende il modello logico)</vt:lpstr>
      <vt:lpstr>Description of the views, materialized view tables and code of the materialization triggers(da spiegare)</vt:lpstr>
      <vt:lpstr>Number of total purchases per package</vt:lpstr>
      <vt:lpstr>Number of total purchases per package and validity period</vt:lpstr>
      <vt:lpstr>Total sales per package with and without optional product</vt:lpstr>
      <vt:lpstr>Average number of sales per optional product with each service package</vt:lpstr>
      <vt:lpstr>List of insolvent users</vt:lpstr>
      <vt:lpstr>List of suspended orders</vt:lpstr>
      <vt:lpstr>List of Alerts</vt:lpstr>
      <vt:lpstr>Best seller optional product Al momento considero tra i best seller anche gli optional product non pagati </vt:lpstr>
      <vt:lpstr>Service activation scheduler service</vt:lpstr>
      <vt:lpstr>Service activation scheduler optional product</vt:lpstr>
      <vt:lpstr>ORM relationship design with explanations(da fare)</vt:lpstr>
      <vt:lpstr>Relationship Service Package “offers” Service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Entities code(da fare) </vt:lpstr>
      <vt:lpstr>Interface diagrams or functional analysis of the specifications(da fare) </vt:lpstr>
      <vt:lpstr>List of components(da fare) </vt:lpstr>
      <vt:lpstr>Motivations of the components design (if needed) (da fare)</vt:lpstr>
      <vt:lpstr>UML sequence diagrams (optional, only for salient events) (da fare)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 2 Project </dc:title>
  <dc:creator>Gianluca Ruberto</dc:creator>
  <cp:lastModifiedBy>Gianluca Ruberto</cp:lastModifiedBy>
  <cp:revision>1</cp:revision>
  <dcterms:created xsi:type="dcterms:W3CDTF">2022-05-24T15:00:17Z</dcterms:created>
  <dcterms:modified xsi:type="dcterms:W3CDTF">2022-05-24T15:32:52Z</dcterms:modified>
</cp:coreProperties>
</file>