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74ECA-5155-4FD5-AA94-44505D58AFDC}" v="1" dt="2022-06-04T10:53:47.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2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D8F74ECA-5155-4FD5-AA94-44505D58AFDC}"/>
    <pc:docChg chg="modSld">
      <pc:chgData name="Gianluca Ruberto" userId="f278aeea-2b90-4e09-b169-65ae54a0ab31" providerId="ADAL" clId="{D8F74ECA-5155-4FD5-AA94-44505D58AFDC}" dt="2022-06-04T10:54:37.225" v="12" actId="20577"/>
      <pc:docMkLst>
        <pc:docMk/>
      </pc:docMkLst>
      <pc:sldChg chg="addSp modSp mod">
        <pc:chgData name="Gianluca Ruberto" userId="f278aeea-2b90-4e09-b169-65ae54a0ab31" providerId="ADAL" clId="{D8F74ECA-5155-4FD5-AA94-44505D58AFDC}" dt="2022-06-04T10:54:19.526" v="9" actId="20577"/>
        <pc:sldMkLst>
          <pc:docMk/>
          <pc:sldMk cId="1488432630" sldId="289"/>
        </pc:sldMkLst>
        <pc:spChg chg="add mod">
          <ac:chgData name="Gianluca Ruberto" userId="f278aeea-2b90-4e09-b169-65ae54a0ab31" providerId="ADAL" clId="{D8F74ECA-5155-4FD5-AA94-44505D58AFDC}" dt="2022-06-04T10:53:50.914" v="2" actId="20577"/>
          <ac:spMkLst>
            <pc:docMk/>
            <pc:sldMk cId="1488432630" sldId="289"/>
            <ac:spMk id="4" creationId="{C2B953F2-292C-D338-9836-A6016162B8C3}"/>
          </ac:spMkLst>
        </pc:spChg>
        <pc:spChg chg="mod">
          <ac:chgData name="Gianluca Ruberto" userId="f278aeea-2b90-4e09-b169-65ae54a0ab31" providerId="ADAL" clId="{D8F74ECA-5155-4FD5-AA94-44505D58AFDC}" dt="2022-06-04T10:54:19.526" v="9" actId="20577"/>
          <ac:spMkLst>
            <pc:docMk/>
            <pc:sldMk cId="1488432630" sldId="289"/>
            <ac:spMk id="6" creationId="{C9D89530-FE45-A830-F942-BCB407B50497}"/>
          </ac:spMkLst>
        </pc:spChg>
      </pc:sldChg>
      <pc:sldChg chg="modSp mod">
        <pc:chgData name="Gianluca Ruberto" userId="f278aeea-2b90-4e09-b169-65ae54a0ab31" providerId="ADAL" clId="{D8F74ECA-5155-4FD5-AA94-44505D58AFDC}" dt="2022-06-04T10:54:37.225" v="12" actId="20577"/>
        <pc:sldMkLst>
          <pc:docMk/>
          <pc:sldMk cId="182568701" sldId="301"/>
        </pc:sldMkLst>
        <pc:spChg chg="mod">
          <ac:chgData name="Gianluca Ruberto" userId="f278aeea-2b90-4e09-b169-65ae54a0ab31" providerId="ADAL" clId="{D8F74ECA-5155-4FD5-AA94-44505D58AFDC}" dt="2022-06-04T10:54:37.225" v="12" actId="20577"/>
          <ac:spMkLst>
            <pc:docMk/>
            <pc:sldMk cId="182568701" sldId="301"/>
            <ac:spMk id="4" creationId="{92B60D53-6BA1-7DFC-4E8E-95CA3FC24BF5}"/>
          </ac:spMkLst>
        </pc:spChg>
      </pc:sldChg>
      <pc:sldChg chg="modSp mod">
        <pc:chgData name="Gianluca Ruberto" userId="f278aeea-2b90-4e09-b169-65ae54a0ab31" providerId="ADAL" clId="{D8F74ECA-5155-4FD5-AA94-44505D58AFDC}" dt="2022-06-04T10:54:08.202" v="8" actId="20577"/>
        <pc:sldMkLst>
          <pc:docMk/>
          <pc:sldMk cId="2079643365" sldId="317"/>
        </pc:sldMkLst>
        <pc:spChg chg="mod">
          <ac:chgData name="Gianluca Ruberto" userId="f278aeea-2b90-4e09-b169-65ae54a0ab31" providerId="ADAL" clId="{D8F74ECA-5155-4FD5-AA94-44505D58AFDC}" dt="2022-06-04T10:54:08.202" v="8" actId="20577"/>
          <ac:spMkLst>
            <pc:docMk/>
            <pc:sldMk cId="2079643365" sldId="317"/>
            <ac:spMk id="4" creationId="{59DDE6A2-5487-E3F8-3E2A-334D2261FB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3998" y="2471657"/>
            <a:ext cx="9144000" cy="1655762"/>
          </a:xfrm>
        </p:spPr>
        <p:txBody>
          <a:bodyPr>
            <a:normAutofit/>
          </a:bodyPr>
          <a:lstStyle/>
          <a:p>
            <a:r>
              <a:rPr lang="en-GB" sz="4000" b="1"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b="1"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a:xfrm>
            <a:off x="1523999" y="4446100"/>
            <a:ext cx="9144000" cy="1655762"/>
          </a:xfrm>
        </p:spPr>
        <p:txBody>
          <a:bodyPr/>
          <a:lstStyle/>
          <a:p>
            <a:pPr algn="ctr">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Group 132</a:t>
            </a: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1026" name="Picture 2">
            <a:extLst>
              <a:ext uri="{FF2B5EF4-FFF2-40B4-BE49-F238E27FC236}">
                <a16:creationId xmlns:a16="http://schemas.microsoft.com/office/drawing/2014/main" id="{1DA5E9D9-E363-3E3B-9D37-EEDDE8F4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864" y="646234"/>
            <a:ext cx="2232269" cy="164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4" name="Titolo 1">
            <a:extLst>
              <a:ext uri="{FF2B5EF4-FFF2-40B4-BE49-F238E27FC236}">
                <a16:creationId xmlns:a16="http://schemas.microsoft.com/office/drawing/2014/main" id="{D102A296-C048-0B64-785A-09C1E29A93E8}"/>
              </a:ext>
            </a:extLst>
          </p:cNvPr>
          <p:cNvSpPr txBox="1">
            <a:spLocks/>
          </p:cNvSpPr>
          <p:nvPr/>
        </p:nvSpPr>
        <p:spPr>
          <a:xfrm>
            <a:off x="838199" y="365125"/>
            <a:ext cx="72663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sz="3200" dirty="0"/>
          </a:p>
        </p:txBody>
      </p: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Motivations of the logical design</a:t>
            </a:r>
            <a:endParaRPr lang="en-US" sz="4400" dirty="0"/>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18512"/>
            <a:ext cx="10515600" cy="1325563"/>
          </a:xfrm>
        </p:spPr>
        <p:txBody>
          <a:bodyPr>
            <a:normAutofit/>
          </a:bodyPr>
          <a:lstStyle/>
          <a:p>
            <a:r>
              <a:rPr lang="en-GB" sz="24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sz="2400"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UPDATE triggers don’t fire when the new values are the same as the old ones, we decided to solve this corner case with a transaction written within the Java code which calls methods of the services.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5B82DE42-83E6-46CA-FDEB-C5732A06C8DE}"/>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US" sz="6000" dirty="0"/>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22B954B6-4330-C0F6-79F4-5FAD1B41DA6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US" sz="6000" dirty="0"/>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1FB1CC64-1E11-EFA4-8E95-1370D8E95077}"/>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US" sz="6000" dirty="0"/>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42EA66BB-B322-DEDE-B89B-6B46B5A8002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US" sz="6000" dirty="0"/>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0E431210-02AA-B288-41D5-75B00701B573}"/>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(1)</a:t>
            </a:r>
            <a:endParaRPr lang="en-US" sz="6000" dirty="0"/>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70528"/>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6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new.periodId</a:t>
            </a:r>
            <a:r>
              <a:rPr lang="en-GB" sz="600" dirty="0">
                <a:effectLst/>
                <a:latin typeface="Arial" panose="020B0604020202020204" pitchFamily="34" charset="0"/>
                <a:ea typeface="Calibri" panose="020F0502020204030204" pitchFamily="34" charset="0"/>
                <a:cs typeface="Arial" panose="020B0604020202020204" pitchFamily="34" charset="0"/>
              </a:rPr>
              <a:t> = 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from </a:t>
            </a:r>
            <a:r>
              <a:rPr lang="en-GB" sz="6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order_Id</a:t>
            </a:r>
            <a:r>
              <a:rPr lang="en-GB" sz="600" dirty="0">
                <a:effectLst/>
                <a:latin typeface="Arial" panose="020B0604020202020204" pitchFamily="34" charset="0"/>
                <a:ea typeface="Calibri" panose="020F0502020204030204" pitchFamily="34" charset="0"/>
                <a:cs typeface="Arial" panose="020B0604020202020204" pitchFamily="34" charset="0"/>
              </a:rPr>
              <a:t> in (select </a:t>
            </a:r>
            <a:r>
              <a:rPr lang="en-GB" sz="600" dirty="0" err="1">
                <a:effectLst/>
                <a:latin typeface="Arial" panose="020B0604020202020204" pitchFamily="34" charset="0"/>
                <a:ea typeface="Calibri" panose="020F0502020204030204" pitchFamily="34" charset="0"/>
                <a:cs typeface="Arial" panose="020B0604020202020204" pitchFamily="34" charset="0"/>
              </a:rPr>
              <a:t>orderId</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a:t>
            </a:r>
            <a:r>
              <a:rPr lang="en-GB" sz="6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600" dirty="0">
                <a:effectLst/>
                <a:latin typeface="Arial" panose="020B0604020202020204" pitchFamily="34" charset="0"/>
                <a:ea typeface="Calibri" panose="020F0502020204030204" pitchFamily="34" charset="0"/>
                <a:cs typeface="Arial" panose="020B0604020202020204" pitchFamily="34" charset="0"/>
              </a:rPr>
              <a:t> =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6F376CDA-E5BE-1D3F-14BF-EDABFF9A77B1}"/>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(2)</a:t>
            </a:r>
            <a:endParaRPr lang="en-US" sz="6000" dirty="0"/>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906584"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FCBBC36B-C8A1-3BB2-1BCB-228A572DED4C}"/>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(3)</a:t>
            </a:r>
            <a:endParaRPr lang="en-US" sz="6000" dirty="0"/>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238CA121-B09C-21E6-80D7-0548966E312E}"/>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US" sz="6000" dirty="0"/>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212971"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448280"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itolo 1">
            <a:extLst>
              <a:ext uri="{FF2B5EF4-FFF2-40B4-BE49-F238E27FC236}">
                <a16:creationId xmlns:a16="http://schemas.microsoft.com/office/drawing/2014/main" id="{785F65F9-4CC5-C9D9-BAA8-A377108727F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users</a:t>
            </a:r>
            <a:endParaRPr lang="en-US" sz="6000" dirty="0"/>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59C42D92-4370-C1FB-E376-D87FEFA09DCA}"/>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US" sz="6000" dirty="0"/>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01299B9D-777B-3F44-A34B-C26D1342F1E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US" sz="6000" dirty="0"/>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C658CF54-F8ED-52A9-DD55-A6FB5388A838}"/>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US" sz="6000" dirty="0"/>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A0EA3F1D-D546-8797-B0ED-7F60B54B72B0}"/>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US" sz="6000" dirty="0"/>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06140724-43A5-33A9-2431-0DD265408E32}"/>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US" sz="6000" dirty="0"/>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E1CD69D-DEA8-AA05-C434-952A7C6504C5}"/>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4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a:p>
            <a:pPr marL="285750" indent="-285750">
              <a:buFont typeface="Arial" panose="020B0604020202020204" pitchFamily="34" charset="0"/>
              <a:buChar char="•"/>
            </a:pPr>
            <a:r>
              <a:rPr lang="en-US" dirty="0"/>
              <a:t>We assumed that an alert is created only when the user fails for the first time three payments.</a:t>
            </a:r>
          </a:p>
          <a:p>
            <a:pPr marL="285750" indent="-285750">
              <a:buFont typeface="Arial" panose="020B0604020202020204" pitchFamily="34" charset="0"/>
              <a:buChar char="•"/>
            </a:pPr>
            <a:r>
              <a:rPr lang="en-US" dirty="0"/>
              <a:t>When the user is no more insolvent the alert remains in the database, and he is eligible for a new alert in case it makes other 3 failed attempts.</a:t>
            </a:r>
          </a:p>
          <a:p>
            <a:pPr marL="285750" indent="-285750">
              <a:buFont typeface="Arial" panose="020B0604020202020204" pitchFamily="34" charset="0"/>
              <a:buChar char="•"/>
            </a:pPr>
            <a:r>
              <a:rPr lang="en-US" dirty="0"/>
              <a:t>The employee can choose a custom validity period and an arbitrary number of validity periods per service package.</a:t>
            </a:r>
          </a:p>
        </p:txBody>
      </p:sp>
      <p:sp>
        <p:nvSpPr>
          <p:cNvPr id="4" name="Titolo 1">
            <a:extLst>
              <a:ext uri="{FF2B5EF4-FFF2-40B4-BE49-F238E27FC236}">
                <a16:creationId xmlns:a16="http://schemas.microsoft.com/office/drawing/2014/main" id="{7114EB6F-302D-8372-5C4F-D306D3D0C2A5}"/>
              </a:ext>
            </a:extLst>
          </p:cNvPr>
          <p:cNvSpPr txBox="1">
            <a:spLocks/>
          </p:cNvSpPr>
          <p:nvPr/>
        </p:nvSpPr>
        <p:spPr>
          <a:xfrm>
            <a:off x="838200" y="365125"/>
            <a:ext cx="56590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3200" b="1" dirty="0">
                <a:effectLst/>
                <a:latin typeface="Arial" panose="020B0604020202020204" pitchFamily="34" charset="0"/>
                <a:ea typeface="Calibri" panose="020F0502020204030204" pitchFamily="34" charset="0"/>
                <a:cs typeface="Arial" panose="020B0604020202020204" pitchFamily="34" charset="0"/>
              </a:rPr>
              <a:t> </a:t>
            </a:r>
            <a:r>
              <a:rPr lang="it-IT" sz="32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3200" dirty="0"/>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066DDAA7-D167-3C15-F083-41DF959F25A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400" b="1" dirty="0" err="1">
                <a:effectLst/>
                <a:latin typeface="Arial" panose="020B0604020202020204" pitchFamily="34" charset="0"/>
                <a:ea typeface="Calibri" panose="020F0502020204030204" pitchFamily="34" charset="0"/>
                <a:cs typeface="Arial" panose="020B0604020202020204" pitchFamily="34" charset="0"/>
              </a:rPr>
              <a:t>Entities</a:t>
            </a:r>
            <a:r>
              <a:rPr lang="it-IT" sz="4400" b="1" dirty="0">
                <a:effectLst/>
                <a:latin typeface="Arial" panose="020B0604020202020204" pitchFamily="34" charset="0"/>
                <a:ea typeface="Calibri" panose="020F0502020204030204" pitchFamily="34" charset="0"/>
                <a:cs typeface="Arial" panose="020B0604020202020204" pitchFamily="34" charset="0"/>
              </a:rPr>
              <a:t> code</a:t>
            </a:r>
            <a:endParaRPr lang="en-US"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1549331"/>
            <a:ext cx="5503430"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AlertEntity.getAlerts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a FROM </a:t>
            </a:r>
            <a:r>
              <a:rPr kumimoji="0" lang="en-US" altLang="en-US" sz="1000" b="0" i="0" u="none" strike="noStrike" cap="none" normalizeH="0" baseline="0" dirty="0" err="1">
                <a:ln>
                  <a:noFill/>
                </a:ln>
                <a:solidFill>
                  <a:srgbClr val="067D17"/>
                </a:solidFill>
                <a:effectLst/>
                <a:latin typeface="JetBrains Mono"/>
              </a:rPr>
              <a:t>AlertEntity</a:t>
            </a:r>
            <a:r>
              <a:rPr kumimoji="0" lang="en-US" altLang="en-US" sz="1000" b="0" i="0" u="none" strike="noStrike" cap="none" normalizeH="0" baseline="0" dirty="0">
                <a:ln>
                  <a:noFill/>
                </a:ln>
                <a:solidFill>
                  <a:srgbClr val="067D17"/>
                </a:solidFill>
                <a:effectLst/>
                <a:latin typeface="JetBrains Mono"/>
              </a:rPr>
              <a:t> a"</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alertID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a:ln>
                  <a:noFill/>
                </a:ln>
                <a:solidFill>
                  <a:srgbClr val="871094"/>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lastRejectionDateTime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lastRejectionDateTime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relatedUser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2B953F2-292C-D338-9836-A6016162B8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030849"/>
            <a:ext cx="7040710"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insolvent_users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InsolventUsersEntity.getInsolventUsers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a:t>
            </a:r>
            <a:r>
              <a:rPr lang="en-US" altLang="en-US" dirty="0">
                <a:latin typeface="Arial" panose="020B0604020202020204" pitchFamily="34" charset="0"/>
              </a:rPr>
              <a:t> </a:t>
            </a:r>
            <a:r>
              <a:rPr kumimoji="0" lang="en-US" altLang="en-US" sz="1000" b="0" i="0" u="none" strike="noStrike" cap="none" normalizeH="0" baseline="0" dirty="0">
                <a:ln>
                  <a:noFill/>
                </a:ln>
                <a:solidFill>
                  <a:srgbClr val="067D17"/>
                </a:solidFill>
                <a:effectLst/>
                <a:latin typeface="JetBrains Mono"/>
              </a:rPr>
              <a:t>u FROM </a:t>
            </a:r>
            <a:r>
              <a:rPr kumimoji="0" lang="en-US" altLang="en-US" sz="1000" b="0" i="0" u="none" strike="noStrike" cap="none" normalizeH="0" baseline="0" dirty="0" err="1">
                <a:ln>
                  <a:noFill/>
                </a:ln>
                <a:solidFill>
                  <a:srgbClr val="067D17"/>
                </a:solidFill>
                <a:effectLst/>
                <a:latin typeface="JetBrains Mono"/>
              </a:rPr>
              <a:t>InsolventUsersEntity</a:t>
            </a:r>
            <a:r>
              <a:rPr kumimoji="0" lang="en-US" altLang="en-US" sz="1000" b="0" i="0" u="none" strike="noStrike" cap="none" normalizeH="0" baseline="0" dirty="0">
                <a:ln>
                  <a:noFill/>
                </a:ln>
                <a:solidFill>
                  <a:srgbClr val="067D17"/>
                </a:solidFill>
                <a:effectLst/>
                <a:latin typeface="JetBrains Mono"/>
              </a:rPr>
              <a:t> u"</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InsolventUsersEntity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5001768" y="2338984"/>
            <a:ext cx="6555253"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1"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joinColumns</a:t>
            </a:r>
            <a:r>
              <a:rPr kumimoji="0" lang="en-US" altLang="en-US" sz="1000" b="0" i="0" u="none" strike="noStrike" cap="none" normalizeH="0" baseline="0" dirty="0">
                <a:ln>
                  <a:noFill/>
                </a:ln>
                <a:solidFill>
                  <a:srgbClr val="080808"/>
                </a:solidFill>
                <a:effectLst/>
                <a:latin typeface="JetBrains Mono"/>
              </a:rPr>
              <a:t> =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inverseJoinColumns</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optionalProducts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2CC76E8-49E5-C77A-30D8-9378F3E1A353}"/>
              </a:ext>
            </a:extLst>
          </p:cNvPr>
          <p:cNvSpPr>
            <a:spLocks noChangeArrowheads="1"/>
          </p:cNvSpPr>
          <p:nvPr/>
        </p:nvSpPr>
        <p:spPr bwMode="auto">
          <a:xfrm>
            <a:off x="744707" y="1492598"/>
            <a:ext cx="4257061"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attributes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orderId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creationDateTime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creationDateTime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totalFee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startTime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startTime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endTime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endTime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orderState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OrderState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orderState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743277" y="1397674"/>
            <a:ext cx="915967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columns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periodId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validityPeriod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servicePackage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service package table</a:t>
            </a:r>
            <a:br>
              <a:rPr kumimoji="0" lang="en-US" altLang="en-US" sz="1000" b="0" i="1" u="none" strike="noStrike" cap="none" normalizeH="0" baseline="0" dirty="0">
                <a:ln>
                  <a:noFill/>
                </a:ln>
                <a:solidFill>
                  <a:srgbClr val="8C8C8C"/>
                </a:solidFill>
                <a:effectLst/>
                <a:latin typeface="JetBrains Mono"/>
              </a:rPr>
            </a:b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associatedPeriod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a:ln>
                  <a:noFill/>
                </a:ln>
                <a:solidFill>
                  <a:srgbClr val="871094"/>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order table</a:t>
            </a:r>
            <a:br>
              <a:rPr kumimoji="0" lang="en-US" altLang="en-US" sz="1000" b="0" i="1" u="none" strike="noStrike" cap="none" normalizeH="0" baseline="0" dirty="0">
                <a:ln>
                  <a:noFill/>
                </a:ln>
                <a:solidFill>
                  <a:srgbClr val="8C8C8C"/>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751674" y="1211496"/>
            <a:ext cx="1065089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"service"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ServiceEntity.getAllServices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ServiceEntity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ServiceEntity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serviceId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serviceType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ServiceType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serviceType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"services"</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5876544" y="2129904"/>
            <a:ext cx="600196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F2ACA8-DDFE-B27F-DFCC-9278E471E66D}"/>
              </a:ext>
            </a:extLst>
          </p:cNvPr>
          <p:cNvSpPr>
            <a:spLocks noChangeArrowheads="1"/>
          </p:cNvSpPr>
          <p:nvPr/>
        </p:nvSpPr>
        <p:spPr bwMode="auto">
          <a:xfrm>
            <a:off x="838200" y="2268404"/>
            <a:ext cx="4959096"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776680" y="1929119"/>
            <a:ext cx="107173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suspended_orders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SuspendedOrdersEntity.getSuspendedOrders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o FROM </a:t>
            </a:r>
            <a:r>
              <a:rPr kumimoji="0" lang="en-US" altLang="en-US" sz="1000" b="0" i="0" u="none" strike="noStrike" cap="none" normalizeH="0" baseline="0" dirty="0" err="1">
                <a:ln>
                  <a:noFill/>
                </a:ln>
                <a:solidFill>
                  <a:srgbClr val="067D17"/>
                </a:solidFill>
                <a:effectLst/>
                <a:latin typeface="JetBrains Mono"/>
              </a:rPr>
              <a:t>SuspendedOrdersEntity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SuspendedOrdersEntity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order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834530" y="1861640"/>
            <a:ext cx="9882238"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TotalPurchasesPerPackageEntity.getAllPurchasesPerPackage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862708" y="2090172"/>
            <a:ext cx="110610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total_purchases_per_package_validityperiod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TotalPurchasesPerPackageValidityPeriodEntity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TotalPurchasesPerPackageValidityPeriodEntity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868680" y="1782396"/>
            <a:ext cx="10049256"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total_sales_per_package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TotalSalesPerPackageEntity.getTotalSalesPerPackage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TotalSalesPerPackageEntity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TotalSalesPerPackageEntity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totalsalesWithOptionalProduct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totalSalesWithOptionalProduct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895023" y="1410355"/>
            <a:ext cx="10401953"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UserEntity.checkCredentials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u.username</a:t>
            </a:r>
            <a:r>
              <a:rPr kumimoji="0" lang="en-US" altLang="en-US" sz="1000" b="0" i="0" u="none" strike="noStrike" cap="none" normalizeH="0" baseline="0" dirty="0">
                <a:ln>
                  <a:noFill/>
                </a:ln>
                <a:solidFill>
                  <a:srgbClr val="067D17"/>
                </a:solidFill>
                <a:effectLst/>
                <a:latin typeface="JetBrains Mono"/>
              </a:rPr>
              <a:t> = :username AND </a:t>
            </a:r>
            <a:r>
              <a:rPr kumimoji="0" lang="en-US" altLang="en-US" sz="1000" b="0" i="0" u="none" strike="noStrike" cap="none" normalizeH="0" baseline="0" dirty="0" err="1">
                <a:ln>
                  <a:noFill/>
                </a:ln>
                <a:solidFill>
                  <a:srgbClr val="067D17"/>
                </a:solidFill>
                <a:effectLst/>
                <a:latin typeface="JetBrains Mono"/>
              </a:rPr>
              <a:t>u.password</a:t>
            </a:r>
            <a:r>
              <a:rPr kumimoji="0" lang="en-US" altLang="en-US" sz="1000" b="0" i="0" u="none" strike="noStrike" cap="none" normalizeH="0" baseline="0" dirty="0">
                <a:ln>
                  <a:noFill/>
                </a:ln>
                <a:solidFill>
                  <a:srgbClr val="067D17"/>
                </a:solidFill>
                <a:effectLst/>
                <a:latin typeface="JetBrains Mono"/>
              </a:rPr>
              <a:t> = :password"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UserEntity.findByEmail</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u.email</a:t>
            </a:r>
            <a:r>
              <a:rPr kumimoji="0" lang="en-US" altLang="en-US" sz="1000" b="0" i="0" u="none" strike="noStrike" cap="none" normalizeH="0" baseline="0" dirty="0">
                <a:ln>
                  <a:noFill/>
                </a:ln>
                <a:solidFill>
                  <a:srgbClr val="067D17"/>
                </a:solidFill>
                <a:effectLst/>
                <a:latin typeface="JetBrains Mono"/>
              </a:rPr>
              <a:t> = :email"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isInsolvent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33B3"/>
                </a:solidFill>
                <a:effectLst/>
                <a:latin typeface="JetBrains Mono"/>
              </a:rPr>
              <a:t>boolean</a:t>
            </a:r>
            <a:r>
              <a:rPr kumimoji="0" lang="en-US" altLang="en-US" sz="1000" b="0" i="0" u="none" strike="noStrike" cap="none" normalizeH="0" baseline="0" dirty="0">
                <a:ln>
                  <a:noFill/>
                </a:ln>
                <a:solidFill>
                  <a:srgbClr val="0033B3"/>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isInsolvent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FailedAttempts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failedAttempts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relatedUser</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ALL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90170C0-F0C8-574E-D2A2-8D57278BE797}"/>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dirty="0">
                <a:latin typeface="Arial" panose="020B0604020202020204" pitchFamily="34" charset="0"/>
                <a:cs typeface="Arial" panose="020B0604020202020204" pitchFamily="34" charset="0"/>
              </a:rPr>
              <a:t>List of </a:t>
            </a:r>
            <a:r>
              <a:rPr lang="it-IT" b="1" dirty="0" err="1">
                <a:latin typeface="Arial" panose="020B0604020202020204" pitchFamily="34" charset="0"/>
                <a:cs typeface="Arial" panose="020B0604020202020204" pitchFamily="34" charset="0"/>
              </a:rPr>
              <a:t>components</a:t>
            </a:r>
            <a:endParaRPr lang="en-US"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204368" y="1515796"/>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204367" y="3654307"/>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236677" y="1518242"/>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600986"/>
          </a:xfrm>
          <a:prstGeom prst="rect">
            <a:avLst/>
          </a:prstGeom>
          <a:noFill/>
        </p:spPr>
        <p:txBody>
          <a:bodyPr wrap="square" rtlCol="0">
            <a:spAutoFit/>
          </a:bodyPr>
          <a:lstStyle/>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AlertService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void </a:t>
            </a:r>
            <a:r>
              <a:rPr lang="en-US" sz="1200" dirty="0" err="1">
                <a:latin typeface="Arial" panose="020B0604020202020204" pitchFamily="34" charset="0"/>
                <a:cs typeface="Arial" panose="020B0604020202020204" pitchFamily="34" charset="0"/>
              </a:rPr>
              <a:t>persistAlert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 alert)</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EmployeeService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OptionalProductService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OrderService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PeriodService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231654"/>
          </a:xfrm>
          <a:prstGeom prst="rect">
            <a:avLst/>
          </a:prstGeom>
          <a:noFill/>
        </p:spPr>
        <p:txBody>
          <a:bodyPr wrap="square" rtlCol="0">
            <a:spAutoFit/>
          </a:bodyPr>
          <a:lstStyle/>
          <a:p>
            <a:pPr marL="171450" indent="-171450">
              <a:buFont typeface="Arial" panose="020B0604020202020204" pitchFamily="34" charset="0"/>
              <a:buChar char="•"/>
            </a:pPr>
            <a:r>
              <a:rPr lang="en-US" sz="1200" b="1" dirty="0" err="1">
                <a:latin typeface="Arial" panose="020B0604020202020204" pitchFamily="34" charset="0"/>
                <a:cs typeface="Arial" panose="020B0604020202020204" pitchFamily="34" charset="0"/>
              </a:rPr>
              <a:t>ServicePackageService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b="1" dirty="0" err="1">
                <a:latin typeface="Arial" panose="020B0604020202020204" pitchFamily="34" charset="0"/>
                <a:cs typeface="Arial" panose="020B0604020202020204" pitchFamily="34" charset="0"/>
              </a:rPr>
              <a:t>ServiceService</a:t>
            </a:r>
            <a:r>
              <a:rPr lang="en-US" altLang="en-US" sz="1200" b="1"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r>
              <a:rPr lang="en-US" altLang="en-US" sz="1200" dirty="0">
                <a:latin typeface="Arial" panose="020B0604020202020204" pitchFamily="34" charset="0"/>
                <a:cs typeface="Arial" panose="020B0604020202020204" pitchFamily="34" charset="0"/>
              </a:rPr>
              <a:t>void </a:t>
            </a:r>
            <a:r>
              <a:rPr lang="en-US" altLang="en-US" sz="1200" dirty="0" err="1">
                <a:latin typeface="Arial" panose="020B0604020202020204" pitchFamily="34" charset="0"/>
                <a:cs typeface="Arial" panose="020B0604020202020204" pitchFamily="34" charset="0"/>
              </a:rPr>
              <a:t>addFailedAttempts</a:t>
            </a:r>
            <a:r>
              <a:rPr lang="en-US" altLang="en-US" sz="1200" dirty="0">
                <a:latin typeface="Arial" panose="020B0604020202020204" pitchFamily="34" charset="0"/>
                <a:cs typeface="Arial" panose="020B0604020202020204" pitchFamily="34" charset="0"/>
              </a:rPr>
              <a:t>(</a:t>
            </a:r>
            <a:r>
              <a:rPr lang="en-US" altLang="en-US" sz="1200" dirty="0" err="1">
                <a:latin typeface="Arial" panose="020B0604020202020204" pitchFamily="34" charset="0"/>
                <a:cs typeface="Arial" panose="020B0604020202020204" pitchFamily="34" charset="0"/>
              </a:rPr>
              <a:t>UserEntity</a:t>
            </a:r>
            <a:r>
              <a:rPr lang="en-US" altLang="en-US" sz="1200" dirty="0">
                <a:latin typeface="Arial" panose="020B0604020202020204" pitchFamily="34" charset="0"/>
                <a:cs typeface="Arial" panose="020B0604020202020204" pitchFamily="34" charset="0"/>
              </a:rPr>
              <a:t> user)</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itolo 1">
            <a:extLst>
              <a:ext uri="{FF2B5EF4-FFF2-40B4-BE49-F238E27FC236}">
                <a16:creationId xmlns:a16="http://schemas.microsoft.com/office/drawing/2014/main" id="{13894A3A-F668-E1DF-B526-6452811B3034}"/>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US" sz="6000" dirty="0"/>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b="1" dirty="0" err="1">
                <a:latin typeface="Arial" panose="020B0604020202020204" pitchFamily="34" charset="0"/>
                <a:cs typeface="Arial" panose="020B0604020202020204" pitchFamily="34" charset="0"/>
              </a:rPr>
              <a:t>BestSellerOptionalProductService</a:t>
            </a:r>
            <a:r>
              <a:rPr lang="en-US" altLang="en-US" sz="1200" b="1"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b="1"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itolo 1">
            <a:extLst>
              <a:ext uri="{FF2B5EF4-FFF2-40B4-BE49-F238E27FC236}">
                <a16:creationId xmlns:a16="http://schemas.microsoft.com/office/drawing/2014/main" id="{5762B785-1500-EAE7-7F30-78E814BAC32D}"/>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US" sz="6000" dirty="0"/>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l">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5" name="Picture 4">
            <a:extLst>
              <a:ext uri="{FF2B5EF4-FFF2-40B4-BE49-F238E27FC236}">
                <a16:creationId xmlns:a16="http://schemas.microsoft.com/office/drawing/2014/main" id="{3A952466-9170-E2A0-8729-FB1CF28CA958}"/>
              </a:ext>
            </a:extLst>
          </p:cNvPr>
          <p:cNvPicPr>
            <a:picLocks noChangeAspect="1"/>
          </p:cNvPicPr>
          <p:nvPr/>
        </p:nvPicPr>
        <p:blipFill>
          <a:blip r:embed="rId2"/>
          <a:stretch>
            <a:fillRect/>
          </a:stretch>
        </p:blipFill>
        <p:spPr>
          <a:xfrm>
            <a:off x="2084460" y="1374283"/>
            <a:ext cx="8023079" cy="4832615"/>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
        <p:nvSpPr>
          <p:cNvPr id="6" name="Titolo 1">
            <a:extLst>
              <a:ext uri="{FF2B5EF4-FFF2-40B4-BE49-F238E27FC236}">
                <a16:creationId xmlns:a16="http://schemas.microsoft.com/office/drawing/2014/main" id="{818644E4-B4AF-035E-D6D0-935243E2EB0E}"/>
              </a:ext>
            </a:extLst>
          </p:cNvPr>
          <p:cNvSpPr txBox="1">
            <a:spLocks/>
          </p:cNvSpPr>
          <p:nvPr/>
        </p:nvSpPr>
        <p:spPr>
          <a:xfrm>
            <a:off x="838200" y="365125"/>
            <a:ext cx="56590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3200" dirty="0"/>
          </a:p>
        </p:txBody>
      </p:sp>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
        <p:nvSpPr>
          <p:cNvPr id="5" name="Titolo 1">
            <a:extLst>
              <a:ext uri="{FF2B5EF4-FFF2-40B4-BE49-F238E27FC236}">
                <a16:creationId xmlns:a16="http://schemas.microsoft.com/office/drawing/2014/main" id="{31F29199-BF3A-40CA-F62E-56C5AA7D7EC1}"/>
              </a:ext>
            </a:extLst>
          </p:cNvPr>
          <p:cNvSpPr txBox="1">
            <a:spLocks/>
          </p:cNvSpPr>
          <p:nvPr/>
        </p:nvSpPr>
        <p:spPr>
          <a:xfrm>
            <a:off x="838199" y="365125"/>
            <a:ext cx="70748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sz="3200"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9348</Words>
  <Application>Microsoft Office PowerPoint</Application>
  <PresentationFormat>Widescreen</PresentationFormat>
  <Paragraphs>834</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PowerPoint Presentation</vt:lpstr>
      <vt:lpstr>PowerPoint Presentation</vt:lpstr>
      <vt:lpstr>Functional analysis Consumer application </vt:lpstr>
      <vt:lpstr>Functional analysis: consumer application </vt:lpstr>
      <vt:lpstr>Functional analysis Employee application </vt:lpstr>
      <vt:lpstr>Conceptual (ER) and logical data models</vt:lpstr>
      <vt:lpstr>PowerPoint Presentation</vt:lpstr>
      <vt:lpstr>PowerPoint Presentation</vt:lpstr>
      <vt:lpstr>PowerPoint Presentation</vt:lpstr>
      <vt:lpstr>Motivations of the logical design</vt:lpstr>
      <vt:lpstr>Description of the materialized view tables and code of the materialization triggers</vt:lpstr>
      <vt:lpstr>Number of total purchases per package (1)</vt:lpstr>
      <vt:lpstr>Number of total purchases per package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PowerPoint Presentation</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PowerPoint Presentation</vt:lpstr>
      <vt:lpstr>PowerPoint Presentation</vt:lpstr>
      <vt:lpstr>PowerPoint Presentation</vt:lpstr>
      <vt:lpstr>PowerPoint Presentation</vt:lpstr>
      <vt:lpstr>Entities (Data Tier)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Andrea Prisciantelli</cp:lastModifiedBy>
  <cp:revision>7</cp:revision>
  <dcterms:created xsi:type="dcterms:W3CDTF">2022-05-24T15:00:17Z</dcterms:created>
  <dcterms:modified xsi:type="dcterms:W3CDTF">2022-06-04T15:26:38Z</dcterms:modified>
</cp:coreProperties>
</file>